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CC5185-B4B8-1FDC-4644-C02A280F0A5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0918A5F-EAE5-B3B8-0929-B685598744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5E03818-5BC8-0D0E-8282-05F214C64C69}"/>
              </a:ext>
            </a:extLst>
          </p:cNvPr>
          <p:cNvSpPr>
            <a:spLocks noGrp="1"/>
          </p:cNvSpPr>
          <p:nvPr>
            <p:ph type="dt" sz="half" idx="10"/>
          </p:nvPr>
        </p:nvSpPr>
        <p:spPr/>
        <p:txBody>
          <a:bodyPr/>
          <a:lstStyle/>
          <a:p>
            <a:fld id="{DDC06607-3772-4C8B-A65A-2C2D14885DEE}"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59EF7126-71C3-A0CC-71FC-651F0FE8114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83BFED-B887-257C-DDE6-768C9350231D}"/>
              </a:ext>
            </a:extLst>
          </p:cNvPr>
          <p:cNvSpPr>
            <a:spLocks noGrp="1"/>
          </p:cNvSpPr>
          <p:nvPr>
            <p:ph type="sldNum" sz="quarter" idx="12"/>
          </p:nvPr>
        </p:nvSpPr>
        <p:spPr/>
        <p:txBody>
          <a:bodyPr/>
          <a:lstStyle/>
          <a:p>
            <a:fld id="{95341BA9-C585-4B4B-83D6-A3548A29BE5A}" type="slidenum">
              <a:rPr lang="fr-FR" smtClean="0"/>
              <a:t>‹N°›</a:t>
            </a:fld>
            <a:endParaRPr lang="fr-FR"/>
          </a:p>
        </p:txBody>
      </p:sp>
    </p:spTree>
    <p:extLst>
      <p:ext uri="{BB962C8B-B14F-4D97-AF65-F5344CB8AC3E}">
        <p14:creationId xmlns:p14="http://schemas.microsoft.com/office/powerpoint/2010/main" val="425333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926E0-6B2C-27E5-3305-A3004A65732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C854D93-5DC4-2F48-5EB5-4151A90B863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AD3F5C-6B5E-307D-BBA6-DC79CE88C1F6}"/>
              </a:ext>
            </a:extLst>
          </p:cNvPr>
          <p:cNvSpPr>
            <a:spLocks noGrp="1"/>
          </p:cNvSpPr>
          <p:nvPr>
            <p:ph type="dt" sz="half" idx="10"/>
          </p:nvPr>
        </p:nvSpPr>
        <p:spPr/>
        <p:txBody>
          <a:bodyPr/>
          <a:lstStyle/>
          <a:p>
            <a:fld id="{DDC06607-3772-4C8B-A65A-2C2D14885DEE}"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F065B666-2FA4-BF96-8C3F-E5A65218F8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2429BD9-0E7C-06AA-0DCE-A729ED2891E0}"/>
              </a:ext>
            </a:extLst>
          </p:cNvPr>
          <p:cNvSpPr>
            <a:spLocks noGrp="1"/>
          </p:cNvSpPr>
          <p:nvPr>
            <p:ph type="sldNum" sz="quarter" idx="12"/>
          </p:nvPr>
        </p:nvSpPr>
        <p:spPr/>
        <p:txBody>
          <a:bodyPr/>
          <a:lstStyle/>
          <a:p>
            <a:fld id="{95341BA9-C585-4B4B-83D6-A3548A29BE5A}" type="slidenum">
              <a:rPr lang="fr-FR" smtClean="0"/>
              <a:t>‹N°›</a:t>
            </a:fld>
            <a:endParaRPr lang="fr-FR"/>
          </a:p>
        </p:txBody>
      </p:sp>
    </p:spTree>
    <p:extLst>
      <p:ext uri="{BB962C8B-B14F-4D97-AF65-F5344CB8AC3E}">
        <p14:creationId xmlns:p14="http://schemas.microsoft.com/office/powerpoint/2010/main" val="1952127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F2E0DCD-0D7F-D407-5D07-721B65C0F68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88DEA92-D43F-7CC3-ADCE-A22CAA5E29C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8F9B0EF-BF02-E464-13A2-ACD1BBD55EC5}"/>
              </a:ext>
            </a:extLst>
          </p:cNvPr>
          <p:cNvSpPr>
            <a:spLocks noGrp="1"/>
          </p:cNvSpPr>
          <p:nvPr>
            <p:ph type="dt" sz="half" idx="10"/>
          </p:nvPr>
        </p:nvSpPr>
        <p:spPr/>
        <p:txBody>
          <a:bodyPr/>
          <a:lstStyle/>
          <a:p>
            <a:fld id="{DDC06607-3772-4C8B-A65A-2C2D14885DEE}"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04300812-D99C-227C-2CCA-40ED818ED46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43A595-979A-CCD9-98CB-7061F7C50427}"/>
              </a:ext>
            </a:extLst>
          </p:cNvPr>
          <p:cNvSpPr>
            <a:spLocks noGrp="1"/>
          </p:cNvSpPr>
          <p:nvPr>
            <p:ph type="sldNum" sz="quarter" idx="12"/>
          </p:nvPr>
        </p:nvSpPr>
        <p:spPr/>
        <p:txBody>
          <a:bodyPr/>
          <a:lstStyle/>
          <a:p>
            <a:fld id="{95341BA9-C585-4B4B-83D6-A3548A29BE5A}" type="slidenum">
              <a:rPr lang="fr-FR" smtClean="0"/>
              <a:t>‹N°›</a:t>
            </a:fld>
            <a:endParaRPr lang="fr-FR"/>
          </a:p>
        </p:txBody>
      </p:sp>
    </p:spTree>
    <p:extLst>
      <p:ext uri="{BB962C8B-B14F-4D97-AF65-F5344CB8AC3E}">
        <p14:creationId xmlns:p14="http://schemas.microsoft.com/office/powerpoint/2010/main" val="219702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393EF-3F23-94E3-258F-CF2E8D4706A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9E55E8D-332D-7827-232B-2FD585903B7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56832B-B87A-2969-E98F-70E16BBB64D9}"/>
              </a:ext>
            </a:extLst>
          </p:cNvPr>
          <p:cNvSpPr>
            <a:spLocks noGrp="1"/>
          </p:cNvSpPr>
          <p:nvPr>
            <p:ph type="dt" sz="half" idx="10"/>
          </p:nvPr>
        </p:nvSpPr>
        <p:spPr/>
        <p:txBody>
          <a:bodyPr/>
          <a:lstStyle/>
          <a:p>
            <a:fld id="{DDC06607-3772-4C8B-A65A-2C2D14885DEE}"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63516CE8-1E01-3A7F-0D67-C5719567AA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6D872F-CD35-377B-445E-59B39889E4D1}"/>
              </a:ext>
            </a:extLst>
          </p:cNvPr>
          <p:cNvSpPr>
            <a:spLocks noGrp="1"/>
          </p:cNvSpPr>
          <p:nvPr>
            <p:ph type="sldNum" sz="quarter" idx="12"/>
          </p:nvPr>
        </p:nvSpPr>
        <p:spPr/>
        <p:txBody>
          <a:bodyPr/>
          <a:lstStyle/>
          <a:p>
            <a:fld id="{95341BA9-C585-4B4B-83D6-A3548A29BE5A}" type="slidenum">
              <a:rPr lang="fr-FR" smtClean="0"/>
              <a:t>‹N°›</a:t>
            </a:fld>
            <a:endParaRPr lang="fr-FR"/>
          </a:p>
        </p:txBody>
      </p:sp>
    </p:spTree>
    <p:extLst>
      <p:ext uri="{BB962C8B-B14F-4D97-AF65-F5344CB8AC3E}">
        <p14:creationId xmlns:p14="http://schemas.microsoft.com/office/powerpoint/2010/main" val="307690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05201F-BFE9-C713-E5C0-BDB69C4D2AE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3FDC785-013D-41E3-7FD7-C4370B8027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2F14B56-7D6F-D0EA-EBBE-1BA591D72300}"/>
              </a:ext>
            </a:extLst>
          </p:cNvPr>
          <p:cNvSpPr>
            <a:spLocks noGrp="1"/>
          </p:cNvSpPr>
          <p:nvPr>
            <p:ph type="dt" sz="half" idx="10"/>
          </p:nvPr>
        </p:nvSpPr>
        <p:spPr/>
        <p:txBody>
          <a:bodyPr/>
          <a:lstStyle/>
          <a:p>
            <a:fld id="{DDC06607-3772-4C8B-A65A-2C2D14885DEE}"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EDAAC497-C3D8-2DE9-49CF-000CAAA7A9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AD26A1-D33B-803B-D662-868F72B18E0F}"/>
              </a:ext>
            </a:extLst>
          </p:cNvPr>
          <p:cNvSpPr>
            <a:spLocks noGrp="1"/>
          </p:cNvSpPr>
          <p:nvPr>
            <p:ph type="sldNum" sz="quarter" idx="12"/>
          </p:nvPr>
        </p:nvSpPr>
        <p:spPr/>
        <p:txBody>
          <a:bodyPr/>
          <a:lstStyle/>
          <a:p>
            <a:fld id="{95341BA9-C585-4B4B-83D6-A3548A29BE5A}" type="slidenum">
              <a:rPr lang="fr-FR" smtClean="0"/>
              <a:t>‹N°›</a:t>
            </a:fld>
            <a:endParaRPr lang="fr-FR"/>
          </a:p>
        </p:txBody>
      </p:sp>
    </p:spTree>
    <p:extLst>
      <p:ext uri="{BB962C8B-B14F-4D97-AF65-F5344CB8AC3E}">
        <p14:creationId xmlns:p14="http://schemas.microsoft.com/office/powerpoint/2010/main" val="33608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E5877-FF70-BE50-E8F7-A5F997413FB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26F63FC-2DDF-5366-42BA-A837BF6D94B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5474BCB-B8A8-7F4B-74A7-50A8A5802B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97EDDD0-E33A-0402-8185-03C4B4BCE97A}"/>
              </a:ext>
            </a:extLst>
          </p:cNvPr>
          <p:cNvSpPr>
            <a:spLocks noGrp="1"/>
          </p:cNvSpPr>
          <p:nvPr>
            <p:ph type="dt" sz="half" idx="10"/>
          </p:nvPr>
        </p:nvSpPr>
        <p:spPr/>
        <p:txBody>
          <a:bodyPr/>
          <a:lstStyle/>
          <a:p>
            <a:fld id="{DDC06607-3772-4C8B-A65A-2C2D14885DEE}"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BE05F8EB-9086-8C3C-A9B3-8DCD8E814E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CCE444A-05AA-9396-1BA7-B9E2994D09FE}"/>
              </a:ext>
            </a:extLst>
          </p:cNvPr>
          <p:cNvSpPr>
            <a:spLocks noGrp="1"/>
          </p:cNvSpPr>
          <p:nvPr>
            <p:ph type="sldNum" sz="quarter" idx="12"/>
          </p:nvPr>
        </p:nvSpPr>
        <p:spPr/>
        <p:txBody>
          <a:bodyPr/>
          <a:lstStyle/>
          <a:p>
            <a:fld id="{95341BA9-C585-4B4B-83D6-A3548A29BE5A}" type="slidenum">
              <a:rPr lang="fr-FR" smtClean="0"/>
              <a:t>‹N°›</a:t>
            </a:fld>
            <a:endParaRPr lang="fr-FR"/>
          </a:p>
        </p:txBody>
      </p:sp>
    </p:spTree>
    <p:extLst>
      <p:ext uri="{BB962C8B-B14F-4D97-AF65-F5344CB8AC3E}">
        <p14:creationId xmlns:p14="http://schemas.microsoft.com/office/powerpoint/2010/main" val="1459902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C80723-20A5-E13C-A1FB-87D60E7309C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A586336-CF29-477D-2309-92E1F499FA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45CAF07-2B74-7601-976F-A5098F508D9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E7829BE-A6D5-3631-B4DA-1F5A4E7F4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542308A-84E7-18B3-ECA0-E89263EFDE2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ED8D3FE-FB60-F2F0-09F2-DE262E1B45D6}"/>
              </a:ext>
            </a:extLst>
          </p:cNvPr>
          <p:cNvSpPr>
            <a:spLocks noGrp="1"/>
          </p:cNvSpPr>
          <p:nvPr>
            <p:ph type="dt" sz="half" idx="10"/>
          </p:nvPr>
        </p:nvSpPr>
        <p:spPr/>
        <p:txBody>
          <a:bodyPr/>
          <a:lstStyle/>
          <a:p>
            <a:fld id="{DDC06607-3772-4C8B-A65A-2C2D14885DEE}" type="datetimeFigureOut">
              <a:rPr lang="fr-FR" smtClean="0"/>
              <a:t>15/10/2024</a:t>
            </a:fld>
            <a:endParaRPr lang="fr-FR"/>
          </a:p>
        </p:txBody>
      </p:sp>
      <p:sp>
        <p:nvSpPr>
          <p:cNvPr id="8" name="Espace réservé du pied de page 7">
            <a:extLst>
              <a:ext uri="{FF2B5EF4-FFF2-40B4-BE49-F238E27FC236}">
                <a16:creationId xmlns:a16="http://schemas.microsoft.com/office/drawing/2014/main" id="{91F26AD6-5662-07A6-AE87-5E9A1C3421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00FADF4-5F0D-7679-1EC6-06A6CE5E376C}"/>
              </a:ext>
            </a:extLst>
          </p:cNvPr>
          <p:cNvSpPr>
            <a:spLocks noGrp="1"/>
          </p:cNvSpPr>
          <p:nvPr>
            <p:ph type="sldNum" sz="quarter" idx="12"/>
          </p:nvPr>
        </p:nvSpPr>
        <p:spPr/>
        <p:txBody>
          <a:bodyPr/>
          <a:lstStyle/>
          <a:p>
            <a:fld id="{95341BA9-C585-4B4B-83D6-A3548A29BE5A}" type="slidenum">
              <a:rPr lang="fr-FR" smtClean="0"/>
              <a:t>‹N°›</a:t>
            </a:fld>
            <a:endParaRPr lang="fr-FR"/>
          </a:p>
        </p:txBody>
      </p:sp>
    </p:spTree>
    <p:extLst>
      <p:ext uri="{BB962C8B-B14F-4D97-AF65-F5344CB8AC3E}">
        <p14:creationId xmlns:p14="http://schemas.microsoft.com/office/powerpoint/2010/main" val="163382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A5044-F26E-A235-A4F6-AB7558DB3C9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D583694-4E85-61E2-45E6-F6827A141A36}"/>
              </a:ext>
            </a:extLst>
          </p:cNvPr>
          <p:cNvSpPr>
            <a:spLocks noGrp="1"/>
          </p:cNvSpPr>
          <p:nvPr>
            <p:ph type="dt" sz="half" idx="10"/>
          </p:nvPr>
        </p:nvSpPr>
        <p:spPr/>
        <p:txBody>
          <a:bodyPr/>
          <a:lstStyle/>
          <a:p>
            <a:fld id="{DDC06607-3772-4C8B-A65A-2C2D14885DEE}" type="datetimeFigureOut">
              <a:rPr lang="fr-FR" smtClean="0"/>
              <a:t>15/10/2024</a:t>
            </a:fld>
            <a:endParaRPr lang="fr-FR"/>
          </a:p>
        </p:txBody>
      </p:sp>
      <p:sp>
        <p:nvSpPr>
          <p:cNvPr id="4" name="Espace réservé du pied de page 3">
            <a:extLst>
              <a:ext uri="{FF2B5EF4-FFF2-40B4-BE49-F238E27FC236}">
                <a16:creationId xmlns:a16="http://schemas.microsoft.com/office/drawing/2014/main" id="{F6EDEB0D-6286-3C69-ABB6-08EBBEDEFC3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A5110EE-0DAA-500F-F437-F0146B2FC3B2}"/>
              </a:ext>
            </a:extLst>
          </p:cNvPr>
          <p:cNvSpPr>
            <a:spLocks noGrp="1"/>
          </p:cNvSpPr>
          <p:nvPr>
            <p:ph type="sldNum" sz="quarter" idx="12"/>
          </p:nvPr>
        </p:nvSpPr>
        <p:spPr/>
        <p:txBody>
          <a:bodyPr/>
          <a:lstStyle/>
          <a:p>
            <a:fld id="{95341BA9-C585-4B4B-83D6-A3548A29BE5A}" type="slidenum">
              <a:rPr lang="fr-FR" smtClean="0"/>
              <a:t>‹N°›</a:t>
            </a:fld>
            <a:endParaRPr lang="fr-FR"/>
          </a:p>
        </p:txBody>
      </p:sp>
    </p:spTree>
    <p:extLst>
      <p:ext uri="{BB962C8B-B14F-4D97-AF65-F5344CB8AC3E}">
        <p14:creationId xmlns:p14="http://schemas.microsoft.com/office/powerpoint/2010/main" val="12834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C568302-7E87-0512-8194-417077DE2B41}"/>
              </a:ext>
            </a:extLst>
          </p:cNvPr>
          <p:cNvSpPr>
            <a:spLocks noGrp="1"/>
          </p:cNvSpPr>
          <p:nvPr>
            <p:ph type="dt" sz="half" idx="10"/>
          </p:nvPr>
        </p:nvSpPr>
        <p:spPr/>
        <p:txBody>
          <a:bodyPr/>
          <a:lstStyle/>
          <a:p>
            <a:fld id="{DDC06607-3772-4C8B-A65A-2C2D14885DEE}" type="datetimeFigureOut">
              <a:rPr lang="fr-FR" smtClean="0"/>
              <a:t>15/10/2024</a:t>
            </a:fld>
            <a:endParaRPr lang="fr-FR"/>
          </a:p>
        </p:txBody>
      </p:sp>
      <p:sp>
        <p:nvSpPr>
          <p:cNvPr id="3" name="Espace réservé du pied de page 2">
            <a:extLst>
              <a:ext uri="{FF2B5EF4-FFF2-40B4-BE49-F238E27FC236}">
                <a16:creationId xmlns:a16="http://schemas.microsoft.com/office/drawing/2014/main" id="{4DBE8561-0D7A-4338-A8F1-9AF67D6010F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A1C14A0-6F3C-D3E0-0A7A-5F589918E9D2}"/>
              </a:ext>
            </a:extLst>
          </p:cNvPr>
          <p:cNvSpPr>
            <a:spLocks noGrp="1"/>
          </p:cNvSpPr>
          <p:nvPr>
            <p:ph type="sldNum" sz="quarter" idx="12"/>
          </p:nvPr>
        </p:nvSpPr>
        <p:spPr/>
        <p:txBody>
          <a:bodyPr/>
          <a:lstStyle/>
          <a:p>
            <a:fld id="{95341BA9-C585-4B4B-83D6-A3548A29BE5A}" type="slidenum">
              <a:rPr lang="fr-FR" smtClean="0"/>
              <a:t>‹N°›</a:t>
            </a:fld>
            <a:endParaRPr lang="fr-FR"/>
          </a:p>
        </p:txBody>
      </p:sp>
    </p:spTree>
    <p:extLst>
      <p:ext uri="{BB962C8B-B14F-4D97-AF65-F5344CB8AC3E}">
        <p14:creationId xmlns:p14="http://schemas.microsoft.com/office/powerpoint/2010/main" val="71334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21D91F-5E5D-C25D-AC70-A060E0A8C65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1CF0B46-8E1A-7346-E98F-6BD44C1E9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6A8493F-F1B0-5BB5-C41C-A86DBDBFE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6F97110-CE55-E8D5-6314-D8CF07FA883C}"/>
              </a:ext>
            </a:extLst>
          </p:cNvPr>
          <p:cNvSpPr>
            <a:spLocks noGrp="1"/>
          </p:cNvSpPr>
          <p:nvPr>
            <p:ph type="dt" sz="half" idx="10"/>
          </p:nvPr>
        </p:nvSpPr>
        <p:spPr/>
        <p:txBody>
          <a:bodyPr/>
          <a:lstStyle/>
          <a:p>
            <a:fld id="{DDC06607-3772-4C8B-A65A-2C2D14885DEE}"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4C5986CA-3137-DD84-02D0-453173FC6F3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CD68C29-C49C-0650-CFF4-7D7B3C045005}"/>
              </a:ext>
            </a:extLst>
          </p:cNvPr>
          <p:cNvSpPr>
            <a:spLocks noGrp="1"/>
          </p:cNvSpPr>
          <p:nvPr>
            <p:ph type="sldNum" sz="quarter" idx="12"/>
          </p:nvPr>
        </p:nvSpPr>
        <p:spPr/>
        <p:txBody>
          <a:bodyPr/>
          <a:lstStyle/>
          <a:p>
            <a:fld id="{95341BA9-C585-4B4B-83D6-A3548A29BE5A}" type="slidenum">
              <a:rPr lang="fr-FR" smtClean="0"/>
              <a:t>‹N°›</a:t>
            </a:fld>
            <a:endParaRPr lang="fr-FR"/>
          </a:p>
        </p:txBody>
      </p:sp>
    </p:spTree>
    <p:extLst>
      <p:ext uri="{BB962C8B-B14F-4D97-AF65-F5344CB8AC3E}">
        <p14:creationId xmlns:p14="http://schemas.microsoft.com/office/powerpoint/2010/main" val="1460295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F3ACA5-BE20-95F3-6A26-107FFF60D99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B694B47-041D-B66A-EE18-00DA17AA4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388D342-925A-9916-FA6A-F2FFD224C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ABF7760-E845-E32A-21A5-487A9070F2AE}"/>
              </a:ext>
            </a:extLst>
          </p:cNvPr>
          <p:cNvSpPr>
            <a:spLocks noGrp="1"/>
          </p:cNvSpPr>
          <p:nvPr>
            <p:ph type="dt" sz="half" idx="10"/>
          </p:nvPr>
        </p:nvSpPr>
        <p:spPr/>
        <p:txBody>
          <a:bodyPr/>
          <a:lstStyle/>
          <a:p>
            <a:fld id="{DDC06607-3772-4C8B-A65A-2C2D14885DEE}"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F1BD30C4-5696-B817-E1E8-121E0E2F8E7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D0CFAE-B808-8FC2-0291-FB1B787AA87A}"/>
              </a:ext>
            </a:extLst>
          </p:cNvPr>
          <p:cNvSpPr>
            <a:spLocks noGrp="1"/>
          </p:cNvSpPr>
          <p:nvPr>
            <p:ph type="sldNum" sz="quarter" idx="12"/>
          </p:nvPr>
        </p:nvSpPr>
        <p:spPr/>
        <p:txBody>
          <a:bodyPr/>
          <a:lstStyle/>
          <a:p>
            <a:fld id="{95341BA9-C585-4B4B-83D6-A3548A29BE5A}" type="slidenum">
              <a:rPr lang="fr-FR" smtClean="0"/>
              <a:t>‹N°›</a:t>
            </a:fld>
            <a:endParaRPr lang="fr-FR"/>
          </a:p>
        </p:txBody>
      </p:sp>
    </p:spTree>
    <p:extLst>
      <p:ext uri="{BB962C8B-B14F-4D97-AF65-F5344CB8AC3E}">
        <p14:creationId xmlns:p14="http://schemas.microsoft.com/office/powerpoint/2010/main" val="206589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4A4EC64-AD46-E9C6-A579-0B913D60E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96CC4AE-80E0-C164-65A6-EB1102F084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C10B1CC-D62D-27D1-A523-772E01978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06607-3772-4C8B-A65A-2C2D14885DEE}"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A19C7B42-0691-A6FA-A9CA-7B03FC8CA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9232F13-5C27-F2DD-F0FC-6F2E5AA57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41BA9-C585-4B4B-83D6-A3548A29BE5A}" type="slidenum">
              <a:rPr lang="fr-FR" smtClean="0"/>
              <a:t>‹N°›</a:t>
            </a:fld>
            <a:endParaRPr lang="fr-FR"/>
          </a:p>
        </p:txBody>
      </p:sp>
    </p:spTree>
    <p:extLst>
      <p:ext uri="{BB962C8B-B14F-4D97-AF65-F5344CB8AC3E}">
        <p14:creationId xmlns:p14="http://schemas.microsoft.com/office/powerpoint/2010/main" val="167526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3E351-5847-1C12-D789-E5D3EDCD858B}"/>
              </a:ext>
            </a:extLst>
          </p:cNvPr>
          <p:cNvSpPr>
            <a:spLocks noGrp="1"/>
          </p:cNvSpPr>
          <p:nvPr>
            <p:ph type="title"/>
          </p:nvPr>
        </p:nvSpPr>
        <p:spPr/>
        <p:txBody>
          <a:bodyPr>
            <a:normAutofit/>
          </a:bodyPr>
          <a:lstStyle/>
          <a:p>
            <a:r>
              <a:rPr lang="fr-FR" sz="3600" dirty="0"/>
              <a:t>Etude de la convergence d’algorithmes d’optimisation</a:t>
            </a:r>
          </a:p>
        </p:txBody>
      </p:sp>
      <p:graphicFrame>
        <p:nvGraphicFramePr>
          <p:cNvPr id="7" name="Tableau 6">
            <a:extLst>
              <a:ext uri="{FF2B5EF4-FFF2-40B4-BE49-F238E27FC236}">
                <a16:creationId xmlns:a16="http://schemas.microsoft.com/office/drawing/2014/main" id="{24AA6E32-9052-6F47-683B-E38EC623FBEA}"/>
              </a:ext>
            </a:extLst>
          </p:cNvPr>
          <p:cNvGraphicFramePr>
            <a:graphicFrameLocks noGrp="1"/>
          </p:cNvGraphicFramePr>
          <p:nvPr>
            <p:extLst>
              <p:ext uri="{D42A27DB-BD31-4B8C-83A1-F6EECF244321}">
                <p14:modId xmlns:p14="http://schemas.microsoft.com/office/powerpoint/2010/main" val="4100978951"/>
              </p:ext>
            </p:extLst>
          </p:nvPr>
        </p:nvGraphicFramePr>
        <p:xfrm>
          <a:off x="397435" y="1731705"/>
          <a:ext cx="11105777" cy="1169550"/>
        </p:xfrm>
        <a:graphic>
          <a:graphicData uri="http://schemas.openxmlformats.org/drawingml/2006/table">
            <a:tbl>
              <a:tblPr firstRow="1" bandRow="1">
                <a:tableStyleId>{5C22544A-7EE6-4342-B048-85BDC9FD1C3A}</a:tableStyleId>
              </a:tblPr>
              <a:tblGrid>
                <a:gridCol w="3421559">
                  <a:extLst>
                    <a:ext uri="{9D8B030D-6E8A-4147-A177-3AD203B41FA5}">
                      <a16:colId xmlns:a16="http://schemas.microsoft.com/office/drawing/2014/main" val="417229052"/>
                    </a:ext>
                  </a:extLst>
                </a:gridCol>
                <a:gridCol w="2131330">
                  <a:extLst>
                    <a:ext uri="{9D8B030D-6E8A-4147-A177-3AD203B41FA5}">
                      <a16:colId xmlns:a16="http://schemas.microsoft.com/office/drawing/2014/main" val="1973765558"/>
                    </a:ext>
                  </a:extLst>
                </a:gridCol>
                <a:gridCol w="2776444">
                  <a:extLst>
                    <a:ext uri="{9D8B030D-6E8A-4147-A177-3AD203B41FA5}">
                      <a16:colId xmlns:a16="http://schemas.microsoft.com/office/drawing/2014/main" val="4265461076"/>
                    </a:ext>
                  </a:extLst>
                </a:gridCol>
                <a:gridCol w="2776444">
                  <a:extLst>
                    <a:ext uri="{9D8B030D-6E8A-4147-A177-3AD203B41FA5}">
                      <a16:colId xmlns:a16="http://schemas.microsoft.com/office/drawing/2014/main" val="2095200325"/>
                    </a:ext>
                  </a:extLst>
                </a:gridCol>
              </a:tblGrid>
              <a:tr h="389850">
                <a:tc>
                  <a:txBody>
                    <a:bodyPr/>
                    <a:lstStyle/>
                    <a:p>
                      <a:endParaRPr lang="fr-FR" dirty="0"/>
                    </a:p>
                  </a:txBody>
                  <a:tcPr/>
                </a:tc>
                <a:tc>
                  <a:txBody>
                    <a:bodyPr/>
                    <a:lstStyle/>
                    <a:p>
                      <a:r>
                        <a:rPr lang="fr-FR" sz="1400" dirty="0"/>
                        <a:t>A pas constant (p=0,1) </a:t>
                      </a:r>
                    </a:p>
                  </a:txBody>
                  <a:tcPr/>
                </a:tc>
                <a:tc>
                  <a:txBody>
                    <a:bodyPr/>
                    <a:lstStyle/>
                    <a:p>
                      <a:r>
                        <a:rPr lang="fr-FR" dirty="0"/>
                        <a:t>A pas optimal</a:t>
                      </a:r>
                    </a:p>
                  </a:txBody>
                  <a:tcPr/>
                </a:tc>
                <a:tc>
                  <a:txBody>
                    <a:bodyPr/>
                    <a:lstStyle/>
                    <a:p>
                      <a:r>
                        <a:rPr lang="fr-FR" dirty="0"/>
                        <a:t>Newton</a:t>
                      </a:r>
                    </a:p>
                  </a:txBody>
                  <a:tcPr/>
                </a:tc>
                <a:extLst>
                  <a:ext uri="{0D108BD9-81ED-4DB2-BD59-A6C34878D82A}">
                    <a16:rowId xmlns:a16="http://schemas.microsoft.com/office/drawing/2014/main" val="17117552"/>
                  </a:ext>
                </a:extLst>
              </a:tr>
              <a:tr h="389850">
                <a:tc>
                  <a:txBody>
                    <a:bodyPr/>
                    <a:lstStyle/>
                    <a:p>
                      <a:r>
                        <a:rPr lang="fr-FR" dirty="0"/>
                        <a:t>Nbre itérations x²</a:t>
                      </a:r>
                    </a:p>
                  </a:txBody>
                  <a:tcPr/>
                </a:tc>
                <a:tc>
                  <a:txBody>
                    <a:bodyPr/>
                    <a:lstStyle/>
                    <a:p>
                      <a:r>
                        <a:rPr lang="fr-FR" dirty="0"/>
                        <a:t>34</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264292991"/>
                  </a:ext>
                </a:extLst>
              </a:tr>
              <a:tr h="389850">
                <a:tc>
                  <a:txBody>
                    <a:bodyPr/>
                    <a:lstStyle/>
                    <a:p>
                      <a:r>
                        <a:rPr lang="fr-FR" dirty="0"/>
                        <a:t>Résultat x²</a:t>
                      </a:r>
                    </a:p>
                  </a:txBody>
                  <a:tcPr/>
                </a:tc>
                <a:tc>
                  <a:txBody>
                    <a:bodyPr/>
                    <a:lstStyle/>
                    <a:p>
                      <a:r>
                        <a:rPr lang="fr-FR" dirty="0"/>
                        <a:t>0,0032</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1517376707"/>
                  </a:ext>
                </a:extLst>
              </a:tr>
            </a:tbl>
          </a:graphicData>
        </a:graphic>
      </p:graphicFrame>
      <p:sp>
        <p:nvSpPr>
          <p:cNvPr id="8" name="ZoneTexte 7">
            <a:extLst>
              <a:ext uri="{FF2B5EF4-FFF2-40B4-BE49-F238E27FC236}">
                <a16:creationId xmlns:a16="http://schemas.microsoft.com/office/drawing/2014/main" id="{244756B0-063B-E5F1-DEC0-741857FBC666}"/>
              </a:ext>
            </a:extLst>
          </p:cNvPr>
          <p:cNvSpPr txBox="1"/>
          <p:nvPr/>
        </p:nvSpPr>
        <p:spPr>
          <a:xfrm>
            <a:off x="773952" y="4738891"/>
            <a:ext cx="4371789" cy="954107"/>
          </a:xfrm>
          <a:prstGeom prst="rect">
            <a:avLst/>
          </a:prstGeom>
          <a:noFill/>
        </p:spPr>
        <p:txBody>
          <a:bodyPr wrap="square" rtlCol="0">
            <a:spAutoFit/>
          </a:bodyPr>
          <a:lstStyle/>
          <a:p>
            <a:r>
              <a:rPr lang="fr-FR" sz="1400" dirty="0"/>
              <a:t>Pour des cas simples, les algorithmes plus complexes sont plus rapides et précis. Cela est dû au pas qui est calculé plutôt que donné. Si l’on prend pas= 0,5, le pas constant obtient les mêmes résultats que les autres algorithmes</a:t>
            </a:r>
          </a:p>
        </p:txBody>
      </p:sp>
      <p:graphicFrame>
        <p:nvGraphicFramePr>
          <p:cNvPr id="9" name="Tableau 8">
            <a:extLst>
              <a:ext uri="{FF2B5EF4-FFF2-40B4-BE49-F238E27FC236}">
                <a16:creationId xmlns:a16="http://schemas.microsoft.com/office/drawing/2014/main" id="{3CE2B32D-9178-A7F5-1AC0-4C8DCC8C6E6E}"/>
              </a:ext>
            </a:extLst>
          </p:cNvPr>
          <p:cNvGraphicFramePr>
            <a:graphicFrameLocks noGrp="1"/>
          </p:cNvGraphicFramePr>
          <p:nvPr>
            <p:extLst>
              <p:ext uri="{D42A27DB-BD31-4B8C-83A1-F6EECF244321}">
                <p14:modId xmlns:p14="http://schemas.microsoft.com/office/powerpoint/2010/main" val="1357415209"/>
              </p:ext>
            </p:extLst>
          </p:nvPr>
        </p:nvGraphicFramePr>
        <p:xfrm>
          <a:off x="397436" y="2889050"/>
          <a:ext cx="11105775" cy="1169550"/>
        </p:xfrm>
        <a:graphic>
          <a:graphicData uri="http://schemas.openxmlformats.org/drawingml/2006/table">
            <a:tbl>
              <a:tblPr bandRow="1">
                <a:tableStyleId>{93296810-A885-4BE3-A3E7-6D5BEEA58F35}</a:tableStyleId>
              </a:tblPr>
              <a:tblGrid>
                <a:gridCol w="3427220">
                  <a:extLst>
                    <a:ext uri="{9D8B030D-6E8A-4147-A177-3AD203B41FA5}">
                      <a16:colId xmlns:a16="http://schemas.microsoft.com/office/drawing/2014/main" val="417229052"/>
                    </a:ext>
                  </a:extLst>
                </a:gridCol>
                <a:gridCol w="2125667">
                  <a:extLst>
                    <a:ext uri="{9D8B030D-6E8A-4147-A177-3AD203B41FA5}">
                      <a16:colId xmlns:a16="http://schemas.microsoft.com/office/drawing/2014/main" val="1973765558"/>
                    </a:ext>
                  </a:extLst>
                </a:gridCol>
                <a:gridCol w="2776444">
                  <a:extLst>
                    <a:ext uri="{9D8B030D-6E8A-4147-A177-3AD203B41FA5}">
                      <a16:colId xmlns:a16="http://schemas.microsoft.com/office/drawing/2014/main" val="4265461076"/>
                    </a:ext>
                  </a:extLst>
                </a:gridCol>
                <a:gridCol w="2776444">
                  <a:extLst>
                    <a:ext uri="{9D8B030D-6E8A-4147-A177-3AD203B41FA5}">
                      <a16:colId xmlns:a16="http://schemas.microsoft.com/office/drawing/2014/main" val="2095200325"/>
                    </a:ext>
                  </a:extLst>
                </a:gridCol>
              </a:tblGrid>
              <a:tr h="389850">
                <a:tc>
                  <a:txBody>
                    <a:bodyPr/>
                    <a:lstStyle/>
                    <a:p>
                      <a:r>
                        <a:rPr lang="fr-FR" sz="1600"/>
                        <a:t>Nbre itérations Rosenbrock</a:t>
                      </a:r>
                      <a:endParaRPr lang="fr-FR" sz="1600" dirty="0"/>
                    </a:p>
                  </a:txBody>
                  <a:tcPr/>
                </a:tc>
                <a:tc>
                  <a:txBody>
                    <a:bodyPr/>
                    <a:lstStyle/>
                    <a:p>
                      <a:r>
                        <a:rPr lang="fr-FR" sz="1600" dirty="0"/>
                        <a:t>6904</a:t>
                      </a:r>
                    </a:p>
                  </a:txBody>
                  <a:tcPr>
                    <a:lnR w="12700" cmpd="sng">
                      <a:noFill/>
                    </a:lnR>
                  </a:tcPr>
                </a:tc>
                <a:tc>
                  <a:txBody>
                    <a:bodyPr/>
                    <a:lstStyle/>
                    <a:p>
                      <a:r>
                        <a:rPr lang="fr-FR" dirty="0"/>
                        <a:t>6075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dirty="0"/>
                        <a:t>8</a:t>
                      </a:r>
                    </a:p>
                  </a:txBody>
                  <a:tcPr>
                    <a:lnL w="12700" cmpd="sng">
                      <a:noFill/>
                    </a:lnL>
                  </a:tcPr>
                </a:tc>
                <a:extLst>
                  <a:ext uri="{0D108BD9-81ED-4DB2-BD59-A6C34878D82A}">
                    <a16:rowId xmlns:a16="http://schemas.microsoft.com/office/drawing/2014/main" val="1264292991"/>
                  </a:ext>
                </a:extLst>
              </a:tr>
              <a:tr h="389850">
                <a:tc>
                  <a:txBody>
                    <a:bodyPr/>
                    <a:lstStyle/>
                    <a:p>
                      <a:r>
                        <a:rPr lang="fr-FR" sz="1600" dirty="0"/>
                        <a:t>Résultat </a:t>
                      </a:r>
                      <a:r>
                        <a:rPr lang="fr-FR" sz="1600" dirty="0" err="1"/>
                        <a:t>Rosenbrock</a:t>
                      </a:r>
                      <a:endParaRPr lang="fr-FR" sz="1600" dirty="0"/>
                    </a:p>
                  </a:txBody>
                  <a:tcPr/>
                </a:tc>
                <a:tc>
                  <a:txBody>
                    <a:bodyPr/>
                    <a:lstStyle/>
                    <a:p>
                      <a:r>
                        <a:rPr lang="fr-FR" sz="1600" dirty="0"/>
                        <a:t>(1.0011,1.0022)</a:t>
                      </a:r>
                    </a:p>
                  </a:txBody>
                  <a:tcPr/>
                </a:tc>
                <a:tc>
                  <a:txBody>
                    <a:bodyPr/>
                    <a:lstStyle/>
                    <a:p>
                      <a:r>
                        <a:rPr lang="fr-FR" dirty="0"/>
                        <a:t>(1.0004,1.0009)</a:t>
                      </a:r>
                    </a:p>
                  </a:txBody>
                  <a:tcPr>
                    <a:lnT w="12700" cmpd="sng">
                      <a:noFill/>
                    </a:lnT>
                  </a:tcPr>
                </a:tc>
                <a:tc>
                  <a:txBody>
                    <a:bodyPr/>
                    <a:lstStyle/>
                    <a:p>
                      <a:r>
                        <a:rPr lang="fr-FR" dirty="0"/>
                        <a:t>(1,1)</a:t>
                      </a:r>
                    </a:p>
                  </a:txBody>
                  <a:tcPr/>
                </a:tc>
                <a:extLst>
                  <a:ext uri="{0D108BD9-81ED-4DB2-BD59-A6C34878D82A}">
                    <a16:rowId xmlns:a16="http://schemas.microsoft.com/office/drawing/2014/main" val="1517376707"/>
                  </a:ext>
                </a:extLst>
              </a:tr>
              <a:tr h="389850">
                <a:tc>
                  <a:txBody>
                    <a:bodyPr/>
                    <a:lstStyle/>
                    <a:p>
                      <a:r>
                        <a:rPr lang="fr-FR" sz="1600" dirty="0"/>
                        <a:t>Temps de calcul</a:t>
                      </a:r>
                    </a:p>
                  </a:txBody>
                  <a:tcPr/>
                </a:tc>
                <a:tc>
                  <a:txBody>
                    <a:bodyPr/>
                    <a:lstStyle/>
                    <a:p>
                      <a:r>
                        <a:rPr lang="fr-FR" sz="1600" dirty="0"/>
                        <a:t>11.8s</a:t>
                      </a:r>
                    </a:p>
                  </a:txBody>
                  <a:tcPr/>
                </a:tc>
                <a:tc>
                  <a:txBody>
                    <a:bodyPr/>
                    <a:lstStyle/>
                    <a:p>
                      <a:r>
                        <a:rPr lang="fr-FR" dirty="0"/>
                        <a:t>5.7s</a:t>
                      </a:r>
                    </a:p>
                  </a:txBody>
                  <a:tcPr/>
                </a:tc>
                <a:tc>
                  <a:txBody>
                    <a:bodyPr/>
                    <a:lstStyle/>
                    <a:p>
                      <a:r>
                        <a:rPr lang="fr-FR" dirty="0"/>
                        <a:t>0.025225</a:t>
                      </a:r>
                    </a:p>
                  </a:txBody>
                  <a:tcPr/>
                </a:tc>
                <a:extLst>
                  <a:ext uri="{0D108BD9-81ED-4DB2-BD59-A6C34878D82A}">
                    <a16:rowId xmlns:a16="http://schemas.microsoft.com/office/drawing/2014/main" val="986475002"/>
                  </a:ext>
                </a:extLst>
              </a:tr>
            </a:tbl>
          </a:graphicData>
        </a:graphic>
      </p:graphicFrame>
      <p:sp>
        <p:nvSpPr>
          <p:cNvPr id="10" name="ZoneTexte 9">
            <a:extLst>
              <a:ext uri="{FF2B5EF4-FFF2-40B4-BE49-F238E27FC236}">
                <a16:creationId xmlns:a16="http://schemas.microsoft.com/office/drawing/2014/main" id="{A3552DE5-1623-CE90-8A61-069FE387FC40}"/>
              </a:ext>
            </a:extLst>
          </p:cNvPr>
          <p:cNvSpPr txBox="1"/>
          <p:nvPr/>
        </p:nvSpPr>
        <p:spPr>
          <a:xfrm>
            <a:off x="5759824" y="4631168"/>
            <a:ext cx="5593976" cy="1169551"/>
          </a:xfrm>
          <a:prstGeom prst="rect">
            <a:avLst/>
          </a:prstGeom>
          <a:noFill/>
        </p:spPr>
        <p:txBody>
          <a:bodyPr wrap="square" rtlCol="0">
            <a:spAutoFit/>
          </a:bodyPr>
          <a:lstStyle/>
          <a:p>
            <a:r>
              <a:rPr lang="fr-FR" sz="1400" dirty="0"/>
              <a:t>Pour </a:t>
            </a:r>
            <a:r>
              <a:rPr lang="fr-FR" sz="1400" dirty="0" err="1"/>
              <a:t>Rosenbrock</a:t>
            </a:r>
            <a:r>
              <a:rPr lang="fr-FR" sz="1400" dirty="0"/>
              <a:t>, nous avons choisi un départ à (-1,2) pour tous les algorithmes. Les méthodes utilisant </a:t>
            </a:r>
            <a:r>
              <a:rPr lang="fr-FR" sz="1400" dirty="0" err="1"/>
              <a:t>fminbnf</a:t>
            </a:r>
            <a:r>
              <a:rPr lang="fr-FR" sz="1400" dirty="0"/>
              <a:t> et </a:t>
            </a:r>
            <a:r>
              <a:rPr lang="fr-FR" sz="1400" dirty="0" err="1"/>
              <a:t>fminsearch</a:t>
            </a:r>
            <a:r>
              <a:rPr lang="fr-FR" sz="1400" dirty="0"/>
              <a:t> obtiennent des résultats similaires. Pour cet exemple, Newton obtient de bien meilleurs résultats. Nous utilisons pour chaque itération la Hessienne et le gradient pour calculer la prochaine itération. </a:t>
            </a:r>
          </a:p>
        </p:txBody>
      </p:sp>
    </p:spTree>
    <p:extLst>
      <p:ext uri="{BB962C8B-B14F-4D97-AF65-F5344CB8AC3E}">
        <p14:creationId xmlns:p14="http://schemas.microsoft.com/office/powerpoint/2010/main" val="371990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3E351-5847-1C12-D789-E5D3EDCD858B}"/>
              </a:ext>
            </a:extLst>
          </p:cNvPr>
          <p:cNvSpPr>
            <a:spLocks noGrp="1"/>
          </p:cNvSpPr>
          <p:nvPr>
            <p:ph type="title"/>
          </p:nvPr>
        </p:nvSpPr>
        <p:spPr/>
        <p:txBody>
          <a:bodyPr>
            <a:normAutofit/>
          </a:bodyPr>
          <a:lstStyle/>
          <a:p>
            <a:r>
              <a:rPr lang="fr-FR" sz="3200" dirty="0"/>
              <a:t>Régression linéaire</a:t>
            </a:r>
          </a:p>
        </p:txBody>
      </p:sp>
      <p:sp>
        <p:nvSpPr>
          <p:cNvPr id="5" name="ZoneTexte 4">
            <a:extLst>
              <a:ext uri="{FF2B5EF4-FFF2-40B4-BE49-F238E27FC236}">
                <a16:creationId xmlns:a16="http://schemas.microsoft.com/office/drawing/2014/main" id="{537FE2F1-5BD1-D7D1-444A-33F82DAABE12}"/>
              </a:ext>
            </a:extLst>
          </p:cNvPr>
          <p:cNvSpPr txBox="1"/>
          <p:nvPr/>
        </p:nvSpPr>
        <p:spPr>
          <a:xfrm>
            <a:off x="4294203" y="4609080"/>
            <a:ext cx="3662008" cy="1477328"/>
          </a:xfrm>
          <a:prstGeom prst="rect">
            <a:avLst/>
          </a:prstGeom>
          <a:noFill/>
        </p:spPr>
        <p:txBody>
          <a:bodyPr wrap="square" rtlCol="0">
            <a:spAutoFit/>
          </a:bodyPr>
          <a:lstStyle/>
          <a:p>
            <a:pPr algn="ctr"/>
            <a:r>
              <a:rPr lang="fr-FR" dirty="0"/>
              <a:t>Gradient stochastique (pas = 0.0001 et mu=0.</a:t>
            </a:r>
            <a:r>
              <a:rPr lang="fr-FR" b="0" dirty="0">
                <a:effectLst/>
                <a:latin typeface="Consolas" panose="020B0609020204030204" pitchFamily="49" charset="0"/>
              </a:rPr>
              <a:t>000000001)</a:t>
            </a:r>
          </a:p>
          <a:p>
            <a:pPr algn="ctr"/>
            <a:r>
              <a:rPr lang="fr-FR" dirty="0">
                <a:latin typeface="Consolas" panose="020B0609020204030204" pitchFamily="49" charset="0"/>
              </a:rPr>
              <a:t>25000 itérations</a:t>
            </a:r>
          </a:p>
          <a:p>
            <a:pPr algn="ctr"/>
            <a:r>
              <a:rPr lang="fr-FR" b="0" dirty="0">
                <a:effectLst/>
                <a:latin typeface="Consolas" panose="020B0609020204030204" pitchFamily="49" charset="0"/>
              </a:rPr>
              <a:t>24.9334*x+49.0735</a:t>
            </a:r>
          </a:p>
          <a:p>
            <a:endParaRPr lang="fr-FR" dirty="0"/>
          </a:p>
        </p:txBody>
      </p:sp>
      <p:pic>
        <p:nvPicPr>
          <p:cNvPr id="11" name="Image 10">
            <a:extLst>
              <a:ext uri="{FF2B5EF4-FFF2-40B4-BE49-F238E27FC236}">
                <a16:creationId xmlns:a16="http://schemas.microsoft.com/office/drawing/2014/main" id="{0DB04933-6644-5639-08EE-07789A4B17BB}"/>
              </a:ext>
            </a:extLst>
          </p:cNvPr>
          <p:cNvPicPr>
            <a:picLocks noChangeAspect="1"/>
          </p:cNvPicPr>
          <p:nvPr/>
        </p:nvPicPr>
        <p:blipFill>
          <a:blip r:embed="rId2"/>
          <a:stretch>
            <a:fillRect/>
          </a:stretch>
        </p:blipFill>
        <p:spPr>
          <a:xfrm>
            <a:off x="81452" y="1410174"/>
            <a:ext cx="3997486" cy="3021000"/>
          </a:xfrm>
          <a:prstGeom prst="rect">
            <a:avLst/>
          </a:prstGeom>
        </p:spPr>
      </p:pic>
      <p:sp>
        <p:nvSpPr>
          <p:cNvPr id="13" name="ZoneTexte 12">
            <a:extLst>
              <a:ext uri="{FF2B5EF4-FFF2-40B4-BE49-F238E27FC236}">
                <a16:creationId xmlns:a16="http://schemas.microsoft.com/office/drawing/2014/main" id="{BCFD4621-B981-2782-680A-478FFEC6EBF8}"/>
              </a:ext>
            </a:extLst>
          </p:cNvPr>
          <p:cNvSpPr txBox="1"/>
          <p:nvPr/>
        </p:nvSpPr>
        <p:spPr>
          <a:xfrm>
            <a:off x="180067" y="4609080"/>
            <a:ext cx="3997486" cy="923330"/>
          </a:xfrm>
          <a:prstGeom prst="rect">
            <a:avLst/>
          </a:prstGeom>
          <a:noFill/>
        </p:spPr>
        <p:txBody>
          <a:bodyPr wrap="square">
            <a:spAutoFit/>
          </a:bodyPr>
          <a:lstStyle/>
          <a:p>
            <a:pPr algn="ctr"/>
            <a:r>
              <a:rPr lang="fr-FR" dirty="0"/>
              <a:t>Gradient classique (pas= 0.</a:t>
            </a:r>
            <a:r>
              <a:rPr lang="fr-FR" b="0" dirty="0">
                <a:effectLst/>
                <a:latin typeface="Consolas" panose="020B0609020204030204" pitchFamily="49" charset="0"/>
              </a:rPr>
              <a:t>000001; 11000 itérations)</a:t>
            </a:r>
          </a:p>
          <a:p>
            <a:pPr algn="ctr"/>
            <a:r>
              <a:rPr lang="fr-FR" b="0" dirty="0">
                <a:effectLst/>
                <a:latin typeface="Consolas" panose="020B0609020204030204" pitchFamily="49" charset="0"/>
              </a:rPr>
              <a:t>24.9717*x+49.7728</a:t>
            </a:r>
          </a:p>
        </p:txBody>
      </p:sp>
      <p:pic>
        <p:nvPicPr>
          <p:cNvPr id="15" name="Image 14">
            <a:extLst>
              <a:ext uri="{FF2B5EF4-FFF2-40B4-BE49-F238E27FC236}">
                <a16:creationId xmlns:a16="http://schemas.microsoft.com/office/drawing/2014/main" id="{6EF3605D-1CE3-E509-00BD-DCC68ADB3CEF}"/>
              </a:ext>
            </a:extLst>
          </p:cNvPr>
          <p:cNvPicPr>
            <a:picLocks noChangeAspect="1"/>
          </p:cNvPicPr>
          <p:nvPr/>
        </p:nvPicPr>
        <p:blipFill>
          <a:blip r:embed="rId3"/>
          <a:stretch>
            <a:fillRect/>
          </a:stretch>
        </p:blipFill>
        <p:spPr>
          <a:xfrm>
            <a:off x="4126464" y="1419983"/>
            <a:ext cx="3997486" cy="3011191"/>
          </a:xfrm>
          <a:prstGeom prst="rect">
            <a:avLst/>
          </a:prstGeom>
        </p:spPr>
      </p:pic>
      <p:pic>
        <p:nvPicPr>
          <p:cNvPr id="17" name="Image 16">
            <a:extLst>
              <a:ext uri="{FF2B5EF4-FFF2-40B4-BE49-F238E27FC236}">
                <a16:creationId xmlns:a16="http://schemas.microsoft.com/office/drawing/2014/main" id="{3B8F7297-60D9-F403-1930-4E39B37FA4FF}"/>
              </a:ext>
            </a:extLst>
          </p:cNvPr>
          <p:cNvPicPr>
            <a:picLocks noChangeAspect="1"/>
          </p:cNvPicPr>
          <p:nvPr/>
        </p:nvPicPr>
        <p:blipFill>
          <a:blip r:embed="rId4"/>
          <a:stretch>
            <a:fillRect/>
          </a:stretch>
        </p:blipFill>
        <p:spPr>
          <a:xfrm>
            <a:off x="8171476" y="1419983"/>
            <a:ext cx="3999850" cy="3003577"/>
          </a:xfrm>
          <a:prstGeom prst="rect">
            <a:avLst/>
          </a:prstGeom>
        </p:spPr>
      </p:pic>
      <p:sp>
        <p:nvSpPr>
          <p:cNvPr id="19" name="ZoneTexte 18">
            <a:extLst>
              <a:ext uri="{FF2B5EF4-FFF2-40B4-BE49-F238E27FC236}">
                <a16:creationId xmlns:a16="http://schemas.microsoft.com/office/drawing/2014/main" id="{634999A6-743B-F75A-E1B3-54B0D2DD776C}"/>
              </a:ext>
            </a:extLst>
          </p:cNvPr>
          <p:cNvSpPr txBox="1"/>
          <p:nvPr/>
        </p:nvSpPr>
        <p:spPr>
          <a:xfrm>
            <a:off x="8171476" y="4609080"/>
            <a:ext cx="3999850" cy="1200329"/>
          </a:xfrm>
          <a:prstGeom prst="rect">
            <a:avLst/>
          </a:prstGeom>
          <a:noFill/>
        </p:spPr>
        <p:txBody>
          <a:bodyPr wrap="square">
            <a:spAutoFit/>
          </a:bodyPr>
          <a:lstStyle/>
          <a:p>
            <a:pPr algn="ctr"/>
            <a:r>
              <a:rPr lang="fr-FR" dirty="0"/>
              <a:t>Méthode </a:t>
            </a:r>
            <a:r>
              <a:rPr lang="fr-FR" dirty="0" err="1"/>
              <a:t>MiniBatch</a:t>
            </a:r>
            <a:r>
              <a:rPr lang="fr-FR" dirty="0"/>
              <a:t>(pas = 0.001 et mu=0.</a:t>
            </a:r>
            <a:r>
              <a:rPr lang="fr-FR" b="0" dirty="0">
                <a:effectLst/>
                <a:latin typeface="Consolas" panose="020B0609020204030204" pitchFamily="49" charset="0"/>
              </a:rPr>
              <a:t>00001)</a:t>
            </a:r>
          </a:p>
          <a:p>
            <a:pPr algn="ctr"/>
            <a:r>
              <a:rPr lang="fr-FR" dirty="0">
                <a:latin typeface="Consolas" panose="020B0609020204030204" pitchFamily="49" charset="0"/>
              </a:rPr>
              <a:t>200000 itérations</a:t>
            </a:r>
          </a:p>
          <a:p>
            <a:pPr algn="ctr"/>
            <a:r>
              <a:rPr lang="fr-FR" b="0" dirty="0">
                <a:effectLst/>
                <a:latin typeface="Consolas" panose="020B0609020204030204" pitchFamily="49" charset="0"/>
              </a:rPr>
              <a:t>24.9757x+50.1997</a:t>
            </a:r>
          </a:p>
        </p:txBody>
      </p:sp>
      <p:sp>
        <p:nvSpPr>
          <p:cNvPr id="20" name="ZoneTexte 19">
            <a:extLst>
              <a:ext uri="{FF2B5EF4-FFF2-40B4-BE49-F238E27FC236}">
                <a16:creationId xmlns:a16="http://schemas.microsoft.com/office/drawing/2014/main" id="{F78E6BAE-05B1-A67C-D799-CFFC7B1DB1B3}"/>
              </a:ext>
            </a:extLst>
          </p:cNvPr>
          <p:cNvSpPr txBox="1"/>
          <p:nvPr/>
        </p:nvSpPr>
        <p:spPr>
          <a:xfrm>
            <a:off x="0" y="5915050"/>
            <a:ext cx="4126464" cy="923330"/>
          </a:xfrm>
          <a:prstGeom prst="rect">
            <a:avLst/>
          </a:prstGeom>
          <a:noFill/>
        </p:spPr>
        <p:txBody>
          <a:bodyPr wrap="square" rtlCol="0">
            <a:spAutoFit/>
          </a:bodyPr>
          <a:lstStyle/>
          <a:p>
            <a:r>
              <a:rPr lang="fr-FR" dirty="0"/>
              <a:t>Le gradient stochastique nécessite plus de puissance de calcul, pour les cas simples (linéaire), il ne semble pas adapté.</a:t>
            </a:r>
          </a:p>
        </p:txBody>
      </p:sp>
      <p:sp>
        <p:nvSpPr>
          <p:cNvPr id="21" name="ZoneTexte 20">
            <a:extLst>
              <a:ext uri="{FF2B5EF4-FFF2-40B4-BE49-F238E27FC236}">
                <a16:creationId xmlns:a16="http://schemas.microsoft.com/office/drawing/2014/main" id="{63E1ED29-813F-E4D6-203A-564FB1DC855D}"/>
              </a:ext>
            </a:extLst>
          </p:cNvPr>
          <p:cNvSpPr txBox="1"/>
          <p:nvPr/>
        </p:nvSpPr>
        <p:spPr>
          <a:xfrm>
            <a:off x="6446200" y="5915050"/>
            <a:ext cx="4126464" cy="923330"/>
          </a:xfrm>
          <a:prstGeom prst="rect">
            <a:avLst/>
          </a:prstGeom>
          <a:noFill/>
        </p:spPr>
        <p:txBody>
          <a:bodyPr wrap="square" rtlCol="0">
            <a:spAutoFit/>
          </a:bodyPr>
          <a:lstStyle/>
          <a:p>
            <a:r>
              <a:rPr lang="fr-FR" dirty="0"/>
              <a:t>La méthode </a:t>
            </a:r>
            <a:r>
              <a:rPr lang="fr-FR" dirty="0" err="1"/>
              <a:t>MiniBatch</a:t>
            </a:r>
            <a:r>
              <a:rPr lang="fr-FR" dirty="0"/>
              <a:t> va créer un échantillon sur les données (ici 20) et moyenner les gradients.</a:t>
            </a:r>
          </a:p>
        </p:txBody>
      </p:sp>
    </p:spTree>
    <p:extLst>
      <p:ext uri="{BB962C8B-B14F-4D97-AF65-F5344CB8AC3E}">
        <p14:creationId xmlns:p14="http://schemas.microsoft.com/office/powerpoint/2010/main" val="55618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3E351-5847-1C12-D789-E5D3EDCD858B}"/>
              </a:ext>
            </a:extLst>
          </p:cNvPr>
          <p:cNvSpPr>
            <a:spLocks noGrp="1"/>
          </p:cNvSpPr>
          <p:nvPr>
            <p:ph type="title"/>
          </p:nvPr>
        </p:nvSpPr>
        <p:spPr/>
        <p:txBody>
          <a:bodyPr>
            <a:normAutofit/>
          </a:bodyPr>
          <a:lstStyle/>
          <a:p>
            <a:r>
              <a:rPr lang="fr-FR" sz="3200" dirty="0"/>
              <a:t>Régression non linéaire</a:t>
            </a:r>
          </a:p>
        </p:txBody>
      </p:sp>
      <p:graphicFrame>
        <p:nvGraphicFramePr>
          <p:cNvPr id="3" name="Tableau 2">
            <a:extLst>
              <a:ext uri="{FF2B5EF4-FFF2-40B4-BE49-F238E27FC236}">
                <a16:creationId xmlns:a16="http://schemas.microsoft.com/office/drawing/2014/main" id="{CD45B04A-ACC6-4F66-672C-2F5F366D21E7}"/>
              </a:ext>
            </a:extLst>
          </p:cNvPr>
          <p:cNvGraphicFramePr>
            <a:graphicFrameLocks noGrp="1"/>
          </p:cNvGraphicFramePr>
          <p:nvPr>
            <p:extLst>
              <p:ext uri="{D42A27DB-BD31-4B8C-83A1-F6EECF244321}">
                <p14:modId xmlns:p14="http://schemas.microsoft.com/office/powerpoint/2010/main" val="53398819"/>
              </p:ext>
            </p:extLst>
          </p:nvPr>
        </p:nvGraphicFramePr>
        <p:xfrm>
          <a:off x="397435" y="1731705"/>
          <a:ext cx="7195671" cy="2449710"/>
        </p:xfrm>
        <a:graphic>
          <a:graphicData uri="http://schemas.openxmlformats.org/drawingml/2006/table">
            <a:tbl>
              <a:tblPr firstRow="1" bandRow="1">
                <a:tableStyleId>{5C22544A-7EE6-4342-B048-85BDC9FD1C3A}</a:tableStyleId>
              </a:tblPr>
              <a:tblGrid>
                <a:gridCol w="2216901">
                  <a:extLst>
                    <a:ext uri="{9D8B030D-6E8A-4147-A177-3AD203B41FA5}">
                      <a16:colId xmlns:a16="http://schemas.microsoft.com/office/drawing/2014/main" val="417229052"/>
                    </a:ext>
                  </a:extLst>
                </a:gridCol>
                <a:gridCol w="1380934">
                  <a:extLst>
                    <a:ext uri="{9D8B030D-6E8A-4147-A177-3AD203B41FA5}">
                      <a16:colId xmlns:a16="http://schemas.microsoft.com/office/drawing/2014/main" val="1973765558"/>
                    </a:ext>
                  </a:extLst>
                </a:gridCol>
                <a:gridCol w="1798918">
                  <a:extLst>
                    <a:ext uri="{9D8B030D-6E8A-4147-A177-3AD203B41FA5}">
                      <a16:colId xmlns:a16="http://schemas.microsoft.com/office/drawing/2014/main" val="4265461076"/>
                    </a:ext>
                  </a:extLst>
                </a:gridCol>
                <a:gridCol w="1798918">
                  <a:extLst>
                    <a:ext uri="{9D8B030D-6E8A-4147-A177-3AD203B41FA5}">
                      <a16:colId xmlns:a16="http://schemas.microsoft.com/office/drawing/2014/main" val="2095200325"/>
                    </a:ext>
                  </a:extLst>
                </a:gridCol>
              </a:tblGrid>
              <a:tr h="389850">
                <a:tc>
                  <a:txBody>
                    <a:bodyPr/>
                    <a:lstStyle/>
                    <a:p>
                      <a:endParaRPr lang="fr-FR" dirty="0"/>
                    </a:p>
                  </a:txBody>
                  <a:tcPr/>
                </a:tc>
                <a:tc>
                  <a:txBody>
                    <a:bodyPr/>
                    <a:lstStyle/>
                    <a:p>
                      <a:r>
                        <a:rPr lang="fr-FR" sz="1400" dirty="0"/>
                        <a:t>Gradient</a:t>
                      </a:r>
                    </a:p>
                  </a:txBody>
                  <a:tcPr/>
                </a:tc>
                <a:tc>
                  <a:txBody>
                    <a:bodyPr/>
                    <a:lstStyle/>
                    <a:p>
                      <a:r>
                        <a:rPr lang="fr-FR" dirty="0"/>
                        <a:t>Stochastique</a:t>
                      </a:r>
                    </a:p>
                  </a:txBody>
                  <a:tcPr/>
                </a:tc>
                <a:tc>
                  <a:txBody>
                    <a:bodyPr/>
                    <a:lstStyle/>
                    <a:p>
                      <a:r>
                        <a:rPr lang="fr-FR" dirty="0"/>
                        <a:t>Mini Batch (N=</a:t>
                      </a:r>
                    </a:p>
                  </a:txBody>
                  <a:tcPr/>
                </a:tc>
                <a:extLst>
                  <a:ext uri="{0D108BD9-81ED-4DB2-BD59-A6C34878D82A}">
                    <a16:rowId xmlns:a16="http://schemas.microsoft.com/office/drawing/2014/main" val="17117552"/>
                  </a:ext>
                </a:extLst>
              </a:tr>
              <a:tr h="389850">
                <a:tc>
                  <a:txBody>
                    <a:bodyPr/>
                    <a:lstStyle/>
                    <a:p>
                      <a:r>
                        <a:rPr lang="fr-FR" dirty="0"/>
                        <a:t>Pas </a:t>
                      </a:r>
                    </a:p>
                  </a:txBody>
                  <a:tcPr/>
                </a:tc>
                <a:tc>
                  <a:txBody>
                    <a:bodyPr/>
                    <a:lstStyle/>
                    <a:p>
                      <a:r>
                        <a:rPr lang="fr-FR" dirty="0"/>
                        <a:t>0,0001</a:t>
                      </a:r>
                    </a:p>
                  </a:txBody>
                  <a:tcPr/>
                </a:tc>
                <a:tc>
                  <a:txBody>
                    <a:bodyPr/>
                    <a:lstStyle/>
                    <a:p>
                      <a:r>
                        <a:rPr lang="fr-FR" dirty="0"/>
                        <a:t>10</a:t>
                      </a:r>
                    </a:p>
                  </a:txBody>
                  <a:tcPr/>
                </a:tc>
                <a:tc>
                  <a:txBody>
                    <a:bodyPr/>
                    <a:lstStyle/>
                    <a:p>
                      <a:r>
                        <a:rPr lang="fr-FR" dirty="0"/>
                        <a:t>0,00001</a:t>
                      </a:r>
                    </a:p>
                  </a:txBody>
                  <a:tcPr/>
                </a:tc>
                <a:extLst>
                  <a:ext uri="{0D108BD9-81ED-4DB2-BD59-A6C34878D82A}">
                    <a16:rowId xmlns:a16="http://schemas.microsoft.com/office/drawing/2014/main" val="1264292991"/>
                  </a:ext>
                </a:extLst>
              </a:tr>
              <a:tr h="389850">
                <a:tc>
                  <a:txBody>
                    <a:bodyPr/>
                    <a:lstStyle/>
                    <a:p>
                      <a:r>
                        <a:rPr lang="fr-FR" dirty="0"/>
                        <a:t>mu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0,</a:t>
                      </a:r>
                      <a:r>
                        <a:rPr lang="fr-FR" sz="1800" b="0" kern="1200" dirty="0">
                          <a:solidFill>
                            <a:schemeClr val="dk1"/>
                          </a:solidFill>
                          <a:effectLst/>
                          <a:latin typeface="+mn-lt"/>
                          <a:ea typeface="+mn-ea"/>
                          <a:cs typeface="+mn-cs"/>
                        </a:rPr>
                        <a:t>0000001</a:t>
                      </a:r>
                    </a:p>
                    <a:p>
                      <a:endParaRPr lang="fr-FR" dirty="0"/>
                    </a:p>
                  </a:txBody>
                  <a:tcPr/>
                </a:tc>
                <a:tc>
                  <a:txBody>
                    <a:bodyPr/>
                    <a:lstStyle/>
                    <a:p>
                      <a:r>
                        <a:rPr lang="fr-FR" dirty="0"/>
                        <a:t>0,00001</a:t>
                      </a:r>
                    </a:p>
                  </a:txBody>
                  <a:tcPr/>
                </a:tc>
                <a:tc>
                  <a:txBody>
                    <a:bodyPr/>
                    <a:lstStyle/>
                    <a:p>
                      <a:r>
                        <a:rPr lang="fr-FR" dirty="0"/>
                        <a:t>0,0001</a:t>
                      </a:r>
                    </a:p>
                  </a:txBody>
                  <a:tcPr/>
                </a:tc>
                <a:extLst>
                  <a:ext uri="{0D108BD9-81ED-4DB2-BD59-A6C34878D82A}">
                    <a16:rowId xmlns:a16="http://schemas.microsoft.com/office/drawing/2014/main" val="1517376707"/>
                  </a:ext>
                </a:extLst>
              </a:tr>
              <a:tr h="389850">
                <a:tc>
                  <a:txBody>
                    <a:bodyPr/>
                    <a:lstStyle/>
                    <a:p>
                      <a:r>
                        <a:rPr lang="fr-FR" dirty="0"/>
                        <a:t>Itérations </a:t>
                      </a:r>
                    </a:p>
                  </a:txBody>
                  <a:tcPr/>
                </a:tc>
                <a:tc>
                  <a:txBody>
                    <a:bodyPr/>
                    <a:lstStyle/>
                    <a:p>
                      <a:r>
                        <a:rPr lang="fr-FR" dirty="0"/>
                        <a:t>40000 (max)</a:t>
                      </a:r>
                    </a:p>
                  </a:txBody>
                  <a:tcPr/>
                </a:tc>
                <a:tc>
                  <a:txBody>
                    <a:bodyPr/>
                    <a:lstStyle/>
                    <a:p>
                      <a:r>
                        <a:rPr lang="fr-FR" dirty="0"/>
                        <a:t>5317</a:t>
                      </a:r>
                    </a:p>
                  </a:txBody>
                  <a:tcPr/>
                </a:tc>
                <a:tc>
                  <a:txBody>
                    <a:bodyPr/>
                    <a:lstStyle/>
                    <a:p>
                      <a:r>
                        <a:rPr lang="fr-FR" dirty="0"/>
                        <a:t>X</a:t>
                      </a:r>
                    </a:p>
                  </a:txBody>
                  <a:tcPr/>
                </a:tc>
                <a:extLst>
                  <a:ext uri="{0D108BD9-81ED-4DB2-BD59-A6C34878D82A}">
                    <a16:rowId xmlns:a16="http://schemas.microsoft.com/office/drawing/2014/main" val="1913813432"/>
                  </a:ext>
                </a:extLst>
              </a:tr>
              <a:tr h="389850">
                <a:tc>
                  <a:txBody>
                    <a:bodyPr/>
                    <a:lstStyle/>
                    <a:p>
                      <a:r>
                        <a:rPr lang="fr-FR" dirty="0"/>
                        <a:t>Résultat</a:t>
                      </a:r>
                    </a:p>
                  </a:txBody>
                  <a:tcPr/>
                </a:tc>
                <a:tc>
                  <a:txBody>
                    <a:bodyPr/>
                    <a:lstStyle/>
                    <a:p>
                      <a:r>
                        <a:rPr lang="fr-FR" dirty="0"/>
                        <a:t>24.9952x+    6.6407</a:t>
                      </a:r>
                    </a:p>
                  </a:txBody>
                  <a:tcPr/>
                </a:tc>
                <a:tc>
                  <a:txBody>
                    <a:bodyPr/>
                    <a:lstStyle/>
                    <a:p>
                      <a:r>
                        <a:rPr lang="fr-FR" dirty="0"/>
                        <a:t>25.0966x +8,0865</a:t>
                      </a:r>
                    </a:p>
                  </a:txBody>
                  <a:tcPr/>
                </a:tc>
                <a:tc>
                  <a:txBody>
                    <a:bodyPr/>
                    <a:lstStyle/>
                    <a:p>
                      <a:r>
                        <a:rPr lang="fr-FR" dirty="0"/>
                        <a:t>X</a:t>
                      </a:r>
                    </a:p>
                  </a:txBody>
                  <a:tcPr/>
                </a:tc>
                <a:extLst>
                  <a:ext uri="{0D108BD9-81ED-4DB2-BD59-A6C34878D82A}">
                    <a16:rowId xmlns:a16="http://schemas.microsoft.com/office/drawing/2014/main" val="4233525291"/>
                  </a:ext>
                </a:extLst>
              </a:tr>
            </a:tbl>
          </a:graphicData>
        </a:graphic>
      </p:graphicFrame>
      <p:pic>
        <p:nvPicPr>
          <p:cNvPr id="6" name="Image 5">
            <a:extLst>
              <a:ext uri="{FF2B5EF4-FFF2-40B4-BE49-F238E27FC236}">
                <a16:creationId xmlns:a16="http://schemas.microsoft.com/office/drawing/2014/main" id="{706E7851-D6E7-E4EF-0542-00B18FF7A074}"/>
              </a:ext>
            </a:extLst>
          </p:cNvPr>
          <p:cNvPicPr>
            <a:picLocks noChangeAspect="1"/>
          </p:cNvPicPr>
          <p:nvPr/>
        </p:nvPicPr>
        <p:blipFill>
          <a:blip r:embed="rId2"/>
          <a:stretch>
            <a:fillRect/>
          </a:stretch>
        </p:blipFill>
        <p:spPr>
          <a:xfrm>
            <a:off x="8125403" y="268715"/>
            <a:ext cx="3930640" cy="2925980"/>
          </a:xfrm>
          <a:prstGeom prst="rect">
            <a:avLst/>
          </a:prstGeom>
        </p:spPr>
      </p:pic>
      <p:sp>
        <p:nvSpPr>
          <p:cNvPr id="7" name="ZoneTexte 6">
            <a:extLst>
              <a:ext uri="{FF2B5EF4-FFF2-40B4-BE49-F238E27FC236}">
                <a16:creationId xmlns:a16="http://schemas.microsoft.com/office/drawing/2014/main" id="{8DD14FC3-DE67-C59B-2CAC-F573B80C50FA}"/>
              </a:ext>
            </a:extLst>
          </p:cNvPr>
          <p:cNvSpPr txBox="1"/>
          <p:nvPr/>
        </p:nvSpPr>
        <p:spPr>
          <a:xfrm>
            <a:off x="7808259" y="3334871"/>
            <a:ext cx="3469341" cy="2585323"/>
          </a:xfrm>
          <a:prstGeom prst="rect">
            <a:avLst/>
          </a:prstGeom>
          <a:noFill/>
        </p:spPr>
        <p:txBody>
          <a:bodyPr wrap="square" rtlCol="0">
            <a:spAutoFit/>
          </a:bodyPr>
          <a:lstStyle/>
          <a:p>
            <a:r>
              <a:rPr lang="fr-FR" dirty="0"/>
              <a:t>Nous remarquons que quelque soient les paramètres, le </a:t>
            </a:r>
            <a:r>
              <a:rPr lang="fr-FR" dirty="0" err="1"/>
              <a:t>minibatch</a:t>
            </a:r>
            <a:r>
              <a:rPr lang="fr-FR" dirty="0"/>
              <a:t> ne nous donne pas un bon résultat, cela est dû au fait que la majorité des données sont en (X,0) et que le </a:t>
            </a:r>
            <a:r>
              <a:rPr lang="fr-FR" dirty="0" err="1"/>
              <a:t>minibatch</a:t>
            </a:r>
            <a:r>
              <a:rPr lang="fr-FR" dirty="0"/>
              <a:t> va chercher à faire une régression sur une droite y= 0x +0 . La méthode n’est donc pas adaptée pour cette fonction.</a:t>
            </a:r>
          </a:p>
        </p:txBody>
      </p:sp>
      <p:sp>
        <p:nvSpPr>
          <p:cNvPr id="8" name="ZoneTexte 7">
            <a:extLst>
              <a:ext uri="{FF2B5EF4-FFF2-40B4-BE49-F238E27FC236}">
                <a16:creationId xmlns:a16="http://schemas.microsoft.com/office/drawing/2014/main" id="{FBAAB368-8F50-A294-20F2-ABA9C4942247}"/>
              </a:ext>
            </a:extLst>
          </p:cNvPr>
          <p:cNvSpPr txBox="1"/>
          <p:nvPr/>
        </p:nvSpPr>
        <p:spPr>
          <a:xfrm>
            <a:off x="510988" y="4356847"/>
            <a:ext cx="6131859" cy="923330"/>
          </a:xfrm>
          <a:prstGeom prst="rect">
            <a:avLst/>
          </a:prstGeom>
          <a:noFill/>
        </p:spPr>
        <p:txBody>
          <a:bodyPr wrap="square" rtlCol="0">
            <a:spAutoFit/>
          </a:bodyPr>
          <a:lstStyle/>
          <a:p>
            <a:r>
              <a:rPr lang="fr-FR" dirty="0"/>
              <a:t>La méthode du gradient classique met trop de temps à converger du fait de la complexité de la courbe (non linéaire). La méthode stochastique semble donc plus adaptée</a:t>
            </a:r>
          </a:p>
        </p:txBody>
      </p:sp>
    </p:spTree>
    <p:extLst>
      <p:ext uri="{BB962C8B-B14F-4D97-AF65-F5344CB8AC3E}">
        <p14:creationId xmlns:p14="http://schemas.microsoft.com/office/powerpoint/2010/main" val="52158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3E351-5847-1C12-D789-E5D3EDCD858B}"/>
              </a:ext>
            </a:extLst>
          </p:cNvPr>
          <p:cNvSpPr>
            <a:spLocks noGrp="1"/>
          </p:cNvSpPr>
          <p:nvPr>
            <p:ph type="title"/>
          </p:nvPr>
        </p:nvSpPr>
        <p:spPr>
          <a:xfrm>
            <a:off x="838200" y="63544"/>
            <a:ext cx="10515600" cy="1325563"/>
          </a:xfrm>
        </p:spPr>
        <p:txBody>
          <a:bodyPr>
            <a:normAutofit/>
          </a:bodyPr>
          <a:lstStyle/>
          <a:p>
            <a:r>
              <a:rPr lang="fr-FR" sz="3200" dirty="0"/>
              <a:t>Application à la déconvolution d’images</a:t>
            </a:r>
          </a:p>
        </p:txBody>
      </p:sp>
      <p:pic>
        <p:nvPicPr>
          <p:cNvPr id="5" name="Image 4">
            <a:extLst>
              <a:ext uri="{FF2B5EF4-FFF2-40B4-BE49-F238E27FC236}">
                <a16:creationId xmlns:a16="http://schemas.microsoft.com/office/drawing/2014/main" id="{32CC74CD-32E2-3522-6D17-097BA0CA5571}"/>
              </a:ext>
            </a:extLst>
          </p:cNvPr>
          <p:cNvPicPr>
            <a:picLocks noChangeAspect="1"/>
          </p:cNvPicPr>
          <p:nvPr/>
        </p:nvPicPr>
        <p:blipFill>
          <a:blip r:embed="rId2"/>
          <a:stretch>
            <a:fillRect/>
          </a:stretch>
        </p:blipFill>
        <p:spPr>
          <a:xfrm>
            <a:off x="468607" y="1049662"/>
            <a:ext cx="6774876" cy="1768717"/>
          </a:xfrm>
          <a:prstGeom prst="rect">
            <a:avLst/>
          </a:prstGeom>
        </p:spPr>
      </p:pic>
      <p:sp>
        <p:nvSpPr>
          <p:cNvPr id="9" name="ZoneTexte 8">
            <a:extLst>
              <a:ext uri="{FF2B5EF4-FFF2-40B4-BE49-F238E27FC236}">
                <a16:creationId xmlns:a16="http://schemas.microsoft.com/office/drawing/2014/main" id="{2028DA79-F58C-FB76-0809-0180C3A72783}"/>
              </a:ext>
            </a:extLst>
          </p:cNvPr>
          <p:cNvSpPr txBox="1"/>
          <p:nvPr/>
        </p:nvSpPr>
        <p:spPr>
          <a:xfrm>
            <a:off x="9834281" y="1049662"/>
            <a:ext cx="2133601" cy="1754326"/>
          </a:xfrm>
          <a:prstGeom prst="rect">
            <a:avLst/>
          </a:prstGeom>
          <a:noFill/>
        </p:spPr>
        <p:txBody>
          <a:bodyPr wrap="square" rtlCol="0">
            <a:spAutoFit/>
          </a:bodyPr>
          <a:lstStyle/>
          <a:p>
            <a:r>
              <a:rPr lang="fr-FR" dirty="0"/>
              <a:t>La 7</a:t>
            </a:r>
            <a:r>
              <a:rPr lang="fr-FR" baseline="30000" dirty="0"/>
              <a:t>ème</a:t>
            </a:r>
            <a:r>
              <a:rPr lang="fr-FR" dirty="0"/>
              <a:t> itération est celle qui donne le moins d ’erreurs. La 100</a:t>
            </a:r>
            <a:r>
              <a:rPr lang="fr-FR" baseline="30000" dirty="0"/>
              <a:t>ème</a:t>
            </a:r>
            <a:r>
              <a:rPr lang="fr-FR" dirty="0"/>
              <a:t> itération rend un résultat dégradé.</a:t>
            </a:r>
          </a:p>
        </p:txBody>
      </p:sp>
      <p:pic>
        <p:nvPicPr>
          <p:cNvPr id="11" name="Image 10">
            <a:extLst>
              <a:ext uri="{FF2B5EF4-FFF2-40B4-BE49-F238E27FC236}">
                <a16:creationId xmlns:a16="http://schemas.microsoft.com/office/drawing/2014/main" id="{9BF5CF72-8FC1-8E5A-C834-ADBFD58B1626}"/>
              </a:ext>
            </a:extLst>
          </p:cNvPr>
          <p:cNvPicPr>
            <a:picLocks noChangeAspect="1"/>
          </p:cNvPicPr>
          <p:nvPr/>
        </p:nvPicPr>
        <p:blipFill>
          <a:blip r:embed="rId3"/>
          <a:stretch>
            <a:fillRect/>
          </a:stretch>
        </p:blipFill>
        <p:spPr>
          <a:xfrm>
            <a:off x="7388958" y="1049662"/>
            <a:ext cx="2339412" cy="1768717"/>
          </a:xfrm>
          <a:prstGeom prst="rect">
            <a:avLst/>
          </a:prstGeom>
        </p:spPr>
      </p:pic>
      <p:pic>
        <p:nvPicPr>
          <p:cNvPr id="13" name="Image 12">
            <a:extLst>
              <a:ext uri="{FF2B5EF4-FFF2-40B4-BE49-F238E27FC236}">
                <a16:creationId xmlns:a16="http://schemas.microsoft.com/office/drawing/2014/main" id="{582504A1-0070-5DE6-45CD-547C465C102D}"/>
              </a:ext>
            </a:extLst>
          </p:cNvPr>
          <p:cNvPicPr>
            <a:picLocks noChangeAspect="1"/>
          </p:cNvPicPr>
          <p:nvPr/>
        </p:nvPicPr>
        <p:blipFill>
          <a:blip r:embed="rId4"/>
          <a:stretch>
            <a:fillRect/>
          </a:stretch>
        </p:blipFill>
        <p:spPr>
          <a:xfrm>
            <a:off x="468608" y="2907381"/>
            <a:ext cx="6774876" cy="1862257"/>
          </a:xfrm>
          <a:prstGeom prst="rect">
            <a:avLst/>
          </a:prstGeom>
        </p:spPr>
      </p:pic>
      <p:sp>
        <p:nvSpPr>
          <p:cNvPr id="19" name="ZoneTexte 18">
            <a:extLst>
              <a:ext uri="{FF2B5EF4-FFF2-40B4-BE49-F238E27FC236}">
                <a16:creationId xmlns:a16="http://schemas.microsoft.com/office/drawing/2014/main" id="{FD9EB516-FE2B-8F24-46CC-51A9AD9A83D7}"/>
              </a:ext>
            </a:extLst>
          </p:cNvPr>
          <p:cNvSpPr txBox="1"/>
          <p:nvPr/>
        </p:nvSpPr>
        <p:spPr>
          <a:xfrm>
            <a:off x="7594769" y="3317972"/>
            <a:ext cx="2133601" cy="923330"/>
          </a:xfrm>
          <a:prstGeom prst="rect">
            <a:avLst/>
          </a:prstGeom>
          <a:noFill/>
        </p:spPr>
        <p:txBody>
          <a:bodyPr wrap="square">
            <a:spAutoFit/>
          </a:bodyPr>
          <a:lstStyle/>
          <a:p>
            <a:r>
              <a:rPr lang="fr-FR" dirty="0"/>
              <a:t>La 4</a:t>
            </a:r>
            <a:r>
              <a:rPr lang="fr-FR" baseline="30000" dirty="0"/>
              <a:t>ème</a:t>
            </a:r>
            <a:r>
              <a:rPr lang="fr-FR" dirty="0"/>
              <a:t> itération est celle qui donne le moins d ’erreurs. </a:t>
            </a:r>
          </a:p>
        </p:txBody>
      </p:sp>
      <p:pic>
        <p:nvPicPr>
          <p:cNvPr id="21" name="Image 20">
            <a:extLst>
              <a:ext uri="{FF2B5EF4-FFF2-40B4-BE49-F238E27FC236}">
                <a16:creationId xmlns:a16="http://schemas.microsoft.com/office/drawing/2014/main" id="{90653B13-3AE1-2E7A-AFD1-ED78BC8C8AF6}"/>
              </a:ext>
            </a:extLst>
          </p:cNvPr>
          <p:cNvPicPr>
            <a:picLocks noChangeAspect="1"/>
          </p:cNvPicPr>
          <p:nvPr/>
        </p:nvPicPr>
        <p:blipFill>
          <a:blip r:embed="rId5"/>
          <a:stretch>
            <a:fillRect/>
          </a:stretch>
        </p:blipFill>
        <p:spPr>
          <a:xfrm>
            <a:off x="468607" y="4792217"/>
            <a:ext cx="6774876" cy="2014857"/>
          </a:xfrm>
          <a:prstGeom prst="rect">
            <a:avLst/>
          </a:prstGeom>
        </p:spPr>
      </p:pic>
      <p:sp>
        <p:nvSpPr>
          <p:cNvPr id="22" name="ZoneTexte 21">
            <a:extLst>
              <a:ext uri="{FF2B5EF4-FFF2-40B4-BE49-F238E27FC236}">
                <a16:creationId xmlns:a16="http://schemas.microsoft.com/office/drawing/2014/main" id="{EC43845E-9276-CDCC-D9B2-121FF7BD2900}"/>
              </a:ext>
            </a:extLst>
          </p:cNvPr>
          <p:cNvSpPr txBox="1"/>
          <p:nvPr/>
        </p:nvSpPr>
        <p:spPr>
          <a:xfrm rot="16200000">
            <a:off x="-3044526" y="3308813"/>
            <a:ext cx="6610441" cy="369332"/>
          </a:xfrm>
          <a:prstGeom prst="rect">
            <a:avLst/>
          </a:prstGeom>
          <a:noFill/>
        </p:spPr>
        <p:txBody>
          <a:bodyPr wrap="square" rtlCol="0">
            <a:spAutoFit/>
          </a:bodyPr>
          <a:lstStyle/>
          <a:p>
            <a:r>
              <a:rPr lang="fr-FR" dirty="0"/>
              <a:t>Mini Batch          recherche unidimensionnelle	     gradient pas cst</a:t>
            </a:r>
          </a:p>
        </p:txBody>
      </p:sp>
      <p:sp>
        <p:nvSpPr>
          <p:cNvPr id="23" name="ZoneTexte 22">
            <a:extLst>
              <a:ext uri="{FF2B5EF4-FFF2-40B4-BE49-F238E27FC236}">
                <a16:creationId xmlns:a16="http://schemas.microsoft.com/office/drawing/2014/main" id="{F3B4895A-D1EF-9FFB-4C01-3C39FF4A837A}"/>
              </a:ext>
            </a:extLst>
          </p:cNvPr>
          <p:cNvSpPr txBox="1"/>
          <p:nvPr/>
        </p:nvSpPr>
        <p:spPr>
          <a:xfrm>
            <a:off x="7491863" y="4876315"/>
            <a:ext cx="4332584" cy="1754326"/>
          </a:xfrm>
          <a:prstGeom prst="rect">
            <a:avLst/>
          </a:prstGeom>
          <a:noFill/>
        </p:spPr>
        <p:txBody>
          <a:bodyPr wrap="square">
            <a:spAutoFit/>
          </a:bodyPr>
          <a:lstStyle/>
          <a:p>
            <a:r>
              <a:rPr lang="fr-FR" dirty="0"/>
              <a:t>La meilleure itération dégrade fortement l’image. En effet, nous prenons des composantes aléatoires de l’images pour les moyenner, ce qui n’est as représentatif de l’image. Cette méthode n’est donc pas compatible avec ce format  </a:t>
            </a:r>
          </a:p>
        </p:txBody>
      </p:sp>
    </p:spTree>
    <p:extLst>
      <p:ext uri="{BB962C8B-B14F-4D97-AF65-F5344CB8AC3E}">
        <p14:creationId xmlns:p14="http://schemas.microsoft.com/office/powerpoint/2010/main" val="144267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3E351-5847-1C12-D789-E5D3EDCD858B}"/>
              </a:ext>
            </a:extLst>
          </p:cNvPr>
          <p:cNvSpPr>
            <a:spLocks noGrp="1"/>
          </p:cNvSpPr>
          <p:nvPr>
            <p:ph type="title"/>
          </p:nvPr>
        </p:nvSpPr>
        <p:spPr>
          <a:xfrm>
            <a:off x="838200" y="63544"/>
            <a:ext cx="10515600" cy="1325563"/>
          </a:xfrm>
        </p:spPr>
        <p:txBody>
          <a:bodyPr>
            <a:normAutofit/>
          </a:bodyPr>
          <a:lstStyle/>
          <a:p>
            <a:r>
              <a:rPr lang="fr-FR" sz="3200" dirty="0"/>
              <a:t>Application à la déconvolution d’images - Régularisation</a:t>
            </a:r>
          </a:p>
        </p:txBody>
      </p:sp>
      <p:pic>
        <p:nvPicPr>
          <p:cNvPr id="4" name="Image 3">
            <a:extLst>
              <a:ext uri="{FF2B5EF4-FFF2-40B4-BE49-F238E27FC236}">
                <a16:creationId xmlns:a16="http://schemas.microsoft.com/office/drawing/2014/main" id="{C6F03FD8-8C0A-EB6E-A022-D462A1F925D3}"/>
              </a:ext>
            </a:extLst>
          </p:cNvPr>
          <p:cNvPicPr>
            <a:picLocks noChangeAspect="1"/>
          </p:cNvPicPr>
          <p:nvPr/>
        </p:nvPicPr>
        <p:blipFill>
          <a:blip r:embed="rId2"/>
          <a:stretch>
            <a:fillRect/>
          </a:stretch>
        </p:blipFill>
        <p:spPr>
          <a:xfrm>
            <a:off x="838200" y="1246183"/>
            <a:ext cx="4744112" cy="2734057"/>
          </a:xfrm>
          <a:prstGeom prst="rect">
            <a:avLst/>
          </a:prstGeom>
        </p:spPr>
      </p:pic>
      <p:sp>
        <p:nvSpPr>
          <p:cNvPr id="6" name="ZoneTexte 5">
            <a:extLst>
              <a:ext uri="{FF2B5EF4-FFF2-40B4-BE49-F238E27FC236}">
                <a16:creationId xmlns:a16="http://schemas.microsoft.com/office/drawing/2014/main" id="{81AF7F88-67AB-FA3C-4FCE-AAFAD4CA7D44}"/>
              </a:ext>
            </a:extLst>
          </p:cNvPr>
          <p:cNvSpPr txBox="1"/>
          <p:nvPr/>
        </p:nvSpPr>
        <p:spPr>
          <a:xfrm>
            <a:off x="1878997" y="3998578"/>
            <a:ext cx="2662518" cy="1200329"/>
          </a:xfrm>
          <a:prstGeom prst="rect">
            <a:avLst/>
          </a:prstGeom>
          <a:noFill/>
        </p:spPr>
        <p:txBody>
          <a:bodyPr wrap="square" rtlCol="0">
            <a:spAutoFit/>
          </a:bodyPr>
          <a:lstStyle/>
          <a:p>
            <a:pPr algn="ctr"/>
            <a:r>
              <a:rPr lang="fr-FR" dirty="0"/>
              <a:t>Gamma = 0,02</a:t>
            </a:r>
          </a:p>
          <a:p>
            <a:pPr algn="ctr"/>
            <a:r>
              <a:rPr lang="fr-FR" dirty="0"/>
              <a:t>Alpha = 0,05</a:t>
            </a:r>
          </a:p>
          <a:p>
            <a:pPr algn="ctr"/>
            <a:r>
              <a:rPr lang="fr-FR" dirty="0"/>
              <a:t>231 itération</a:t>
            </a:r>
          </a:p>
          <a:p>
            <a:pPr algn="ctr"/>
            <a:r>
              <a:rPr lang="fr-FR" dirty="0"/>
              <a:t>Algorithme a pas constant</a:t>
            </a:r>
          </a:p>
        </p:txBody>
      </p:sp>
      <p:sp>
        <p:nvSpPr>
          <p:cNvPr id="7" name="ZoneTexte 6">
            <a:extLst>
              <a:ext uri="{FF2B5EF4-FFF2-40B4-BE49-F238E27FC236}">
                <a16:creationId xmlns:a16="http://schemas.microsoft.com/office/drawing/2014/main" id="{474155F8-93C3-4E44-D2F4-8F79FFE22E93}"/>
              </a:ext>
            </a:extLst>
          </p:cNvPr>
          <p:cNvSpPr txBox="1"/>
          <p:nvPr/>
        </p:nvSpPr>
        <p:spPr>
          <a:xfrm>
            <a:off x="1453173" y="5483865"/>
            <a:ext cx="10927085" cy="1723549"/>
          </a:xfrm>
          <a:prstGeom prst="rect">
            <a:avLst/>
          </a:prstGeom>
          <a:noFill/>
        </p:spPr>
        <p:txBody>
          <a:bodyPr wrap="square" rtlCol="0">
            <a:spAutoFit/>
          </a:bodyPr>
          <a:lstStyle/>
          <a:p>
            <a:r>
              <a:rPr lang="fr-FR" sz="1400" dirty="0"/>
              <a:t>gamma intervient devant ||x-p||^2 (||x-Ax||^2) et semble influer sur le « bruit » de l’image reconstruite (p et A)</a:t>
            </a:r>
          </a:p>
          <a:p>
            <a:endParaRPr lang="fr-FR" sz="1400" dirty="0"/>
          </a:p>
          <a:p>
            <a:r>
              <a:rPr lang="fr-FR" sz="1400" dirty="0"/>
              <a:t>Alpha intervient devant ||y-</a:t>
            </a:r>
            <a:r>
              <a:rPr lang="fr-FR" sz="1400" dirty="0" err="1"/>
              <a:t>Hx</a:t>
            </a:r>
            <a:r>
              <a:rPr lang="fr-FR" sz="1400" dirty="0"/>
              <a:t>||^2 et semble influer sur le « flou » de l’image reconstruite (matrice H)</a:t>
            </a:r>
          </a:p>
          <a:p>
            <a:endParaRPr lang="fr-FR" sz="1400" b="0" dirty="0">
              <a:effectLst/>
              <a:latin typeface="+mj-lt"/>
            </a:endParaRPr>
          </a:p>
          <a:p>
            <a:r>
              <a:rPr lang="fr-FR" sz="1400" dirty="0"/>
              <a:t>Le kernel A permet d’améliorer les résultats (performance et output), en lissant les lignes et en retirant le bruit (gris )</a:t>
            </a:r>
          </a:p>
          <a:p>
            <a:endParaRPr lang="fr-FR" b="0" dirty="0">
              <a:solidFill>
                <a:srgbClr val="EFEFEF"/>
              </a:solidFill>
              <a:effectLst/>
              <a:latin typeface="Consolas" panose="020B0609020204030204" pitchFamily="49" charset="0"/>
            </a:endParaRPr>
          </a:p>
          <a:p>
            <a:endParaRPr lang="fr-FR" dirty="0"/>
          </a:p>
        </p:txBody>
      </p:sp>
      <p:pic>
        <p:nvPicPr>
          <p:cNvPr id="10" name="Image 9">
            <a:extLst>
              <a:ext uri="{FF2B5EF4-FFF2-40B4-BE49-F238E27FC236}">
                <a16:creationId xmlns:a16="http://schemas.microsoft.com/office/drawing/2014/main" id="{D1BEA2F8-16C1-7E61-D926-124773A65F3D}"/>
              </a:ext>
            </a:extLst>
          </p:cNvPr>
          <p:cNvPicPr>
            <a:picLocks noChangeAspect="1"/>
          </p:cNvPicPr>
          <p:nvPr/>
        </p:nvPicPr>
        <p:blipFill>
          <a:blip r:embed="rId3"/>
          <a:stretch>
            <a:fillRect/>
          </a:stretch>
        </p:blipFill>
        <p:spPr>
          <a:xfrm>
            <a:off x="6609690" y="1179933"/>
            <a:ext cx="4744110" cy="2795285"/>
          </a:xfrm>
          <a:prstGeom prst="rect">
            <a:avLst/>
          </a:prstGeom>
        </p:spPr>
      </p:pic>
      <p:sp>
        <p:nvSpPr>
          <p:cNvPr id="14" name="ZoneTexte 13">
            <a:extLst>
              <a:ext uri="{FF2B5EF4-FFF2-40B4-BE49-F238E27FC236}">
                <a16:creationId xmlns:a16="http://schemas.microsoft.com/office/drawing/2014/main" id="{A9037EB0-42BE-1507-FD9C-C8C208E020D9}"/>
              </a:ext>
            </a:extLst>
          </p:cNvPr>
          <p:cNvSpPr txBox="1"/>
          <p:nvPr/>
        </p:nvSpPr>
        <p:spPr>
          <a:xfrm>
            <a:off x="5933745" y="3998578"/>
            <a:ext cx="6096000" cy="1200329"/>
          </a:xfrm>
          <a:prstGeom prst="rect">
            <a:avLst/>
          </a:prstGeom>
          <a:noFill/>
        </p:spPr>
        <p:txBody>
          <a:bodyPr wrap="square">
            <a:spAutoFit/>
          </a:bodyPr>
          <a:lstStyle/>
          <a:p>
            <a:pPr algn="ctr"/>
            <a:r>
              <a:rPr lang="fr-FR" dirty="0"/>
              <a:t>Gamma = 0,02</a:t>
            </a:r>
          </a:p>
          <a:p>
            <a:pPr algn="ctr"/>
            <a:r>
              <a:rPr lang="fr-FR" dirty="0"/>
              <a:t>Alpha = 0,05</a:t>
            </a:r>
          </a:p>
          <a:p>
            <a:pPr algn="ctr"/>
            <a:r>
              <a:rPr lang="fr-FR" dirty="0"/>
              <a:t>203è itération</a:t>
            </a:r>
          </a:p>
          <a:p>
            <a:pPr algn="ctr"/>
            <a:r>
              <a:rPr lang="fr-FR" dirty="0"/>
              <a:t>Algorithme a pas constant régularisé</a:t>
            </a:r>
          </a:p>
        </p:txBody>
      </p:sp>
    </p:spTree>
    <p:extLst>
      <p:ext uri="{BB962C8B-B14F-4D97-AF65-F5344CB8AC3E}">
        <p14:creationId xmlns:p14="http://schemas.microsoft.com/office/powerpoint/2010/main" val="1759358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3E351-5847-1C12-D789-E5D3EDCD858B}"/>
              </a:ext>
            </a:extLst>
          </p:cNvPr>
          <p:cNvSpPr>
            <a:spLocks noGrp="1"/>
          </p:cNvSpPr>
          <p:nvPr>
            <p:ph type="title"/>
          </p:nvPr>
        </p:nvSpPr>
        <p:spPr>
          <a:xfrm>
            <a:off x="838200" y="63544"/>
            <a:ext cx="10515600" cy="1325563"/>
          </a:xfrm>
        </p:spPr>
        <p:txBody>
          <a:bodyPr>
            <a:normAutofit/>
          </a:bodyPr>
          <a:lstStyle/>
          <a:p>
            <a:r>
              <a:rPr lang="fr-FR" sz="3200" dirty="0"/>
              <a:t>Application à la déconvolution d’images - Régularisation</a:t>
            </a:r>
          </a:p>
        </p:txBody>
      </p:sp>
      <p:pic>
        <p:nvPicPr>
          <p:cNvPr id="11" name="Image 10">
            <a:extLst>
              <a:ext uri="{FF2B5EF4-FFF2-40B4-BE49-F238E27FC236}">
                <a16:creationId xmlns:a16="http://schemas.microsoft.com/office/drawing/2014/main" id="{B293216C-6175-0B7C-305D-163C6A19B95E}"/>
              </a:ext>
            </a:extLst>
          </p:cNvPr>
          <p:cNvPicPr>
            <a:picLocks noChangeAspect="1"/>
          </p:cNvPicPr>
          <p:nvPr/>
        </p:nvPicPr>
        <p:blipFill>
          <a:blip r:embed="rId2"/>
          <a:stretch>
            <a:fillRect/>
          </a:stretch>
        </p:blipFill>
        <p:spPr>
          <a:xfrm>
            <a:off x="180277" y="993671"/>
            <a:ext cx="6839088" cy="2839850"/>
          </a:xfrm>
          <a:prstGeom prst="rect">
            <a:avLst/>
          </a:prstGeom>
        </p:spPr>
      </p:pic>
      <p:pic>
        <p:nvPicPr>
          <p:cNvPr id="13" name="Image 12">
            <a:extLst>
              <a:ext uri="{FF2B5EF4-FFF2-40B4-BE49-F238E27FC236}">
                <a16:creationId xmlns:a16="http://schemas.microsoft.com/office/drawing/2014/main" id="{11854B1E-7017-C111-A3E6-AFAD250C5553}"/>
              </a:ext>
            </a:extLst>
          </p:cNvPr>
          <p:cNvPicPr>
            <a:picLocks noChangeAspect="1"/>
          </p:cNvPicPr>
          <p:nvPr/>
        </p:nvPicPr>
        <p:blipFill>
          <a:blip r:embed="rId3"/>
          <a:stretch>
            <a:fillRect/>
          </a:stretch>
        </p:blipFill>
        <p:spPr>
          <a:xfrm>
            <a:off x="7225553" y="993671"/>
            <a:ext cx="4786170" cy="2010758"/>
          </a:xfrm>
          <a:prstGeom prst="rect">
            <a:avLst/>
          </a:prstGeom>
        </p:spPr>
      </p:pic>
      <p:sp>
        <p:nvSpPr>
          <p:cNvPr id="15" name="ZoneTexte 14">
            <a:extLst>
              <a:ext uri="{FF2B5EF4-FFF2-40B4-BE49-F238E27FC236}">
                <a16:creationId xmlns:a16="http://schemas.microsoft.com/office/drawing/2014/main" id="{72A9B9BE-9FC7-9D7C-0662-5ABB352F774C}"/>
              </a:ext>
            </a:extLst>
          </p:cNvPr>
          <p:cNvSpPr txBox="1"/>
          <p:nvPr/>
        </p:nvSpPr>
        <p:spPr>
          <a:xfrm>
            <a:off x="7225553" y="3173506"/>
            <a:ext cx="4786170" cy="923330"/>
          </a:xfrm>
          <a:prstGeom prst="rect">
            <a:avLst/>
          </a:prstGeom>
          <a:noFill/>
        </p:spPr>
        <p:txBody>
          <a:bodyPr wrap="square" rtlCol="0">
            <a:spAutoFit/>
          </a:bodyPr>
          <a:lstStyle/>
          <a:p>
            <a:pPr algn="ctr"/>
            <a:r>
              <a:rPr lang="fr-FR" dirty="0"/>
              <a:t>Algorithme de gradient Batch pour optimiser le critère des moindres carrés</a:t>
            </a:r>
          </a:p>
          <a:p>
            <a:pPr algn="ctr"/>
            <a:r>
              <a:rPr lang="fr-FR" dirty="0"/>
              <a:t>(gauche – algo donné, droite – algo crée)</a:t>
            </a:r>
          </a:p>
        </p:txBody>
      </p:sp>
      <p:sp>
        <p:nvSpPr>
          <p:cNvPr id="16" name="ZoneTexte 15">
            <a:extLst>
              <a:ext uri="{FF2B5EF4-FFF2-40B4-BE49-F238E27FC236}">
                <a16:creationId xmlns:a16="http://schemas.microsoft.com/office/drawing/2014/main" id="{037FD083-8143-8623-F6D3-5EA8856E28D3}"/>
              </a:ext>
            </a:extLst>
          </p:cNvPr>
          <p:cNvSpPr txBox="1"/>
          <p:nvPr/>
        </p:nvSpPr>
        <p:spPr>
          <a:xfrm>
            <a:off x="745054" y="4840940"/>
            <a:ext cx="5987441" cy="923330"/>
          </a:xfrm>
          <a:prstGeom prst="rect">
            <a:avLst/>
          </a:prstGeom>
          <a:noFill/>
        </p:spPr>
        <p:txBody>
          <a:bodyPr wrap="square" rtlCol="0">
            <a:spAutoFit/>
          </a:bodyPr>
          <a:lstStyle/>
          <a:p>
            <a:r>
              <a:rPr lang="fr-FR" dirty="0"/>
              <a:t>Pour l’erreur avec régularisation, nous changeons la matrice A </a:t>
            </a:r>
          </a:p>
          <a:p>
            <a:r>
              <a:rPr lang="fr-FR" dirty="0"/>
              <a:t>Nous pouvons voir que la régularisation permet d’avoir de meilleurs résultats </a:t>
            </a:r>
          </a:p>
        </p:txBody>
      </p:sp>
      <p:pic>
        <p:nvPicPr>
          <p:cNvPr id="18" name="Image 17">
            <a:extLst>
              <a:ext uri="{FF2B5EF4-FFF2-40B4-BE49-F238E27FC236}">
                <a16:creationId xmlns:a16="http://schemas.microsoft.com/office/drawing/2014/main" id="{0E8528D2-7D8C-C0D1-F6C3-24EFB673020F}"/>
              </a:ext>
            </a:extLst>
          </p:cNvPr>
          <p:cNvPicPr>
            <a:picLocks noChangeAspect="1"/>
          </p:cNvPicPr>
          <p:nvPr/>
        </p:nvPicPr>
        <p:blipFill>
          <a:blip r:embed="rId4"/>
          <a:srcRect r="49440"/>
          <a:stretch/>
        </p:blipFill>
        <p:spPr>
          <a:xfrm>
            <a:off x="8318755" y="4417172"/>
            <a:ext cx="2599765" cy="2066668"/>
          </a:xfrm>
          <a:prstGeom prst="rect">
            <a:avLst/>
          </a:prstGeom>
        </p:spPr>
      </p:pic>
    </p:spTree>
    <p:extLst>
      <p:ext uri="{BB962C8B-B14F-4D97-AF65-F5344CB8AC3E}">
        <p14:creationId xmlns:p14="http://schemas.microsoft.com/office/powerpoint/2010/main" val="32858714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612</Words>
  <Application>Microsoft Office PowerPoint</Application>
  <PresentationFormat>Grand écran</PresentationFormat>
  <Paragraphs>83</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Consolas</vt:lpstr>
      <vt:lpstr>Thème Office</vt:lpstr>
      <vt:lpstr>Etude de la convergence d’algorithmes d’optimisation</vt:lpstr>
      <vt:lpstr>Régression linéaire</vt:lpstr>
      <vt:lpstr>Régression non linéaire</vt:lpstr>
      <vt:lpstr>Application à la déconvolution d’images</vt:lpstr>
      <vt:lpstr>Application à la déconvolution d’images - Régularisation</vt:lpstr>
      <vt:lpstr>Application à la déconvolution d’images - Régularisation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 Baus</dc:creator>
  <cp:lastModifiedBy>Martin Baus</cp:lastModifiedBy>
  <cp:revision>1</cp:revision>
  <dcterms:created xsi:type="dcterms:W3CDTF">2024-10-15T14:35:11Z</dcterms:created>
  <dcterms:modified xsi:type="dcterms:W3CDTF">2024-10-15T16:14:07Z</dcterms:modified>
</cp:coreProperties>
</file>