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6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88A0B-B3CE-45BE-92BA-706122151CAF}" type="doc">
      <dgm:prSet loTypeId="urn:microsoft.com/office/officeart/2005/8/layout/target3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70B4A7A6-13B9-4BDB-81D6-5DE103020891}">
      <dgm:prSet phldrT="[Texte]" custT="1"/>
      <dgm:spPr>
        <a:ln>
          <a:solidFill>
            <a:schemeClr val="tx1"/>
          </a:solidFill>
        </a:ln>
      </dgm:spPr>
      <dgm:t>
        <a:bodyPr/>
        <a:lstStyle/>
        <a:p>
          <a:pPr algn="l"/>
          <a:r>
            <a:rPr lang="fr-FR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 Bases de données </a:t>
          </a:r>
        </a:p>
      </dgm:t>
    </dgm:pt>
    <dgm:pt modelId="{B33BB349-B9CC-4DAB-B4DE-DA412E697060}" type="parTrans" cxnId="{3876559A-AEDE-409C-8271-507B04C4DCF7}">
      <dgm:prSet/>
      <dgm:spPr/>
      <dgm:t>
        <a:bodyPr/>
        <a:lstStyle/>
        <a:p>
          <a:endParaRPr lang="fr-FR"/>
        </a:p>
      </dgm:t>
    </dgm:pt>
    <dgm:pt modelId="{A8B7CFD2-AD0F-4BDA-B014-06296C92AE1C}" type="sibTrans" cxnId="{3876559A-AEDE-409C-8271-507B04C4DCF7}">
      <dgm:prSet/>
      <dgm:spPr/>
      <dgm:t>
        <a:bodyPr/>
        <a:lstStyle/>
        <a:p>
          <a:endParaRPr lang="fr-FR"/>
        </a:p>
      </dgm:t>
    </dgm:pt>
    <dgm:pt modelId="{DC75C036-D99B-421E-BAA8-698C69C2A629}">
      <dgm:prSet phldrT="[Texte]" custT="1"/>
      <dgm:spPr/>
      <dgm:t>
        <a:bodyPr/>
        <a:lstStyle/>
        <a:p>
          <a:endParaRPr lang="fr-F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5A152A-C7ED-4D13-9183-EAD823C558FC}" type="parTrans" cxnId="{F92C8876-466C-4187-9982-74F739BF5759}">
      <dgm:prSet/>
      <dgm:spPr/>
      <dgm:t>
        <a:bodyPr/>
        <a:lstStyle/>
        <a:p>
          <a:endParaRPr lang="fr-FR"/>
        </a:p>
      </dgm:t>
    </dgm:pt>
    <dgm:pt modelId="{D4A0D71F-E01D-4A2C-BB3F-BB2CEF9BF5E5}" type="sibTrans" cxnId="{F92C8876-466C-4187-9982-74F739BF5759}">
      <dgm:prSet/>
      <dgm:spPr/>
      <dgm:t>
        <a:bodyPr/>
        <a:lstStyle/>
        <a:p>
          <a:endParaRPr lang="fr-FR"/>
        </a:p>
      </dgm:t>
    </dgm:pt>
    <dgm:pt modelId="{53C482F3-B1C8-4BF0-A0D7-E974F36701AD}">
      <dgm:prSet phldrT="[Texte]" custT="1"/>
      <dgm:spPr>
        <a:ln>
          <a:solidFill>
            <a:schemeClr val="tx1"/>
          </a:solidFill>
        </a:ln>
      </dgm:spPr>
      <dgm:t>
        <a:bodyPr/>
        <a:lstStyle/>
        <a:p>
          <a:pPr algn="l"/>
          <a:r>
            <a:rPr lang="fr-FR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Travail de terrain</a:t>
          </a:r>
        </a:p>
      </dgm:t>
    </dgm:pt>
    <dgm:pt modelId="{DB97452A-69EB-4CB0-B1A9-66131A071538}" type="parTrans" cxnId="{5EC738B4-EDA4-4142-A0B8-6E93075ADCA2}">
      <dgm:prSet/>
      <dgm:spPr/>
      <dgm:t>
        <a:bodyPr/>
        <a:lstStyle/>
        <a:p>
          <a:endParaRPr lang="fr-FR"/>
        </a:p>
      </dgm:t>
    </dgm:pt>
    <dgm:pt modelId="{AB4CBFD8-3D7E-4832-B86F-1DA876470A0C}" type="sibTrans" cxnId="{5EC738B4-EDA4-4142-A0B8-6E93075ADCA2}">
      <dgm:prSet/>
      <dgm:spPr/>
      <dgm:t>
        <a:bodyPr/>
        <a:lstStyle/>
        <a:p>
          <a:endParaRPr lang="fr-FR"/>
        </a:p>
      </dgm:t>
    </dgm:pt>
    <dgm:pt modelId="{A417FD52-D946-464A-8807-9B10F2FB0A73}">
      <dgm:prSet phldrT="[Texte]" custT="1"/>
      <dgm:spPr/>
      <dgm:t>
        <a:bodyPr/>
        <a:lstStyle/>
        <a:p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Enquête qualitative ( entretien semi-directif)</a:t>
          </a:r>
        </a:p>
      </dgm:t>
    </dgm:pt>
    <dgm:pt modelId="{8391AB58-FF58-4F43-9A8E-578F53BFE719}" type="parTrans" cxnId="{BBFAA4ED-00A8-4AE0-991B-821C268DA7C1}">
      <dgm:prSet/>
      <dgm:spPr/>
      <dgm:t>
        <a:bodyPr/>
        <a:lstStyle/>
        <a:p>
          <a:endParaRPr lang="fr-FR"/>
        </a:p>
      </dgm:t>
    </dgm:pt>
    <dgm:pt modelId="{9FFC786D-AB15-409E-92A9-110B36772638}" type="sibTrans" cxnId="{BBFAA4ED-00A8-4AE0-991B-821C268DA7C1}">
      <dgm:prSet/>
      <dgm:spPr/>
      <dgm:t>
        <a:bodyPr/>
        <a:lstStyle/>
        <a:p>
          <a:endParaRPr lang="fr-FR"/>
        </a:p>
      </dgm:t>
    </dgm:pt>
    <dgm:pt modelId="{D677F331-C0F7-48EB-8EEA-81CF9931BEC1}">
      <dgm:prSet phldrT="[Texte]" custT="1"/>
      <dgm:spPr/>
      <dgm:t>
        <a:bodyPr/>
        <a:lstStyle/>
        <a:p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Enquête quantitative ( questionnaires) </a:t>
          </a:r>
        </a:p>
      </dgm:t>
    </dgm:pt>
    <dgm:pt modelId="{81F14D5B-DE78-4C51-AF56-BB368F75CF34}" type="parTrans" cxnId="{D38EFC41-8EB4-4B78-98F2-3E09C130D608}">
      <dgm:prSet/>
      <dgm:spPr/>
      <dgm:t>
        <a:bodyPr/>
        <a:lstStyle/>
        <a:p>
          <a:endParaRPr lang="fr-FR"/>
        </a:p>
      </dgm:t>
    </dgm:pt>
    <dgm:pt modelId="{70D41B38-5BE6-408D-A16B-E6BD5C660E19}" type="sibTrans" cxnId="{D38EFC41-8EB4-4B78-98F2-3E09C130D608}">
      <dgm:prSet/>
      <dgm:spPr/>
      <dgm:t>
        <a:bodyPr/>
        <a:lstStyle/>
        <a:p>
          <a:endParaRPr lang="fr-FR"/>
        </a:p>
      </dgm:t>
    </dgm:pt>
    <dgm:pt modelId="{6B0539EB-27C1-43ED-8134-B40258BB9CFA}">
      <dgm:prSet phldrT="[Texte]" custT="1"/>
      <dgm:spPr/>
      <dgm:t>
        <a:bodyPr/>
        <a:lstStyle/>
        <a:p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Outils complémentaires (Carte mentale)</a:t>
          </a:r>
        </a:p>
      </dgm:t>
    </dgm:pt>
    <dgm:pt modelId="{8B4538DB-018C-4A96-A3ED-D57839988C71}" type="parTrans" cxnId="{531AAA64-56E0-458D-BD4D-A5E03F700038}">
      <dgm:prSet/>
      <dgm:spPr/>
      <dgm:t>
        <a:bodyPr/>
        <a:lstStyle/>
        <a:p>
          <a:endParaRPr lang="fr-FR"/>
        </a:p>
      </dgm:t>
    </dgm:pt>
    <dgm:pt modelId="{422E0ABD-FF8D-45B0-979C-EE6C6E0FDE68}" type="sibTrans" cxnId="{531AAA64-56E0-458D-BD4D-A5E03F700038}">
      <dgm:prSet/>
      <dgm:spPr/>
      <dgm:t>
        <a:bodyPr/>
        <a:lstStyle/>
        <a:p>
          <a:endParaRPr lang="fr-FR"/>
        </a:p>
      </dgm:t>
    </dgm:pt>
    <dgm:pt modelId="{7CF1BDE6-2FF0-49C7-9E30-F12152DA5013}">
      <dgm:prSet phldrT="[Texte]" custT="1"/>
      <dgm:spPr/>
      <dgm:t>
        <a:bodyPr/>
        <a:lstStyle/>
        <a:p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Observation in situ </a:t>
          </a:r>
        </a:p>
      </dgm:t>
    </dgm:pt>
    <dgm:pt modelId="{2374A1E9-B3EC-4766-B2D0-E14A08747243}" type="parTrans" cxnId="{CF6E9C0D-8A83-45A9-AAB3-226EE6205741}">
      <dgm:prSet/>
      <dgm:spPr/>
      <dgm:t>
        <a:bodyPr/>
        <a:lstStyle/>
        <a:p>
          <a:endParaRPr lang="fr-FR"/>
        </a:p>
      </dgm:t>
    </dgm:pt>
    <dgm:pt modelId="{640158AD-64B7-4A28-8EFC-AC59E1801F1E}" type="sibTrans" cxnId="{CF6E9C0D-8A83-45A9-AAB3-226EE6205741}">
      <dgm:prSet/>
      <dgm:spPr/>
      <dgm:t>
        <a:bodyPr/>
        <a:lstStyle/>
        <a:p>
          <a:endParaRPr lang="fr-FR"/>
        </a:p>
      </dgm:t>
    </dgm:pt>
    <dgm:pt modelId="{CC48EE3A-1060-444A-8130-5326BF6445F5}">
      <dgm:prSet phldrT="[Texte]" custT="1"/>
      <dgm:spPr/>
      <dgm:t>
        <a:bodyPr/>
        <a:lstStyle/>
        <a:p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BD Dicrim </a:t>
          </a:r>
        </a:p>
      </dgm:t>
    </dgm:pt>
    <dgm:pt modelId="{0527E464-4BF3-4A21-9D4B-C604F5AED45C}" type="parTrans" cxnId="{CDD3025C-2FC3-412B-98C7-726E0F5F3571}">
      <dgm:prSet/>
      <dgm:spPr/>
      <dgm:t>
        <a:bodyPr/>
        <a:lstStyle/>
        <a:p>
          <a:endParaRPr lang="fr-FR"/>
        </a:p>
      </dgm:t>
    </dgm:pt>
    <dgm:pt modelId="{3E287032-98BE-4B99-85DC-D9698701132B}" type="sibTrans" cxnId="{CDD3025C-2FC3-412B-98C7-726E0F5F3571}">
      <dgm:prSet/>
      <dgm:spPr/>
      <dgm:t>
        <a:bodyPr/>
        <a:lstStyle/>
        <a:p>
          <a:endParaRPr lang="fr-FR"/>
        </a:p>
      </dgm:t>
    </dgm:pt>
    <dgm:pt modelId="{BC330538-E360-482C-9117-7B762127A81A}">
      <dgm:prSet phldrT="[Texte]" custT="1"/>
      <dgm:spPr/>
      <dgm:t>
        <a:bodyPr/>
        <a:lstStyle/>
        <a:p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Géorisques/Gaspar ( SIG)</a:t>
          </a:r>
        </a:p>
      </dgm:t>
    </dgm:pt>
    <dgm:pt modelId="{AFBC26F8-19C1-4D68-8470-05167AA38950}" type="parTrans" cxnId="{1F4178B5-B8CF-48D9-A871-C6E7F95884BB}">
      <dgm:prSet/>
      <dgm:spPr/>
      <dgm:t>
        <a:bodyPr/>
        <a:lstStyle/>
        <a:p>
          <a:endParaRPr lang="fr-FR"/>
        </a:p>
      </dgm:t>
    </dgm:pt>
    <dgm:pt modelId="{4A802C3C-EF56-4DB7-BDFE-9328B35E8F25}" type="sibTrans" cxnId="{1F4178B5-B8CF-48D9-A871-C6E7F95884BB}">
      <dgm:prSet/>
      <dgm:spPr/>
      <dgm:t>
        <a:bodyPr/>
        <a:lstStyle/>
        <a:p>
          <a:endParaRPr lang="fr-FR"/>
        </a:p>
      </dgm:t>
    </dgm:pt>
    <dgm:pt modelId="{828D438D-60C6-47AC-9103-7F2B6FBB5A42}" type="pres">
      <dgm:prSet presAssocID="{37388A0B-B3CE-45BE-92BA-706122151CA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CA2D02F-F7F6-44AA-93E8-F9C22063F4C7}" type="pres">
      <dgm:prSet presAssocID="{70B4A7A6-13B9-4BDB-81D6-5DE103020891}" presName="circle1" presStyleLbl="node1" presStyleIdx="0" presStyleCnt="2" custScaleX="92533" custLinFactNeighborY="1869"/>
      <dgm:spPr>
        <a:solidFill>
          <a:schemeClr val="accent1"/>
        </a:solidFill>
        <a:ln>
          <a:solidFill>
            <a:schemeClr val="tx1"/>
          </a:solidFill>
        </a:ln>
      </dgm:spPr>
    </dgm:pt>
    <dgm:pt modelId="{7B18A8E3-5798-4327-9A54-00988118E64D}" type="pres">
      <dgm:prSet presAssocID="{70B4A7A6-13B9-4BDB-81D6-5DE103020891}" presName="space" presStyleCnt="0"/>
      <dgm:spPr/>
    </dgm:pt>
    <dgm:pt modelId="{D16CA589-1F4E-4234-8D3D-E4030E95A093}" type="pres">
      <dgm:prSet presAssocID="{70B4A7A6-13B9-4BDB-81D6-5DE103020891}" presName="rect1" presStyleLbl="alignAcc1" presStyleIdx="0" presStyleCnt="2" custLinFactNeighborX="-1764" custLinFactNeighborY="-801"/>
      <dgm:spPr/>
    </dgm:pt>
    <dgm:pt modelId="{DDAF568C-A013-473E-8585-FA005181BBA6}" type="pres">
      <dgm:prSet presAssocID="{53C482F3-B1C8-4BF0-A0D7-E974F36701AD}" presName="vertSpace2" presStyleLbl="node1" presStyleIdx="0" presStyleCnt="2"/>
      <dgm:spPr/>
    </dgm:pt>
    <dgm:pt modelId="{06DD58FA-BDDD-48C2-9463-427FFEDE653D}" type="pres">
      <dgm:prSet presAssocID="{53C482F3-B1C8-4BF0-A0D7-E974F36701AD}" presName="circle2" presStyleLbl="node1" presStyleIdx="1" presStyleCnt="2" custLinFactNeighborY="-4100"/>
      <dgm:spPr>
        <a:solidFill>
          <a:schemeClr val="accent1"/>
        </a:solidFill>
        <a:ln>
          <a:solidFill>
            <a:schemeClr val="tx1"/>
          </a:solidFill>
        </a:ln>
      </dgm:spPr>
    </dgm:pt>
    <dgm:pt modelId="{B0B6780B-8EF9-480D-BF6A-D97020E28B74}" type="pres">
      <dgm:prSet presAssocID="{53C482F3-B1C8-4BF0-A0D7-E974F36701AD}" presName="rect2" presStyleLbl="alignAcc1" presStyleIdx="1" presStyleCnt="2" custLinFactNeighborY="-4510"/>
      <dgm:spPr/>
    </dgm:pt>
    <dgm:pt modelId="{DCDA2474-F735-454A-8EE9-3168D0F2FDF1}" type="pres">
      <dgm:prSet presAssocID="{70B4A7A6-13B9-4BDB-81D6-5DE103020891}" presName="rect1ParTx" presStyleLbl="alignAcc1" presStyleIdx="1" presStyleCnt="2">
        <dgm:presLayoutVars>
          <dgm:chMax val="1"/>
          <dgm:bulletEnabled val="1"/>
        </dgm:presLayoutVars>
      </dgm:prSet>
      <dgm:spPr/>
    </dgm:pt>
    <dgm:pt modelId="{DF99704A-42EE-40B7-82BC-CF02E603F5E9}" type="pres">
      <dgm:prSet presAssocID="{70B4A7A6-13B9-4BDB-81D6-5DE103020891}" presName="rect1ChTx" presStyleLbl="alignAcc1" presStyleIdx="1" presStyleCnt="2" custScaleX="124367" custScaleY="100000" custLinFactNeighborX="-20504" custLinFactNeighborY="-5334">
        <dgm:presLayoutVars>
          <dgm:bulletEnabled val="1"/>
        </dgm:presLayoutVars>
      </dgm:prSet>
      <dgm:spPr/>
    </dgm:pt>
    <dgm:pt modelId="{2BABF85D-DE01-47A0-BD81-CBAB72DC3BC8}" type="pres">
      <dgm:prSet presAssocID="{53C482F3-B1C8-4BF0-A0D7-E974F36701AD}" presName="rect2ParTx" presStyleLbl="alignAcc1" presStyleIdx="1" presStyleCnt="2">
        <dgm:presLayoutVars>
          <dgm:chMax val="1"/>
          <dgm:bulletEnabled val="1"/>
        </dgm:presLayoutVars>
      </dgm:prSet>
      <dgm:spPr/>
    </dgm:pt>
    <dgm:pt modelId="{3A626964-7D21-4FFB-9107-8F049A521C2D}" type="pres">
      <dgm:prSet presAssocID="{53C482F3-B1C8-4BF0-A0D7-E974F36701AD}" presName="rect2ChTx" presStyleLbl="alignAcc1" presStyleIdx="1" presStyleCnt="2" custScaleX="164230" custScaleY="121333" custLinFactNeighborX="4455" custLinFactNeighborY="8549">
        <dgm:presLayoutVars>
          <dgm:bulletEnabled val="1"/>
        </dgm:presLayoutVars>
      </dgm:prSet>
      <dgm:spPr/>
    </dgm:pt>
  </dgm:ptLst>
  <dgm:cxnLst>
    <dgm:cxn modelId="{CF6E9C0D-8A83-45A9-AAB3-226EE6205741}" srcId="{53C482F3-B1C8-4BF0-A0D7-E974F36701AD}" destId="{7CF1BDE6-2FF0-49C7-9E30-F12152DA5013}" srcOrd="3" destOrd="0" parTransId="{2374A1E9-B3EC-4766-B2D0-E14A08747243}" sibTransId="{640158AD-64B7-4A28-8EFC-AC59E1801F1E}"/>
    <dgm:cxn modelId="{F0238B11-EF82-4E87-A123-809FAC58A882}" type="presOf" srcId="{6B0539EB-27C1-43ED-8134-B40258BB9CFA}" destId="{3A626964-7D21-4FFB-9107-8F049A521C2D}" srcOrd="0" destOrd="2" presId="urn:microsoft.com/office/officeart/2005/8/layout/target3"/>
    <dgm:cxn modelId="{986EBB1F-5882-4C5D-A154-5C9EA787B430}" type="presOf" srcId="{D677F331-C0F7-48EB-8EEA-81CF9931BEC1}" destId="{3A626964-7D21-4FFB-9107-8F049A521C2D}" srcOrd="0" destOrd="1" presId="urn:microsoft.com/office/officeart/2005/8/layout/target3"/>
    <dgm:cxn modelId="{F5DA0E2D-677D-4020-A288-EBA38D9B8319}" type="presOf" srcId="{53C482F3-B1C8-4BF0-A0D7-E974F36701AD}" destId="{2BABF85D-DE01-47A0-BD81-CBAB72DC3BC8}" srcOrd="1" destOrd="0" presId="urn:microsoft.com/office/officeart/2005/8/layout/target3"/>
    <dgm:cxn modelId="{A961AB3E-BB39-4772-A4AB-FAA9422377AE}" type="presOf" srcId="{BC330538-E360-482C-9117-7B762127A81A}" destId="{DF99704A-42EE-40B7-82BC-CF02E603F5E9}" srcOrd="0" destOrd="2" presId="urn:microsoft.com/office/officeart/2005/8/layout/target3"/>
    <dgm:cxn modelId="{74221E3F-51EA-40CE-B1C6-44852618D494}" type="presOf" srcId="{53C482F3-B1C8-4BF0-A0D7-E974F36701AD}" destId="{B0B6780B-8EF9-480D-BF6A-D97020E28B74}" srcOrd="0" destOrd="0" presId="urn:microsoft.com/office/officeart/2005/8/layout/target3"/>
    <dgm:cxn modelId="{CDD3025C-2FC3-412B-98C7-726E0F5F3571}" srcId="{70B4A7A6-13B9-4BDB-81D6-5DE103020891}" destId="{CC48EE3A-1060-444A-8130-5326BF6445F5}" srcOrd="1" destOrd="0" parTransId="{0527E464-4BF3-4A21-9D4B-C604F5AED45C}" sibTransId="{3E287032-98BE-4B99-85DC-D9698701132B}"/>
    <dgm:cxn modelId="{D38EFC41-8EB4-4B78-98F2-3E09C130D608}" srcId="{53C482F3-B1C8-4BF0-A0D7-E974F36701AD}" destId="{D677F331-C0F7-48EB-8EEA-81CF9931BEC1}" srcOrd="1" destOrd="0" parTransId="{81F14D5B-DE78-4C51-AF56-BB368F75CF34}" sibTransId="{70D41B38-5BE6-408D-A16B-E6BD5C660E19}"/>
    <dgm:cxn modelId="{531AAA64-56E0-458D-BD4D-A5E03F700038}" srcId="{53C482F3-B1C8-4BF0-A0D7-E974F36701AD}" destId="{6B0539EB-27C1-43ED-8134-B40258BB9CFA}" srcOrd="2" destOrd="0" parTransId="{8B4538DB-018C-4A96-A3ED-D57839988C71}" sibTransId="{422E0ABD-FF8D-45B0-979C-EE6C6E0FDE68}"/>
    <dgm:cxn modelId="{DB4B6268-42F0-4389-B278-C23EDD24B55E}" type="presOf" srcId="{CC48EE3A-1060-444A-8130-5326BF6445F5}" destId="{DF99704A-42EE-40B7-82BC-CF02E603F5E9}" srcOrd="0" destOrd="1" presId="urn:microsoft.com/office/officeart/2005/8/layout/target3"/>
    <dgm:cxn modelId="{9479A050-C778-4CD4-B5D7-4ABBA5D02237}" type="presOf" srcId="{7CF1BDE6-2FF0-49C7-9E30-F12152DA5013}" destId="{3A626964-7D21-4FFB-9107-8F049A521C2D}" srcOrd="0" destOrd="3" presId="urn:microsoft.com/office/officeart/2005/8/layout/target3"/>
    <dgm:cxn modelId="{F92C8876-466C-4187-9982-74F739BF5759}" srcId="{70B4A7A6-13B9-4BDB-81D6-5DE103020891}" destId="{DC75C036-D99B-421E-BAA8-698C69C2A629}" srcOrd="0" destOrd="0" parTransId="{7C5A152A-C7ED-4D13-9183-EAD823C558FC}" sibTransId="{D4A0D71F-E01D-4A2C-BB3F-BB2CEF9BF5E5}"/>
    <dgm:cxn modelId="{82380858-E687-4A1B-9ECA-FBBF338A4F57}" type="presOf" srcId="{70B4A7A6-13B9-4BDB-81D6-5DE103020891}" destId="{DCDA2474-F735-454A-8EE9-3168D0F2FDF1}" srcOrd="1" destOrd="0" presId="urn:microsoft.com/office/officeart/2005/8/layout/target3"/>
    <dgm:cxn modelId="{D5E7307A-CAEB-44E9-A83C-EA5ED040CB9E}" type="presOf" srcId="{DC75C036-D99B-421E-BAA8-698C69C2A629}" destId="{DF99704A-42EE-40B7-82BC-CF02E603F5E9}" srcOrd="0" destOrd="0" presId="urn:microsoft.com/office/officeart/2005/8/layout/target3"/>
    <dgm:cxn modelId="{3876559A-AEDE-409C-8271-507B04C4DCF7}" srcId="{37388A0B-B3CE-45BE-92BA-706122151CAF}" destId="{70B4A7A6-13B9-4BDB-81D6-5DE103020891}" srcOrd="0" destOrd="0" parTransId="{B33BB349-B9CC-4DAB-B4DE-DA412E697060}" sibTransId="{A8B7CFD2-AD0F-4BDA-B014-06296C92AE1C}"/>
    <dgm:cxn modelId="{5EC738B4-EDA4-4142-A0B8-6E93075ADCA2}" srcId="{37388A0B-B3CE-45BE-92BA-706122151CAF}" destId="{53C482F3-B1C8-4BF0-A0D7-E974F36701AD}" srcOrd="1" destOrd="0" parTransId="{DB97452A-69EB-4CB0-B1A9-66131A071538}" sibTransId="{AB4CBFD8-3D7E-4832-B86F-1DA876470A0C}"/>
    <dgm:cxn modelId="{1F4178B5-B8CF-48D9-A871-C6E7F95884BB}" srcId="{70B4A7A6-13B9-4BDB-81D6-5DE103020891}" destId="{BC330538-E360-482C-9117-7B762127A81A}" srcOrd="2" destOrd="0" parTransId="{AFBC26F8-19C1-4D68-8470-05167AA38950}" sibTransId="{4A802C3C-EF56-4DB7-BDFE-9328B35E8F25}"/>
    <dgm:cxn modelId="{5929F8B8-5CA8-43AF-8AF7-7F6C4866BC79}" type="presOf" srcId="{70B4A7A6-13B9-4BDB-81D6-5DE103020891}" destId="{D16CA589-1F4E-4234-8D3D-E4030E95A093}" srcOrd="0" destOrd="0" presId="urn:microsoft.com/office/officeart/2005/8/layout/target3"/>
    <dgm:cxn modelId="{401B28BE-1A79-4160-BA69-FF6DB1BAB105}" type="presOf" srcId="{A417FD52-D946-464A-8807-9B10F2FB0A73}" destId="{3A626964-7D21-4FFB-9107-8F049A521C2D}" srcOrd="0" destOrd="0" presId="urn:microsoft.com/office/officeart/2005/8/layout/target3"/>
    <dgm:cxn modelId="{F010BCE4-568C-42D9-8C5F-11680CFFC528}" type="presOf" srcId="{37388A0B-B3CE-45BE-92BA-706122151CAF}" destId="{828D438D-60C6-47AC-9103-7F2B6FBB5A42}" srcOrd="0" destOrd="0" presId="urn:microsoft.com/office/officeart/2005/8/layout/target3"/>
    <dgm:cxn modelId="{BBFAA4ED-00A8-4AE0-991B-821C268DA7C1}" srcId="{53C482F3-B1C8-4BF0-A0D7-E974F36701AD}" destId="{A417FD52-D946-464A-8807-9B10F2FB0A73}" srcOrd="0" destOrd="0" parTransId="{8391AB58-FF58-4F43-9A8E-578F53BFE719}" sibTransId="{9FFC786D-AB15-409E-92A9-110B36772638}"/>
    <dgm:cxn modelId="{20F95D0D-59A1-4735-A74B-B3D0144F6B3A}" type="presParOf" srcId="{828D438D-60C6-47AC-9103-7F2B6FBB5A42}" destId="{6CA2D02F-F7F6-44AA-93E8-F9C22063F4C7}" srcOrd="0" destOrd="0" presId="urn:microsoft.com/office/officeart/2005/8/layout/target3"/>
    <dgm:cxn modelId="{FDFF5DC0-EB46-419A-B0E9-69CD78AD33A1}" type="presParOf" srcId="{828D438D-60C6-47AC-9103-7F2B6FBB5A42}" destId="{7B18A8E3-5798-4327-9A54-00988118E64D}" srcOrd="1" destOrd="0" presId="urn:microsoft.com/office/officeart/2005/8/layout/target3"/>
    <dgm:cxn modelId="{BA612550-A2ED-4A43-B775-5AA5E881E216}" type="presParOf" srcId="{828D438D-60C6-47AC-9103-7F2B6FBB5A42}" destId="{D16CA589-1F4E-4234-8D3D-E4030E95A093}" srcOrd="2" destOrd="0" presId="urn:microsoft.com/office/officeart/2005/8/layout/target3"/>
    <dgm:cxn modelId="{74F425DE-2C17-407A-B900-0FEDECE62639}" type="presParOf" srcId="{828D438D-60C6-47AC-9103-7F2B6FBB5A42}" destId="{DDAF568C-A013-473E-8585-FA005181BBA6}" srcOrd="3" destOrd="0" presId="urn:microsoft.com/office/officeart/2005/8/layout/target3"/>
    <dgm:cxn modelId="{7C0CC570-FA12-4188-A323-DC9652EC6480}" type="presParOf" srcId="{828D438D-60C6-47AC-9103-7F2B6FBB5A42}" destId="{06DD58FA-BDDD-48C2-9463-427FFEDE653D}" srcOrd="4" destOrd="0" presId="urn:microsoft.com/office/officeart/2005/8/layout/target3"/>
    <dgm:cxn modelId="{20531F80-79D2-413F-926B-8FE1BC31DE5F}" type="presParOf" srcId="{828D438D-60C6-47AC-9103-7F2B6FBB5A42}" destId="{B0B6780B-8EF9-480D-BF6A-D97020E28B74}" srcOrd="5" destOrd="0" presId="urn:microsoft.com/office/officeart/2005/8/layout/target3"/>
    <dgm:cxn modelId="{1B38BE73-D297-4E86-8ABD-869672D74421}" type="presParOf" srcId="{828D438D-60C6-47AC-9103-7F2B6FBB5A42}" destId="{DCDA2474-F735-454A-8EE9-3168D0F2FDF1}" srcOrd="6" destOrd="0" presId="urn:microsoft.com/office/officeart/2005/8/layout/target3"/>
    <dgm:cxn modelId="{37F0541C-1BE3-41CD-B87F-AB35754C1068}" type="presParOf" srcId="{828D438D-60C6-47AC-9103-7F2B6FBB5A42}" destId="{DF99704A-42EE-40B7-82BC-CF02E603F5E9}" srcOrd="7" destOrd="0" presId="urn:microsoft.com/office/officeart/2005/8/layout/target3"/>
    <dgm:cxn modelId="{531BD0B1-1836-41AA-AC55-129AF9D16E0C}" type="presParOf" srcId="{828D438D-60C6-47AC-9103-7F2B6FBB5A42}" destId="{2BABF85D-DE01-47A0-BD81-CBAB72DC3BC8}" srcOrd="8" destOrd="0" presId="urn:microsoft.com/office/officeart/2005/8/layout/target3"/>
    <dgm:cxn modelId="{07810D66-8A9B-4A5F-901D-CD810FA47327}" type="presParOf" srcId="{828D438D-60C6-47AC-9103-7F2B6FBB5A42}" destId="{3A626964-7D21-4FFB-9107-8F049A521C2D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2D02F-F7F6-44AA-93E8-F9C22063F4C7}">
      <dsp:nvSpPr>
        <dsp:cNvPr id="0" name=""/>
        <dsp:cNvSpPr/>
      </dsp:nvSpPr>
      <dsp:spPr>
        <a:xfrm>
          <a:off x="-580139" y="-1468"/>
          <a:ext cx="4378475" cy="4731798"/>
        </a:xfrm>
        <a:prstGeom prst="pie">
          <a:avLst>
            <a:gd name="adj1" fmla="val 5400000"/>
            <a:gd name="adj2" fmla="val 16200000"/>
          </a:avLst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CA589-1F4E-4234-8D3D-E4030E95A093}">
      <dsp:nvSpPr>
        <dsp:cNvPr id="0" name=""/>
        <dsp:cNvSpPr/>
      </dsp:nvSpPr>
      <dsp:spPr>
        <a:xfrm>
          <a:off x="1658297" y="48853"/>
          <a:ext cx="7225775" cy="47317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Bases de données </a:t>
          </a:r>
        </a:p>
      </dsp:txBody>
      <dsp:txXfrm>
        <a:off x="1658297" y="48853"/>
        <a:ext cx="3612887" cy="2247604"/>
      </dsp:txXfrm>
    </dsp:sp>
    <dsp:sp modelId="{06DD58FA-BDDD-48C2-9463-427FFEDE653D}">
      <dsp:nvSpPr>
        <dsp:cNvPr id="0" name=""/>
        <dsp:cNvSpPr/>
      </dsp:nvSpPr>
      <dsp:spPr>
        <a:xfrm>
          <a:off x="661957" y="2242208"/>
          <a:ext cx="2247604" cy="22476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6780B-8EF9-480D-BF6A-D97020E28B74}">
      <dsp:nvSpPr>
        <dsp:cNvPr id="0" name=""/>
        <dsp:cNvSpPr/>
      </dsp:nvSpPr>
      <dsp:spPr>
        <a:xfrm>
          <a:off x="1785760" y="2232993"/>
          <a:ext cx="7225775" cy="2247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Travail de terrain</a:t>
          </a:r>
        </a:p>
      </dsp:txBody>
      <dsp:txXfrm>
        <a:off x="1785760" y="2232993"/>
        <a:ext cx="3612887" cy="2247604"/>
      </dsp:txXfrm>
    </dsp:sp>
    <dsp:sp modelId="{DF99704A-42EE-40B7-82BC-CF02E603F5E9}">
      <dsp:nvSpPr>
        <dsp:cNvPr id="0" name=""/>
        <dsp:cNvSpPr/>
      </dsp:nvSpPr>
      <dsp:spPr>
        <a:xfrm>
          <a:off x="4217685" y="0"/>
          <a:ext cx="4493240" cy="22476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BD Dicrim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Géorisques/Gaspar ( SIG)</a:t>
          </a:r>
        </a:p>
      </dsp:txBody>
      <dsp:txXfrm>
        <a:off x="4217685" y="0"/>
        <a:ext cx="4493240" cy="2247604"/>
      </dsp:txXfrm>
    </dsp:sp>
    <dsp:sp modelId="{3A626964-7D21-4FFB-9107-8F049A521C2D}">
      <dsp:nvSpPr>
        <dsp:cNvPr id="0" name=""/>
        <dsp:cNvSpPr/>
      </dsp:nvSpPr>
      <dsp:spPr>
        <a:xfrm>
          <a:off x="4238368" y="2094619"/>
          <a:ext cx="5933445" cy="27270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Enquête qualitative ( entretien semi-directif)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Enquête quantitative ( questionnaires)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Outils complémentaires (Carte mentale)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Observation in situ </a:t>
          </a:r>
        </a:p>
      </dsp:txBody>
      <dsp:txXfrm>
        <a:off x="4238368" y="2094619"/>
        <a:ext cx="5933445" cy="2727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4136E-93EF-4757-8DEA-0E68F258448B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7B52-6265-45B1-A297-4A423FD39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35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57B52-6265-45B1-A297-4A423FD392A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523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7FA8F-E272-4315-AC0F-D01F447DB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B6C9F9-08C7-4B1C-AA81-6E3415BD9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41D6BF-C88A-4FF5-89B2-3217C48F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0EBC-3D59-416F-8016-9307185118D3}" type="datetime1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6F61E8-FF69-4FA2-9B42-5D390F0D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312FFB-16C0-40D8-A608-3A9870DA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37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15DAA-027A-4B05-B7EC-9ECA79AD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3121B4-C528-482A-BB65-7AA21E93B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7B9F6-D968-4F03-A00F-500AF407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1F7D-7EEE-4D14-8118-3745FCF9A424}" type="datetime1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0F9618-C61F-4F30-9584-284DAAFC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D9196-BACD-4538-BC0A-4F692D0C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5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985E62-1186-4A41-91BF-08CC1F3C7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B869A0-AB08-4C75-8EA1-41049E6CE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AF768D-0F1A-4EBE-AD1F-C160A4F7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B265-7EBC-4337-AC4F-DB316CDF8CF6}" type="datetime1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48E255-0D8A-405B-AE26-31B21657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8BED3-6E72-444B-AB67-4F67C258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27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219A6-8256-4235-BFC5-726CE450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0EC2BB-56F3-4F95-A6BD-B3093F0B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C7B9D-9E96-4123-ACE9-8235B175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9C3E-5414-4FDC-96DA-A7B23A47B345}" type="datetime1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11CE19-FA32-4215-AF97-BD3221B6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02A404-75C6-475B-93B8-D2C54684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60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1618E-67D4-41F4-BE34-F2AE9F12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52C54E-8C14-4D9C-BDBD-DF05BB1B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087739-3941-4C47-80B0-EF9BA2EF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F998-DE79-44EF-A52B-B9A816012DB4}" type="datetime1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708056-EA5F-44EA-9B4E-07A94F19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CF80ED-9AAC-44F0-BDDF-7C743255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57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B9560-513F-4F0E-B5A7-222BE069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AC072F-34DC-4F35-AAF1-AD248967C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2B39A0-9160-48DC-AA64-F633EAB93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3FBE82-DE08-43E3-9858-D79309D2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4C6B-5585-42B2-9078-DD1442F6485C}" type="datetime1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1D7F8C-307A-42B4-BAC3-4CA76ABC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D6D2-BD37-49D9-A64B-002EEAF8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46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186C1-2E1A-4300-B019-D3DA0E42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C3D20A-3E44-4B5F-9EF9-84785DE01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9D4646-87F0-42C8-84A8-E82FE5864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1600A3-8FD0-4A26-94BC-3417824F6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813DE1-FC91-42AB-BF00-D1234ED1E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7F28F5-C32D-4FFA-95D6-4A58C897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94B-67F0-41C8-BED0-73241CB0484F}" type="datetime1">
              <a:rPr lang="fr-FR" smtClean="0"/>
              <a:t>27/06/2021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01BC4E-E547-451C-9CC6-FBC42784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0B9CF0-92AC-43BD-8978-B09B2280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FC489-46C4-4B70-8CE1-8FAB5BD5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40B3DE-1D43-4A26-AA34-E6418A06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1969-9329-4E8B-B029-24D162C3A0AC}" type="datetime1">
              <a:rPr lang="fr-FR" smtClean="0"/>
              <a:t>27/06/2021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AE98DC-F4A5-4E5A-9C80-8EEF4BBB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6C87C-A3CF-443C-90CE-0E3184A3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29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9DC9BF-9129-45C4-8B3B-02B4F3F0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317D-40B0-48D2-BC5F-BE90DC211C83}" type="datetime1">
              <a:rPr lang="fr-FR" smtClean="0"/>
              <a:t>27/06/2021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8E81CC-A95F-4B1D-B933-39B1D324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2D7C5B-3E97-4958-8F00-FF16F1B5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41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C1FF3-246D-4056-B3DE-8AFE717E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B8BA4F-0CE8-41E2-8612-84858349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8E5F84-0C9B-46FB-87B5-321A57967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83F4B9-316E-4BA4-BFE1-583B3709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4FF-6F53-4ACA-A680-F10AFE179089}" type="datetime1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03D00A-A969-4C66-B8B9-01B085C2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FC696F-7200-4E7B-B26D-6C4B99C9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19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CF883-4C3D-4DB3-B36E-C70AE87B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84EFA62-6498-4A82-B7C5-9024BFFF3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0C7E28-4484-499A-95C9-8C6C6B55C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A06EBC-A9D5-40A4-99BA-11B2DB01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70AC-7BC6-4F64-81DA-C74E62E11614}" type="datetime1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3CD38F-A2E3-4473-831D-E322B7AE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58AE1E-1C71-4A09-90D6-3046389D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09DECE-4D70-46DC-AD4C-DCA4FDE3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7A4E36-55BE-41A6-A9A5-9B57F4BA7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5E2EA-BCD1-4B09-8A85-ED6224060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1CD11-3D56-422B-980B-14D5E11DD0DB}" type="datetime1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644A24-54DC-4922-B73C-2F0DF2D14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7EFEE1-62EE-4F78-A313-5F89C2B6F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6A65-0503-43D6-BD9D-528177AF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76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556C3-DC40-409B-B1F9-52FA4FCB8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667" y="408374"/>
            <a:ext cx="10087186" cy="2935356"/>
          </a:xfrm>
        </p:spPr>
        <p:txBody>
          <a:bodyPr/>
          <a:lstStyle/>
          <a:p>
            <a:pPr algn="ctr"/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BB1138-5EE8-4782-8E4F-AAAFC2D50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060" y="1220679"/>
            <a:ext cx="10821880" cy="563732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FACULTE DE DROIT, ECONOMIE ET SCIENCES </a:t>
            </a:r>
            <a:r>
              <a:rPr lang="fr-F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SOCIALES</a:t>
            </a:r>
            <a:endParaRPr lang="fr-FR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4791075" algn="l"/>
              </a:tabLst>
            </a:pPr>
            <a:r>
              <a:rPr lang="fr-F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DEPARTEMENT DE GEOGRAPHIE</a:t>
            </a:r>
            <a:endParaRPr lang="fr-F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4791075" algn="l"/>
              </a:tabLst>
            </a:pPr>
            <a:r>
              <a:rPr lang="fr-FR" sz="14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 I : Géographie- Aménagement, Environnement et Développement</a:t>
            </a: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4791075" algn="l"/>
              </a:tabLst>
            </a:pP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Parcours : </a:t>
            </a: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Recherche </a:t>
            </a: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4791075" algn="l"/>
              </a:tabLst>
            </a:pPr>
            <a:r>
              <a:rPr lang="fr-FR" sz="14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SOUTENANCE DE MÉMOIRE DE RECHERCHE EN MASTER 1</a:t>
            </a: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489C16-4615-4FC3-8BD5-724AF7089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80" y="134246"/>
            <a:ext cx="1625960" cy="1026554"/>
          </a:xfrm>
          <a:prstGeom prst="rect">
            <a:avLst/>
          </a:prstGeom>
        </p:spPr>
      </p:pic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C669ECE4-6F62-4655-8015-E6A786095FF2}"/>
              </a:ext>
            </a:extLst>
          </p:cNvPr>
          <p:cNvSpPr/>
          <p:nvPr/>
        </p:nvSpPr>
        <p:spPr>
          <a:xfrm>
            <a:off x="753785" y="2924549"/>
            <a:ext cx="10583675" cy="69331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Titre </a:t>
            </a: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LE RISQUE INONDATION A TOURS : UNE COMMUNICATION NON ANXIOGÈNE ET INACCESSIBLE 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CB28D-46DF-42DD-8BEF-7A0434C51C3C}"/>
              </a:ext>
            </a:extLst>
          </p:cNvPr>
          <p:cNvSpPr/>
          <p:nvPr/>
        </p:nvSpPr>
        <p:spPr>
          <a:xfrm>
            <a:off x="336269" y="3892183"/>
            <a:ext cx="2379215" cy="772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Présenté par: 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Abdoulaye MBAYE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7DF20-E1B6-47BF-8A70-6E9AAA9BCBF2}"/>
              </a:ext>
            </a:extLst>
          </p:cNvPr>
          <p:cNvSpPr/>
          <p:nvPr/>
        </p:nvSpPr>
        <p:spPr>
          <a:xfrm>
            <a:off x="9173410" y="3974541"/>
            <a:ext cx="2512380" cy="911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Sous la direction de: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Mme Marion AMALRIC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Mme Floriane CHOURAQUI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ABD12A-58C7-49F0-9BF6-2F072299098B}"/>
              </a:ext>
            </a:extLst>
          </p:cNvPr>
          <p:cNvSpPr/>
          <p:nvPr/>
        </p:nvSpPr>
        <p:spPr>
          <a:xfrm>
            <a:off x="753785" y="5651342"/>
            <a:ext cx="8117967" cy="1266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Membres du jury :</a:t>
            </a:r>
          </a:p>
          <a:p>
            <a:pPr algn="just">
              <a:lnSpc>
                <a:spcPct val="150000"/>
              </a:lnSpc>
            </a:pP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Mme Marion AMALRIC, maître de conférences en Géographie  </a:t>
            </a:r>
          </a:p>
          <a:p>
            <a:pPr algn="just">
              <a:lnSpc>
                <a:spcPct val="150000"/>
              </a:lnSpc>
            </a:pP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Mme Laure CORMIER,   maître de conférences en Géographie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B637D-A194-48DA-B4C4-D2D2CE9DBB5A}"/>
              </a:ext>
            </a:extLst>
          </p:cNvPr>
          <p:cNvSpPr/>
          <p:nvPr/>
        </p:nvSpPr>
        <p:spPr>
          <a:xfrm>
            <a:off x="8685319" y="6394427"/>
            <a:ext cx="2698813" cy="369712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Année universitaire : 2020 - 2021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B04824B-00C4-43D0-B244-80C53387EC6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36" y="3677739"/>
            <a:ext cx="5760720" cy="2487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0428C-8C84-41B1-BDEC-C546DC43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7266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RÉSULTATS  </a:t>
            </a:r>
            <a:endParaRPr lang="fr-FR" sz="7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3FF616-DE20-444C-8327-2C9E0FCD6FBE}"/>
              </a:ext>
            </a:extLst>
          </p:cNvPr>
          <p:cNvSpPr/>
          <p:nvPr/>
        </p:nvSpPr>
        <p:spPr>
          <a:xfrm>
            <a:off x="1382598" y="772998"/>
            <a:ext cx="9690755" cy="576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culture du risque forte 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Une mémoire du risque faible et vécue en dehors de la commune de Tours.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 populations sont conscientes du risque inondation, soucieuses des conséquences prévisibles et ont une bonne connaissance également sur le risque.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Une culture du risque forte notamment chez les plus instruits, les plus âgés et ceux ayant déjà vécu une catastrophe.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 acculturer la population »      « Le Dicrim n’est pas dans une logique d’initier les population à une culture du risque » </a:t>
            </a:r>
          </a:p>
          <a:p>
            <a:pPr algn="just">
              <a:lnSpc>
                <a:spcPct val="150000"/>
              </a:lnSpc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B792A-9CE3-4BB3-A445-09AA9BDB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D6-8C08-4541-A59C-F66BEFA0FC1C}" type="datetime1">
              <a:rPr lang="fr-FR" smtClean="0"/>
              <a:t>27/06/2021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C27484-99A8-4243-81AD-995F69CD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10</a:t>
            </a:fld>
            <a:endParaRPr lang="fr-FR" dirty="0"/>
          </a:p>
        </p:txBody>
      </p:sp>
      <p:sp>
        <p:nvSpPr>
          <p:cNvPr id="6" name="Non égal 5">
            <a:extLst>
              <a:ext uri="{FF2B5EF4-FFF2-40B4-BE49-F238E27FC236}">
                <a16:creationId xmlns:a16="http://schemas.microsoft.com/office/drawing/2014/main" id="{C151E5E2-6A54-4D81-A889-BC4D05A4C5D4}"/>
              </a:ext>
            </a:extLst>
          </p:cNvPr>
          <p:cNvSpPr/>
          <p:nvPr/>
        </p:nvSpPr>
        <p:spPr>
          <a:xfrm>
            <a:off x="5695950" y="5884977"/>
            <a:ext cx="800100" cy="40005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3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0428C-8C84-41B1-BDEC-C546DC43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75" y="18854"/>
            <a:ext cx="10515600" cy="867266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RÉSULTATS  </a:t>
            </a:r>
            <a:endParaRPr lang="fr-FR" sz="7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3FF616-DE20-444C-8327-2C9E0FCD6FBE}"/>
              </a:ext>
            </a:extLst>
          </p:cNvPr>
          <p:cNvSpPr/>
          <p:nvPr/>
        </p:nvSpPr>
        <p:spPr>
          <a:xfrm>
            <a:off x="1250622" y="-584462"/>
            <a:ext cx="9690755" cy="6325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prise en compte du risque inondation dans les habitations </a:t>
            </a:r>
          </a:p>
          <a:p>
            <a:pPr algn="just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fr-F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B792A-9CE3-4BB3-A445-09AA9BDB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D6-8C08-4541-A59C-F66BEFA0FC1C}" type="datetime1">
              <a:rPr lang="fr-FR" smtClean="0"/>
              <a:t>27/06/2021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C27484-99A8-4243-81AD-995F69CD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11</a:t>
            </a:fld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3EDDB00-29D2-4403-9305-A4787A170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50630"/>
              </p:ext>
            </p:extLst>
          </p:nvPr>
        </p:nvGraphicFramePr>
        <p:xfrm>
          <a:off x="1523902" y="2735187"/>
          <a:ext cx="3676650" cy="1734389"/>
        </p:xfrm>
        <a:graphic>
          <a:graphicData uri="http://schemas.openxmlformats.org/drawingml/2006/table">
            <a:tbl>
              <a:tblPr firstRow="1" firstCol="1" lastRow="1" lastCol="1" bandRow="1"/>
              <a:tblGrid>
                <a:gridCol w="1930400">
                  <a:extLst>
                    <a:ext uri="{9D8B030D-6E8A-4147-A177-3AD203B41FA5}">
                      <a16:colId xmlns:a16="http://schemas.microsoft.com/office/drawing/2014/main" val="1666306216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22981288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812684476"/>
                    </a:ext>
                  </a:extLst>
                </a:gridCol>
              </a:tblGrid>
              <a:tr h="3582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Réponses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50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</a:rPr>
                        <a:t>Effectifs</a:t>
                      </a:r>
                      <a:endParaRPr lang="fr-FR" sz="85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5080" marB="50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</a:rPr>
                        <a:t>% Obs.</a:t>
                      </a:r>
                      <a:endParaRPr lang="fr-FR" sz="85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5080" marB="50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4247"/>
                  </a:ext>
                </a:extLst>
              </a:tr>
              <a:tr h="3440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Non-réponse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995412"/>
                  </a:ext>
                </a:extLst>
              </a:tr>
              <a:tr h="3440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OUI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491382"/>
                  </a:ext>
                </a:extLst>
              </a:tr>
              <a:tr h="3440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85%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28286"/>
                  </a:ext>
                </a:extLst>
              </a:tr>
              <a:tr h="3440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98258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6725BBA-6F6C-4823-9FE9-FCCA32207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67333"/>
              </p:ext>
            </p:extLst>
          </p:nvPr>
        </p:nvGraphicFramePr>
        <p:xfrm>
          <a:off x="7059059" y="3382337"/>
          <a:ext cx="3959354" cy="1734389"/>
        </p:xfrm>
        <a:graphic>
          <a:graphicData uri="http://schemas.openxmlformats.org/drawingml/2006/table">
            <a:tbl>
              <a:tblPr firstRow="1" firstCol="1" lastRow="1" lastCol="1" bandRow="1"/>
              <a:tblGrid>
                <a:gridCol w="2078832">
                  <a:extLst>
                    <a:ext uri="{9D8B030D-6E8A-4147-A177-3AD203B41FA5}">
                      <a16:colId xmlns:a16="http://schemas.microsoft.com/office/drawing/2014/main" val="968226564"/>
                    </a:ext>
                  </a:extLst>
                </a:gridCol>
                <a:gridCol w="940261">
                  <a:extLst>
                    <a:ext uri="{9D8B030D-6E8A-4147-A177-3AD203B41FA5}">
                      <a16:colId xmlns:a16="http://schemas.microsoft.com/office/drawing/2014/main" val="3855416356"/>
                    </a:ext>
                  </a:extLst>
                </a:gridCol>
                <a:gridCol w="940261">
                  <a:extLst>
                    <a:ext uri="{9D8B030D-6E8A-4147-A177-3AD203B41FA5}">
                      <a16:colId xmlns:a16="http://schemas.microsoft.com/office/drawing/2014/main" val="3736123841"/>
                    </a:ext>
                  </a:extLst>
                </a:gridCol>
              </a:tblGrid>
              <a:tr h="3582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Réponses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50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</a:rPr>
                        <a:t>Effectifs</a:t>
                      </a:r>
                      <a:endParaRPr lang="fr-FR" sz="85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5080" marB="50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</a:rPr>
                        <a:t>% Obs.</a:t>
                      </a:r>
                      <a:endParaRPr lang="fr-FR" sz="85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5080" marB="50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03522"/>
                  </a:ext>
                </a:extLst>
              </a:tr>
              <a:tr h="3440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Non-réponse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336301"/>
                  </a:ext>
                </a:extLst>
              </a:tr>
              <a:tr h="3440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OUI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372020"/>
                  </a:ext>
                </a:extLst>
              </a:tr>
              <a:tr h="3440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74%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74028"/>
                  </a:ext>
                </a:extLst>
              </a:tr>
              <a:tr h="3440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905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E638330-EB25-493E-81C5-FE0150C18F0D}"/>
              </a:ext>
            </a:extLst>
          </p:cNvPr>
          <p:cNvSpPr/>
          <p:nvPr/>
        </p:nvSpPr>
        <p:spPr>
          <a:xfrm>
            <a:off x="1250622" y="4469576"/>
            <a:ext cx="5894896" cy="565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Tableau: Avez-vous pris des mesures dans votre habitation face au risque inondation ?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B98DD-1B99-4681-9FF3-6650FCF18939}"/>
              </a:ext>
            </a:extLst>
          </p:cNvPr>
          <p:cNvSpPr/>
          <p:nvPr/>
        </p:nvSpPr>
        <p:spPr>
          <a:xfrm>
            <a:off x="5015060" y="5045881"/>
            <a:ext cx="6080388" cy="565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Tableau: Avez-vous pris en compte le risque inondation pour le choix de votre logement ?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9354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0428C-8C84-41B1-BDEC-C546DC43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7266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RÉSULTATS  </a:t>
            </a:r>
            <a:endParaRPr lang="fr-FR" sz="7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3FF616-DE20-444C-8327-2C9E0FCD6FBE}"/>
              </a:ext>
            </a:extLst>
          </p:cNvPr>
          <p:cNvSpPr/>
          <p:nvPr/>
        </p:nvSpPr>
        <p:spPr>
          <a:xfrm>
            <a:off x="1382598" y="772998"/>
            <a:ext cx="9690755" cy="576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représentation du risque différenciée selon: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perception des populations sur qu’est-ce que c’est une inondation;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probabilité d’occurrence;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localisation des endroits soumis au risque inondation.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Populations n’ont pas peur du risque inondation à Tours  </a:t>
            </a:r>
          </a:p>
          <a:p>
            <a:pPr algn="just">
              <a:lnSpc>
                <a:spcPct val="150000"/>
              </a:lnSpc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B792A-9CE3-4BB3-A445-09AA9BDB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D6-8C08-4541-A59C-F66BEFA0FC1C}" type="datetime1">
              <a:rPr lang="fr-FR" smtClean="0"/>
              <a:t>27/06/2021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C27484-99A8-4243-81AD-995F69CD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5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93DA9C-26C0-48DF-AC25-68966DB0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317D-40B0-48D2-BC5F-BE90DC211C83}" type="datetime1">
              <a:rPr lang="fr-FR" smtClean="0"/>
              <a:t>27/06/2021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6B68BB-1B02-4ECC-8D54-567FC9EC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13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0A26B2-832D-4D0B-B1D6-6F7B7F9802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20" y="98818"/>
            <a:ext cx="8616099" cy="61611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9E2DD-4E08-483D-8217-28FAACC8C6D1}"/>
              </a:ext>
            </a:extLst>
          </p:cNvPr>
          <p:cNvSpPr/>
          <p:nvPr/>
        </p:nvSpPr>
        <p:spPr>
          <a:xfrm>
            <a:off x="1593129" y="6040875"/>
            <a:ext cx="9992413" cy="60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fr-FR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: Les zones les plus soumises au risque inondation selon les représentations des enquêtés de la commune de Tours (source : MBAYE, Avril 2021</a:t>
            </a:r>
            <a:r>
              <a:rPr lang="fr-FR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sz="1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0428C-8C84-41B1-BDEC-C546DC43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7266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RÉSULTATS  </a:t>
            </a:r>
            <a:endParaRPr lang="fr-FR" sz="7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3FF616-DE20-444C-8327-2C9E0FCD6FBE}"/>
              </a:ext>
            </a:extLst>
          </p:cNvPr>
          <p:cNvSpPr/>
          <p:nvPr/>
        </p:nvSpPr>
        <p:spPr>
          <a:xfrm>
            <a:off x="1382598" y="955562"/>
            <a:ext cx="9690755" cy="576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communication préventive non anxiogène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Absence de peur liée à l’inaccessibilité de l’information.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L’absence d’information rassure car l’information pourrait faire peur.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populations préfèrent les approches communications non anxiogènes et basées sur le substitut du réel.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L’adoption des « 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fear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appeals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» handicape la bonne transmission de l’information préventive. </a:t>
            </a:r>
          </a:p>
          <a:p>
            <a:pPr algn="just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B792A-9CE3-4BB3-A445-09AA9BDB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D6-8C08-4541-A59C-F66BEFA0FC1C}" type="datetime1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C27484-99A8-4243-81AD-995F69CD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95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0428C-8C84-41B1-BDEC-C546DC43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7266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PERSPECTIVES</a:t>
            </a:r>
            <a:r>
              <a:rPr lang="fr-F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endParaRPr lang="fr-FR" sz="7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3FF616-DE20-444C-8327-2C9E0FCD6FBE}"/>
              </a:ext>
            </a:extLst>
          </p:cNvPr>
          <p:cNvSpPr/>
          <p:nvPr/>
        </p:nvSpPr>
        <p:spPr>
          <a:xfrm>
            <a:off x="1084887" y="1487190"/>
            <a:ext cx="9690755" cy="576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L’implication des populations, écoles et universités dans le processus de gestion et de prévention des risques majeurs  pourrait rendre l’information préventive plus accessible et atténuer le déni du risque.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éradiquer le sentiment de peur d’être informé qui anime certaines populations?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L’information préventive doit elle être transmise de manière prioritaire en fonction du degré d’exposition au risque? </a:t>
            </a:r>
          </a:p>
          <a:p>
            <a:pPr algn="just">
              <a:lnSpc>
                <a:spcPct val="150000"/>
              </a:lnSpc>
            </a:pPr>
            <a:endParaRPr lang="fr-F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B792A-9CE3-4BB3-A445-09AA9BDB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D6-8C08-4541-A59C-F66BEFA0FC1C}" type="datetime1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C27484-99A8-4243-81AD-995F69CD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739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2B4D4-97FA-4FE8-9893-B4FCA4B4C6D1}"/>
              </a:ext>
            </a:extLst>
          </p:cNvPr>
          <p:cNvSpPr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MERCI DE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VOTRE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 ATTENTION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16195A-AB03-4F3A-AB8A-4BB97535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9632"/>
            <a:ext cx="21964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537317D-40B0-48D2-BC5F-BE90DC211C83}" type="datetime1">
              <a:rPr lang="en-US" sz="1100"/>
              <a:pPr defTabSz="457200">
                <a:spcAft>
                  <a:spcPts val="600"/>
                </a:spcAft>
              </a:pPr>
              <a:t>6/27/2021</a:t>
            </a:fld>
            <a:endParaRPr lang="en-US" sz="110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A0AA90-08FA-44DC-ACD1-10A165DC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AF576A65-0503-43D6-BD9D-528177AF69D8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16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83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0428C-8C84-41B1-BDEC-C546DC43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CONCEPTS ET DOCUMENTS RELATIFS À LA COMMUNICATION PRÉVENTIVE </a:t>
            </a:r>
            <a:endParaRPr lang="fr-FR" sz="7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3FF616-DE20-444C-8327-2C9E0FCD6FBE}"/>
              </a:ext>
            </a:extLst>
          </p:cNvPr>
          <p:cNvSpPr/>
          <p:nvPr/>
        </p:nvSpPr>
        <p:spPr>
          <a:xfrm>
            <a:off x="838200" y="365125"/>
            <a:ext cx="9690755" cy="5090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concepts polysémiques: Risque, Communication anxiogène, représentations sociales, culture du risque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documents de communication préventive complémentaires entres les échelles départementales et communales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B792A-9CE3-4BB3-A445-09AA9BDB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D6-8C08-4541-A59C-F66BEFA0FC1C}" type="datetime1">
              <a:rPr lang="fr-FR" smtClean="0"/>
              <a:t>27/06/2021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C27484-99A8-4243-81AD-995F69CD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338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0428C-8C84-41B1-BDEC-C546DC43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PROBLÉMATIQUE</a:t>
            </a:r>
            <a:r>
              <a:rPr lang="fr-FR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fr-FR" sz="7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3FF616-DE20-444C-8327-2C9E0FCD6FBE}"/>
              </a:ext>
            </a:extLst>
          </p:cNvPr>
          <p:cNvSpPr/>
          <p:nvPr/>
        </p:nvSpPr>
        <p:spPr>
          <a:xfrm>
            <a:off x="838200" y="365125"/>
            <a:ext cx="9690755" cy="5090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fr-FR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fr-F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omment les pouvoirs publics peuvent informer les populations sur le risque inondation sans pour autant créer un sentiment de peur ou d’anxiété ? </a:t>
            </a:r>
            <a:endParaRPr lang="fr-F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9ABF9DC-5CA5-4E91-A49C-0621C10D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F3EF-7C42-4C22-AE17-805D81EA8AB7}" type="datetime1">
              <a:rPr lang="fr-FR" smtClean="0"/>
              <a:t>27/06/2021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BE41F2-ABC9-49E7-A72C-5EC3DE5E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19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0428C-8C84-41B1-BDEC-C546DC43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68" y="-2153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PRÉSENTATION DU TERRAIN D’ÉTUDE</a:t>
            </a:r>
            <a:r>
              <a:rPr lang="fr-F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fr-FR" sz="7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3FF616-DE20-444C-8327-2C9E0FCD6FBE}"/>
              </a:ext>
            </a:extLst>
          </p:cNvPr>
          <p:cNvSpPr/>
          <p:nvPr/>
        </p:nvSpPr>
        <p:spPr>
          <a:xfrm>
            <a:off x="838200" y="365125"/>
            <a:ext cx="9690755" cy="5090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892-7293-4767-B73E-5DA478B1824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46" y="735290"/>
            <a:ext cx="8865910" cy="5662595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1D730C-62C3-45B8-BE49-8A87AA45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24D-8D5F-4F37-8DF7-47631861D7E4}" type="datetime1">
              <a:rPr lang="fr-FR" smtClean="0"/>
              <a:t>27/06/2021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E1A273-F9E1-4AB9-A5AB-EB869E13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4</a:t>
            </a:fld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1C3154-8AF8-4217-8340-0B08CF1DDA68}"/>
              </a:ext>
            </a:extLst>
          </p:cNvPr>
          <p:cNvSpPr txBox="1"/>
          <p:nvPr/>
        </p:nvSpPr>
        <p:spPr>
          <a:xfrm>
            <a:off x="2026764" y="6397886"/>
            <a:ext cx="8361574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fr-F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 : Localisation de la zone inondable de Tours et des quartiers ciblés (source : MBAYE, Avril 2021)</a:t>
            </a:r>
            <a:endParaRPr lang="fr-FR" sz="105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2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994EB-E0B3-472D-B320-A90DFD2B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675" y="343003"/>
            <a:ext cx="9520158" cy="67793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</a:t>
            </a:r>
            <a:r>
              <a:rPr lang="fr-FR" dirty="0"/>
              <a:t>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6E51015-BE81-4BB1-9DE5-32E6C2A50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859434"/>
              </p:ext>
            </p:extLst>
          </p:nvPr>
        </p:nvGraphicFramePr>
        <p:xfrm>
          <a:off x="1463675" y="1278384"/>
          <a:ext cx="9591675" cy="473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468565-C92F-458D-958D-D1063FE6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B96A9-7041-49A8-86C2-2FAA17CD7A10}"/>
              </a:ext>
            </a:extLst>
          </p:cNvPr>
          <p:cNvSpPr/>
          <p:nvPr/>
        </p:nvSpPr>
        <p:spPr>
          <a:xfrm>
            <a:off x="3163289" y="5559526"/>
            <a:ext cx="7217545" cy="79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Traitement et analyse des données 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A4DB50-0B31-498C-9E6B-E9A5FC88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C313-F0D6-4D9C-B2BA-B3D432A89AFC}" type="datetime1">
              <a:rPr lang="fr-FR" smtClean="0"/>
              <a:t>27/06/2021</a:t>
            </a:fld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02AAB5-FCF1-4AF6-BBFC-7370858BC109}"/>
              </a:ext>
            </a:extLst>
          </p:cNvPr>
          <p:cNvSpPr txBox="1"/>
          <p:nvPr/>
        </p:nvSpPr>
        <p:spPr>
          <a:xfrm>
            <a:off x="2790040" y="6394603"/>
            <a:ext cx="748517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fr-F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: Moyens de collecte de données (source : MBAYE, 2021)</a:t>
            </a:r>
            <a:endParaRPr lang="fr-FR" sz="105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0428C-8C84-41B1-BDEC-C546DC43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RÉSULTATS  </a:t>
            </a:r>
            <a:endParaRPr lang="fr-FR" sz="7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3FF616-DE20-444C-8327-2C9E0FCD6FBE}"/>
              </a:ext>
            </a:extLst>
          </p:cNvPr>
          <p:cNvSpPr/>
          <p:nvPr/>
        </p:nvSpPr>
        <p:spPr>
          <a:xfrm>
            <a:off x="838200" y="365125"/>
            <a:ext cx="9690755" cy="5090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Discours des acteurs de la communication préventive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pouvoirs publics adoptent des discours qui s’inscrivent dans une logique d’informer sans faire peur.</a:t>
            </a:r>
            <a:endParaRPr lang="fr-FR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acteurs locaux qui n’ont pas accès à l’information et qui ne sont pas impliqués.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B792A-9CE3-4BB3-A445-09AA9BDB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D6-8C08-4541-A59C-F66BEFA0FC1C}" type="datetime1">
              <a:rPr lang="fr-FR" smtClean="0"/>
              <a:t>27/06/2021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C27484-99A8-4243-81AD-995F69CD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434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0428C-8C84-41B1-BDEC-C546DC43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7266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RÉSULTATS  </a:t>
            </a:r>
            <a:endParaRPr lang="fr-FR" sz="7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3FF616-DE20-444C-8327-2C9E0FCD6FBE}"/>
              </a:ext>
            </a:extLst>
          </p:cNvPr>
          <p:cNvSpPr/>
          <p:nvPr/>
        </p:nvSpPr>
        <p:spPr>
          <a:xfrm>
            <a:off x="1165781" y="433633"/>
            <a:ext cx="9690755" cy="5055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outils de communication diversifiés et un système d’alerte unique 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préventive règlementaire       émergence de l’information préventive informelle.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 Dicrim : principal outil d’information sur les risques majeurs.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sirènes pour alerter toutes les populations de la commune de Tours.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bons gestes plus ou moins maitrisés.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B792A-9CE3-4BB3-A445-09AA9BDB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D6-8C08-4541-A59C-F66BEFA0FC1C}" type="datetime1">
              <a:rPr lang="fr-FR" smtClean="0"/>
              <a:t>27/06/2021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C27484-99A8-4243-81AD-995F69CD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7</a:t>
            </a:fld>
            <a:endParaRPr lang="fr-FR" dirty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B46482A-D984-4588-A465-2BD16A746D73}"/>
              </a:ext>
            </a:extLst>
          </p:cNvPr>
          <p:cNvSpPr/>
          <p:nvPr/>
        </p:nvSpPr>
        <p:spPr>
          <a:xfrm>
            <a:off x="7467601" y="2333625"/>
            <a:ext cx="114299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33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0428C-8C84-41B1-BDEC-C546DC43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7266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RÉSULTATS  </a:t>
            </a:r>
            <a:endParaRPr lang="fr-FR" sz="7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3FF616-DE20-444C-8327-2C9E0FCD6FBE}"/>
              </a:ext>
            </a:extLst>
          </p:cNvPr>
          <p:cNvSpPr/>
          <p:nvPr/>
        </p:nvSpPr>
        <p:spPr>
          <a:xfrm>
            <a:off x="1118647" y="-75415"/>
            <a:ext cx="9690755" cy="5055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Limites de la communication préventive sur les risques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Difficultés liées à la transmission du message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 désintéressement des populations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 contraintes propres aux pouvoirs publics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B792A-9CE3-4BB3-A445-09AA9BDB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D6-8C08-4541-A59C-F66BEFA0FC1C}" type="datetime1">
              <a:rPr lang="fr-FR" smtClean="0"/>
              <a:t>27/06/2021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C27484-99A8-4243-81AD-995F69CD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95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0428C-8C84-41B1-BDEC-C546DC43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7266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RÉSULTATS  </a:t>
            </a:r>
            <a:endParaRPr lang="fr-FR" sz="7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3FF616-DE20-444C-8327-2C9E0FCD6FBE}"/>
              </a:ext>
            </a:extLst>
          </p:cNvPr>
          <p:cNvSpPr/>
          <p:nvPr/>
        </p:nvSpPr>
        <p:spPr>
          <a:xfrm>
            <a:off x="1118647" y="-75415"/>
            <a:ext cx="9690755" cy="5920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Faible accès à l’information préventive 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71 % des enquêtés n’ont pas accès à l’information préventive sur le risque inondation.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 personnes âgées ( 65 ans et + ) sont plus informées.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 Dicrim: un document méconnu chez  84 % des enquêtés.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sources médiatiques jugées comme étant plus fiables en matière d’information sur les risques majeurs.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besoin d’être informé chez les populations. 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B792A-9CE3-4BB3-A445-09AA9BDB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D6-8C08-4541-A59C-F66BEFA0FC1C}" type="datetime1">
              <a:rPr lang="fr-FR" smtClean="0"/>
              <a:t>27/06/2021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C27484-99A8-4243-81AD-995F69CD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6A65-0503-43D6-BD9D-528177AF69D8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806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833</Words>
  <Application>Microsoft Office PowerPoint</Application>
  <PresentationFormat>Grand écran</PresentationFormat>
  <Paragraphs>168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Palatino Linotype</vt:lpstr>
      <vt:lpstr>Times New Roman</vt:lpstr>
      <vt:lpstr>Wingdings</vt:lpstr>
      <vt:lpstr>Thème Office</vt:lpstr>
      <vt:lpstr> </vt:lpstr>
      <vt:lpstr>CONCEPTS ET DOCUMENTS RELATIFS À LA COMMUNICATION PRÉVENTIVE </vt:lpstr>
      <vt:lpstr>PROBLÉMATIQUE  </vt:lpstr>
      <vt:lpstr>PRÉSENTATION DU TERRAIN D’ÉTUDE </vt:lpstr>
      <vt:lpstr>METHODOLOGIE </vt:lpstr>
      <vt:lpstr>RÉSULTATS  </vt:lpstr>
      <vt:lpstr>RÉSULTATS  </vt:lpstr>
      <vt:lpstr>RÉSULTATS  </vt:lpstr>
      <vt:lpstr>RÉSULTATS  </vt:lpstr>
      <vt:lpstr>RÉSULTATS  </vt:lpstr>
      <vt:lpstr>RÉSULTATS  </vt:lpstr>
      <vt:lpstr>RÉSULTATS  </vt:lpstr>
      <vt:lpstr>Présentation PowerPoint</vt:lpstr>
      <vt:lpstr>RÉSULTATS  </vt:lpstr>
      <vt:lpstr>PERSPECTIVES 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Abdoulaye Mbaye</dc:creator>
  <cp:lastModifiedBy>Abdoulaye Mbaye</cp:lastModifiedBy>
  <cp:revision>40</cp:revision>
  <dcterms:created xsi:type="dcterms:W3CDTF">2021-06-25T13:10:44Z</dcterms:created>
  <dcterms:modified xsi:type="dcterms:W3CDTF">2021-06-27T21:05:11Z</dcterms:modified>
</cp:coreProperties>
</file>