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6" r:id="rId3"/>
    <p:sldId id="263" r:id="rId4"/>
    <p:sldId id="277" r:id="rId5"/>
    <p:sldId id="276" r:id="rId6"/>
    <p:sldId id="278" r:id="rId7"/>
    <p:sldId id="258" r:id="rId8"/>
    <p:sldId id="265" r:id="rId9"/>
    <p:sldId id="266" r:id="rId10"/>
    <p:sldId id="267" r:id="rId11"/>
    <p:sldId id="268" r:id="rId12"/>
    <p:sldId id="269" r:id="rId13"/>
    <p:sldId id="270" r:id="rId14"/>
    <p:sldId id="271" r:id="rId15"/>
    <p:sldId id="272"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6" d="100"/>
          <a:sy n="86"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388A0B-B3CE-45BE-92BA-706122151CAF}" type="doc">
      <dgm:prSet loTypeId="urn:microsoft.com/office/officeart/2005/8/layout/target3" loCatId="list" qsTypeId="urn:microsoft.com/office/officeart/2005/8/quickstyle/simple1" qsCatId="simple" csTypeId="urn:microsoft.com/office/officeart/2005/8/colors/accent3_2" csCatId="accent3" phldr="1"/>
      <dgm:spPr/>
      <dgm:t>
        <a:bodyPr/>
        <a:lstStyle/>
        <a:p>
          <a:endParaRPr lang="fr-FR"/>
        </a:p>
      </dgm:t>
    </dgm:pt>
    <dgm:pt modelId="{70B4A7A6-13B9-4BDB-81D6-5DE103020891}">
      <dgm:prSet phldrT="[Texte]" custT="1"/>
      <dgm:spPr>
        <a:ln>
          <a:solidFill>
            <a:schemeClr val="tx1"/>
          </a:solidFill>
        </a:ln>
      </dgm:spPr>
      <dgm:t>
        <a:bodyPr/>
        <a:lstStyle/>
        <a:p>
          <a:pPr algn="l"/>
          <a:r>
            <a:rPr lang="fr-FR" sz="2000" b="1" dirty="0">
              <a:latin typeface="Times New Roman" panose="02020603050405020304" pitchFamily="18" charset="0"/>
              <a:cs typeface="Times New Roman" panose="02020603050405020304" pitchFamily="18" charset="0"/>
            </a:rPr>
            <a:t> Bases de données </a:t>
          </a:r>
        </a:p>
      </dgm:t>
    </dgm:pt>
    <dgm:pt modelId="{B33BB349-B9CC-4DAB-B4DE-DA412E697060}" type="parTrans" cxnId="{3876559A-AEDE-409C-8271-507B04C4DCF7}">
      <dgm:prSet/>
      <dgm:spPr/>
      <dgm:t>
        <a:bodyPr/>
        <a:lstStyle/>
        <a:p>
          <a:endParaRPr lang="fr-FR"/>
        </a:p>
      </dgm:t>
    </dgm:pt>
    <dgm:pt modelId="{A8B7CFD2-AD0F-4BDA-B014-06296C92AE1C}" type="sibTrans" cxnId="{3876559A-AEDE-409C-8271-507B04C4DCF7}">
      <dgm:prSet/>
      <dgm:spPr/>
      <dgm:t>
        <a:bodyPr/>
        <a:lstStyle/>
        <a:p>
          <a:endParaRPr lang="fr-FR"/>
        </a:p>
      </dgm:t>
    </dgm:pt>
    <dgm:pt modelId="{DC75C036-D99B-421E-BAA8-698C69C2A629}">
      <dgm:prSet phldrT="[Texte]" custT="1"/>
      <dgm:spPr/>
      <dgm:t>
        <a:bodyPr/>
        <a:lstStyle/>
        <a:p>
          <a:endParaRPr lang="fr-FR" sz="2000" dirty="0">
            <a:latin typeface="Times New Roman" panose="02020603050405020304" pitchFamily="18" charset="0"/>
            <a:cs typeface="Times New Roman" panose="02020603050405020304" pitchFamily="18" charset="0"/>
          </a:endParaRPr>
        </a:p>
      </dgm:t>
    </dgm:pt>
    <dgm:pt modelId="{7C5A152A-C7ED-4D13-9183-EAD823C558FC}" type="parTrans" cxnId="{F92C8876-466C-4187-9982-74F739BF5759}">
      <dgm:prSet/>
      <dgm:spPr/>
      <dgm:t>
        <a:bodyPr/>
        <a:lstStyle/>
        <a:p>
          <a:endParaRPr lang="fr-FR"/>
        </a:p>
      </dgm:t>
    </dgm:pt>
    <dgm:pt modelId="{D4A0D71F-E01D-4A2C-BB3F-BB2CEF9BF5E5}" type="sibTrans" cxnId="{F92C8876-466C-4187-9982-74F739BF5759}">
      <dgm:prSet/>
      <dgm:spPr/>
      <dgm:t>
        <a:bodyPr/>
        <a:lstStyle/>
        <a:p>
          <a:endParaRPr lang="fr-FR"/>
        </a:p>
      </dgm:t>
    </dgm:pt>
    <dgm:pt modelId="{53C482F3-B1C8-4BF0-A0D7-E974F36701AD}">
      <dgm:prSet phldrT="[Texte]" custT="1"/>
      <dgm:spPr>
        <a:ln>
          <a:solidFill>
            <a:schemeClr val="tx1"/>
          </a:solidFill>
        </a:ln>
      </dgm:spPr>
      <dgm:t>
        <a:bodyPr/>
        <a:lstStyle/>
        <a:p>
          <a:pPr algn="l"/>
          <a:r>
            <a:rPr lang="fr-FR" sz="2000" b="1" dirty="0">
              <a:latin typeface="Times New Roman" panose="02020603050405020304" pitchFamily="18" charset="0"/>
              <a:cs typeface="Times New Roman" panose="02020603050405020304" pitchFamily="18" charset="0"/>
            </a:rPr>
            <a:t>Travail de terrain</a:t>
          </a:r>
        </a:p>
      </dgm:t>
    </dgm:pt>
    <dgm:pt modelId="{DB97452A-69EB-4CB0-B1A9-66131A071538}" type="parTrans" cxnId="{5EC738B4-EDA4-4142-A0B8-6E93075ADCA2}">
      <dgm:prSet/>
      <dgm:spPr/>
      <dgm:t>
        <a:bodyPr/>
        <a:lstStyle/>
        <a:p>
          <a:endParaRPr lang="fr-FR"/>
        </a:p>
      </dgm:t>
    </dgm:pt>
    <dgm:pt modelId="{AB4CBFD8-3D7E-4832-B86F-1DA876470A0C}" type="sibTrans" cxnId="{5EC738B4-EDA4-4142-A0B8-6E93075ADCA2}">
      <dgm:prSet/>
      <dgm:spPr/>
      <dgm:t>
        <a:bodyPr/>
        <a:lstStyle/>
        <a:p>
          <a:endParaRPr lang="fr-FR"/>
        </a:p>
      </dgm:t>
    </dgm:pt>
    <dgm:pt modelId="{A417FD52-D946-464A-8807-9B10F2FB0A73}">
      <dgm:prSet phldrT="[Texte]" custT="1"/>
      <dgm:spPr/>
      <dgm:t>
        <a:bodyPr/>
        <a:lstStyle/>
        <a:p>
          <a:r>
            <a:rPr lang="fr-FR" sz="2000" dirty="0">
              <a:latin typeface="Times New Roman" panose="02020603050405020304" pitchFamily="18" charset="0"/>
              <a:cs typeface="Times New Roman" panose="02020603050405020304" pitchFamily="18" charset="0"/>
            </a:rPr>
            <a:t>Enquête qualitative ( entretien semi-directif)</a:t>
          </a:r>
        </a:p>
      </dgm:t>
    </dgm:pt>
    <dgm:pt modelId="{8391AB58-FF58-4F43-9A8E-578F53BFE719}" type="parTrans" cxnId="{BBFAA4ED-00A8-4AE0-991B-821C268DA7C1}">
      <dgm:prSet/>
      <dgm:spPr/>
      <dgm:t>
        <a:bodyPr/>
        <a:lstStyle/>
        <a:p>
          <a:endParaRPr lang="fr-FR"/>
        </a:p>
      </dgm:t>
    </dgm:pt>
    <dgm:pt modelId="{9FFC786D-AB15-409E-92A9-110B36772638}" type="sibTrans" cxnId="{BBFAA4ED-00A8-4AE0-991B-821C268DA7C1}">
      <dgm:prSet/>
      <dgm:spPr/>
      <dgm:t>
        <a:bodyPr/>
        <a:lstStyle/>
        <a:p>
          <a:endParaRPr lang="fr-FR"/>
        </a:p>
      </dgm:t>
    </dgm:pt>
    <dgm:pt modelId="{D677F331-C0F7-48EB-8EEA-81CF9931BEC1}">
      <dgm:prSet phldrT="[Texte]" custT="1"/>
      <dgm:spPr/>
      <dgm:t>
        <a:bodyPr/>
        <a:lstStyle/>
        <a:p>
          <a:r>
            <a:rPr lang="fr-FR" sz="2000" dirty="0">
              <a:latin typeface="Times New Roman" panose="02020603050405020304" pitchFamily="18" charset="0"/>
              <a:cs typeface="Times New Roman" panose="02020603050405020304" pitchFamily="18" charset="0"/>
            </a:rPr>
            <a:t>Enquête quantitative ( questionnaire) </a:t>
          </a:r>
        </a:p>
      </dgm:t>
    </dgm:pt>
    <dgm:pt modelId="{81F14D5B-DE78-4C51-AF56-BB368F75CF34}" type="parTrans" cxnId="{D38EFC41-8EB4-4B78-98F2-3E09C130D608}">
      <dgm:prSet/>
      <dgm:spPr/>
      <dgm:t>
        <a:bodyPr/>
        <a:lstStyle/>
        <a:p>
          <a:endParaRPr lang="fr-FR"/>
        </a:p>
      </dgm:t>
    </dgm:pt>
    <dgm:pt modelId="{70D41B38-5BE6-408D-A16B-E6BD5C660E19}" type="sibTrans" cxnId="{D38EFC41-8EB4-4B78-98F2-3E09C130D608}">
      <dgm:prSet/>
      <dgm:spPr/>
      <dgm:t>
        <a:bodyPr/>
        <a:lstStyle/>
        <a:p>
          <a:endParaRPr lang="fr-FR"/>
        </a:p>
      </dgm:t>
    </dgm:pt>
    <dgm:pt modelId="{6B0539EB-27C1-43ED-8134-B40258BB9CFA}">
      <dgm:prSet phldrT="[Texte]" custT="1"/>
      <dgm:spPr/>
      <dgm:t>
        <a:bodyPr/>
        <a:lstStyle/>
        <a:p>
          <a:r>
            <a:rPr lang="fr-FR" sz="2000" dirty="0">
              <a:latin typeface="Times New Roman" panose="02020603050405020304" pitchFamily="18" charset="0"/>
              <a:cs typeface="Times New Roman" panose="02020603050405020304" pitchFamily="18" charset="0"/>
            </a:rPr>
            <a:t>Outils complémentaires (Carte mentale)</a:t>
          </a:r>
        </a:p>
      </dgm:t>
    </dgm:pt>
    <dgm:pt modelId="{8B4538DB-018C-4A96-A3ED-D57839988C71}" type="parTrans" cxnId="{531AAA64-56E0-458D-BD4D-A5E03F700038}">
      <dgm:prSet/>
      <dgm:spPr/>
      <dgm:t>
        <a:bodyPr/>
        <a:lstStyle/>
        <a:p>
          <a:endParaRPr lang="fr-FR"/>
        </a:p>
      </dgm:t>
    </dgm:pt>
    <dgm:pt modelId="{422E0ABD-FF8D-45B0-979C-EE6C6E0FDE68}" type="sibTrans" cxnId="{531AAA64-56E0-458D-BD4D-A5E03F700038}">
      <dgm:prSet/>
      <dgm:spPr/>
      <dgm:t>
        <a:bodyPr/>
        <a:lstStyle/>
        <a:p>
          <a:endParaRPr lang="fr-FR"/>
        </a:p>
      </dgm:t>
    </dgm:pt>
    <dgm:pt modelId="{7CF1BDE6-2FF0-49C7-9E30-F12152DA5013}">
      <dgm:prSet phldrT="[Texte]" custT="1"/>
      <dgm:spPr/>
      <dgm:t>
        <a:bodyPr/>
        <a:lstStyle/>
        <a:p>
          <a:r>
            <a:rPr lang="fr-FR" sz="2000" dirty="0">
              <a:latin typeface="Times New Roman" panose="02020603050405020304" pitchFamily="18" charset="0"/>
              <a:cs typeface="Times New Roman" panose="02020603050405020304" pitchFamily="18" charset="0"/>
            </a:rPr>
            <a:t>Observation in situ </a:t>
          </a:r>
        </a:p>
      </dgm:t>
    </dgm:pt>
    <dgm:pt modelId="{2374A1E9-B3EC-4766-B2D0-E14A08747243}" type="parTrans" cxnId="{CF6E9C0D-8A83-45A9-AAB3-226EE6205741}">
      <dgm:prSet/>
      <dgm:spPr/>
      <dgm:t>
        <a:bodyPr/>
        <a:lstStyle/>
        <a:p>
          <a:endParaRPr lang="fr-FR"/>
        </a:p>
      </dgm:t>
    </dgm:pt>
    <dgm:pt modelId="{640158AD-64B7-4A28-8EFC-AC59E1801F1E}" type="sibTrans" cxnId="{CF6E9C0D-8A83-45A9-AAB3-226EE6205741}">
      <dgm:prSet/>
      <dgm:spPr/>
      <dgm:t>
        <a:bodyPr/>
        <a:lstStyle/>
        <a:p>
          <a:endParaRPr lang="fr-FR"/>
        </a:p>
      </dgm:t>
    </dgm:pt>
    <dgm:pt modelId="{CC48EE3A-1060-444A-8130-5326BF6445F5}">
      <dgm:prSet phldrT="[Texte]" custT="1"/>
      <dgm:spPr/>
      <dgm:t>
        <a:bodyPr/>
        <a:lstStyle/>
        <a:p>
          <a:r>
            <a:rPr lang="fr-FR" sz="2000" dirty="0">
              <a:latin typeface="Times New Roman" panose="02020603050405020304" pitchFamily="18" charset="0"/>
              <a:cs typeface="Times New Roman" panose="02020603050405020304" pitchFamily="18" charset="0"/>
            </a:rPr>
            <a:t>BD Dicrim </a:t>
          </a:r>
        </a:p>
      </dgm:t>
    </dgm:pt>
    <dgm:pt modelId="{0527E464-4BF3-4A21-9D4B-C604F5AED45C}" type="parTrans" cxnId="{CDD3025C-2FC3-412B-98C7-726E0F5F3571}">
      <dgm:prSet/>
      <dgm:spPr/>
      <dgm:t>
        <a:bodyPr/>
        <a:lstStyle/>
        <a:p>
          <a:endParaRPr lang="fr-FR"/>
        </a:p>
      </dgm:t>
    </dgm:pt>
    <dgm:pt modelId="{3E287032-98BE-4B99-85DC-D9698701132B}" type="sibTrans" cxnId="{CDD3025C-2FC3-412B-98C7-726E0F5F3571}">
      <dgm:prSet/>
      <dgm:spPr/>
      <dgm:t>
        <a:bodyPr/>
        <a:lstStyle/>
        <a:p>
          <a:endParaRPr lang="fr-FR"/>
        </a:p>
      </dgm:t>
    </dgm:pt>
    <dgm:pt modelId="{BC330538-E360-482C-9117-7B762127A81A}">
      <dgm:prSet phldrT="[Texte]" custT="1"/>
      <dgm:spPr/>
      <dgm:t>
        <a:bodyPr/>
        <a:lstStyle/>
        <a:p>
          <a:r>
            <a:rPr lang="fr-FR" sz="2000" dirty="0">
              <a:latin typeface="Times New Roman" panose="02020603050405020304" pitchFamily="18" charset="0"/>
              <a:cs typeface="Times New Roman" panose="02020603050405020304" pitchFamily="18" charset="0"/>
            </a:rPr>
            <a:t>Géorisques/Gaspar ( SIG)</a:t>
          </a:r>
        </a:p>
      </dgm:t>
    </dgm:pt>
    <dgm:pt modelId="{AFBC26F8-19C1-4D68-8470-05167AA38950}" type="parTrans" cxnId="{1F4178B5-B8CF-48D9-A871-C6E7F95884BB}">
      <dgm:prSet/>
      <dgm:spPr/>
      <dgm:t>
        <a:bodyPr/>
        <a:lstStyle/>
        <a:p>
          <a:endParaRPr lang="fr-FR"/>
        </a:p>
      </dgm:t>
    </dgm:pt>
    <dgm:pt modelId="{4A802C3C-EF56-4DB7-BDFE-9328B35E8F25}" type="sibTrans" cxnId="{1F4178B5-B8CF-48D9-A871-C6E7F95884BB}">
      <dgm:prSet/>
      <dgm:spPr/>
      <dgm:t>
        <a:bodyPr/>
        <a:lstStyle/>
        <a:p>
          <a:endParaRPr lang="fr-FR"/>
        </a:p>
      </dgm:t>
    </dgm:pt>
    <dgm:pt modelId="{828D438D-60C6-47AC-9103-7F2B6FBB5A42}" type="pres">
      <dgm:prSet presAssocID="{37388A0B-B3CE-45BE-92BA-706122151CAF}" presName="Name0" presStyleCnt="0">
        <dgm:presLayoutVars>
          <dgm:chMax val="7"/>
          <dgm:dir/>
          <dgm:animLvl val="lvl"/>
          <dgm:resizeHandles val="exact"/>
        </dgm:presLayoutVars>
      </dgm:prSet>
      <dgm:spPr/>
    </dgm:pt>
    <dgm:pt modelId="{6CA2D02F-F7F6-44AA-93E8-F9C22063F4C7}" type="pres">
      <dgm:prSet presAssocID="{70B4A7A6-13B9-4BDB-81D6-5DE103020891}" presName="circle1" presStyleLbl="node1" presStyleIdx="0" presStyleCnt="2" custScaleX="92533" custLinFactNeighborY="1869"/>
      <dgm:spPr>
        <a:solidFill>
          <a:schemeClr val="accent1"/>
        </a:solidFill>
        <a:ln>
          <a:solidFill>
            <a:schemeClr val="tx1"/>
          </a:solidFill>
        </a:ln>
      </dgm:spPr>
    </dgm:pt>
    <dgm:pt modelId="{7B18A8E3-5798-4327-9A54-00988118E64D}" type="pres">
      <dgm:prSet presAssocID="{70B4A7A6-13B9-4BDB-81D6-5DE103020891}" presName="space" presStyleCnt="0"/>
      <dgm:spPr/>
    </dgm:pt>
    <dgm:pt modelId="{D16CA589-1F4E-4234-8D3D-E4030E95A093}" type="pres">
      <dgm:prSet presAssocID="{70B4A7A6-13B9-4BDB-81D6-5DE103020891}" presName="rect1" presStyleLbl="alignAcc1" presStyleIdx="0" presStyleCnt="2" custLinFactNeighborX="-1764" custLinFactNeighborY="-801"/>
      <dgm:spPr/>
    </dgm:pt>
    <dgm:pt modelId="{DDAF568C-A013-473E-8585-FA005181BBA6}" type="pres">
      <dgm:prSet presAssocID="{53C482F3-B1C8-4BF0-A0D7-E974F36701AD}" presName="vertSpace2" presStyleLbl="node1" presStyleIdx="0" presStyleCnt="2"/>
      <dgm:spPr/>
    </dgm:pt>
    <dgm:pt modelId="{06DD58FA-BDDD-48C2-9463-427FFEDE653D}" type="pres">
      <dgm:prSet presAssocID="{53C482F3-B1C8-4BF0-A0D7-E974F36701AD}" presName="circle2" presStyleLbl="node1" presStyleIdx="1" presStyleCnt="2" custLinFactNeighborY="-4100"/>
      <dgm:spPr>
        <a:solidFill>
          <a:schemeClr val="accent1"/>
        </a:solidFill>
        <a:ln>
          <a:solidFill>
            <a:schemeClr val="tx1"/>
          </a:solidFill>
        </a:ln>
      </dgm:spPr>
    </dgm:pt>
    <dgm:pt modelId="{B0B6780B-8EF9-480D-BF6A-D97020E28B74}" type="pres">
      <dgm:prSet presAssocID="{53C482F3-B1C8-4BF0-A0D7-E974F36701AD}" presName="rect2" presStyleLbl="alignAcc1" presStyleIdx="1" presStyleCnt="2" custLinFactNeighborY="-4510"/>
      <dgm:spPr/>
    </dgm:pt>
    <dgm:pt modelId="{DCDA2474-F735-454A-8EE9-3168D0F2FDF1}" type="pres">
      <dgm:prSet presAssocID="{70B4A7A6-13B9-4BDB-81D6-5DE103020891}" presName="rect1ParTx" presStyleLbl="alignAcc1" presStyleIdx="1" presStyleCnt="2">
        <dgm:presLayoutVars>
          <dgm:chMax val="1"/>
          <dgm:bulletEnabled val="1"/>
        </dgm:presLayoutVars>
      </dgm:prSet>
      <dgm:spPr/>
    </dgm:pt>
    <dgm:pt modelId="{DF99704A-42EE-40B7-82BC-CF02E603F5E9}" type="pres">
      <dgm:prSet presAssocID="{70B4A7A6-13B9-4BDB-81D6-5DE103020891}" presName="rect1ChTx" presStyleLbl="alignAcc1" presStyleIdx="1" presStyleCnt="2" custScaleX="124367" custScaleY="100000" custLinFactNeighborX="-20504" custLinFactNeighborY="-5334">
        <dgm:presLayoutVars>
          <dgm:bulletEnabled val="1"/>
        </dgm:presLayoutVars>
      </dgm:prSet>
      <dgm:spPr/>
    </dgm:pt>
    <dgm:pt modelId="{2BABF85D-DE01-47A0-BD81-CBAB72DC3BC8}" type="pres">
      <dgm:prSet presAssocID="{53C482F3-B1C8-4BF0-A0D7-E974F36701AD}" presName="rect2ParTx" presStyleLbl="alignAcc1" presStyleIdx="1" presStyleCnt="2">
        <dgm:presLayoutVars>
          <dgm:chMax val="1"/>
          <dgm:bulletEnabled val="1"/>
        </dgm:presLayoutVars>
      </dgm:prSet>
      <dgm:spPr/>
    </dgm:pt>
    <dgm:pt modelId="{3A626964-7D21-4FFB-9107-8F049A521C2D}" type="pres">
      <dgm:prSet presAssocID="{53C482F3-B1C8-4BF0-A0D7-E974F36701AD}" presName="rect2ChTx" presStyleLbl="alignAcc1" presStyleIdx="1" presStyleCnt="2" custScaleX="164230" custScaleY="121333" custLinFactNeighborX="4455" custLinFactNeighborY="8549">
        <dgm:presLayoutVars>
          <dgm:bulletEnabled val="1"/>
        </dgm:presLayoutVars>
      </dgm:prSet>
      <dgm:spPr/>
    </dgm:pt>
  </dgm:ptLst>
  <dgm:cxnLst>
    <dgm:cxn modelId="{CF6E9C0D-8A83-45A9-AAB3-226EE6205741}" srcId="{53C482F3-B1C8-4BF0-A0D7-E974F36701AD}" destId="{7CF1BDE6-2FF0-49C7-9E30-F12152DA5013}" srcOrd="3" destOrd="0" parTransId="{2374A1E9-B3EC-4766-B2D0-E14A08747243}" sibTransId="{640158AD-64B7-4A28-8EFC-AC59E1801F1E}"/>
    <dgm:cxn modelId="{F0238B11-EF82-4E87-A123-809FAC58A882}" type="presOf" srcId="{6B0539EB-27C1-43ED-8134-B40258BB9CFA}" destId="{3A626964-7D21-4FFB-9107-8F049A521C2D}" srcOrd="0" destOrd="2" presId="urn:microsoft.com/office/officeart/2005/8/layout/target3"/>
    <dgm:cxn modelId="{986EBB1F-5882-4C5D-A154-5C9EA787B430}" type="presOf" srcId="{D677F331-C0F7-48EB-8EEA-81CF9931BEC1}" destId="{3A626964-7D21-4FFB-9107-8F049A521C2D}" srcOrd="0" destOrd="1" presId="urn:microsoft.com/office/officeart/2005/8/layout/target3"/>
    <dgm:cxn modelId="{F5DA0E2D-677D-4020-A288-EBA38D9B8319}" type="presOf" srcId="{53C482F3-B1C8-4BF0-A0D7-E974F36701AD}" destId="{2BABF85D-DE01-47A0-BD81-CBAB72DC3BC8}" srcOrd="1" destOrd="0" presId="urn:microsoft.com/office/officeart/2005/8/layout/target3"/>
    <dgm:cxn modelId="{A961AB3E-BB39-4772-A4AB-FAA9422377AE}" type="presOf" srcId="{BC330538-E360-482C-9117-7B762127A81A}" destId="{DF99704A-42EE-40B7-82BC-CF02E603F5E9}" srcOrd="0" destOrd="2" presId="urn:microsoft.com/office/officeart/2005/8/layout/target3"/>
    <dgm:cxn modelId="{74221E3F-51EA-40CE-B1C6-44852618D494}" type="presOf" srcId="{53C482F3-B1C8-4BF0-A0D7-E974F36701AD}" destId="{B0B6780B-8EF9-480D-BF6A-D97020E28B74}" srcOrd="0" destOrd="0" presId="urn:microsoft.com/office/officeart/2005/8/layout/target3"/>
    <dgm:cxn modelId="{CDD3025C-2FC3-412B-98C7-726E0F5F3571}" srcId="{70B4A7A6-13B9-4BDB-81D6-5DE103020891}" destId="{CC48EE3A-1060-444A-8130-5326BF6445F5}" srcOrd="1" destOrd="0" parTransId="{0527E464-4BF3-4A21-9D4B-C604F5AED45C}" sibTransId="{3E287032-98BE-4B99-85DC-D9698701132B}"/>
    <dgm:cxn modelId="{D38EFC41-8EB4-4B78-98F2-3E09C130D608}" srcId="{53C482F3-B1C8-4BF0-A0D7-E974F36701AD}" destId="{D677F331-C0F7-48EB-8EEA-81CF9931BEC1}" srcOrd="1" destOrd="0" parTransId="{81F14D5B-DE78-4C51-AF56-BB368F75CF34}" sibTransId="{70D41B38-5BE6-408D-A16B-E6BD5C660E19}"/>
    <dgm:cxn modelId="{531AAA64-56E0-458D-BD4D-A5E03F700038}" srcId="{53C482F3-B1C8-4BF0-A0D7-E974F36701AD}" destId="{6B0539EB-27C1-43ED-8134-B40258BB9CFA}" srcOrd="2" destOrd="0" parTransId="{8B4538DB-018C-4A96-A3ED-D57839988C71}" sibTransId="{422E0ABD-FF8D-45B0-979C-EE6C6E0FDE68}"/>
    <dgm:cxn modelId="{DB4B6268-42F0-4389-B278-C23EDD24B55E}" type="presOf" srcId="{CC48EE3A-1060-444A-8130-5326BF6445F5}" destId="{DF99704A-42EE-40B7-82BC-CF02E603F5E9}" srcOrd="0" destOrd="1" presId="urn:microsoft.com/office/officeart/2005/8/layout/target3"/>
    <dgm:cxn modelId="{9479A050-C778-4CD4-B5D7-4ABBA5D02237}" type="presOf" srcId="{7CF1BDE6-2FF0-49C7-9E30-F12152DA5013}" destId="{3A626964-7D21-4FFB-9107-8F049A521C2D}" srcOrd="0" destOrd="3" presId="urn:microsoft.com/office/officeart/2005/8/layout/target3"/>
    <dgm:cxn modelId="{F92C8876-466C-4187-9982-74F739BF5759}" srcId="{70B4A7A6-13B9-4BDB-81D6-5DE103020891}" destId="{DC75C036-D99B-421E-BAA8-698C69C2A629}" srcOrd="0" destOrd="0" parTransId="{7C5A152A-C7ED-4D13-9183-EAD823C558FC}" sibTransId="{D4A0D71F-E01D-4A2C-BB3F-BB2CEF9BF5E5}"/>
    <dgm:cxn modelId="{82380858-E687-4A1B-9ECA-FBBF338A4F57}" type="presOf" srcId="{70B4A7A6-13B9-4BDB-81D6-5DE103020891}" destId="{DCDA2474-F735-454A-8EE9-3168D0F2FDF1}" srcOrd="1" destOrd="0" presId="urn:microsoft.com/office/officeart/2005/8/layout/target3"/>
    <dgm:cxn modelId="{D5E7307A-CAEB-44E9-A83C-EA5ED040CB9E}" type="presOf" srcId="{DC75C036-D99B-421E-BAA8-698C69C2A629}" destId="{DF99704A-42EE-40B7-82BC-CF02E603F5E9}" srcOrd="0" destOrd="0" presId="urn:microsoft.com/office/officeart/2005/8/layout/target3"/>
    <dgm:cxn modelId="{3876559A-AEDE-409C-8271-507B04C4DCF7}" srcId="{37388A0B-B3CE-45BE-92BA-706122151CAF}" destId="{70B4A7A6-13B9-4BDB-81D6-5DE103020891}" srcOrd="0" destOrd="0" parTransId="{B33BB349-B9CC-4DAB-B4DE-DA412E697060}" sibTransId="{A8B7CFD2-AD0F-4BDA-B014-06296C92AE1C}"/>
    <dgm:cxn modelId="{5EC738B4-EDA4-4142-A0B8-6E93075ADCA2}" srcId="{37388A0B-B3CE-45BE-92BA-706122151CAF}" destId="{53C482F3-B1C8-4BF0-A0D7-E974F36701AD}" srcOrd="1" destOrd="0" parTransId="{DB97452A-69EB-4CB0-B1A9-66131A071538}" sibTransId="{AB4CBFD8-3D7E-4832-B86F-1DA876470A0C}"/>
    <dgm:cxn modelId="{1F4178B5-B8CF-48D9-A871-C6E7F95884BB}" srcId="{70B4A7A6-13B9-4BDB-81D6-5DE103020891}" destId="{BC330538-E360-482C-9117-7B762127A81A}" srcOrd="2" destOrd="0" parTransId="{AFBC26F8-19C1-4D68-8470-05167AA38950}" sibTransId="{4A802C3C-EF56-4DB7-BDFE-9328B35E8F25}"/>
    <dgm:cxn modelId="{5929F8B8-5CA8-43AF-8AF7-7F6C4866BC79}" type="presOf" srcId="{70B4A7A6-13B9-4BDB-81D6-5DE103020891}" destId="{D16CA589-1F4E-4234-8D3D-E4030E95A093}" srcOrd="0" destOrd="0" presId="urn:microsoft.com/office/officeart/2005/8/layout/target3"/>
    <dgm:cxn modelId="{401B28BE-1A79-4160-BA69-FF6DB1BAB105}" type="presOf" srcId="{A417FD52-D946-464A-8807-9B10F2FB0A73}" destId="{3A626964-7D21-4FFB-9107-8F049A521C2D}" srcOrd="0" destOrd="0" presId="urn:microsoft.com/office/officeart/2005/8/layout/target3"/>
    <dgm:cxn modelId="{F010BCE4-568C-42D9-8C5F-11680CFFC528}" type="presOf" srcId="{37388A0B-B3CE-45BE-92BA-706122151CAF}" destId="{828D438D-60C6-47AC-9103-7F2B6FBB5A42}" srcOrd="0" destOrd="0" presId="urn:microsoft.com/office/officeart/2005/8/layout/target3"/>
    <dgm:cxn modelId="{BBFAA4ED-00A8-4AE0-991B-821C268DA7C1}" srcId="{53C482F3-B1C8-4BF0-A0D7-E974F36701AD}" destId="{A417FD52-D946-464A-8807-9B10F2FB0A73}" srcOrd="0" destOrd="0" parTransId="{8391AB58-FF58-4F43-9A8E-578F53BFE719}" sibTransId="{9FFC786D-AB15-409E-92A9-110B36772638}"/>
    <dgm:cxn modelId="{20F95D0D-59A1-4735-A74B-B3D0144F6B3A}" type="presParOf" srcId="{828D438D-60C6-47AC-9103-7F2B6FBB5A42}" destId="{6CA2D02F-F7F6-44AA-93E8-F9C22063F4C7}" srcOrd="0" destOrd="0" presId="urn:microsoft.com/office/officeart/2005/8/layout/target3"/>
    <dgm:cxn modelId="{FDFF5DC0-EB46-419A-B0E9-69CD78AD33A1}" type="presParOf" srcId="{828D438D-60C6-47AC-9103-7F2B6FBB5A42}" destId="{7B18A8E3-5798-4327-9A54-00988118E64D}" srcOrd="1" destOrd="0" presId="urn:microsoft.com/office/officeart/2005/8/layout/target3"/>
    <dgm:cxn modelId="{BA612550-A2ED-4A43-B775-5AA5E881E216}" type="presParOf" srcId="{828D438D-60C6-47AC-9103-7F2B6FBB5A42}" destId="{D16CA589-1F4E-4234-8D3D-E4030E95A093}" srcOrd="2" destOrd="0" presId="urn:microsoft.com/office/officeart/2005/8/layout/target3"/>
    <dgm:cxn modelId="{74F425DE-2C17-407A-B900-0FEDECE62639}" type="presParOf" srcId="{828D438D-60C6-47AC-9103-7F2B6FBB5A42}" destId="{DDAF568C-A013-473E-8585-FA005181BBA6}" srcOrd="3" destOrd="0" presId="urn:microsoft.com/office/officeart/2005/8/layout/target3"/>
    <dgm:cxn modelId="{7C0CC570-FA12-4188-A323-DC9652EC6480}" type="presParOf" srcId="{828D438D-60C6-47AC-9103-7F2B6FBB5A42}" destId="{06DD58FA-BDDD-48C2-9463-427FFEDE653D}" srcOrd="4" destOrd="0" presId="urn:microsoft.com/office/officeart/2005/8/layout/target3"/>
    <dgm:cxn modelId="{20531F80-79D2-413F-926B-8FE1BC31DE5F}" type="presParOf" srcId="{828D438D-60C6-47AC-9103-7F2B6FBB5A42}" destId="{B0B6780B-8EF9-480D-BF6A-D97020E28B74}" srcOrd="5" destOrd="0" presId="urn:microsoft.com/office/officeart/2005/8/layout/target3"/>
    <dgm:cxn modelId="{1B38BE73-D297-4E86-8ABD-869672D74421}" type="presParOf" srcId="{828D438D-60C6-47AC-9103-7F2B6FBB5A42}" destId="{DCDA2474-F735-454A-8EE9-3168D0F2FDF1}" srcOrd="6" destOrd="0" presId="urn:microsoft.com/office/officeart/2005/8/layout/target3"/>
    <dgm:cxn modelId="{37F0541C-1BE3-41CD-B87F-AB35754C1068}" type="presParOf" srcId="{828D438D-60C6-47AC-9103-7F2B6FBB5A42}" destId="{DF99704A-42EE-40B7-82BC-CF02E603F5E9}" srcOrd="7" destOrd="0" presId="urn:microsoft.com/office/officeart/2005/8/layout/target3"/>
    <dgm:cxn modelId="{531BD0B1-1836-41AA-AC55-129AF9D16E0C}" type="presParOf" srcId="{828D438D-60C6-47AC-9103-7F2B6FBB5A42}" destId="{2BABF85D-DE01-47A0-BD81-CBAB72DC3BC8}" srcOrd="8" destOrd="0" presId="urn:microsoft.com/office/officeart/2005/8/layout/target3"/>
    <dgm:cxn modelId="{07810D66-8A9B-4A5F-901D-CD810FA47327}" type="presParOf" srcId="{828D438D-60C6-47AC-9103-7F2B6FBB5A42}" destId="{3A626964-7D21-4FFB-9107-8F049A521C2D}"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D3653-D8A8-488A-8965-F96CDC3A6DD8}"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68726FE2-0FC4-4619-8439-F47DBCBF3ED0}">
      <dgm:prSet custT="1"/>
      <dgm:spPr/>
      <dgm:t>
        <a:bodyPr/>
        <a:lstStyle/>
        <a:p>
          <a:pPr algn="just">
            <a:lnSpc>
              <a:spcPct val="150000"/>
            </a:lnSpc>
          </a:pPr>
          <a:r>
            <a:rPr lang="fr-FR" sz="2200" b="1" dirty="0">
              <a:latin typeface="Times New Roman" panose="02020603050405020304" pitchFamily="18" charset="0"/>
              <a:cs typeface="Times New Roman" panose="02020603050405020304" pitchFamily="18" charset="0"/>
            </a:rPr>
            <a:t>Introduction Générale </a:t>
          </a:r>
          <a:endParaRPr lang="en-US" sz="2200" dirty="0">
            <a:latin typeface="Times New Roman" panose="02020603050405020304" pitchFamily="18" charset="0"/>
            <a:cs typeface="Times New Roman" panose="02020603050405020304" pitchFamily="18" charset="0"/>
          </a:endParaRPr>
        </a:p>
      </dgm:t>
    </dgm:pt>
    <dgm:pt modelId="{473075B9-0602-4290-886F-0E02D60457C9}" type="parTrans" cxnId="{01E343EB-DB81-4419-B8F1-B6A2C497EE70}">
      <dgm:prSet/>
      <dgm:spPr/>
      <dgm:t>
        <a:bodyPr/>
        <a:lstStyle/>
        <a:p>
          <a:endParaRPr lang="en-US"/>
        </a:p>
      </dgm:t>
    </dgm:pt>
    <dgm:pt modelId="{DE7EAA2D-D390-4F9F-9087-E62037CD352A}" type="sibTrans" cxnId="{01E343EB-DB81-4419-B8F1-B6A2C497EE70}">
      <dgm:prSet/>
      <dgm:spPr/>
      <dgm:t>
        <a:bodyPr/>
        <a:lstStyle/>
        <a:p>
          <a:endParaRPr lang="en-US"/>
        </a:p>
      </dgm:t>
    </dgm:pt>
    <dgm:pt modelId="{E3ABE7FA-ACBE-4888-9530-150A59543915}">
      <dgm:prSet custT="1"/>
      <dgm:spPr/>
      <dgm:t>
        <a:bodyPr/>
        <a:lstStyle/>
        <a:p>
          <a:pPr algn="just">
            <a:lnSpc>
              <a:spcPct val="150000"/>
            </a:lnSpc>
          </a:pPr>
          <a:r>
            <a:rPr lang="fr-FR" sz="2200" dirty="0">
              <a:latin typeface="Times New Roman" panose="02020603050405020304" pitchFamily="18" charset="0"/>
              <a:cs typeface="Times New Roman" panose="02020603050405020304" pitchFamily="18" charset="0"/>
            </a:rPr>
            <a:t>Présentation de l’objet de l’étude</a:t>
          </a:r>
          <a:endParaRPr lang="en-US" sz="2200" dirty="0">
            <a:latin typeface="Times New Roman" panose="02020603050405020304" pitchFamily="18" charset="0"/>
            <a:cs typeface="Times New Roman" panose="02020603050405020304" pitchFamily="18" charset="0"/>
          </a:endParaRPr>
        </a:p>
      </dgm:t>
    </dgm:pt>
    <dgm:pt modelId="{9EC2C4ED-308B-48C9-A836-50184E558227}" type="parTrans" cxnId="{6F4666D0-8894-4601-9095-F9972A99F877}">
      <dgm:prSet/>
      <dgm:spPr/>
      <dgm:t>
        <a:bodyPr/>
        <a:lstStyle/>
        <a:p>
          <a:endParaRPr lang="en-US"/>
        </a:p>
      </dgm:t>
    </dgm:pt>
    <dgm:pt modelId="{F0DAFE96-EC90-42FB-B65F-3AF0E3919CEA}" type="sibTrans" cxnId="{6F4666D0-8894-4601-9095-F9972A99F877}">
      <dgm:prSet/>
      <dgm:spPr/>
      <dgm:t>
        <a:bodyPr/>
        <a:lstStyle/>
        <a:p>
          <a:endParaRPr lang="en-US"/>
        </a:p>
      </dgm:t>
    </dgm:pt>
    <dgm:pt modelId="{C0ABAB1C-F9E2-42FD-9EA6-54C24D777EE8}">
      <dgm:prSet custT="1"/>
      <dgm:spPr/>
      <dgm:t>
        <a:bodyPr/>
        <a:lstStyle/>
        <a:p>
          <a:pPr algn="just">
            <a:lnSpc>
              <a:spcPct val="150000"/>
            </a:lnSpc>
          </a:pPr>
          <a:r>
            <a:rPr lang="fr-FR" sz="2200" dirty="0">
              <a:latin typeface="Times New Roman" panose="02020603050405020304" pitchFamily="18" charset="0"/>
              <a:cs typeface="Times New Roman" panose="02020603050405020304" pitchFamily="18" charset="0"/>
            </a:rPr>
            <a:t>Contexte</a:t>
          </a:r>
          <a:r>
            <a:rPr lang="fr-FR" sz="2300" dirty="0"/>
            <a:t> </a:t>
          </a:r>
          <a:endParaRPr lang="en-US" sz="2300" dirty="0"/>
        </a:p>
      </dgm:t>
    </dgm:pt>
    <dgm:pt modelId="{0D75215F-9337-4E66-A56E-F3BAEB6BE539}" type="parTrans" cxnId="{26540E2F-FF21-418F-BADD-4734EC336A8E}">
      <dgm:prSet/>
      <dgm:spPr/>
      <dgm:t>
        <a:bodyPr/>
        <a:lstStyle/>
        <a:p>
          <a:endParaRPr lang="en-US"/>
        </a:p>
      </dgm:t>
    </dgm:pt>
    <dgm:pt modelId="{56BB78DE-DFF9-4548-86F8-3822736ADF39}" type="sibTrans" cxnId="{26540E2F-FF21-418F-BADD-4734EC336A8E}">
      <dgm:prSet/>
      <dgm:spPr/>
      <dgm:t>
        <a:bodyPr/>
        <a:lstStyle/>
        <a:p>
          <a:endParaRPr lang="en-US"/>
        </a:p>
      </dgm:t>
    </dgm:pt>
    <dgm:pt modelId="{2F7A9E24-866B-40C8-9D1C-02A9127E1F22}">
      <dgm:prSet custT="1"/>
      <dgm:spPr/>
      <dgm:t>
        <a:bodyPr/>
        <a:lstStyle/>
        <a:p>
          <a:pPr algn="just">
            <a:lnSpc>
              <a:spcPct val="150000"/>
            </a:lnSpc>
          </a:pPr>
          <a:r>
            <a:rPr lang="fr-FR" sz="2200" dirty="0">
              <a:latin typeface="Times New Roman" panose="02020603050405020304" pitchFamily="18" charset="0"/>
              <a:cs typeface="Times New Roman" panose="02020603050405020304" pitchFamily="18" charset="0"/>
            </a:rPr>
            <a:t>Problématique</a:t>
          </a:r>
          <a:endParaRPr lang="en-US" sz="2200" dirty="0">
            <a:latin typeface="Times New Roman" panose="02020603050405020304" pitchFamily="18" charset="0"/>
            <a:cs typeface="Times New Roman" panose="02020603050405020304" pitchFamily="18" charset="0"/>
          </a:endParaRPr>
        </a:p>
      </dgm:t>
    </dgm:pt>
    <dgm:pt modelId="{18A45EEC-E1E1-429F-B4B1-0C6E7BC866F9}" type="parTrans" cxnId="{3CD2898C-6BBB-465A-87C3-839ADC2ACFDA}">
      <dgm:prSet/>
      <dgm:spPr/>
      <dgm:t>
        <a:bodyPr/>
        <a:lstStyle/>
        <a:p>
          <a:endParaRPr lang="en-US"/>
        </a:p>
      </dgm:t>
    </dgm:pt>
    <dgm:pt modelId="{BBCC4483-E915-4869-92D2-32D3C7867D42}" type="sibTrans" cxnId="{3CD2898C-6BBB-465A-87C3-839ADC2ACFDA}">
      <dgm:prSet/>
      <dgm:spPr/>
      <dgm:t>
        <a:bodyPr/>
        <a:lstStyle/>
        <a:p>
          <a:endParaRPr lang="en-US"/>
        </a:p>
      </dgm:t>
    </dgm:pt>
    <dgm:pt modelId="{35B7D247-1158-4F9B-B2FB-169D1F18E5EC}">
      <dgm:prSet custT="1"/>
      <dgm:spPr/>
      <dgm:t>
        <a:bodyPr/>
        <a:lstStyle/>
        <a:p>
          <a:pPr algn="just">
            <a:lnSpc>
              <a:spcPct val="150000"/>
            </a:lnSpc>
          </a:pPr>
          <a:r>
            <a:rPr lang="fr-FR" sz="2200" dirty="0">
              <a:latin typeface="Times New Roman" panose="02020603050405020304" pitchFamily="18" charset="0"/>
              <a:cs typeface="Times New Roman" panose="02020603050405020304" pitchFamily="18" charset="0"/>
            </a:rPr>
            <a:t>Hypothèses </a:t>
          </a:r>
          <a:endParaRPr lang="en-US" sz="2200" dirty="0">
            <a:latin typeface="Times New Roman" panose="02020603050405020304" pitchFamily="18" charset="0"/>
            <a:cs typeface="Times New Roman" panose="02020603050405020304" pitchFamily="18" charset="0"/>
          </a:endParaRPr>
        </a:p>
      </dgm:t>
    </dgm:pt>
    <dgm:pt modelId="{672D8215-BBD6-4E3F-AB60-99DAA857BFCD}" type="parTrans" cxnId="{F34344AD-4A4A-49C8-AADB-1F171D606671}">
      <dgm:prSet/>
      <dgm:spPr/>
      <dgm:t>
        <a:bodyPr/>
        <a:lstStyle/>
        <a:p>
          <a:endParaRPr lang="en-US"/>
        </a:p>
      </dgm:t>
    </dgm:pt>
    <dgm:pt modelId="{E6A14F55-B7BE-4375-B035-81DCBC93272B}" type="sibTrans" cxnId="{F34344AD-4A4A-49C8-AADB-1F171D606671}">
      <dgm:prSet/>
      <dgm:spPr/>
      <dgm:t>
        <a:bodyPr/>
        <a:lstStyle/>
        <a:p>
          <a:endParaRPr lang="en-US"/>
        </a:p>
      </dgm:t>
    </dgm:pt>
    <dgm:pt modelId="{488C86C9-06FC-47D7-A24E-3CC855DD5AC8}" type="pres">
      <dgm:prSet presAssocID="{61AD3653-D8A8-488A-8965-F96CDC3A6DD8}" presName="outerComposite" presStyleCnt="0">
        <dgm:presLayoutVars>
          <dgm:chMax val="5"/>
          <dgm:dir/>
          <dgm:resizeHandles val="exact"/>
        </dgm:presLayoutVars>
      </dgm:prSet>
      <dgm:spPr/>
    </dgm:pt>
    <dgm:pt modelId="{73D28363-7E63-4613-BB82-6BA5F80C86F3}" type="pres">
      <dgm:prSet presAssocID="{61AD3653-D8A8-488A-8965-F96CDC3A6DD8}" presName="dummyMaxCanvas" presStyleCnt="0">
        <dgm:presLayoutVars/>
      </dgm:prSet>
      <dgm:spPr/>
    </dgm:pt>
    <dgm:pt modelId="{5990E9B8-259E-4FAF-BF3C-4E3263880D43}" type="pres">
      <dgm:prSet presAssocID="{61AD3653-D8A8-488A-8965-F96CDC3A6DD8}" presName="FiveNodes_1" presStyleLbl="node1" presStyleIdx="0" presStyleCnt="5">
        <dgm:presLayoutVars>
          <dgm:bulletEnabled val="1"/>
        </dgm:presLayoutVars>
      </dgm:prSet>
      <dgm:spPr/>
    </dgm:pt>
    <dgm:pt modelId="{786F29E1-363F-42D7-800E-979BA3D362F2}" type="pres">
      <dgm:prSet presAssocID="{61AD3653-D8A8-488A-8965-F96CDC3A6DD8}" presName="FiveNodes_2" presStyleLbl="node1" presStyleIdx="1" presStyleCnt="5">
        <dgm:presLayoutVars>
          <dgm:bulletEnabled val="1"/>
        </dgm:presLayoutVars>
      </dgm:prSet>
      <dgm:spPr/>
    </dgm:pt>
    <dgm:pt modelId="{6BA057CC-3BF1-4FBE-B11F-52283AE65AF7}" type="pres">
      <dgm:prSet presAssocID="{61AD3653-D8A8-488A-8965-F96CDC3A6DD8}" presName="FiveNodes_3" presStyleLbl="node1" presStyleIdx="2" presStyleCnt="5" custLinFactNeighborX="-7593">
        <dgm:presLayoutVars>
          <dgm:bulletEnabled val="1"/>
        </dgm:presLayoutVars>
      </dgm:prSet>
      <dgm:spPr/>
    </dgm:pt>
    <dgm:pt modelId="{CAB1A964-7226-4C1D-BA90-5C1DBF86032D}" type="pres">
      <dgm:prSet presAssocID="{61AD3653-D8A8-488A-8965-F96CDC3A6DD8}" presName="FiveNodes_4" presStyleLbl="node1" presStyleIdx="3" presStyleCnt="5" custLinFactNeighborX="-15278" custLinFactNeighborY="-2529">
        <dgm:presLayoutVars>
          <dgm:bulletEnabled val="1"/>
        </dgm:presLayoutVars>
      </dgm:prSet>
      <dgm:spPr/>
    </dgm:pt>
    <dgm:pt modelId="{8E7451E2-68A7-4310-A589-855314C1FF8B}" type="pres">
      <dgm:prSet presAssocID="{61AD3653-D8A8-488A-8965-F96CDC3A6DD8}" presName="FiveNodes_5" presStyleLbl="node1" presStyleIdx="4" presStyleCnt="5" custLinFactNeighborX="-22482">
        <dgm:presLayoutVars>
          <dgm:bulletEnabled val="1"/>
        </dgm:presLayoutVars>
      </dgm:prSet>
      <dgm:spPr/>
    </dgm:pt>
    <dgm:pt modelId="{C2AEA19A-B5C0-4CC0-9DAD-7A3E88882D66}" type="pres">
      <dgm:prSet presAssocID="{61AD3653-D8A8-488A-8965-F96CDC3A6DD8}" presName="FiveConn_1-2" presStyleLbl="fgAccFollowNode1" presStyleIdx="0" presStyleCnt="4">
        <dgm:presLayoutVars>
          <dgm:bulletEnabled val="1"/>
        </dgm:presLayoutVars>
      </dgm:prSet>
      <dgm:spPr/>
    </dgm:pt>
    <dgm:pt modelId="{7C60973B-6D7C-4779-9CF7-07E8D9650E76}" type="pres">
      <dgm:prSet presAssocID="{61AD3653-D8A8-488A-8965-F96CDC3A6DD8}" presName="FiveConn_2-3" presStyleLbl="fgAccFollowNode1" presStyleIdx="1" presStyleCnt="4">
        <dgm:presLayoutVars>
          <dgm:bulletEnabled val="1"/>
        </dgm:presLayoutVars>
      </dgm:prSet>
      <dgm:spPr/>
    </dgm:pt>
    <dgm:pt modelId="{35F8CB86-4B3F-467A-8FF4-B0D4690FF550}" type="pres">
      <dgm:prSet presAssocID="{61AD3653-D8A8-488A-8965-F96CDC3A6DD8}" presName="FiveConn_3-4" presStyleLbl="fgAccFollowNode1" presStyleIdx="2" presStyleCnt="4" custLinFactX="-47904" custLinFactNeighborX="-100000" custLinFactNeighborY="-24247">
        <dgm:presLayoutVars>
          <dgm:bulletEnabled val="1"/>
        </dgm:presLayoutVars>
      </dgm:prSet>
      <dgm:spPr/>
    </dgm:pt>
    <dgm:pt modelId="{F0B25D87-2882-420D-9949-84351B393599}" type="pres">
      <dgm:prSet presAssocID="{61AD3653-D8A8-488A-8965-F96CDC3A6DD8}" presName="FiveConn_4-5" presStyleLbl="fgAccFollowNode1" presStyleIdx="3" presStyleCnt="4" custLinFactX="-100000" custLinFactNeighborX="-198233" custLinFactNeighborY="-38794">
        <dgm:presLayoutVars>
          <dgm:bulletEnabled val="1"/>
        </dgm:presLayoutVars>
      </dgm:prSet>
      <dgm:spPr/>
    </dgm:pt>
    <dgm:pt modelId="{252CD7B5-B143-464D-873C-9FBF11AE4CCA}" type="pres">
      <dgm:prSet presAssocID="{61AD3653-D8A8-488A-8965-F96CDC3A6DD8}" presName="FiveNodes_1_text" presStyleLbl="node1" presStyleIdx="4" presStyleCnt="5">
        <dgm:presLayoutVars>
          <dgm:bulletEnabled val="1"/>
        </dgm:presLayoutVars>
      </dgm:prSet>
      <dgm:spPr/>
    </dgm:pt>
    <dgm:pt modelId="{AC7C7CA5-4453-485F-B082-C1DA7E093E20}" type="pres">
      <dgm:prSet presAssocID="{61AD3653-D8A8-488A-8965-F96CDC3A6DD8}" presName="FiveNodes_2_text" presStyleLbl="node1" presStyleIdx="4" presStyleCnt="5">
        <dgm:presLayoutVars>
          <dgm:bulletEnabled val="1"/>
        </dgm:presLayoutVars>
      </dgm:prSet>
      <dgm:spPr/>
    </dgm:pt>
    <dgm:pt modelId="{D88CD812-A58A-4270-8CE1-3ECFB7D0253B}" type="pres">
      <dgm:prSet presAssocID="{61AD3653-D8A8-488A-8965-F96CDC3A6DD8}" presName="FiveNodes_3_text" presStyleLbl="node1" presStyleIdx="4" presStyleCnt="5">
        <dgm:presLayoutVars>
          <dgm:bulletEnabled val="1"/>
        </dgm:presLayoutVars>
      </dgm:prSet>
      <dgm:spPr/>
    </dgm:pt>
    <dgm:pt modelId="{5005F41E-3686-4A40-A620-A66B5C15C09C}" type="pres">
      <dgm:prSet presAssocID="{61AD3653-D8A8-488A-8965-F96CDC3A6DD8}" presName="FiveNodes_4_text" presStyleLbl="node1" presStyleIdx="4" presStyleCnt="5">
        <dgm:presLayoutVars>
          <dgm:bulletEnabled val="1"/>
        </dgm:presLayoutVars>
      </dgm:prSet>
      <dgm:spPr/>
    </dgm:pt>
    <dgm:pt modelId="{AA79F0C1-E19C-4A34-9753-3F3F4BBD7D2C}" type="pres">
      <dgm:prSet presAssocID="{61AD3653-D8A8-488A-8965-F96CDC3A6DD8}" presName="FiveNodes_5_text" presStyleLbl="node1" presStyleIdx="4" presStyleCnt="5">
        <dgm:presLayoutVars>
          <dgm:bulletEnabled val="1"/>
        </dgm:presLayoutVars>
      </dgm:prSet>
      <dgm:spPr/>
    </dgm:pt>
  </dgm:ptLst>
  <dgm:cxnLst>
    <dgm:cxn modelId="{F07D9C0D-8813-462C-95D1-D32F0AC8885B}" type="presOf" srcId="{56BB78DE-DFF9-4548-86F8-3822736ADF39}" destId="{35F8CB86-4B3F-467A-8FF4-B0D4690FF550}" srcOrd="0" destOrd="0" presId="urn:microsoft.com/office/officeart/2005/8/layout/vProcess5"/>
    <dgm:cxn modelId="{06765E1F-03B3-428D-AFFC-4242B4BC85F7}" type="presOf" srcId="{35B7D247-1158-4F9B-B2FB-169D1F18E5EC}" destId="{8E7451E2-68A7-4310-A589-855314C1FF8B}" srcOrd="0" destOrd="0" presId="urn:microsoft.com/office/officeart/2005/8/layout/vProcess5"/>
    <dgm:cxn modelId="{26540E2F-FF21-418F-BADD-4734EC336A8E}" srcId="{61AD3653-D8A8-488A-8965-F96CDC3A6DD8}" destId="{C0ABAB1C-F9E2-42FD-9EA6-54C24D777EE8}" srcOrd="2" destOrd="0" parTransId="{0D75215F-9337-4E66-A56E-F3BAEB6BE539}" sibTransId="{56BB78DE-DFF9-4548-86F8-3822736ADF39}"/>
    <dgm:cxn modelId="{8FAFB43B-39FE-4CC2-9D7B-7E717BD1DB31}" type="presOf" srcId="{2F7A9E24-866B-40C8-9D1C-02A9127E1F22}" destId="{5005F41E-3686-4A40-A620-A66B5C15C09C}" srcOrd="1" destOrd="0" presId="urn:microsoft.com/office/officeart/2005/8/layout/vProcess5"/>
    <dgm:cxn modelId="{386A5A5C-D063-436D-99E5-0E78B6624CB0}" type="presOf" srcId="{35B7D247-1158-4F9B-B2FB-169D1F18E5EC}" destId="{AA79F0C1-E19C-4A34-9753-3F3F4BBD7D2C}" srcOrd="1" destOrd="0" presId="urn:microsoft.com/office/officeart/2005/8/layout/vProcess5"/>
    <dgm:cxn modelId="{6848F254-AE87-4743-971F-D023EC2CF7BF}" type="presOf" srcId="{61AD3653-D8A8-488A-8965-F96CDC3A6DD8}" destId="{488C86C9-06FC-47D7-A24E-3CC855DD5AC8}" srcOrd="0" destOrd="0" presId="urn:microsoft.com/office/officeart/2005/8/layout/vProcess5"/>
    <dgm:cxn modelId="{088CF87B-000E-4C88-9B29-8C346C4425D6}" type="presOf" srcId="{BBCC4483-E915-4869-92D2-32D3C7867D42}" destId="{F0B25D87-2882-420D-9949-84351B393599}" srcOrd="0" destOrd="0" presId="urn:microsoft.com/office/officeart/2005/8/layout/vProcess5"/>
    <dgm:cxn modelId="{E31D3B80-F2E1-42A7-A8B2-7B4EA03F8AED}" type="presOf" srcId="{E3ABE7FA-ACBE-4888-9530-150A59543915}" destId="{AC7C7CA5-4453-485F-B082-C1DA7E093E20}" srcOrd="1" destOrd="0" presId="urn:microsoft.com/office/officeart/2005/8/layout/vProcess5"/>
    <dgm:cxn modelId="{37D42487-FC64-42C9-9B45-998CBB8F224E}" type="presOf" srcId="{DE7EAA2D-D390-4F9F-9087-E62037CD352A}" destId="{C2AEA19A-B5C0-4CC0-9DAD-7A3E88882D66}" srcOrd="0" destOrd="0" presId="urn:microsoft.com/office/officeart/2005/8/layout/vProcess5"/>
    <dgm:cxn modelId="{3CD2898C-6BBB-465A-87C3-839ADC2ACFDA}" srcId="{61AD3653-D8A8-488A-8965-F96CDC3A6DD8}" destId="{2F7A9E24-866B-40C8-9D1C-02A9127E1F22}" srcOrd="3" destOrd="0" parTransId="{18A45EEC-E1E1-429F-B4B1-0C6E7BC866F9}" sibTransId="{BBCC4483-E915-4869-92D2-32D3C7867D42}"/>
    <dgm:cxn modelId="{F34344AD-4A4A-49C8-AADB-1F171D606671}" srcId="{61AD3653-D8A8-488A-8965-F96CDC3A6DD8}" destId="{35B7D247-1158-4F9B-B2FB-169D1F18E5EC}" srcOrd="4" destOrd="0" parTransId="{672D8215-BBD6-4E3F-AB60-99DAA857BFCD}" sibTransId="{E6A14F55-B7BE-4375-B035-81DCBC93272B}"/>
    <dgm:cxn modelId="{E8F407D0-F049-4E45-BEE5-794F4B75BD85}" type="presOf" srcId="{68726FE2-0FC4-4619-8439-F47DBCBF3ED0}" destId="{5990E9B8-259E-4FAF-BF3C-4E3263880D43}" srcOrd="0" destOrd="0" presId="urn:microsoft.com/office/officeart/2005/8/layout/vProcess5"/>
    <dgm:cxn modelId="{6F4666D0-8894-4601-9095-F9972A99F877}" srcId="{61AD3653-D8A8-488A-8965-F96CDC3A6DD8}" destId="{E3ABE7FA-ACBE-4888-9530-150A59543915}" srcOrd="1" destOrd="0" parTransId="{9EC2C4ED-308B-48C9-A836-50184E558227}" sibTransId="{F0DAFE96-EC90-42FB-B65F-3AF0E3919CEA}"/>
    <dgm:cxn modelId="{E078B6D3-99A0-4FA4-8A6B-D3810B7BC6C3}" type="presOf" srcId="{68726FE2-0FC4-4619-8439-F47DBCBF3ED0}" destId="{252CD7B5-B143-464D-873C-9FBF11AE4CCA}" srcOrd="1" destOrd="0" presId="urn:microsoft.com/office/officeart/2005/8/layout/vProcess5"/>
    <dgm:cxn modelId="{78639BE0-AB7F-4D3B-BECD-4F540E2342CE}" type="presOf" srcId="{E3ABE7FA-ACBE-4888-9530-150A59543915}" destId="{786F29E1-363F-42D7-800E-979BA3D362F2}" srcOrd="0" destOrd="0" presId="urn:microsoft.com/office/officeart/2005/8/layout/vProcess5"/>
    <dgm:cxn modelId="{C3FE31EB-16FA-450C-9AAF-8481E494E2ED}" type="presOf" srcId="{2F7A9E24-866B-40C8-9D1C-02A9127E1F22}" destId="{CAB1A964-7226-4C1D-BA90-5C1DBF86032D}" srcOrd="0" destOrd="0" presId="urn:microsoft.com/office/officeart/2005/8/layout/vProcess5"/>
    <dgm:cxn modelId="{01E343EB-DB81-4419-B8F1-B6A2C497EE70}" srcId="{61AD3653-D8A8-488A-8965-F96CDC3A6DD8}" destId="{68726FE2-0FC4-4619-8439-F47DBCBF3ED0}" srcOrd="0" destOrd="0" parTransId="{473075B9-0602-4290-886F-0E02D60457C9}" sibTransId="{DE7EAA2D-D390-4F9F-9087-E62037CD352A}"/>
    <dgm:cxn modelId="{C4455DF4-1BEB-4B71-848D-F432D5B1B3D6}" type="presOf" srcId="{F0DAFE96-EC90-42FB-B65F-3AF0E3919CEA}" destId="{7C60973B-6D7C-4779-9CF7-07E8D9650E76}" srcOrd="0" destOrd="0" presId="urn:microsoft.com/office/officeart/2005/8/layout/vProcess5"/>
    <dgm:cxn modelId="{6388D5F8-6691-4CC9-9D75-C9FC5CC71750}" type="presOf" srcId="{C0ABAB1C-F9E2-42FD-9EA6-54C24D777EE8}" destId="{6BA057CC-3BF1-4FBE-B11F-52283AE65AF7}" srcOrd="0" destOrd="0" presId="urn:microsoft.com/office/officeart/2005/8/layout/vProcess5"/>
    <dgm:cxn modelId="{95100AFB-DFC7-4826-BC20-112E424AD0CA}" type="presOf" srcId="{C0ABAB1C-F9E2-42FD-9EA6-54C24D777EE8}" destId="{D88CD812-A58A-4270-8CE1-3ECFB7D0253B}" srcOrd="1" destOrd="0" presId="urn:microsoft.com/office/officeart/2005/8/layout/vProcess5"/>
    <dgm:cxn modelId="{4FC17B2A-63E3-4B6E-8507-9E3ACF6AC247}" type="presParOf" srcId="{488C86C9-06FC-47D7-A24E-3CC855DD5AC8}" destId="{73D28363-7E63-4613-BB82-6BA5F80C86F3}" srcOrd="0" destOrd="0" presId="urn:microsoft.com/office/officeart/2005/8/layout/vProcess5"/>
    <dgm:cxn modelId="{B5FF85BE-6E57-4CF2-9A2B-6DAA011BF512}" type="presParOf" srcId="{488C86C9-06FC-47D7-A24E-3CC855DD5AC8}" destId="{5990E9B8-259E-4FAF-BF3C-4E3263880D43}" srcOrd="1" destOrd="0" presId="urn:microsoft.com/office/officeart/2005/8/layout/vProcess5"/>
    <dgm:cxn modelId="{4D53525B-A750-4C09-81A1-E8737FE62180}" type="presParOf" srcId="{488C86C9-06FC-47D7-A24E-3CC855DD5AC8}" destId="{786F29E1-363F-42D7-800E-979BA3D362F2}" srcOrd="2" destOrd="0" presId="urn:microsoft.com/office/officeart/2005/8/layout/vProcess5"/>
    <dgm:cxn modelId="{1E88B288-EDD0-450A-9620-0FBC07A3ABAD}" type="presParOf" srcId="{488C86C9-06FC-47D7-A24E-3CC855DD5AC8}" destId="{6BA057CC-3BF1-4FBE-B11F-52283AE65AF7}" srcOrd="3" destOrd="0" presId="urn:microsoft.com/office/officeart/2005/8/layout/vProcess5"/>
    <dgm:cxn modelId="{41E6B865-8B25-440F-8150-FB2A29D62EAF}" type="presParOf" srcId="{488C86C9-06FC-47D7-A24E-3CC855DD5AC8}" destId="{CAB1A964-7226-4C1D-BA90-5C1DBF86032D}" srcOrd="4" destOrd="0" presId="urn:microsoft.com/office/officeart/2005/8/layout/vProcess5"/>
    <dgm:cxn modelId="{F70704AC-FF9C-4355-9D69-4B0BFEE1E4E8}" type="presParOf" srcId="{488C86C9-06FC-47D7-A24E-3CC855DD5AC8}" destId="{8E7451E2-68A7-4310-A589-855314C1FF8B}" srcOrd="5" destOrd="0" presId="urn:microsoft.com/office/officeart/2005/8/layout/vProcess5"/>
    <dgm:cxn modelId="{181E50E1-12FF-4415-B4B6-531E72311C21}" type="presParOf" srcId="{488C86C9-06FC-47D7-A24E-3CC855DD5AC8}" destId="{C2AEA19A-B5C0-4CC0-9DAD-7A3E88882D66}" srcOrd="6" destOrd="0" presId="urn:microsoft.com/office/officeart/2005/8/layout/vProcess5"/>
    <dgm:cxn modelId="{0C6A80AB-457E-447B-B504-0900D34A564D}" type="presParOf" srcId="{488C86C9-06FC-47D7-A24E-3CC855DD5AC8}" destId="{7C60973B-6D7C-4779-9CF7-07E8D9650E76}" srcOrd="7" destOrd="0" presId="urn:microsoft.com/office/officeart/2005/8/layout/vProcess5"/>
    <dgm:cxn modelId="{0546A66F-94B4-4DEF-9E43-50EAAEBC5857}" type="presParOf" srcId="{488C86C9-06FC-47D7-A24E-3CC855DD5AC8}" destId="{35F8CB86-4B3F-467A-8FF4-B0D4690FF550}" srcOrd="8" destOrd="0" presId="urn:microsoft.com/office/officeart/2005/8/layout/vProcess5"/>
    <dgm:cxn modelId="{42FD82CC-5832-4D60-B4B4-20ABE9ED3061}" type="presParOf" srcId="{488C86C9-06FC-47D7-A24E-3CC855DD5AC8}" destId="{F0B25D87-2882-420D-9949-84351B393599}" srcOrd="9" destOrd="0" presId="urn:microsoft.com/office/officeart/2005/8/layout/vProcess5"/>
    <dgm:cxn modelId="{99678A62-C0BE-47F3-B73B-0A955569AF02}" type="presParOf" srcId="{488C86C9-06FC-47D7-A24E-3CC855DD5AC8}" destId="{252CD7B5-B143-464D-873C-9FBF11AE4CCA}" srcOrd="10" destOrd="0" presId="urn:microsoft.com/office/officeart/2005/8/layout/vProcess5"/>
    <dgm:cxn modelId="{4816FF6B-BA4C-42DF-8EC2-D45D1E91BED7}" type="presParOf" srcId="{488C86C9-06FC-47D7-A24E-3CC855DD5AC8}" destId="{AC7C7CA5-4453-485F-B082-C1DA7E093E20}" srcOrd="11" destOrd="0" presId="urn:microsoft.com/office/officeart/2005/8/layout/vProcess5"/>
    <dgm:cxn modelId="{87B03A5F-AB96-4CE0-BAD0-47EAF7D13C9B}" type="presParOf" srcId="{488C86C9-06FC-47D7-A24E-3CC855DD5AC8}" destId="{D88CD812-A58A-4270-8CE1-3ECFB7D0253B}" srcOrd="12" destOrd="0" presId="urn:microsoft.com/office/officeart/2005/8/layout/vProcess5"/>
    <dgm:cxn modelId="{837BABDA-E183-444C-8310-F6F611D7C7DE}" type="presParOf" srcId="{488C86C9-06FC-47D7-A24E-3CC855DD5AC8}" destId="{5005F41E-3686-4A40-A620-A66B5C15C09C}" srcOrd="13" destOrd="0" presId="urn:microsoft.com/office/officeart/2005/8/layout/vProcess5"/>
    <dgm:cxn modelId="{F87F0267-30BD-4596-B4E9-C3C4E66A4F63}" type="presParOf" srcId="{488C86C9-06FC-47D7-A24E-3CC855DD5AC8}" destId="{AA79F0C1-E19C-4A34-9753-3F3F4BBD7D2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2D02F-F7F6-44AA-93E8-F9C22063F4C7}">
      <dsp:nvSpPr>
        <dsp:cNvPr id="0" name=""/>
        <dsp:cNvSpPr/>
      </dsp:nvSpPr>
      <dsp:spPr>
        <a:xfrm>
          <a:off x="-580139" y="-1468"/>
          <a:ext cx="4378475" cy="4731798"/>
        </a:xfrm>
        <a:prstGeom prst="pie">
          <a:avLst>
            <a:gd name="adj1" fmla="val 5400000"/>
            <a:gd name="adj2" fmla="val 16200000"/>
          </a:avLst>
        </a:prstGeom>
        <a:solidFill>
          <a:schemeClr val="accent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D16CA589-1F4E-4234-8D3D-E4030E95A093}">
      <dsp:nvSpPr>
        <dsp:cNvPr id="0" name=""/>
        <dsp:cNvSpPr/>
      </dsp:nvSpPr>
      <dsp:spPr>
        <a:xfrm>
          <a:off x="1658297" y="48853"/>
          <a:ext cx="7225775" cy="4731798"/>
        </a:xfrm>
        <a:prstGeom prst="rect">
          <a:avLst/>
        </a:prstGeom>
        <a:solidFill>
          <a:schemeClr val="lt1">
            <a:alpha val="90000"/>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 Bases de données </a:t>
          </a:r>
        </a:p>
      </dsp:txBody>
      <dsp:txXfrm>
        <a:off x="1658297" y="48853"/>
        <a:ext cx="3612887" cy="2247604"/>
      </dsp:txXfrm>
    </dsp:sp>
    <dsp:sp modelId="{06DD58FA-BDDD-48C2-9463-427FFEDE653D}">
      <dsp:nvSpPr>
        <dsp:cNvPr id="0" name=""/>
        <dsp:cNvSpPr/>
      </dsp:nvSpPr>
      <dsp:spPr>
        <a:xfrm>
          <a:off x="661957" y="2242208"/>
          <a:ext cx="2247604" cy="2247604"/>
        </a:xfrm>
        <a:prstGeom prst="pie">
          <a:avLst>
            <a:gd name="adj1" fmla="val 5400000"/>
            <a:gd name="adj2" fmla="val 16200000"/>
          </a:avLst>
        </a:prstGeom>
        <a:solidFill>
          <a:schemeClr val="accent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B0B6780B-8EF9-480D-BF6A-D97020E28B74}">
      <dsp:nvSpPr>
        <dsp:cNvPr id="0" name=""/>
        <dsp:cNvSpPr/>
      </dsp:nvSpPr>
      <dsp:spPr>
        <a:xfrm>
          <a:off x="1785760" y="2232993"/>
          <a:ext cx="7225775" cy="2247604"/>
        </a:xfrm>
        <a:prstGeom prst="rect">
          <a:avLst/>
        </a:prstGeom>
        <a:solidFill>
          <a:schemeClr val="lt1">
            <a:alpha val="90000"/>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Travail de terrain</a:t>
          </a:r>
        </a:p>
      </dsp:txBody>
      <dsp:txXfrm>
        <a:off x="1785760" y="2232993"/>
        <a:ext cx="3612887" cy="2247604"/>
      </dsp:txXfrm>
    </dsp:sp>
    <dsp:sp modelId="{DF99704A-42EE-40B7-82BC-CF02E603F5E9}">
      <dsp:nvSpPr>
        <dsp:cNvPr id="0" name=""/>
        <dsp:cNvSpPr/>
      </dsp:nvSpPr>
      <dsp:spPr>
        <a:xfrm>
          <a:off x="4217685" y="0"/>
          <a:ext cx="4493240" cy="224760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endParaRPr lang="fr-FR"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fr-FR" sz="2000" kern="1200" dirty="0">
              <a:latin typeface="Times New Roman" panose="02020603050405020304" pitchFamily="18" charset="0"/>
              <a:cs typeface="Times New Roman" panose="02020603050405020304" pitchFamily="18" charset="0"/>
            </a:rPr>
            <a:t>BD Dicrim </a:t>
          </a:r>
        </a:p>
        <a:p>
          <a:pPr marL="228600" lvl="1" indent="-228600" algn="l" defTabSz="889000">
            <a:lnSpc>
              <a:spcPct val="90000"/>
            </a:lnSpc>
            <a:spcBef>
              <a:spcPct val="0"/>
            </a:spcBef>
            <a:spcAft>
              <a:spcPct val="15000"/>
            </a:spcAft>
            <a:buChar char="•"/>
          </a:pPr>
          <a:r>
            <a:rPr lang="fr-FR" sz="2000" kern="1200" dirty="0">
              <a:latin typeface="Times New Roman" panose="02020603050405020304" pitchFamily="18" charset="0"/>
              <a:cs typeface="Times New Roman" panose="02020603050405020304" pitchFamily="18" charset="0"/>
            </a:rPr>
            <a:t>Géorisques/Gaspar ( SIG)</a:t>
          </a:r>
        </a:p>
      </dsp:txBody>
      <dsp:txXfrm>
        <a:off x="4217685" y="0"/>
        <a:ext cx="4493240" cy="2247604"/>
      </dsp:txXfrm>
    </dsp:sp>
    <dsp:sp modelId="{3A626964-7D21-4FFB-9107-8F049A521C2D}">
      <dsp:nvSpPr>
        <dsp:cNvPr id="0" name=""/>
        <dsp:cNvSpPr/>
      </dsp:nvSpPr>
      <dsp:spPr>
        <a:xfrm>
          <a:off x="4238368" y="2094619"/>
          <a:ext cx="5933445" cy="272708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latin typeface="Times New Roman" panose="02020603050405020304" pitchFamily="18" charset="0"/>
              <a:cs typeface="Times New Roman" panose="02020603050405020304" pitchFamily="18" charset="0"/>
            </a:rPr>
            <a:t>Enquête qualitative ( entretien semi-directif)</a:t>
          </a:r>
        </a:p>
        <a:p>
          <a:pPr marL="228600" lvl="1" indent="-228600" algn="l" defTabSz="889000">
            <a:lnSpc>
              <a:spcPct val="90000"/>
            </a:lnSpc>
            <a:spcBef>
              <a:spcPct val="0"/>
            </a:spcBef>
            <a:spcAft>
              <a:spcPct val="15000"/>
            </a:spcAft>
            <a:buChar char="•"/>
          </a:pPr>
          <a:r>
            <a:rPr lang="fr-FR" sz="2000" kern="1200" dirty="0">
              <a:latin typeface="Times New Roman" panose="02020603050405020304" pitchFamily="18" charset="0"/>
              <a:cs typeface="Times New Roman" panose="02020603050405020304" pitchFamily="18" charset="0"/>
            </a:rPr>
            <a:t>Enquête quantitative ( questionnaire) </a:t>
          </a:r>
        </a:p>
        <a:p>
          <a:pPr marL="228600" lvl="1" indent="-228600" algn="l" defTabSz="889000">
            <a:lnSpc>
              <a:spcPct val="90000"/>
            </a:lnSpc>
            <a:spcBef>
              <a:spcPct val="0"/>
            </a:spcBef>
            <a:spcAft>
              <a:spcPct val="15000"/>
            </a:spcAft>
            <a:buChar char="•"/>
          </a:pPr>
          <a:r>
            <a:rPr lang="fr-FR" sz="2000" kern="1200" dirty="0">
              <a:latin typeface="Times New Roman" panose="02020603050405020304" pitchFamily="18" charset="0"/>
              <a:cs typeface="Times New Roman" panose="02020603050405020304" pitchFamily="18" charset="0"/>
            </a:rPr>
            <a:t>Outils complémentaires (Carte mentale)</a:t>
          </a:r>
        </a:p>
        <a:p>
          <a:pPr marL="228600" lvl="1" indent="-228600" algn="l" defTabSz="889000">
            <a:lnSpc>
              <a:spcPct val="90000"/>
            </a:lnSpc>
            <a:spcBef>
              <a:spcPct val="0"/>
            </a:spcBef>
            <a:spcAft>
              <a:spcPct val="15000"/>
            </a:spcAft>
            <a:buChar char="•"/>
          </a:pPr>
          <a:r>
            <a:rPr lang="fr-FR" sz="2000" kern="1200" dirty="0">
              <a:latin typeface="Times New Roman" panose="02020603050405020304" pitchFamily="18" charset="0"/>
              <a:cs typeface="Times New Roman" panose="02020603050405020304" pitchFamily="18" charset="0"/>
            </a:rPr>
            <a:t>Observation in situ </a:t>
          </a:r>
        </a:p>
      </dsp:txBody>
      <dsp:txXfrm>
        <a:off x="4238368" y="2094619"/>
        <a:ext cx="5933445" cy="2727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0E9B8-259E-4FAF-BF3C-4E3263880D43}">
      <dsp:nvSpPr>
        <dsp:cNvPr id="0" name=""/>
        <dsp:cNvSpPr/>
      </dsp:nvSpPr>
      <dsp:spPr>
        <a:xfrm>
          <a:off x="0" y="0"/>
          <a:ext cx="7330582" cy="563293"/>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150000"/>
            </a:lnSpc>
            <a:spcBef>
              <a:spcPct val="0"/>
            </a:spcBef>
            <a:spcAft>
              <a:spcPct val="35000"/>
            </a:spcAft>
            <a:buNone/>
          </a:pPr>
          <a:r>
            <a:rPr lang="fr-FR" sz="2200" b="1" kern="1200" dirty="0">
              <a:latin typeface="Times New Roman" panose="02020603050405020304" pitchFamily="18" charset="0"/>
              <a:cs typeface="Times New Roman" panose="02020603050405020304" pitchFamily="18" charset="0"/>
            </a:rPr>
            <a:t>Introduction Générale </a:t>
          </a:r>
          <a:endParaRPr lang="en-US" sz="2200" kern="1200" dirty="0">
            <a:latin typeface="Times New Roman" panose="02020603050405020304" pitchFamily="18" charset="0"/>
            <a:cs typeface="Times New Roman" panose="02020603050405020304" pitchFamily="18" charset="0"/>
          </a:endParaRPr>
        </a:p>
      </dsp:txBody>
      <dsp:txXfrm>
        <a:off x="16498" y="16498"/>
        <a:ext cx="6656839" cy="530297"/>
      </dsp:txXfrm>
    </dsp:sp>
    <dsp:sp modelId="{786F29E1-363F-42D7-800E-979BA3D362F2}">
      <dsp:nvSpPr>
        <dsp:cNvPr id="0" name=""/>
        <dsp:cNvSpPr/>
      </dsp:nvSpPr>
      <dsp:spPr>
        <a:xfrm>
          <a:off x="547413" y="641528"/>
          <a:ext cx="7330582" cy="563293"/>
        </a:xfrm>
        <a:prstGeom prst="roundRect">
          <a:avLst>
            <a:gd name="adj" fmla="val 10000"/>
          </a:avLst>
        </a:prstGeom>
        <a:gradFill rotWithShape="0">
          <a:gsLst>
            <a:gs pos="0">
              <a:schemeClr val="accent2">
                <a:hueOff val="-256933"/>
                <a:satOff val="209"/>
                <a:lumOff val="-1323"/>
                <a:alphaOff val="0"/>
                <a:tint val="98000"/>
                <a:satMod val="110000"/>
                <a:lumMod val="104000"/>
              </a:schemeClr>
            </a:gs>
            <a:gs pos="69000">
              <a:schemeClr val="accent2">
                <a:hueOff val="-256933"/>
                <a:satOff val="209"/>
                <a:lumOff val="-1323"/>
                <a:alphaOff val="0"/>
                <a:shade val="88000"/>
                <a:satMod val="130000"/>
                <a:lumMod val="92000"/>
              </a:schemeClr>
            </a:gs>
            <a:gs pos="100000">
              <a:schemeClr val="accent2">
                <a:hueOff val="-256933"/>
                <a:satOff val="209"/>
                <a:lumOff val="-132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150000"/>
            </a:lnSpc>
            <a:spcBef>
              <a:spcPct val="0"/>
            </a:spcBef>
            <a:spcAft>
              <a:spcPct val="35000"/>
            </a:spcAft>
            <a:buNone/>
          </a:pPr>
          <a:r>
            <a:rPr lang="fr-FR" sz="2200" kern="1200" dirty="0">
              <a:latin typeface="Times New Roman" panose="02020603050405020304" pitchFamily="18" charset="0"/>
              <a:cs typeface="Times New Roman" panose="02020603050405020304" pitchFamily="18" charset="0"/>
            </a:rPr>
            <a:t>Présentation de l’objet de l’étude</a:t>
          </a:r>
          <a:endParaRPr lang="en-US" sz="2200" kern="1200" dirty="0">
            <a:latin typeface="Times New Roman" panose="02020603050405020304" pitchFamily="18" charset="0"/>
            <a:cs typeface="Times New Roman" panose="02020603050405020304" pitchFamily="18" charset="0"/>
          </a:endParaRPr>
        </a:p>
      </dsp:txBody>
      <dsp:txXfrm>
        <a:off x="563911" y="658026"/>
        <a:ext cx="6384032" cy="530297"/>
      </dsp:txXfrm>
    </dsp:sp>
    <dsp:sp modelId="{6BA057CC-3BF1-4FBE-B11F-52283AE65AF7}">
      <dsp:nvSpPr>
        <dsp:cNvPr id="0" name=""/>
        <dsp:cNvSpPr/>
      </dsp:nvSpPr>
      <dsp:spPr>
        <a:xfrm>
          <a:off x="538216" y="1283057"/>
          <a:ext cx="7330582" cy="563293"/>
        </a:xfrm>
        <a:prstGeom prst="roundRect">
          <a:avLst>
            <a:gd name="adj" fmla="val 10000"/>
          </a:avLst>
        </a:prstGeom>
        <a:gradFill rotWithShape="0">
          <a:gsLst>
            <a:gs pos="0">
              <a:schemeClr val="accent2">
                <a:hueOff val="-513866"/>
                <a:satOff val="419"/>
                <a:lumOff val="-2647"/>
                <a:alphaOff val="0"/>
                <a:tint val="98000"/>
                <a:satMod val="110000"/>
                <a:lumMod val="104000"/>
              </a:schemeClr>
            </a:gs>
            <a:gs pos="69000">
              <a:schemeClr val="accent2">
                <a:hueOff val="-513866"/>
                <a:satOff val="419"/>
                <a:lumOff val="-2647"/>
                <a:alphaOff val="0"/>
                <a:shade val="88000"/>
                <a:satMod val="130000"/>
                <a:lumMod val="92000"/>
              </a:schemeClr>
            </a:gs>
            <a:gs pos="100000">
              <a:schemeClr val="accent2">
                <a:hueOff val="-513866"/>
                <a:satOff val="419"/>
                <a:lumOff val="-264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150000"/>
            </a:lnSpc>
            <a:spcBef>
              <a:spcPct val="0"/>
            </a:spcBef>
            <a:spcAft>
              <a:spcPct val="35000"/>
            </a:spcAft>
            <a:buNone/>
          </a:pPr>
          <a:r>
            <a:rPr lang="fr-FR" sz="2200" kern="1200" dirty="0">
              <a:latin typeface="Times New Roman" panose="02020603050405020304" pitchFamily="18" charset="0"/>
              <a:cs typeface="Times New Roman" panose="02020603050405020304" pitchFamily="18" charset="0"/>
            </a:rPr>
            <a:t>Contexte</a:t>
          </a:r>
          <a:r>
            <a:rPr lang="fr-FR" sz="2300" kern="1200" dirty="0"/>
            <a:t> </a:t>
          </a:r>
          <a:endParaRPr lang="en-US" sz="2300" kern="1200" dirty="0"/>
        </a:p>
      </dsp:txBody>
      <dsp:txXfrm>
        <a:off x="554714" y="1299555"/>
        <a:ext cx="6384032" cy="530297"/>
      </dsp:txXfrm>
    </dsp:sp>
    <dsp:sp modelId="{CAB1A964-7226-4C1D-BA90-5C1DBF86032D}">
      <dsp:nvSpPr>
        <dsp:cNvPr id="0" name=""/>
        <dsp:cNvSpPr/>
      </dsp:nvSpPr>
      <dsp:spPr>
        <a:xfrm>
          <a:off x="522274" y="1910340"/>
          <a:ext cx="7330582" cy="563293"/>
        </a:xfrm>
        <a:prstGeom prst="roundRect">
          <a:avLst>
            <a:gd name="adj" fmla="val 10000"/>
          </a:avLst>
        </a:prstGeom>
        <a:gradFill rotWithShape="0">
          <a:gsLst>
            <a:gs pos="0">
              <a:schemeClr val="accent2">
                <a:hueOff val="-770798"/>
                <a:satOff val="628"/>
                <a:lumOff val="-3970"/>
                <a:alphaOff val="0"/>
                <a:tint val="98000"/>
                <a:satMod val="110000"/>
                <a:lumMod val="104000"/>
              </a:schemeClr>
            </a:gs>
            <a:gs pos="69000">
              <a:schemeClr val="accent2">
                <a:hueOff val="-770798"/>
                <a:satOff val="628"/>
                <a:lumOff val="-3970"/>
                <a:alphaOff val="0"/>
                <a:shade val="88000"/>
                <a:satMod val="130000"/>
                <a:lumMod val="92000"/>
              </a:schemeClr>
            </a:gs>
            <a:gs pos="100000">
              <a:schemeClr val="accent2">
                <a:hueOff val="-770798"/>
                <a:satOff val="628"/>
                <a:lumOff val="-397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150000"/>
            </a:lnSpc>
            <a:spcBef>
              <a:spcPct val="0"/>
            </a:spcBef>
            <a:spcAft>
              <a:spcPct val="35000"/>
            </a:spcAft>
            <a:buNone/>
          </a:pPr>
          <a:r>
            <a:rPr lang="fr-FR" sz="2200" kern="1200" dirty="0">
              <a:latin typeface="Times New Roman" panose="02020603050405020304" pitchFamily="18" charset="0"/>
              <a:cs typeface="Times New Roman" panose="02020603050405020304" pitchFamily="18" charset="0"/>
            </a:rPr>
            <a:t>Problématique</a:t>
          </a:r>
          <a:endParaRPr lang="en-US" sz="2200" kern="1200" dirty="0">
            <a:latin typeface="Times New Roman" panose="02020603050405020304" pitchFamily="18" charset="0"/>
            <a:cs typeface="Times New Roman" panose="02020603050405020304" pitchFamily="18" charset="0"/>
          </a:endParaRPr>
        </a:p>
      </dsp:txBody>
      <dsp:txXfrm>
        <a:off x="538772" y="1926838"/>
        <a:ext cx="6384032" cy="530297"/>
      </dsp:txXfrm>
    </dsp:sp>
    <dsp:sp modelId="{8E7451E2-68A7-4310-A589-855314C1FF8B}">
      <dsp:nvSpPr>
        <dsp:cNvPr id="0" name=""/>
        <dsp:cNvSpPr/>
      </dsp:nvSpPr>
      <dsp:spPr>
        <a:xfrm>
          <a:off x="541592" y="2566115"/>
          <a:ext cx="7330582" cy="563293"/>
        </a:xfrm>
        <a:prstGeom prst="roundRect">
          <a:avLst>
            <a:gd name="adj" fmla="val 10000"/>
          </a:avLst>
        </a:prstGeom>
        <a:gradFill rotWithShape="0">
          <a:gsLst>
            <a:gs pos="0">
              <a:schemeClr val="accent2">
                <a:hueOff val="-1027731"/>
                <a:satOff val="838"/>
                <a:lumOff val="-5293"/>
                <a:alphaOff val="0"/>
                <a:tint val="98000"/>
                <a:satMod val="110000"/>
                <a:lumMod val="104000"/>
              </a:schemeClr>
            </a:gs>
            <a:gs pos="69000">
              <a:schemeClr val="accent2">
                <a:hueOff val="-1027731"/>
                <a:satOff val="838"/>
                <a:lumOff val="-5293"/>
                <a:alphaOff val="0"/>
                <a:shade val="88000"/>
                <a:satMod val="130000"/>
                <a:lumMod val="92000"/>
              </a:schemeClr>
            </a:gs>
            <a:gs pos="100000">
              <a:schemeClr val="accent2">
                <a:hueOff val="-1027731"/>
                <a:satOff val="838"/>
                <a:lumOff val="-529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150000"/>
            </a:lnSpc>
            <a:spcBef>
              <a:spcPct val="0"/>
            </a:spcBef>
            <a:spcAft>
              <a:spcPct val="35000"/>
            </a:spcAft>
            <a:buNone/>
          </a:pPr>
          <a:r>
            <a:rPr lang="fr-FR" sz="2200" kern="1200" dirty="0">
              <a:latin typeface="Times New Roman" panose="02020603050405020304" pitchFamily="18" charset="0"/>
              <a:cs typeface="Times New Roman" panose="02020603050405020304" pitchFamily="18" charset="0"/>
            </a:rPr>
            <a:t>Hypothèses </a:t>
          </a:r>
          <a:endParaRPr lang="en-US" sz="2200" kern="1200" dirty="0">
            <a:latin typeface="Times New Roman" panose="02020603050405020304" pitchFamily="18" charset="0"/>
            <a:cs typeface="Times New Roman" panose="02020603050405020304" pitchFamily="18" charset="0"/>
          </a:endParaRPr>
        </a:p>
      </dsp:txBody>
      <dsp:txXfrm>
        <a:off x="558090" y="2582613"/>
        <a:ext cx="6384032" cy="530297"/>
      </dsp:txXfrm>
    </dsp:sp>
    <dsp:sp modelId="{C2AEA19A-B5C0-4CC0-9DAD-7A3E88882D66}">
      <dsp:nvSpPr>
        <dsp:cNvPr id="0" name=""/>
        <dsp:cNvSpPr/>
      </dsp:nvSpPr>
      <dsp:spPr>
        <a:xfrm>
          <a:off x="6964441" y="411517"/>
          <a:ext cx="366140" cy="36614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046822" y="411517"/>
        <a:ext cx="201378" cy="275520"/>
      </dsp:txXfrm>
    </dsp:sp>
    <dsp:sp modelId="{7C60973B-6D7C-4779-9CF7-07E8D9650E76}">
      <dsp:nvSpPr>
        <dsp:cNvPr id="0" name=""/>
        <dsp:cNvSpPr/>
      </dsp:nvSpPr>
      <dsp:spPr>
        <a:xfrm>
          <a:off x="7511855" y="1053046"/>
          <a:ext cx="366140" cy="366140"/>
        </a:xfrm>
        <a:prstGeom prst="downArrow">
          <a:avLst>
            <a:gd name="adj1" fmla="val 55000"/>
            <a:gd name="adj2" fmla="val 45000"/>
          </a:avLst>
        </a:prstGeom>
        <a:solidFill>
          <a:schemeClr val="accent2">
            <a:tint val="40000"/>
            <a:alpha val="90000"/>
            <a:hueOff val="-406311"/>
            <a:satOff val="-2490"/>
            <a:lumOff val="-295"/>
            <a:alphaOff val="0"/>
          </a:schemeClr>
        </a:solidFill>
        <a:ln w="9525" cap="flat" cmpd="sng" algn="ctr">
          <a:solidFill>
            <a:schemeClr val="accent2">
              <a:tint val="40000"/>
              <a:alpha val="90000"/>
              <a:hueOff val="-406311"/>
              <a:satOff val="-2490"/>
              <a:lumOff val="-2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594236" y="1053046"/>
        <a:ext cx="201378" cy="275520"/>
      </dsp:txXfrm>
    </dsp:sp>
    <dsp:sp modelId="{35F8CB86-4B3F-467A-8FF4-B0D4690FF550}">
      <dsp:nvSpPr>
        <dsp:cNvPr id="0" name=""/>
        <dsp:cNvSpPr/>
      </dsp:nvSpPr>
      <dsp:spPr>
        <a:xfrm>
          <a:off x="7517731" y="1596408"/>
          <a:ext cx="366140" cy="366140"/>
        </a:xfrm>
        <a:prstGeom prst="downArrow">
          <a:avLst>
            <a:gd name="adj1" fmla="val 55000"/>
            <a:gd name="adj2" fmla="val 45000"/>
          </a:avLst>
        </a:prstGeom>
        <a:solidFill>
          <a:schemeClr val="accent2">
            <a:tint val="40000"/>
            <a:alpha val="90000"/>
            <a:hueOff val="-812623"/>
            <a:satOff val="-4979"/>
            <a:lumOff val="-589"/>
            <a:alphaOff val="0"/>
          </a:schemeClr>
        </a:solidFill>
        <a:ln w="9525" cap="flat" cmpd="sng" algn="ctr">
          <a:solidFill>
            <a:schemeClr val="accent2">
              <a:tint val="40000"/>
              <a:alpha val="90000"/>
              <a:hueOff val="-812623"/>
              <a:satOff val="-4979"/>
              <a:lumOff val="-5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600112" y="1596408"/>
        <a:ext cx="201378" cy="275520"/>
      </dsp:txXfrm>
    </dsp:sp>
    <dsp:sp modelId="{F0B25D87-2882-420D-9949-84351B393599}">
      <dsp:nvSpPr>
        <dsp:cNvPr id="0" name=""/>
        <dsp:cNvSpPr/>
      </dsp:nvSpPr>
      <dsp:spPr>
        <a:xfrm>
          <a:off x="7514729" y="2190933"/>
          <a:ext cx="366140" cy="366140"/>
        </a:xfrm>
        <a:prstGeom prst="downArrow">
          <a:avLst>
            <a:gd name="adj1" fmla="val 55000"/>
            <a:gd name="adj2" fmla="val 45000"/>
          </a:avLst>
        </a:prstGeom>
        <a:solidFill>
          <a:schemeClr val="accent2">
            <a:tint val="40000"/>
            <a:alpha val="90000"/>
            <a:hueOff val="-1218934"/>
            <a:satOff val="-7469"/>
            <a:lumOff val="-884"/>
            <a:alphaOff val="0"/>
          </a:schemeClr>
        </a:solidFill>
        <a:ln w="9525" cap="flat" cmpd="sng" algn="ctr">
          <a:solidFill>
            <a:schemeClr val="accent2">
              <a:tint val="40000"/>
              <a:alpha val="90000"/>
              <a:hueOff val="-1218934"/>
              <a:satOff val="-7469"/>
              <a:lumOff val="-8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597110" y="2190933"/>
        <a:ext cx="201378" cy="27552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5/9/2021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2FA3365-C20D-4DE7-B60A-879E13076990}" type="datetime1">
              <a:rPr lang="en-US" smtClean="0"/>
              <a:t>5/9/2021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916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26B41A3-D309-476F-AC0A-59E71A343D4B}"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8993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7AC8DD-0059-4F51-ADF3-33E8E808B00E}"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8380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EBD2DC6-5720-404E-A1E9-347E158E6178}" type="datetime1">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276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34695" y="2824269"/>
            <a:ext cx="4608576"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54792" y="2821491"/>
            <a:ext cx="4608576"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E80974-C910-4579-92CD-844CC49FCB73}" type="datetime1">
              <a:rPr lang="en-US" smtClean="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11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DE2ACAD-2828-412E-BAFA-0BE9825BEE96}" type="datetime1">
              <a:rPr lang="en-US" smtClean="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6728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8CB84-564F-4F9C-AC5C-488F64862701}" type="datetime1">
              <a:rPr lang="en-US" smtClean="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094881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68EECBD-A3AA-4F3B-9146-D7F35F9B1ABF}" type="datetime1">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400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38848C6-0C4A-4136-A9F8-D80251CB5689}" type="datetime1">
              <a:rPr lang="en-US" smtClean="0"/>
              <a:t>5/9/2021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059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2BBB64-3259-4573-B06B-24C2C572876B}"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1365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3701014-3973-402F-AEE1-804E14F23FD3}"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704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55BA285-9698-1B45-8319-D90A8C63F150}"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34695" y="2824269"/>
            <a:ext cx="4608576"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54792" y="2821491"/>
            <a:ext cx="4608576"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CFCDFD-B4CF-A241-8D71-E814B10BEAF4}"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5/9/2021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5/9/2021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914D69-4AF8-47D1-BAB5-04470004A93E}" type="datetime1">
              <a:rPr lang="en-US" smtClean="0"/>
              <a:t>5/9/2021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960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2556C3-DC40-409B-B1F9-52FA4FCB8C86}"/>
              </a:ext>
            </a:extLst>
          </p:cNvPr>
          <p:cNvSpPr>
            <a:spLocks noGrp="1"/>
          </p:cNvSpPr>
          <p:nvPr>
            <p:ph type="ctrTitle"/>
          </p:nvPr>
        </p:nvSpPr>
        <p:spPr>
          <a:xfrm>
            <a:off x="967667" y="408374"/>
            <a:ext cx="10087186" cy="2935356"/>
          </a:xfrm>
        </p:spPr>
        <p:txBody>
          <a:bodyPr/>
          <a:lstStyle/>
          <a:p>
            <a:pPr algn="ctr"/>
            <a:br>
              <a:rPr lang="fr-FR" dirty="0"/>
            </a:br>
            <a:endParaRPr lang="fr-FR" dirty="0"/>
          </a:p>
        </p:txBody>
      </p:sp>
      <p:sp>
        <p:nvSpPr>
          <p:cNvPr id="3" name="Sous-titre 2">
            <a:extLst>
              <a:ext uri="{FF2B5EF4-FFF2-40B4-BE49-F238E27FC236}">
                <a16:creationId xmlns:a16="http://schemas.microsoft.com/office/drawing/2014/main" id="{BFBB1138-5EE8-4782-8E4F-AAAFC2D50E3D}"/>
              </a:ext>
            </a:extLst>
          </p:cNvPr>
          <p:cNvSpPr>
            <a:spLocks noGrp="1"/>
          </p:cNvSpPr>
          <p:nvPr>
            <p:ph type="subTitle" idx="1"/>
          </p:nvPr>
        </p:nvSpPr>
        <p:spPr>
          <a:xfrm>
            <a:off x="754603" y="1660126"/>
            <a:ext cx="10821880" cy="4323424"/>
          </a:xfrm>
        </p:spPr>
        <p:txBody>
          <a:bodyPr>
            <a:normAutofit/>
          </a:bodyPr>
          <a:lstStyle/>
          <a:p>
            <a:pPr marL="0" indent="0" algn="ctr">
              <a:lnSpc>
                <a:spcPct val="100000"/>
              </a:lnSpc>
              <a:spcAft>
                <a:spcPts val="800"/>
              </a:spcAft>
              <a:buNone/>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FACULTE DE DROIT, ECONOMIE ET SCIENCES </a:t>
            </a:r>
            <a:r>
              <a:rPr lang="fr-FR" sz="2200" b="1" dirty="0">
                <a:latin typeface="Times New Roman" panose="02020603050405020304" pitchFamily="18" charset="0"/>
                <a:ea typeface="Calibri" panose="020F0502020204030204" pitchFamily="34" charset="0"/>
                <a:cs typeface="Times New Roman" panose="02020603050405020304" pitchFamily="18" charset="0"/>
              </a:rPr>
              <a:t>SOCIALES</a:t>
            </a:r>
            <a:endParaRPr lang="fr-FR"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0000"/>
              </a:lnSpc>
              <a:spcBef>
                <a:spcPts val="0"/>
              </a:spcBef>
              <a:spcAft>
                <a:spcPts val="300"/>
              </a:spcAft>
              <a:buNone/>
              <a:tabLst>
                <a:tab pos="4791075" algn="l"/>
              </a:tabLst>
            </a:pP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DEPARTEMENT DE GEOGRAPHIE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spcAft>
                <a:spcPts val="600"/>
              </a:spcAft>
              <a:buNone/>
              <a:tabLst>
                <a:tab pos="4791075" algn="l"/>
              </a:tabLst>
            </a:pPr>
            <a:r>
              <a:rPr lang="fr-FR" sz="16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MASTER l : Géographie- Aménagement, Environnement et Développement</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0000"/>
              </a:lnSpc>
              <a:spcBef>
                <a:spcPts val="0"/>
              </a:spcBef>
              <a:spcAft>
                <a:spcPts val="600"/>
              </a:spcAft>
              <a:buNone/>
              <a:tabLst>
                <a:tab pos="4791075" algn="l"/>
              </a:tabLs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Parcours : </a:t>
            </a:r>
            <a:r>
              <a:rPr lang="fr-FR" sz="1600" b="1" dirty="0">
                <a:latin typeface="Times New Roman" panose="02020603050405020304" pitchFamily="18" charset="0"/>
                <a:ea typeface="Calibri" panose="020F0502020204030204" pitchFamily="34" charset="0"/>
                <a:cs typeface="Times New Roman" panose="02020603050405020304" pitchFamily="18" charset="0"/>
              </a:rPr>
              <a:t>Recherche </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spcAft>
                <a:spcPts val="600"/>
              </a:spcAft>
              <a:buNone/>
              <a:tabLst>
                <a:tab pos="4791075" algn="l"/>
              </a:tabLst>
            </a:pPr>
            <a:r>
              <a:rPr lang="fr-FR" sz="16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MEMOIRE DE MASTER 1</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pic>
        <p:nvPicPr>
          <p:cNvPr id="4" name="Image 3">
            <a:extLst>
              <a:ext uri="{FF2B5EF4-FFF2-40B4-BE49-F238E27FC236}">
                <a16:creationId xmlns:a16="http://schemas.microsoft.com/office/drawing/2014/main" id="{AB489C16-4615-4FC3-8BD5-724AF7089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020" y="633572"/>
            <a:ext cx="1625960" cy="1026554"/>
          </a:xfrm>
          <a:prstGeom prst="rect">
            <a:avLst/>
          </a:prstGeom>
        </p:spPr>
      </p:pic>
      <p:sp>
        <p:nvSpPr>
          <p:cNvPr id="5" name="Rectangle 4">
            <a:extLst>
              <a:ext uri="{FF2B5EF4-FFF2-40B4-BE49-F238E27FC236}">
                <a16:creationId xmlns:a16="http://schemas.microsoft.com/office/drawing/2014/main" id="{9E035B45-7AAB-4254-B472-95A4BC505E59}"/>
              </a:ext>
            </a:extLst>
          </p:cNvPr>
          <p:cNvSpPr/>
          <p:nvPr/>
        </p:nvSpPr>
        <p:spPr>
          <a:xfrm>
            <a:off x="3495028" y="44390"/>
            <a:ext cx="5610225" cy="504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UNIVERSITÉ DE TOURS</a:t>
            </a:r>
          </a:p>
        </p:txBody>
      </p:sp>
      <p:sp>
        <p:nvSpPr>
          <p:cNvPr id="6" name="Rectangle : avec coins arrondis en diagonale 5">
            <a:extLst>
              <a:ext uri="{FF2B5EF4-FFF2-40B4-BE49-F238E27FC236}">
                <a16:creationId xmlns:a16="http://schemas.microsoft.com/office/drawing/2014/main" id="{C669ECE4-6F62-4655-8015-E6A786095FF2}"/>
              </a:ext>
            </a:extLst>
          </p:cNvPr>
          <p:cNvSpPr/>
          <p:nvPr/>
        </p:nvSpPr>
        <p:spPr>
          <a:xfrm>
            <a:off x="1890944" y="3586579"/>
            <a:ext cx="9419207" cy="1008903"/>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eaLnBrk="1" fontAlgn="auto" latinLnBrk="0" hangingPunct="1">
              <a:lnSpc>
                <a:spcPct val="150000"/>
              </a:lnSpc>
              <a:spcBef>
                <a:spcPts val="0"/>
              </a:spcBef>
              <a:spcAft>
                <a:spcPts val="800"/>
              </a:spcAft>
              <a:buClrTx/>
              <a:buSzTx/>
              <a:buFontTx/>
              <a:buNone/>
              <a:tabLst/>
              <a:defRPr/>
            </a:pPr>
            <a:r>
              <a:rPr lang="fr-FR" sz="16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SUJET: COMMUNIQUER SANS ÊTRE ANXIOGÈNE. QUELS IMPACTS SUR LA PRÉVENTION DES RISQUES À TOURS . ENTRE DISCOURS POLITIQUES ET RESSENTIS CITOYENS .</a:t>
            </a:r>
            <a:endParaRPr kumimoji="0" lang="fr-FR" sz="1600" b="1"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5FACB28D-46DF-42DD-8BEF-7A0434C51C3C}"/>
              </a:ext>
            </a:extLst>
          </p:cNvPr>
          <p:cNvSpPr/>
          <p:nvPr/>
        </p:nvSpPr>
        <p:spPr>
          <a:xfrm>
            <a:off x="807868" y="4864963"/>
            <a:ext cx="2379215" cy="772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dirty="0">
                <a:solidFill>
                  <a:schemeClr val="tx1"/>
                </a:solidFill>
                <a:latin typeface="Times New Roman" panose="02020603050405020304" pitchFamily="18" charset="0"/>
                <a:cs typeface="Times New Roman" panose="02020603050405020304" pitchFamily="18" charset="0"/>
              </a:rPr>
              <a:t>Présenté par: </a:t>
            </a:r>
          </a:p>
          <a:p>
            <a:pPr algn="ctr">
              <a:lnSpc>
                <a:spcPct val="150000"/>
              </a:lnSpc>
            </a:pPr>
            <a:r>
              <a:rPr lang="fr-FR" sz="1400" dirty="0">
                <a:solidFill>
                  <a:schemeClr val="tx1"/>
                </a:solidFill>
                <a:latin typeface="Times New Roman" panose="02020603050405020304" pitchFamily="18" charset="0"/>
                <a:cs typeface="Times New Roman" panose="02020603050405020304" pitchFamily="18" charset="0"/>
              </a:rPr>
              <a:t>Abdoulaye MBAYE</a:t>
            </a:r>
          </a:p>
        </p:txBody>
      </p:sp>
      <p:sp>
        <p:nvSpPr>
          <p:cNvPr id="8" name="Rectangle 7">
            <a:extLst>
              <a:ext uri="{FF2B5EF4-FFF2-40B4-BE49-F238E27FC236}">
                <a16:creationId xmlns:a16="http://schemas.microsoft.com/office/drawing/2014/main" id="{8C57DF20-E1B6-47BF-8A70-6E9AAA9BCBF2}"/>
              </a:ext>
            </a:extLst>
          </p:cNvPr>
          <p:cNvSpPr/>
          <p:nvPr/>
        </p:nvSpPr>
        <p:spPr>
          <a:xfrm>
            <a:off x="8797772" y="4687411"/>
            <a:ext cx="2512380" cy="911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dirty="0">
                <a:solidFill>
                  <a:schemeClr val="tx1"/>
                </a:solidFill>
                <a:latin typeface="Times New Roman" panose="02020603050405020304" pitchFamily="18" charset="0"/>
                <a:cs typeface="Times New Roman" panose="02020603050405020304" pitchFamily="18" charset="0"/>
              </a:rPr>
              <a:t>Sous la direction de:</a:t>
            </a:r>
          </a:p>
          <a:p>
            <a:pPr algn="ctr">
              <a:lnSpc>
                <a:spcPct val="150000"/>
              </a:lnSpc>
            </a:pPr>
            <a:r>
              <a:rPr lang="fr-FR" sz="1400" dirty="0">
                <a:solidFill>
                  <a:schemeClr val="tx1"/>
                </a:solidFill>
                <a:latin typeface="Times New Roman" panose="02020603050405020304" pitchFamily="18" charset="0"/>
                <a:cs typeface="Times New Roman" panose="02020603050405020304" pitchFamily="18" charset="0"/>
              </a:rPr>
              <a:t>Marion ALMARIC</a:t>
            </a:r>
          </a:p>
          <a:p>
            <a:pPr algn="ctr">
              <a:lnSpc>
                <a:spcPct val="150000"/>
              </a:lnSpc>
            </a:pPr>
            <a:r>
              <a:rPr lang="fr-FR" sz="1400" dirty="0">
                <a:solidFill>
                  <a:schemeClr val="tx1"/>
                </a:solidFill>
                <a:latin typeface="Times New Roman" panose="02020603050405020304" pitchFamily="18" charset="0"/>
                <a:cs typeface="Times New Roman" panose="02020603050405020304" pitchFamily="18" charset="0"/>
              </a:rPr>
              <a:t>Floriane CHOURAQUI</a:t>
            </a:r>
          </a:p>
        </p:txBody>
      </p:sp>
      <p:sp>
        <p:nvSpPr>
          <p:cNvPr id="9" name="Rectangle 8">
            <a:extLst>
              <a:ext uri="{FF2B5EF4-FFF2-40B4-BE49-F238E27FC236}">
                <a16:creationId xmlns:a16="http://schemas.microsoft.com/office/drawing/2014/main" id="{48DE2E54-3FD0-44E9-8F5B-F02BA7C2961F}"/>
              </a:ext>
            </a:extLst>
          </p:cNvPr>
          <p:cNvSpPr/>
          <p:nvPr/>
        </p:nvSpPr>
        <p:spPr>
          <a:xfrm>
            <a:off x="4643020" y="5477522"/>
            <a:ext cx="2698813" cy="3697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fr-FR"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Année universitaire : 2020 - 2021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4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439002" y="639554"/>
            <a:ext cx="9520158" cy="4361119"/>
          </a:xfrm>
        </p:spPr>
        <p:txBody>
          <a:bodyPr>
            <a:normAutofit/>
          </a:bodyPr>
          <a:lstStyle/>
          <a:p>
            <a:pPr marL="0" indent="0" algn="just">
              <a:lnSpc>
                <a:spcPct val="150000"/>
              </a:lnSpc>
              <a:spcAft>
                <a:spcPts val="800"/>
              </a:spcAft>
              <a:buNone/>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1-3. TOURS, </a:t>
            </a:r>
            <a:r>
              <a:rPr lang="fr-FR" sz="2200" b="1" dirty="0">
                <a:latin typeface="Times New Roman" panose="02020603050405020304" pitchFamily="18" charset="0"/>
                <a:ea typeface="Calibri" panose="020F0502020204030204" pitchFamily="34" charset="0"/>
                <a:cs typeface="Times New Roman" panose="02020603050405020304" pitchFamily="18" charset="0"/>
              </a:rPr>
              <a:t>UNE VILLE EXPOSÉE AU RISQUE D’INONDATION </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1-3-1. </a:t>
            </a:r>
            <a:r>
              <a:rPr lang="fr-FR" dirty="0">
                <a:latin typeface="Times New Roman" panose="02020603050405020304" pitchFamily="18" charset="0"/>
                <a:ea typeface="Calibri" panose="020F0502020204030204" pitchFamily="34" charset="0"/>
                <a:cs typeface="Times New Roman" panose="02020603050405020304" pitchFamily="18" charset="0"/>
              </a:rPr>
              <a:t>Présentation de la ville de Tours </a:t>
            </a: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1-3-2. Le risque inondation à</a:t>
            </a:r>
            <a:r>
              <a:rPr lang="fr-FR" dirty="0">
                <a:latin typeface="Times New Roman" panose="02020603050405020304" pitchFamily="18" charset="0"/>
                <a:ea typeface="Calibri" panose="020F0502020204030204" pitchFamily="34" charset="0"/>
                <a:cs typeface="Times New Roman" panose="02020603050405020304" pitchFamily="18" charset="0"/>
              </a:rPr>
              <a:t> Tours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1-3-3. </a:t>
            </a:r>
            <a:r>
              <a:rPr lang="fr-FR" dirty="0">
                <a:latin typeface="Times New Roman" panose="02020603050405020304" pitchFamily="18" charset="0"/>
                <a:ea typeface="Calibri" panose="020F0502020204030204" pitchFamily="34" charset="0"/>
                <a:cs typeface="Times New Roman" panose="02020603050405020304" pitchFamily="18" charset="0"/>
              </a:rPr>
              <a:t>Justification du</a:t>
            </a:r>
            <a:r>
              <a:rPr lang="fr-FR" dirty="0">
                <a:effectLst/>
                <a:latin typeface="Times New Roman" panose="02020603050405020304" pitchFamily="18" charset="0"/>
                <a:ea typeface="Calibri" panose="020F0502020204030204" pitchFamily="34" charset="0"/>
                <a:cs typeface="Times New Roman" panose="02020603050405020304" pitchFamily="18" charset="0"/>
              </a:rPr>
              <a:t> choix des quartiers ciblés  </a:t>
            </a:r>
          </a:p>
          <a:p>
            <a:pPr marL="0" indent="0" algn="just">
              <a:lnSpc>
                <a:spcPct val="150000"/>
              </a:lnSpc>
              <a:buNone/>
            </a:pPr>
            <a:endParaRPr lang="fr-FR" dirty="0">
              <a:latin typeface="Times New Roman" panose="02020603050405020304" pitchFamily="18" charset="0"/>
              <a:cs typeface="Times New Roman" panose="02020603050405020304" pitchFamily="18" charset="0"/>
            </a:endParaRPr>
          </a:p>
          <a:p>
            <a:pPr marL="0" indent="0">
              <a:buNone/>
            </a:pPr>
            <a:endParaRPr lang="fr-FR" dirty="0"/>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6B41A3-D309-476F-AC0A-59E71A343D4B}"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1663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291079" y="0"/>
            <a:ext cx="10906386" cy="6858000"/>
          </a:xfrm>
        </p:spPr>
        <p:txBody>
          <a:bodyPr>
            <a:normAutofit fontScale="92500" lnSpcReduction="20000"/>
          </a:bodyPr>
          <a:lstStyle/>
          <a:p>
            <a:pPr marL="0" indent="0" algn="just">
              <a:lnSpc>
                <a:spcPct val="170000"/>
              </a:lnSpc>
              <a:spcAft>
                <a:spcPts val="800"/>
              </a:spcAft>
              <a:buNone/>
            </a:pPr>
            <a:r>
              <a:rPr lang="fr-FR" sz="2200" b="1" dirty="0">
                <a:latin typeface="Times New Roman" panose="02020603050405020304" pitchFamily="18" charset="0"/>
                <a:ea typeface="Calibri" panose="020F0502020204030204" pitchFamily="34" charset="0"/>
                <a:cs typeface="Times New Roman" panose="02020603050405020304" pitchFamily="18" charset="0"/>
              </a:rPr>
              <a:t>1-4</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 Une diversité des outils de communication et des modalités de diffusion de l’information sur les risques </a:t>
            </a:r>
            <a:endParaRPr lang="fr-FR"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1-4-1. L’information préventive règlementaire</a:t>
            </a:r>
          </a:p>
          <a:p>
            <a:pPr marL="0" indent="0" algn="just">
              <a:lnSpc>
                <a:spcPct val="170000"/>
              </a:lnSpc>
              <a:spcAft>
                <a:spcPts val="800"/>
              </a:spcAft>
              <a:buNone/>
            </a:pPr>
            <a:r>
              <a:rPr lang="fr-FR" sz="1800" dirty="0">
                <a:latin typeface="Times New Roman" panose="02020603050405020304" pitchFamily="18" charset="0"/>
                <a:ea typeface="Calibri" panose="020F0502020204030204" pitchFamily="34" charset="0"/>
                <a:cs typeface="Times New Roman" panose="02020603050405020304" pitchFamily="18" charset="0"/>
              </a:rPr>
              <a:t>          1-4-1-1. D’une obligation d’information à une logique de responsabilisation des citoyens</a:t>
            </a:r>
          </a:p>
          <a:p>
            <a:pPr marL="0" indent="0" algn="just">
              <a:lnSpc>
                <a:spcPct val="170000"/>
              </a:lnSpc>
              <a:spcAft>
                <a:spcPts val="800"/>
              </a:spcAft>
              <a:buNone/>
            </a:pPr>
            <a:r>
              <a:rPr lang="fr-FR" sz="1800" dirty="0">
                <a:latin typeface="Times New Roman" panose="02020603050405020304" pitchFamily="18" charset="0"/>
                <a:ea typeface="Calibri" panose="020F0502020204030204" pitchFamily="34" charset="0"/>
                <a:cs typeface="Times New Roman" panose="02020603050405020304" pitchFamily="18" charset="0"/>
              </a:rPr>
              <a:t>          1-4-1-2.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Dicrim: un élément indispensable pour une sensibilisation face aux risques majeurs</a:t>
            </a:r>
          </a:p>
          <a:p>
            <a:pPr marL="0" indent="0" algn="just">
              <a:lnSpc>
                <a:spcPct val="17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1-4-2.  Vers une émergence de l’information préventive informelle</a:t>
            </a:r>
          </a:p>
          <a:p>
            <a:pPr marL="0" indent="0" algn="just">
              <a:lnSpc>
                <a:spcPct val="170000"/>
              </a:lnSpc>
              <a:spcAft>
                <a:spcPts val="800"/>
              </a:spcAft>
              <a:buNone/>
            </a:pPr>
            <a:r>
              <a:rPr lang="fr-FR" sz="1800" dirty="0">
                <a:latin typeface="Times New Roman" panose="02020603050405020304" pitchFamily="18" charset="0"/>
                <a:ea typeface="Calibri" panose="020F0502020204030204" pitchFamily="34" charset="0"/>
                <a:cs typeface="Times New Roman" panose="02020603050405020304" pitchFamily="18" charset="0"/>
              </a:rPr>
              <a:t>          1-4-2-1. Usage des NTIC pour informer sur le risque inondation </a:t>
            </a:r>
          </a:p>
          <a:p>
            <a:pPr marL="0" indent="0" algn="just">
              <a:lnSpc>
                <a:spcPct val="170000"/>
              </a:lnSpc>
              <a:spcAft>
                <a:spcPts val="800"/>
              </a:spcAft>
              <a:buNone/>
            </a:pPr>
            <a:r>
              <a:rPr lang="fr-FR" sz="1800" dirty="0">
                <a:latin typeface="Times New Roman" panose="02020603050405020304" pitchFamily="18" charset="0"/>
                <a:ea typeface="Calibri" panose="020F0502020204030204" pitchFamily="34" charset="0"/>
                <a:cs typeface="Times New Roman" panose="02020603050405020304" pitchFamily="18" charset="0"/>
              </a:rPr>
              <a:t>          1-4-2-2.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autres supports d’information préventive</a:t>
            </a:r>
          </a:p>
          <a:p>
            <a:pPr marL="0" indent="0" algn="just">
              <a:lnSpc>
                <a:spcPct val="170000"/>
              </a:lnSpc>
              <a:spcAft>
                <a:spcPts val="800"/>
              </a:spcAft>
              <a:buNone/>
            </a:pPr>
            <a:r>
              <a:rPr lang="fr-FR" sz="1800" dirty="0">
                <a:latin typeface="Times New Roman" panose="02020603050405020304" pitchFamily="18" charset="0"/>
                <a:ea typeface="Calibri" panose="020F0502020204030204" pitchFamily="34" charset="0"/>
                <a:cs typeface="Times New Roman" panose="02020603050405020304" pitchFamily="18" charset="0"/>
              </a:rPr>
              <a:t>          1-4-2-3.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L’auto-information </a:t>
            </a:r>
          </a:p>
          <a:p>
            <a:pPr marL="0" indent="0" algn="just">
              <a:lnSpc>
                <a:spcPct val="17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1-4-3. </a:t>
            </a:r>
            <a:r>
              <a:rPr lang="fr-FR" dirty="0">
                <a:latin typeface="Times New Roman" panose="02020603050405020304" pitchFamily="18" charset="0"/>
                <a:ea typeface="Calibri" panose="020F0502020204030204" pitchFamily="34" charset="0"/>
                <a:cs typeface="Times New Roman" panose="02020603050405020304" pitchFamily="18" charset="0"/>
              </a:rPr>
              <a:t>Le caractère anxiogène de l’information préventive relève t-elle de l’aspect règlementaire ou de celui     informel?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dirty="0"/>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6B41A3-D309-476F-AC0A-59E71A343D4B}"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32351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380310" y="639571"/>
            <a:ext cx="9876576" cy="5011239"/>
          </a:xfrm>
        </p:spPr>
        <p:txBody>
          <a:bodyPr>
            <a:normAutofit fontScale="85000" lnSpcReduction="10000"/>
          </a:bodyPr>
          <a:lstStyle/>
          <a:p>
            <a:pPr marL="0" indent="0" algn="just">
              <a:lnSpc>
                <a:spcPct val="150000"/>
              </a:lnSpc>
              <a:spcAft>
                <a:spcPts val="800"/>
              </a:spcAft>
              <a:buNone/>
            </a:pPr>
            <a:r>
              <a:rPr lang="fr-FR" sz="2200" b="1" dirty="0">
                <a:latin typeface="Times New Roman" panose="02020603050405020304" pitchFamily="18" charset="0"/>
                <a:ea typeface="Calibri" panose="020F0502020204030204" pitchFamily="34" charset="0"/>
                <a:cs typeface="Times New Roman" panose="02020603050405020304" pitchFamily="18" charset="0"/>
              </a:rPr>
              <a:t>1-5</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 Un système d’alerte basé principalement sur les sirènes et des consignes </a:t>
            </a:r>
            <a:r>
              <a:rPr lang="fr-FR" sz="2200" b="1" dirty="0">
                <a:latin typeface="Times New Roman" panose="02020603050405020304" pitchFamily="18" charset="0"/>
                <a:ea typeface="Calibri" panose="020F0502020204030204" pitchFamily="34" charset="0"/>
                <a:cs typeface="Times New Roman" panose="02020603050405020304" pitchFamily="18" charset="0"/>
              </a:rPr>
              <a:t>structurés autour des </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bons gestes </a:t>
            </a:r>
          </a:p>
          <a:p>
            <a:pPr marL="0" indent="0" algn="just">
              <a:lnSpc>
                <a:spcPct val="150000"/>
              </a:lnSpc>
              <a:spcAft>
                <a:spcPts val="800"/>
              </a:spcAft>
              <a:buNone/>
            </a:pPr>
            <a:r>
              <a:rPr lang="fr-FR" sz="2400" dirty="0">
                <a:latin typeface="Times New Roman" panose="02020603050405020304" pitchFamily="18" charset="0"/>
                <a:ea typeface="Calibri" panose="020F0502020204030204" pitchFamily="34" charset="0"/>
                <a:cs typeface="Times New Roman" panose="02020603050405020304" pitchFamily="18" charset="0"/>
              </a:rPr>
              <a:t>    1-5</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-1. </a:t>
            </a:r>
            <a:r>
              <a:rPr lang="fr-FR" sz="2400" dirty="0">
                <a:latin typeface="Times New Roman" panose="02020603050405020304" pitchFamily="18" charset="0"/>
                <a:ea typeface="Calibri" panose="020F0502020204030204" pitchFamily="34" charset="0"/>
                <a:cs typeface="Times New Roman" panose="02020603050405020304" pitchFamily="18" charset="0"/>
              </a:rPr>
              <a:t>Les sirènes: principaux moyens d’alerte  sur les risques majeurs à Tours  </a:t>
            </a: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sz="2400" dirty="0">
                <a:latin typeface="Times New Roman" panose="02020603050405020304" pitchFamily="18" charset="0"/>
                <a:ea typeface="Calibri" panose="020F0502020204030204" pitchFamily="34" charset="0"/>
                <a:cs typeface="Times New Roman" panose="02020603050405020304" pitchFamily="18" charset="0"/>
              </a:rPr>
              <a:t>    1-5</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-1. </a:t>
            </a:r>
            <a:r>
              <a:rPr lang="fr-FR" sz="2400" dirty="0">
                <a:latin typeface="Times New Roman" panose="02020603050405020304" pitchFamily="18" charset="0"/>
                <a:ea typeface="Calibri" panose="020F0502020204030204" pitchFamily="34" charset="0"/>
                <a:cs typeface="Times New Roman" panose="02020603050405020304" pitchFamily="18" charset="0"/>
              </a:rPr>
              <a:t>Des consignes basés sur les bons gestes pour mieux préparer les populations</a:t>
            </a:r>
            <a:endParaRPr lang="fr-FR"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sz="2200" b="1" dirty="0">
                <a:latin typeface="Times New Roman" panose="02020603050405020304" pitchFamily="18" charset="0"/>
                <a:ea typeface="Calibri" panose="020F0502020204030204" pitchFamily="34" charset="0"/>
                <a:cs typeface="Times New Roman" panose="02020603050405020304" pitchFamily="18" charset="0"/>
              </a:rPr>
              <a:t>1-6</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 Une communication sur les risques </a:t>
            </a:r>
            <a:r>
              <a:rPr lang="fr-FR" sz="2200" b="1">
                <a:effectLst/>
                <a:latin typeface="Times New Roman" panose="02020603050405020304" pitchFamily="18" charset="0"/>
                <a:ea typeface="Calibri" panose="020F0502020204030204" pitchFamily="34" charset="0"/>
                <a:cs typeface="Times New Roman" panose="02020603050405020304" pitchFamily="18" charset="0"/>
              </a:rPr>
              <a:t>majeurs limitée  </a:t>
            </a:r>
            <a:endParaRPr lang="fr-FR"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1-6</a:t>
            </a:r>
            <a:r>
              <a:rPr lang="fr-FR" dirty="0">
                <a:effectLst/>
                <a:latin typeface="Times New Roman" panose="02020603050405020304" pitchFamily="18" charset="0"/>
                <a:ea typeface="Calibri" panose="020F0502020204030204" pitchFamily="34" charset="0"/>
                <a:cs typeface="Times New Roman" panose="02020603050405020304" pitchFamily="18" charset="0"/>
              </a:rPr>
              <a:t>-1. </a:t>
            </a:r>
            <a:r>
              <a:rPr lang="fr-FR" dirty="0">
                <a:latin typeface="Times New Roman" panose="02020603050405020304" pitchFamily="18" charset="0"/>
                <a:ea typeface="Calibri" panose="020F0502020204030204" pitchFamily="34" charset="0"/>
                <a:cs typeface="Times New Roman" panose="02020603050405020304" pitchFamily="18" charset="0"/>
              </a:rPr>
              <a:t>Une information préventive inaccessible et technique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1-6</a:t>
            </a:r>
            <a:r>
              <a:rPr lang="fr-FR" dirty="0">
                <a:effectLst/>
                <a:latin typeface="Times New Roman" panose="02020603050405020304" pitchFamily="18" charset="0"/>
                <a:ea typeface="Calibri" panose="020F0502020204030204" pitchFamily="34" charset="0"/>
                <a:cs typeface="Times New Roman" panose="02020603050405020304" pitchFamily="18" charset="0"/>
              </a:rPr>
              <a:t>-2. La désappropriation de la communication préventive et la fiabilité des sources  d’informations </a:t>
            </a: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1-6-3. Des acteurs locaux non impliqués</a:t>
            </a:r>
          </a:p>
          <a:p>
            <a:pPr marL="0" indent="0" algn="just">
              <a:lnSpc>
                <a:spcPct val="150000"/>
              </a:lnSpc>
              <a:spcAft>
                <a:spcPts val="800"/>
              </a:spcAft>
              <a:buNone/>
            </a:pPr>
            <a:endParaRPr lang="fr-FR" dirty="0"/>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6B41A3-D309-476F-AC0A-59E71A343D4B}"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22791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3F4BE6-DA39-4C92-9743-D319D57F784C}"/>
              </a:ext>
            </a:extLst>
          </p:cNvPr>
          <p:cNvSpPr>
            <a:spLocks noGrp="1"/>
          </p:cNvSpPr>
          <p:nvPr>
            <p:ph type="title"/>
          </p:nvPr>
        </p:nvSpPr>
        <p:spPr>
          <a:xfrm>
            <a:off x="1599132" y="-399496"/>
            <a:ext cx="10112808" cy="2228295"/>
          </a:xfrm>
        </p:spPr>
        <p:txBody>
          <a:bodyPr>
            <a:normAutofit fontScale="90000"/>
          </a:bodyPr>
          <a:lstStyle/>
          <a:p>
            <a:pPr>
              <a:lnSpc>
                <a:spcPct val="150000"/>
              </a:lnSpc>
            </a:pP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r>
              <a:rPr lang="fr-FR" sz="2200" dirty="0">
                <a:latin typeface="Times New Roman" panose="02020603050405020304" pitchFamily="18" charset="0"/>
                <a:cs typeface="Times New Roman" panose="02020603050405020304" pitchFamily="18" charset="0"/>
              </a:rPr>
              <a:t> </a:t>
            </a:r>
            <a:r>
              <a:rPr lang="fr-FR" sz="2700" b="1" dirty="0">
                <a:effectLst/>
                <a:latin typeface="Times New Roman" panose="02020603050405020304" pitchFamily="18" charset="0"/>
                <a:ea typeface="Calibri" panose="020F0502020204030204" pitchFamily="34" charset="0"/>
                <a:cs typeface="Times New Roman" panose="02020603050405020304" pitchFamily="18" charset="0"/>
              </a:rPr>
              <a:t>PARTIE 2 : </a:t>
            </a:r>
            <a:r>
              <a:rPr lang="fr-FR" sz="2700" b="1" dirty="0">
                <a:latin typeface="Times New Roman" panose="02020603050405020304" pitchFamily="18" charset="0"/>
                <a:ea typeface="Calibri" panose="020F0502020204030204" pitchFamily="34" charset="0"/>
                <a:cs typeface="Times New Roman" panose="02020603050405020304" pitchFamily="18" charset="0"/>
              </a:rPr>
              <a:t>ACCES A L’INFORMATION PREVENTIVE, REPRESENTATION DU RISQUE ET CARACTERE ANXIOGENE DE LA COMMUNICATION</a:t>
            </a:r>
            <a:endParaRPr lang="fr-FR" dirty="0"/>
          </a:p>
        </p:txBody>
      </p:sp>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321529" y="1916448"/>
            <a:ext cx="9876576" cy="5244108"/>
          </a:xfrm>
        </p:spPr>
        <p:txBody>
          <a:bodyPr>
            <a:normAutofit fontScale="92500" lnSpcReduction="20000"/>
          </a:bodyPr>
          <a:lstStyle/>
          <a:p>
            <a:pPr marL="0" indent="0" algn="just">
              <a:lnSpc>
                <a:spcPct val="160000"/>
              </a:lnSpc>
              <a:spcAft>
                <a:spcPts val="800"/>
              </a:spcAft>
              <a:buNone/>
            </a:pP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2-1. Les acteurs </a:t>
            </a:r>
          </a:p>
          <a:p>
            <a:pPr marL="0" indent="0" algn="just">
              <a:lnSpc>
                <a:spcPct val="160000"/>
              </a:lnSpc>
              <a:spcAft>
                <a:spcPts val="800"/>
              </a:spcAft>
              <a:buNone/>
            </a:pPr>
            <a:r>
              <a:rPr lang="fr-FR" sz="2200" dirty="0">
                <a:effectLst/>
                <a:latin typeface="Times New Roman" panose="02020603050405020304" pitchFamily="18" charset="0"/>
                <a:ea typeface="Calibri" panose="020F0502020204030204" pitchFamily="34" charset="0"/>
                <a:cs typeface="Times New Roman" panose="02020603050405020304" pitchFamily="18" charset="0"/>
              </a:rPr>
              <a:t>     2-1-1. Qui communiquent sur les risques majeurs ? ( les pouvoirs publics)</a:t>
            </a:r>
          </a:p>
          <a:p>
            <a:pPr marL="0" indent="0" algn="just">
              <a:lnSpc>
                <a:spcPct val="16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2-1-1-1. La mairie de Tours  ( service de prévention et de gestion des risques majeurs)</a:t>
            </a:r>
          </a:p>
          <a:p>
            <a:pPr marL="0" indent="0" algn="just">
              <a:lnSpc>
                <a:spcPct val="16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2-1-1-2. La métropole Tours Val de Loire ( GEMAPI) </a:t>
            </a:r>
          </a:p>
          <a:p>
            <a:pPr marL="0" indent="0" algn="just">
              <a:lnSpc>
                <a:spcPct val="16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2-1-1-3. Discours des pouvoirs publics : entre anxiété et rassurance </a:t>
            </a:r>
          </a:p>
          <a:p>
            <a:pPr marL="0" indent="0" algn="just">
              <a:lnSpc>
                <a:spcPct val="160000"/>
              </a:lnSpc>
              <a:spcAft>
                <a:spcPts val="800"/>
              </a:spcAft>
              <a:buNone/>
            </a:pPr>
            <a:r>
              <a:rPr lang="fr-FR" sz="2200" dirty="0">
                <a:effectLst/>
                <a:latin typeface="Times New Roman" panose="02020603050405020304" pitchFamily="18" charset="0"/>
                <a:ea typeface="Calibri" panose="020F0502020204030204" pitchFamily="34" charset="0"/>
                <a:cs typeface="Times New Roman" panose="02020603050405020304" pitchFamily="18" charset="0"/>
              </a:rPr>
              <a:t>     2-1-2. Les acteurs « récepteurs » ou locaux</a:t>
            </a:r>
          </a:p>
          <a:p>
            <a:pPr marL="0" indent="0" algn="just">
              <a:lnSpc>
                <a:spcPct val="16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2-1-2-1. Les associations et les comités de quartier </a:t>
            </a:r>
          </a:p>
          <a:p>
            <a:pPr marL="0" indent="0" algn="just">
              <a:lnSpc>
                <a:spcPct val="16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2-2-2-2. Les populations </a:t>
            </a:r>
          </a:p>
          <a:p>
            <a:pPr marL="0" indent="0" algn="just">
              <a:lnSpc>
                <a:spcPct val="150000"/>
              </a:lnSpc>
              <a:spcAft>
                <a:spcPts val="800"/>
              </a:spcAft>
              <a:buNone/>
            </a:pPr>
            <a:endParaRPr lang="fr-FR" dirty="0"/>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6B41A3-D309-476F-AC0A-59E71A343D4B}"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07310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415367" y="639571"/>
            <a:ext cx="9876576" cy="5492684"/>
          </a:xfrm>
        </p:spPr>
        <p:txBody>
          <a:bodyPr>
            <a:normAutofit/>
          </a:bodyPr>
          <a:lstStyle/>
          <a:p>
            <a:pPr marL="0" indent="0" algn="just">
              <a:lnSpc>
                <a:spcPct val="150000"/>
              </a:lnSpc>
              <a:spcAft>
                <a:spcPts val="800"/>
              </a:spcAft>
              <a:buNone/>
            </a:pPr>
            <a:r>
              <a:rPr lang="fr-FR" sz="2200" b="1" dirty="0">
                <a:latin typeface="Times New Roman" panose="02020603050405020304" pitchFamily="18" charset="0"/>
                <a:ea typeface="Calibri" panose="020F0502020204030204" pitchFamily="34" charset="0"/>
                <a:cs typeface="Times New Roman" panose="02020603050405020304" pitchFamily="18" charset="0"/>
              </a:rPr>
              <a:t>2-2. </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Cohabitation entre populations et risque d’inondation </a:t>
            </a:r>
            <a:endParaRPr lang="fr-FR"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2-2</a:t>
            </a:r>
            <a:r>
              <a:rPr lang="fr-FR" dirty="0">
                <a:effectLst/>
                <a:latin typeface="Times New Roman" panose="02020603050405020304" pitchFamily="18" charset="0"/>
                <a:ea typeface="Calibri" panose="020F0502020204030204" pitchFamily="34" charset="0"/>
                <a:cs typeface="Times New Roman" panose="02020603050405020304" pitchFamily="18" charset="0"/>
              </a:rPr>
              <a:t>-1.  </a:t>
            </a:r>
            <a:r>
              <a:rPr lang="fr-FR" dirty="0">
                <a:latin typeface="Times New Roman" panose="02020603050405020304" pitchFamily="18" charset="0"/>
                <a:ea typeface="Calibri" panose="020F0502020204030204" pitchFamily="34" charset="0"/>
                <a:cs typeface="Times New Roman" panose="02020603050405020304" pitchFamily="18" charset="0"/>
              </a:rPr>
              <a:t>Tours, une ville au paysage </a:t>
            </a:r>
            <a:r>
              <a:rPr lang="fr-FR" dirty="0">
                <a:effectLst/>
                <a:latin typeface="Times New Roman" panose="02020603050405020304" pitchFamily="18" charset="0"/>
                <a:ea typeface="Calibri" panose="020F0502020204030204" pitchFamily="34" charset="0"/>
                <a:cs typeface="Times New Roman" panose="02020603050405020304" pitchFamily="18" charset="0"/>
              </a:rPr>
              <a:t> anxiogène du fait de la présence de la Loire et du Cher </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2-2</a:t>
            </a:r>
            <a:r>
              <a:rPr lang="fr-FR" dirty="0">
                <a:effectLst/>
                <a:latin typeface="Times New Roman" panose="02020603050405020304" pitchFamily="18" charset="0"/>
                <a:ea typeface="Calibri" panose="020F0502020204030204" pitchFamily="34" charset="0"/>
                <a:cs typeface="Times New Roman" panose="02020603050405020304" pitchFamily="18" charset="0"/>
              </a:rPr>
              <a:t>-2.  </a:t>
            </a:r>
            <a:r>
              <a:rPr lang="fr-FR" dirty="0">
                <a:latin typeface="Times New Roman" panose="02020603050405020304" pitchFamily="18" charset="0"/>
                <a:ea typeface="Calibri" panose="020F0502020204030204" pitchFamily="34" charset="0"/>
                <a:cs typeface="Times New Roman" panose="02020603050405020304" pitchFamily="18" charset="0"/>
              </a:rPr>
              <a:t>U</a:t>
            </a:r>
            <a:r>
              <a:rPr lang="fr-FR" dirty="0">
                <a:effectLst/>
                <a:latin typeface="Times New Roman" panose="02020603050405020304" pitchFamily="18" charset="0"/>
                <a:ea typeface="Calibri" panose="020F0502020204030204" pitchFamily="34" charset="0"/>
                <a:cs typeface="Times New Roman" panose="02020603050405020304" pitchFamily="18" charset="0"/>
              </a:rPr>
              <a:t>ne faible culture du risque malgré l’exposition au </a:t>
            </a:r>
            <a:r>
              <a:rPr lang="fr-FR" dirty="0">
                <a:latin typeface="Times New Roman" panose="02020603050405020304" pitchFamily="18" charset="0"/>
                <a:ea typeface="Calibri" panose="020F0502020204030204" pitchFamily="34" charset="0"/>
                <a:cs typeface="Times New Roman" panose="02020603050405020304" pitchFamily="18" charset="0"/>
              </a:rPr>
              <a:t>risque d’inondation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2-2</a:t>
            </a:r>
            <a:r>
              <a:rPr lang="fr-FR" dirty="0">
                <a:effectLst/>
                <a:latin typeface="Times New Roman" panose="02020603050405020304" pitchFamily="18" charset="0"/>
                <a:ea typeface="Calibri" panose="020F0502020204030204" pitchFamily="34" charset="0"/>
                <a:cs typeface="Times New Roman" panose="02020603050405020304" pitchFamily="18" charset="0"/>
              </a:rPr>
              <a:t>-3.  Prise en compte du risque inondation dans les habitations </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2-2</a:t>
            </a:r>
            <a:r>
              <a:rPr lang="fr-FR" dirty="0">
                <a:effectLst/>
                <a:latin typeface="Times New Roman" panose="02020603050405020304" pitchFamily="18" charset="0"/>
                <a:ea typeface="Calibri" panose="020F0502020204030204" pitchFamily="34" charset="0"/>
                <a:cs typeface="Times New Roman" panose="02020603050405020304" pitchFamily="18" charset="0"/>
              </a:rPr>
              <a:t>-4.  Conséquences prévisibles et précautions en cas de catastrophe </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2-2</a:t>
            </a:r>
            <a:r>
              <a:rPr lang="fr-FR" dirty="0">
                <a:effectLst/>
                <a:latin typeface="Times New Roman" panose="02020603050405020304" pitchFamily="18" charset="0"/>
                <a:ea typeface="Calibri" panose="020F0502020204030204" pitchFamily="34" charset="0"/>
                <a:cs typeface="Times New Roman" panose="02020603050405020304" pitchFamily="18" charset="0"/>
              </a:rPr>
              <a:t>-5.  U</a:t>
            </a:r>
            <a:r>
              <a:rPr lang="fr-FR" dirty="0">
                <a:latin typeface="Times New Roman" panose="02020603050405020304" pitchFamily="18" charset="0"/>
                <a:ea typeface="Calibri" panose="020F0502020204030204" pitchFamily="34" charset="0"/>
                <a:cs typeface="Times New Roman" panose="02020603050405020304" pitchFamily="18" charset="0"/>
              </a:rPr>
              <a:t>ne  conscience du risque liée à des  facteurs socio-culturels et historiques</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2-2</a:t>
            </a:r>
            <a:r>
              <a:rPr lang="fr-FR" dirty="0">
                <a:effectLst/>
                <a:latin typeface="Times New Roman" panose="02020603050405020304" pitchFamily="18" charset="0"/>
                <a:ea typeface="Calibri" panose="020F0502020204030204" pitchFamily="34" charset="0"/>
                <a:cs typeface="Times New Roman" panose="02020603050405020304" pitchFamily="18" charset="0"/>
              </a:rPr>
              <a:t>-6. L’</a:t>
            </a:r>
            <a:r>
              <a:rPr lang="fr-FR" dirty="0">
                <a:latin typeface="Times New Roman" panose="02020603050405020304" pitchFamily="18" charset="0"/>
                <a:ea typeface="Calibri" panose="020F0502020204030204" pitchFamily="34" charset="0"/>
                <a:cs typeface="Times New Roman" panose="02020603050405020304" pitchFamily="18" charset="0"/>
              </a:rPr>
              <a:t>i</a:t>
            </a:r>
            <a:r>
              <a:rPr lang="fr-FR" dirty="0">
                <a:effectLst/>
                <a:latin typeface="Times New Roman" panose="02020603050405020304" pitchFamily="18" charset="0"/>
                <a:ea typeface="Calibri" panose="020F0502020204030204" pitchFamily="34" charset="0"/>
                <a:cs typeface="Times New Roman" panose="02020603050405020304" pitchFamily="18" charset="0"/>
              </a:rPr>
              <a:t>mpact des « </a:t>
            </a:r>
            <a:r>
              <a:rPr lang="fr-FR" dirty="0" err="1">
                <a:effectLst/>
                <a:latin typeface="Times New Roman" panose="02020603050405020304" pitchFamily="18" charset="0"/>
                <a:ea typeface="Calibri" panose="020F0502020204030204" pitchFamily="34" charset="0"/>
                <a:cs typeface="Times New Roman" panose="02020603050405020304" pitchFamily="18" charset="0"/>
              </a:rPr>
              <a:t>fear</a:t>
            </a:r>
            <a:r>
              <a:rPr lang="fr-FR" dirty="0">
                <a:effectLst/>
                <a:latin typeface="Times New Roman" panose="02020603050405020304" pitchFamily="18" charset="0"/>
                <a:ea typeface="Calibri" panose="020F0502020204030204" pitchFamily="34" charset="0"/>
                <a:cs typeface="Times New Roman" panose="02020603050405020304" pitchFamily="18" charset="0"/>
              </a:rPr>
              <a:t> </a:t>
            </a:r>
            <a:r>
              <a:rPr lang="fr-FR" dirty="0" err="1">
                <a:effectLst/>
                <a:latin typeface="Times New Roman" panose="02020603050405020304" pitchFamily="18" charset="0"/>
                <a:ea typeface="Calibri" panose="020F0502020204030204" pitchFamily="34" charset="0"/>
                <a:cs typeface="Times New Roman" panose="02020603050405020304" pitchFamily="18" charset="0"/>
              </a:rPr>
              <a:t>appeals</a:t>
            </a:r>
            <a:r>
              <a:rPr lang="fr-FR" dirty="0">
                <a:effectLst/>
                <a:latin typeface="Times New Roman" panose="02020603050405020304" pitchFamily="18" charset="0"/>
                <a:ea typeface="Calibri" panose="020F0502020204030204" pitchFamily="34" charset="0"/>
                <a:cs typeface="Times New Roman" panose="02020603050405020304" pitchFamily="18" charset="0"/>
              </a:rPr>
              <a:t> » ( messages menaçant) dans la culture du risque </a:t>
            </a:r>
          </a:p>
          <a:p>
            <a:pPr marL="0" indent="0" algn="just">
              <a:lnSpc>
                <a:spcPct val="150000"/>
              </a:lnSpc>
              <a:spcAft>
                <a:spcPts val="800"/>
              </a:spcAft>
              <a:buNone/>
            </a:pPr>
            <a:endParaRPr lang="fr-FR" dirty="0"/>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6B41A3-D309-476F-AC0A-59E71A343D4B}"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76954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406488" y="27012"/>
            <a:ext cx="9876576" cy="6830988"/>
          </a:xfrm>
        </p:spPr>
        <p:txBody>
          <a:bodyPr>
            <a:normAutofit lnSpcReduction="10000"/>
          </a:bodyPr>
          <a:lstStyle/>
          <a:p>
            <a:pPr marL="0" indent="0" algn="just">
              <a:lnSpc>
                <a:spcPct val="150000"/>
              </a:lnSpc>
              <a:spcAft>
                <a:spcPts val="800"/>
              </a:spcAft>
              <a:buNone/>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2-3. </a:t>
            </a:r>
            <a:r>
              <a:rPr lang="fr-FR" sz="2200" b="1" dirty="0">
                <a:latin typeface="Times New Roman" panose="02020603050405020304" pitchFamily="18" charset="0"/>
                <a:ea typeface="Calibri" panose="020F0502020204030204" pitchFamily="34" charset="0"/>
                <a:cs typeface="Times New Roman" panose="02020603050405020304" pitchFamily="18" charset="0"/>
              </a:rPr>
              <a:t>Représentation et perception</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 du risque et les bons gestes </a:t>
            </a:r>
            <a:endParaRPr lang="fr-FR"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2-3-1. Le risque inondation à Tours: quelles représentations sociales                                          </a:t>
            </a: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2-3-2. L</a:t>
            </a:r>
            <a:r>
              <a:rPr lang="fr-FR" dirty="0">
                <a:latin typeface="Times New Roman" panose="02020603050405020304" pitchFamily="18" charset="0"/>
                <a:ea typeface="Calibri" panose="020F0502020204030204" pitchFamily="34" charset="0"/>
                <a:cs typeface="Times New Roman" panose="02020603050405020304" pitchFamily="18" charset="0"/>
              </a:rPr>
              <a:t>e risque inondation fait-il peur aux populations</a:t>
            </a:r>
            <a:r>
              <a:rPr lang="fr-FR" dirty="0">
                <a:effectLst/>
                <a:latin typeface="Times New Roman" panose="02020603050405020304" pitchFamily="18" charset="0"/>
                <a:ea typeface="Calibri" panose="020F0502020204030204" pitchFamily="34" charset="0"/>
                <a:cs typeface="Times New Roman" panose="02020603050405020304" pitchFamily="18" charset="0"/>
              </a:rPr>
              <a:t> ?</a:t>
            </a:r>
            <a:r>
              <a:rPr lang="fr-FR"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2-3-3.  Quels sont les facteurs déterminant de la perception du risque ?</a:t>
            </a: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2-3-4.  Relation entre conscience du risque et perception du risque </a:t>
            </a:r>
          </a:p>
          <a:p>
            <a:pPr marL="0" indent="0" algn="just">
              <a:lnSpc>
                <a:spcPct val="150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     2-3-5.  Les gestes et comportements en cas de catastrophe</a:t>
            </a:r>
          </a:p>
          <a:p>
            <a:pPr marL="0" indent="0" algn="just">
              <a:lnSpc>
                <a:spcPct val="150000"/>
              </a:lnSpc>
              <a:spcAft>
                <a:spcPts val="800"/>
              </a:spcAft>
              <a:buNone/>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2-4. Le degré d’information des populations</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2-4</a:t>
            </a:r>
            <a:r>
              <a:rPr lang="fr-FR" dirty="0">
                <a:effectLst/>
                <a:latin typeface="Times New Roman" panose="02020603050405020304" pitchFamily="18" charset="0"/>
                <a:ea typeface="Calibri" panose="020F0502020204030204" pitchFamily="34" charset="0"/>
                <a:cs typeface="Times New Roman" panose="02020603050405020304" pitchFamily="18" charset="0"/>
              </a:rPr>
              <a:t>-1.  Accès à l’information préventive et sources d’information</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2-4</a:t>
            </a:r>
            <a:r>
              <a:rPr lang="fr-FR" dirty="0">
                <a:effectLst/>
                <a:latin typeface="Times New Roman" panose="02020603050405020304" pitchFamily="18" charset="0"/>
                <a:ea typeface="Calibri" panose="020F0502020204030204" pitchFamily="34" charset="0"/>
                <a:cs typeface="Times New Roman" panose="02020603050405020304" pitchFamily="18" charset="0"/>
              </a:rPr>
              <a:t>.2.  La compréhension et la fiabilité de l’information préventive</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2-4-3. L’approche innovatrice dans la communication préventive à Tours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6B41A3-D309-476F-AC0A-59E71A343D4B}"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4599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291079" y="248558"/>
            <a:ext cx="9876576" cy="6609442"/>
          </a:xfrm>
        </p:spPr>
        <p:txBody>
          <a:bodyPr>
            <a:normAutofit lnSpcReduction="10000"/>
          </a:bodyPr>
          <a:lstStyle/>
          <a:p>
            <a:pPr marL="0" indent="0" algn="just">
              <a:lnSpc>
                <a:spcPct val="150000"/>
              </a:lnSpc>
              <a:spcAft>
                <a:spcPts val="800"/>
              </a:spcAft>
              <a:buNone/>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2-6. </a:t>
            </a:r>
            <a:r>
              <a:rPr lang="fr-FR" sz="2200" b="1" dirty="0">
                <a:latin typeface="Times New Roman" panose="02020603050405020304" pitchFamily="18" charset="0"/>
                <a:ea typeface="Calibri" panose="020F0502020204030204" pitchFamily="34" charset="0"/>
                <a:cs typeface="Times New Roman" panose="02020603050405020304" pitchFamily="18" charset="0"/>
              </a:rPr>
              <a:t>P</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erception de l’information préventive et préférences communicationnelles</a:t>
            </a:r>
            <a:endParaRPr lang="fr-FR"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2-6-1</a:t>
            </a:r>
            <a:r>
              <a:rPr lang="fr-FR" dirty="0">
                <a:effectLst/>
                <a:latin typeface="Times New Roman" panose="02020603050405020304" pitchFamily="18" charset="0"/>
                <a:ea typeface="Calibri" panose="020F0502020204030204" pitchFamily="34" charset="0"/>
                <a:cs typeface="Times New Roman" panose="02020603050405020304" pitchFamily="18" charset="0"/>
              </a:rPr>
              <a:t>. Perception de l’information préventive </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a:latin typeface="Times New Roman" panose="02020603050405020304" pitchFamily="18" charset="0"/>
                <a:ea typeface="Calibri" panose="020F0502020204030204" pitchFamily="34" charset="0"/>
                <a:cs typeface="Times New Roman" panose="02020603050405020304" pitchFamily="18" charset="0"/>
              </a:rPr>
              <a:t>2-6-1-1</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Les populations ont-elles  peur ?</a:t>
            </a:r>
          </a:p>
          <a:p>
            <a:pPr marL="0" indent="0" algn="just">
              <a:lnSpc>
                <a:spcPct val="150000"/>
              </a:lnSpc>
              <a:spcAft>
                <a:spcPts val="800"/>
              </a:spcAft>
              <a:buNone/>
            </a:pPr>
            <a:r>
              <a:rPr lang="fr-FR" sz="1800" dirty="0">
                <a:latin typeface="Times New Roman" panose="02020603050405020304" pitchFamily="18" charset="0"/>
                <a:ea typeface="Calibri" panose="020F0502020204030204" pitchFamily="34" charset="0"/>
                <a:cs typeface="Times New Roman" panose="02020603050405020304" pitchFamily="18" charset="0"/>
              </a:rPr>
              <a:t>          2-6-1-2</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Cette peur est-elle issue des discours des pouvoirs publics ? </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2-6-2</a:t>
            </a:r>
            <a:r>
              <a:rPr lang="fr-FR" dirty="0">
                <a:effectLst/>
                <a:latin typeface="Times New Roman" panose="02020603050405020304" pitchFamily="18" charset="0"/>
                <a:ea typeface="Calibri" panose="020F0502020204030204" pitchFamily="34" charset="0"/>
                <a:cs typeface="Times New Roman" panose="02020603050405020304" pitchFamily="18" charset="0"/>
              </a:rPr>
              <a:t>. Impacts des «  </a:t>
            </a:r>
            <a:r>
              <a:rPr lang="fr-FR" dirty="0" err="1">
                <a:effectLst/>
                <a:latin typeface="Times New Roman" panose="02020603050405020304" pitchFamily="18" charset="0"/>
                <a:ea typeface="Calibri" panose="020F0502020204030204" pitchFamily="34" charset="0"/>
                <a:cs typeface="Times New Roman" panose="02020603050405020304" pitchFamily="18" charset="0"/>
              </a:rPr>
              <a:t>fear</a:t>
            </a:r>
            <a:r>
              <a:rPr lang="fr-FR" dirty="0">
                <a:effectLst/>
                <a:latin typeface="Times New Roman" panose="02020603050405020304" pitchFamily="18" charset="0"/>
                <a:ea typeface="Calibri" panose="020F0502020204030204" pitchFamily="34" charset="0"/>
                <a:cs typeface="Times New Roman" panose="02020603050405020304" pitchFamily="18" charset="0"/>
              </a:rPr>
              <a:t> </a:t>
            </a:r>
            <a:r>
              <a:rPr lang="fr-FR" dirty="0" err="1">
                <a:effectLst/>
                <a:latin typeface="Times New Roman" panose="02020603050405020304" pitchFamily="18" charset="0"/>
                <a:ea typeface="Calibri" panose="020F0502020204030204" pitchFamily="34" charset="0"/>
                <a:cs typeface="Times New Roman" panose="02020603050405020304" pitchFamily="18" charset="0"/>
              </a:rPr>
              <a:t>appeals</a:t>
            </a:r>
            <a:r>
              <a:rPr lang="fr-FR" dirty="0">
                <a:effectLst/>
                <a:latin typeface="Times New Roman" panose="02020603050405020304" pitchFamily="18" charset="0"/>
                <a:ea typeface="Calibri" panose="020F0502020204030204" pitchFamily="34" charset="0"/>
                <a:cs typeface="Times New Roman" panose="02020603050405020304" pitchFamily="18" charset="0"/>
              </a:rPr>
              <a:t> » sur l’adhésion à l’information préventive </a:t>
            </a:r>
          </a:p>
          <a:p>
            <a:pPr marL="0" indent="0" algn="just">
              <a:lnSpc>
                <a:spcPct val="150000"/>
              </a:lnSpc>
              <a:spcAft>
                <a:spcPts val="800"/>
              </a:spcAft>
              <a:buNone/>
            </a:pPr>
            <a:r>
              <a:rPr lang="fr-FR" dirty="0">
                <a:latin typeface="Times New Roman" panose="02020603050405020304" pitchFamily="18" charset="0"/>
                <a:ea typeface="Calibri" panose="020F0502020204030204" pitchFamily="34" charset="0"/>
                <a:cs typeface="Times New Roman" panose="02020603050405020304" pitchFamily="18" charset="0"/>
              </a:rPr>
              <a:t>     2-6-3</a:t>
            </a:r>
            <a:r>
              <a:rPr lang="fr-FR" dirty="0">
                <a:effectLst/>
                <a:latin typeface="Times New Roman" panose="02020603050405020304" pitchFamily="18" charset="0"/>
                <a:ea typeface="Calibri" panose="020F0502020204030204" pitchFamily="34" charset="0"/>
                <a:cs typeface="Times New Roman" panose="02020603050405020304" pitchFamily="18" charset="0"/>
              </a:rPr>
              <a:t>. préférences communicationnelles des populations: un choix orienté vers le caractère non anxiogène de la communication </a:t>
            </a:r>
          </a:p>
          <a:p>
            <a:pPr marL="0" indent="0" algn="just">
              <a:lnSpc>
                <a:spcPct val="150000"/>
              </a:lnSpc>
              <a:spcAft>
                <a:spcPts val="800"/>
              </a:spcAft>
              <a:buNone/>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fr-FR"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Références bibliographiques </a:t>
            </a:r>
          </a:p>
          <a:p>
            <a:pPr marL="0" indent="0" algn="just">
              <a:lnSpc>
                <a:spcPct val="150000"/>
              </a:lnSpc>
              <a:spcAft>
                <a:spcPts val="800"/>
              </a:spcAft>
              <a:buNone/>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Annexes </a:t>
            </a:r>
            <a:endParaRPr lang="fr-FR"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6B41A3-D309-476F-AC0A-59E71A343D4B}"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04564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F6C5F1-920C-4C45-B898-DD1DFCE7DB19}"/>
              </a:ext>
            </a:extLst>
          </p:cNvPr>
          <p:cNvSpPr>
            <a:spLocks noGrp="1"/>
          </p:cNvSpPr>
          <p:nvPr>
            <p:ph type="title"/>
          </p:nvPr>
        </p:nvSpPr>
        <p:spPr>
          <a:xfrm>
            <a:off x="1534696" y="67673"/>
            <a:ext cx="9520158" cy="731317"/>
          </a:xfrm>
        </p:spPr>
        <p:txBody>
          <a:bodyPr/>
          <a:lstStyle/>
          <a:p>
            <a:pPr algn="ctr"/>
            <a:r>
              <a:rPr lang="fr-FR" b="1" dirty="0">
                <a:latin typeface="Times New Roman" panose="02020603050405020304" pitchFamily="18" charset="0"/>
                <a:cs typeface="Times New Roman" panose="02020603050405020304" pitchFamily="18" charset="0"/>
              </a:rPr>
              <a:t>INTRODUCTION</a:t>
            </a:r>
            <a:r>
              <a:rPr lang="fr-FR" sz="3200" b="1" dirty="0">
                <a:latin typeface="Times New Roman" panose="02020603050405020304" pitchFamily="18" charset="0"/>
                <a:cs typeface="Times New Roman" panose="02020603050405020304" pitchFamily="18" charset="0"/>
              </a:rPr>
              <a:t> </a:t>
            </a:r>
            <a:endParaRPr lang="fr-FR" dirty="0"/>
          </a:p>
        </p:txBody>
      </p:sp>
      <p:sp>
        <p:nvSpPr>
          <p:cNvPr id="3" name="Espace réservé du contenu 2">
            <a:extLst>
              <a:ext uri="{FF2B5EF4-FFF2-40B4-BE49-F238E27FC236}">
                <a16:creationId xmlns:a16="http://schemas.microsoft.com/office/drawing/2014/main" id="{503AF271-01E8-450A-A98A-D3325A28736F}"/>
              </a:ext>
            </a:extLst>
          </p:cNvPr>
          <p:cNvSpPr>
            <a:spLocks noGrp="1"/>
          </p:cNvSpPr>
          <p:nvPr>
            <p:ph idx="1"/>
          </p:nvPr>
        </p:nvSpPr>
        <p:spPr>
          <a:xfrm>
            <a:off x="80565" y="887766"/>
            <a:ext cx="11398261" cy="5902561"/>
          </a:xfrm>
        </p:spPr>
        <p:txBody>
          <a:bodyPr>
            <a:normAutofit fontScale="25000" lnSpcReduction="20000"/>
          </a:bodyPr>
          <a:lstStyle/>
          <a:p>
            <a:pPr algn="just">
              <a:lnSpc>
                <a:spcPct val="170000"/>
              </a:lnSpc>
              <a:buFont typeface="Wingdings" panose="05000000000000000000" pitchFamily="2" charset="2"/>
              <a:buChar char="q"/>
            </a:pPr>
            <a:r>
              <a:rPr lang="fr-FR" sz="7200" dirty="0">
                <a:effectLst/>
                <a:latin typeface="Times New Roman" panose="02020603050405020304" pitchFamily="18" charset="0"/>
                <a:ea typeface="Calibri" panose="020F0502020204030204" pitchFamily="34" charset="0"/>
                <a:cs typeface="Times New Roman" panose="02020603050405020304" pitchFamily="18" charset="0"/>
              </a:rPr>
              <a:t>La communication préventive est au cœur des préoccupations des acteurs impliqués  dans la prévention et la gestion des risques. </a:t>
            </a:r>
            <a:r>
              <a:rPr lang="fr-FR" sz="7200" dirty="0">
                <a:latin typeface="Times New Roman" panose="02020603050405020304" pitchFamily="18" charset="0"/>
                <a:ea typeface="Calibri" panose="020F0502020204030204" pitchFamily="34" charset="0"/>
                <a:cs typeface="Times New Roman" panose="02020603050405020304" pitchFamily="18" charset="0"/>
              </a:rPr>
              <a:t>C’</a:t>
            </a:r>
            <a:r>
              <a:rPr lang="fr-FR" sz="7200" dirty="0">
                <a:effectLst/>
                <a:latin typeface="Times New Roman" panose="02020603050405020304" pitchFamily="18" charset="0"/>
                <a:ea typeface="Calibri" panose="020F0502020204030204" pitchFamily="34" charset="0"/>
                <a:cs typeface="Times New Roman" panose="02020603050405020304" pitchFamily="18" charset="0"/>
              </a:rPr>
              <a:t>est l’ensemble des techniques et moyens utilisés par les pouvoirs publics dans la but d’apporter une connaissance validée, compréhensible, convaincante, appropriable sur les risques. La communication est l’un des piliers de la prévention </a:t>
            </a:r>
          </a:p>
          <a:p>
            <a:pPr algn="just">
              <a:lnSpc>
                <a:spcPct val="170000"/>
              </a:lnSpc>
              <a:buFont typeface="Wingdings" panose="05000000000000000000" pitchFamily="2" charset="2"/>
              <a:buChar char="q"/>
            </a:pPr>
            <a:r>
              <a:rPr lang="fr-FR" sz="7200" dirty="0">
                <a:latin typeface="Times New Roman" panose="02020603050405020304" pitchFamily="18" charset="0"/>
                <a:ea typeface="Calibri" panose="020F0502020204030204" pitchFamily="34" charset="0"/>
                <a:cs typeface="Times New Roman" panose="02020603050405020304" pitchFamily="18" charset="0"/>
              </a:rPr>
              <a:t>« 2/3 des 36000 communes françaises seraient exposées à un ou plusieurs risques naturels et 12300 PPRN ont déjà été en application en 2013 » (RASSE, 2014). </a:t>
            </a:r>
          </a:p>
          <a:p>
            <a:pPr algn="just">
              <a:lnSpc>
                <a:spcPct val="170000"/>
              </a:lnSpc>
              <a:buFont typeface="Wingdings" panose="05000000000000000000" pitchFamily="2" charset="2"/>
              <a:buChar char="q"/>
            </a:pPr>
            <a:r>
              <a:rPr lang="fr-FR" sz="7200" dirty="0">
                <a:latin typeface="Times New Roman" panose="02020603050405020304" pitchFamily="18" charset="0"/>
                <a:ea typeface="Calibri" panose="020F0502020204030204" pitchFamily="34" charset="0"/>
                <a:cs typeface="Times New Roman" panose="02020603050405020304" pitchFamily="18" charset="0"/>
              </a:rPr>
              <a:t>Article L-125.2 du code de l’environnement _ Mise en œuvre d’ un panoplie d’outils règlementaires à travers des politiques de prévention et de gestion des risques.</a:t>
            </a:r>
          </a:p>
          <a:p>
            <a:pPr algn="just">
              <a:lnSpc>
                <a:spcPct val="170000"/>
              </a:lnSpc>
              <a:buFont typeface="Wingdings" panose="05000000000000000000" pitchFamily="2" charset="2"/>
              <a:buChar char="q"/>
            </a:pPr>
            <a:r>
              <a:rPr lang="fr-FR" sz="7200" dirty="0">
                <a:latin typeface="Times New Roman" panose="02020603050405020304" pitchFamily="18" charset="0"/>
                <a:ea typeface="Calibri" panose="020F0502020204030204" pitchFamily="34" charset="0"/>
                <a:cs typeface="Times New Roman" panose="02020603050405020304" pitchFamily="18" charset="0"/>
              </a:rPr>
              <a:t>Renouvellement de la communication préventive sur les risques majeurs à Tours.</a:t>
            </a:r>
            <a:endParaRPr lang="fr-FR" sz="7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spcAft>
                <a:spcPts val="800"/>
              </a:spcAft>
              <a:buFont typeface="Wingdings" panose="05000000000000000000" pitchFamily="2" charset="2"/>
              <a:buChar char="q"/>
            </a:pPr>
            <a:r>
              <a:rPr lang="fr-FR" sz="7200" b="1" dirty="0">
                <a:effectLst/>
                <a:latin typeface="Times New Roman" panose="02020603050405020304" pitchFamily="18" charset="0"/>
                <a:ea typeface="Calibri" panose="020F0502020204030204" pitchFamily="34" charset="0"/>
                <a:cs typeface="Times New Roman" panose="02020603050405020304" pitchFamily="18" charset="0"/>
              </a:rPr>
              <a:t>Probl</a:t>
            </a:r>
            <a:r>
              <a:rPr lang="fr-FR" sz="7200" b="1" dirty="0">
                <a:latin typeface="Times New Roman" panose="02020603050405020304" pitchFamily="18" charset="0"/>
                <a:ea typeface="Calibri" panose="020F0502020204030204" pitchFamily="34" charset="0"/>
                <a:cs typeface="Times New Roman" panose="02020603050405020304" pitchFamily="18" charset="0"/>
              </a:rPr>
              <a:t>ématique: </a:t>
            </a:r>
            <a:r>
              <a:rPr lang="fr-FR" sz="7200" dirty="0">
                <a:effectLst/>
                <a:latin typeface="Times New Roman" panose="02020603050405020304" pitchFamily="18" charset="0"/>
                <a:ea typeface="Calibri" panose="020F0502020204030204" pitchFamily="34" charset="0"/>
                <a:cs typeface="Times New Roman" panose="02020603050405020304" pitchFamily="18" charset="0"/>
              </a:rPr>
              <a:t>Comment communiquent les pouvoirs publics sur les risques majeurs notamment sur le risque d’inondation ? Quelle perception les populations ont-elles sur cette communication ? </a:t>
            </a:r>
          </a:p>
          <a:p>
            <a:pPr algn="just">
              <a:lnSpc>
                <a:spcPct val="170000"/>
              </a:lnSpc>
              <a:spcAft>
                <a:spcPts val="800"/>
              </a:spcAft>
              <a:buFontTx/>
              <a:buChar char="-"/>
            </a:pPr>
            <a:endParaRPr lang="fr-FR"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spcAft>
                <a:spcPts val="800"/>
              </a:spcAft>
              <a:buFontTx/>
              <a:buChar char="-"/>
            </a:pPr>
            <a:endParaRPr lang="fr-FR" sz="72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endParaRPr lang="fr-FR"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endParaRPr lang="fr-FR"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dirty="0"/>
          </a:p>
        </p:txBody>
      </p:sp>
      <p:sp>
        <p:nvSpPr>
          <p:cNvPr id="4" name="Espace réservé de la date 3">
            <a:extLst>
              <a:ext uri="{FF2B5EF4-FFF2-40B4-BE49-F238E27FC236}">
                <a16:creationId xmlns:a16="http://schemas.microsoft.com/office/drawing/2014/main" id="{EEDD4643-E33E-4745-8B35-70BE8BBC0891}"/>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3D4E225-CC0F-43D7-A53D-65987C16B325}"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11E9CBA-C4DE-47FB-99EB-8C058F595D9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26974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11C746-ED67-47FB-ADA3-03A1023E4B9C}"/>
              </a:ext>
            </a:extLst>
          </p:cNvPr>
          <p:cNvSpPr>
            <a:spLocks noGrp="1"/>
          </p:cNvSpPr>
          <p:nvPr>
            <p:ph type="title"/>
          </p:nvPr>
        </p:nvSpPr>
        <p:spPr>
          <a:xfrm>
            <a:off x="1534696" y="124288"/>
            <a:ext cx="9520158" cy="612560"/>
          </a:xfrm>
        </p:spPr>
        <p:txBody>
          <a:bodyPr>
            <a:normAutofit/>
          </a:bodyPr>
          <a:lstStyle/>
          <a:p>
            <a:pPr algn="ctr"/>
            <a:r>
              <a:rPr lang="fr-FR" b="1" dirty="0">
                <a:latin typeface="Times New Roman" panose="02020603050405020304" pitchFamily="18" charset="0"/>
                <a:cs typeface="Times New Roman" panose="02020603050405020304" pitchFamily="18" charset="0"/>
              </a:rPr>
              <a:t>SOUS-QUESTIONS </a:t>
            </a:r>
          </a:p>
        </p:txBody>
      </p:sp>
      <p:sp>
        <p:nvSpPr>
          <p:cNvPr id="3" name="Espace réservé du contenu 2">
            <a:extLst>
              <a:ext uri="{FF2B5EF4-FFF2-40B4-BE49-F238E27FC236}">
                <a16:creationId xmlns:a16="http://schemas.microsoft.com/office/drawing/2014/main" id="{3C97F773-4571-48EC-B3B9-F926F77CB421}"/>
              </a:ext>
            </a:extLst>
          </p:cNvPr>
          <p:cNvSpPr>
            <a:spLocks noGrp="1"/>
          </p:cNvSpPr>
          <p:nvPr>
            <p:ph idx="1"/>
          </p:nvPr>
        </p:nvSpPr>
        <p:spPr>
          <a:xfrm>
            <a:off x="1534696" y="843379"/>
            <a:ext cx="9520158" cy="4935984"/>
          </a:xfrm>
        </p:spPr>
        <p:txBody>
          <a:bodyPr>
            <a:normAutofit/>
          </a:bodyPr>
          <a:lstStyle/>
          <a:p>
            <a:pPr algn="just">
              <a:lnSpc>
                <a:spcPct val="150000"/>
              </a:lnSpc>
              <a:buFont typeface="Wingdings" panose="05000000000000000000" pitchFamily="2" charset="2"/>
              <a:buChar char="v"/>
            </a:pPr>
            <a:r>
              <a:rPr lang="fr-FR" sz="1800" dirty="0">
                <a:latin typeface="Times New Roman" panose="02020603050405020304" pitchFamily="18" charset="0"/>
                <a:cs typeface="Times New Roman" panose="02020603050405020304" pitchFamily="18" charset="0"/>
              </a:rPr>
              <a:t>Q 1: Quels sont les moyens et techniques de communication préventive sur les risques majeurs en particulier sur le risque d’inondation à Tours. Ces outils sont-ils limités?</a:t>
            </a:r>
          </a:p>
          <a:p>
            <a:pPr algn="just">
              <a:lnSpc>
                <a:spcPct val="150000"/>
              </a:lnSpc>
              <a:buFont typeface="Wingdings" panose="05000000000000000000" pitchFamily="2" charset="2"/>
              <a:buChar char="v"/>
            </a:pPr>
            <a:r>
              <a:rPr lang="fr-FR" sz="1800" dirty="0">
                <a:latin typeface="Times New Roman" panose="02020603050405020304" pitchFamily="18" charset="0"/>
                <a:cs typeface="Times New Roman" panose="02020603050405020304" pitchFamily="18" charset="0"/>
              </a:rPr>
              <a:t>Q 2: Quels sont les missions et les discours de chacun des acteurs de la communication préventive sur les risques majeurs à Tours?</a:t>
            </a:r>
          </a:p>
          <a:p>
            <a:pPr algn="just">
              <a:lnSpc>
                <a:spcPct val="150000"/>
              </a:lnSpc>
              <a:buFont typeface="Wingdings" panose="05000000000000000000" pitchFamily="2" charset="2"/>
              <a:buChar char="v"/>
            </a:pPr>
            <a:r>
              <a:rPr lang="fr-FR" sz="1800" dirty="0">
                <a:latin typeface="Times New Roman" panose="02020603050405020304" pitchFamily="18" charset="0"/>
                <a:cs typeface="Times New Roman" panose="02020603050405020304" pitchFamily="18" charset="0"/>
              </a:rPr>
              <a:t>Q 3 : Comment les populations représentent-elles le risque d’inondation? La communication préventive sur le risque d’inondation entrainent-elle chez les individus un sentiment de peur?</a:t>
            </a:r>
          </a:p>
          <a:p>
            <a:pPr algn="just">
              <a:lnSpc>
                <a:spcPct val="150000"/>
              </a:lnSpc>
              <a:buFont typeface="Wingdings" panose="05000000000000000000" pitchFamily="2" charset="2"/>
              <a:buChar char="v"/>
            </a:pPr>
            <a:r>
              <a:rPr lang="fr-FR" sz="1800" dirty="0">
                <a:latin typeface="Times New Roman" panose="02020603050405020304" pitchFamily="18" charset="0"/>
                <a:cs typeface="Times New Roman" panose="02020603050405020304" pitchFamily="18" charset="0"/>
              </a:rPr>
              <a:t>Q 4: Quel est le degré d’information des populations? La culture du risque des populations est-elle faible? </a:t>
            </a:r>
          </a:p>
        </p:txBody>
      </p:sp>
      <p:sp>
        <p:nvSpPr>
          <p:cNvPr id="4" name="Espace réservé de la date 3">
            <a:extLst>
              <a:ext uri="{FF2B5EF4-FFF2-40B4-BE49-F238E27FC236}">
                <a16:creationId xmlns:a16="http://schemas.microsoft.com/office/drawing/2014/main" id="{C386605B-F054-492D-AE1D-BAD6CBDAAF4D}"/>
              </a:ext>
            </a:extLst>
          </p:cNvPr>
          <p:cNvSpPr>
            <a:spLocks noGrp="1"/>
          </p:cNvSpPr>
          <p:nvPr>
            <p:ph type="dt" sz="half" idx="10"/>
          </p:nvPr>
        </p:nvSpPr>
        <p:spPr/>
        <p:txBody>
          <a:bodyPr/>
          <a:lstStyle/>
          <a:p>
            <a:fld id="{631BEDD3-7585-4BF7-9383-535483BAD792}" type="datetime1">
              <a:rPr lang="en-US" smtClean="0"/>
              <a:t>5/9/2021</a:t>
            </a:fld>
            <a:endParaRPr lang="en-US" dirty="0"/>
          </a:p>
        </p:txBody>
      </p:sp>
      <p:sp>
        <p:nvSpPr>
          <p:cNvPr id="5" name="Espace réservé du numéro de diapositive 4">
            <a:extLst>
              <a:ext uri="{FF2B5EF4-FFF2-40B4-BE49-F238E27FC236}">
                <a16:creationId xmlns:a16="http://schemas.microsoft.com/office/drawing/2014/main" id="{BCA0533A-B3FD-4DFD-A254-55152AA14EB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62322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11C746-ED67-47FB-ADA3-03A1023E4B9C}"/>
              </a:ext>
            </a:extLst>
          </p:cNvPr>
          <p:cNvSpPr>
            <a:spLocks noGrp="1"/>
          </p:cNvSpPr>
          <p:nvPr>
            <p:ph type="title"/>
          </p:nvPr>
        </p:nvSpPr>
        <p:spPr>
          <a:xfrm>
            <a:off x="1534696" y="124288"/>
            <a:ext cx="9520158" cy="612560"/>
          </a:xfrm>
        </p:spPr>
        <p:txBody>
          <a:bodyPr>
            <a:normAutofit/>
          </a:bodyPr>
          <a:lstStyle/>
          <a:p>
            <a:pPr algn="ctr"/>
            <a:r>
              <a:rPr lang="fr-FR" b="1" dirty="0">
                <a:latin typeface="Times New Roman" panose="02020603050405020304" pitchFamily="18" charset="0"/>
                <a:cs typeface="Times New Roman" panose="02020603050405020304" pitchFamily="18" charset="0"/>
              </a:rPr>
              <a:t>HYPOTHESES </a:t>
            </a:r>
          </a:p>
        </p:txBody>
      </p:sp>
      <p:sp>
        <p:nvSpPr>
          <p:cNvPr id="3" name="Espace réservé du contenu 2">
            <a:extLst>
              <a:ext uri="{FF2B5EF4-FFF2-40B4-BE49-F238E27FC236}">
                <a16:creationId xmlns:a16="http://schemas.microsoft.com/office/drawing/2014/main" id="{3C97F773-4571-48EC-B3B9-F926F77CB421}"/>
              </a:ext>
            </a:extLst>
          </p:cNvPr>
          <p:cNvSpPr>
            <a:spLocks noGrp="1"/>
          </p:cNvSpPr>
          <p:nvPr>
            <p:ph idx="1"/>
          </p:nvPr>
        </p:nvSpPr>
        <p:spPr>
          <a:xfrm>
            <a:off x="1534696" y="843379"/>
            <a:ext cx="9520158" cy="4935984"/>
          </a:xfrm>
        </p:spPr>
        <p:txBody>
          <a:bodyPr>
            <a:normAutofit lnSpcReduction="10000"/>
          </a:bodyPr>
          <a:lstStyle/>
          <a:p>
            <a:pPr algn="just">
              <a:lnSpc>
                <a:spcPct val="150000"/>
              </a:lnSpc>
              <a:buFont typeface="Wingdings" panose="05000000000000000000" pitchFamily="2" charset="2"/>
              <a:buChar char="v"/>
            </a:pPr>
            <a:r>
              <a:rPr lang="fr-FR" sz="1800" dirty="0">
                <a:latin typeface="Times New Roman" panose="02020603050405020304" pitchFamily="18" charset="0"/>
                <a:cs typeface="Times New Roman" panose="02020603050405020304" pitchFamily="18" charset="0"/>
              </a:rPr>
              <a:t>H 1: </a:t>
            </a:r>
            <a:r>
              <a:rPr lang="fr-FR" sz="1800" dirty="0">
                <a:solidFill>
                  <a:srgbClr val="000000"/>
                </a:solidFill>
                <a:effectLst/>
                <a:latin typeface="Times New Roman" panose="02020603050405020304" pitchFamily="18" charset="0"/>
                <a:ea typeface="Calibri" panose="020F0502020204030204" pitchFamily="34" charset="0"/>
              </a:rPr>
              <a:t>: Les outils de communication des pouvoirs publics et les moyens de diffusion de l’information préventive sont diversifiés , complémentaires et limités. </a:t>
            </a:r>
          </a:p>
          <a:p>
            <a:pPr algn="just">
              <a:lnSpc>
                <a:spcPct val="150000"/>
              </a:lnSpc>
              <a:buFont typeface="Wingdings" panose="05000000000000000000" pitchFamily="2" charset="2"/>
              <a:buChar char="v"/>
            </a:pPr>
            <a:r>
              <a:rPr lang="fr-FR" sz="1800" dirty="0">
                <a:latin typeface="Times New Roman" panose="02020603050405020304" pitchFamily="18" charset="0"/>
                <a:cs typeface="Times New Roman" panose="02020603050405020304" pitchFamily="18" charset="0"/>
              </a:rPr>
              <a:t>H 2: Les pouvoirs publics, les associations et éventuellement  les populations sont les principaux acteurs qui jouent des rôles clefs dans la communication préventive. Ils ont des discours contradictoires, d’une part rassurant et d’autre part inquiétant. </a:t>
            </a:r>
          </a:p>
          <a:p>
            <a:pPr algn="just">
              <a:lnSpc>
                <a:spcPct val="150000"/>
              </a:lnSpc>
              <a:buFont typeface="Wingdings" panose="05000000000000000000" pitchFamily="2" charset="2"/>
              <a:buChar char="v"/>
            </a:pPr>
            <a:r>
              <a:rPr lang="fr-FR" sz="1800" dirty="0">
                <a:latin typeface="Times New Roman" panose="02020603050405020304" pitchFamily="18" charset="0"/>
                <a:cs typeface="Times New Roman" panose="02020603050405020304" pitchFamily="18" charset="0"/>
              </a:rPr>
              <a:t>H 3 : </a:t>
            </a:r>
            <a:r>
              <a:rPr lang="fr-FR" sz="1800" dirty="0">
                <a:solidFill>
                  <a:srgbClr val="000000"/>
                </a:solidFill>
                <a:effectLst/>
                <a:latin typeface="Times New Roman" panose="02020603050405020304" pitchFamily="18" charset="0"/>
                <a:ea typeface="Calibri" panose="020F0502020204030204" pitchFamily="34" charset="0"/>
              </a:rPr>
              <a:t>La représentation du risque d’inondation chez les populations est fonction de leur statut socio-culturel et de </a:t>
            </a:r>
            <a:r>
              <a:rPr lang="fr-FR" sz="1800" dirty="0">
                <a:solidFill>
                  <a:srgbClr val="000000"/>
                </a:solidFill>
                <a:latin typeface="Times New Roman" panose="02020603050405020304" pitchFamily="18" charset="0"/>
                <a:ea typeface="Calibri" panose="020F0502020204030204" pitchFamily="34" charset="0"/>
              </a:rPr>
              <a:t>leur vécu. E</a:t>
            </a:r>
            <a:r>
              <a:rPr lang="fr-FR" sz="1800" dirty="0">
                <a:solidFill>
                  <a:srgbClr val="000000"/>
                </a:solidFill>
                <a:effectLst/>
                <a:latin typeface="Times New Roman" panose="02020603050405020304" pitchFamily="18" charset="0"/>
                <a:ea typeface="Calibri" panose="020F0502020204030204" pitchFamily="34" charset="0"/>
              </a:rPr>
              <a:t>lles perçoivent le risque ainsi que la  communication préventive de diverses manières. Certaines d’entre elles manifestent un sentiment de peur vu leur cohabitation avec le risque. </a:t>
            </a:r>
          </a:p>
          <a:p>
            <a:pPr algn="just">
              <a:lnSpc>
                <a:spcPct val="150000"/>
              </a:lnSpc>
              <a:buFont typeface="Wingdings" panose="05000000000000000000" pitchFamily="2" charset="2"/>
              <a:buChar char="v"/>
            </a:pPr>
            <a:r>
              <a:rPr lang="fr-FR" sz="1800" dirty="0">
                <a:latin typeface="Times New Roman" panose="02020603050405020304" pitchFamily="18" charset="0"/>
                <a:cs typeface="Times New Roman" panose="02020603050405020304" pitchFamily="18" charset="0"/>
              </a:rPr>
              <a:t>H 4: Les populations ont un degré d’information et une culture du risque faibles. Elles n’ont pas, généralement, accès à l’information préventive. </a:t>
            </a:r>
          </a:p>
        </p:txBody>
      </p:sp>
      <p:sp>
        <p:nvSpPr>
          <p:cNvPr id="4" name="Espace réservé de la date 3">
            <a:extLst>
              <a:ext uri="{FF2B5EF4-FFF2-40B4-BE49-F238E27FC236}">
                <a16:creationId xmlns:a16="http://schemas.microsoft.com/office/drawing/2014/main" id="{C386605B-F054-492D-AE1D-BAD6CBDAAF4D}"/>
              </a:ext>
            </a:extLst>
          </p:cNvPr>
          <p:cNvSpPr>
            <a:spLocks noGrp="1"/>
          </p:cNvSpPr>
          <p:nvPr>
            <p:ph type="dt" sz="half" idx="10"/>
          </p:nvPr>
        </p:nvSpPr>
        <p:spPr/>
        <p:txBody>
          <a:bodyPr/>
          <a:lstStyle/>
          <a:p>
            <a:fld id="{631BEDD3-7585-4BF7-9383-535483BAD792}" type="datetime1">
              <a:rPr lang="en-US" smtClean="0"/>
              <a:t>5/9/2021</a:t>
            </a:fld>
            <a:endParaRPr lang="en-US" dirty="0"/>
          </a:p>
        </p:txBody>
      </p:sp>
      <p:sp>
        <p:nvSpPr>
          <p:cNvPr id="5" name="Espace réservé du numéro de diapositive 4">
            <a:extLst>
              <a:ext uri="{FF2B5EF4-FFF2-40B4-BE49-F238E27FC236}">
                <a16:creationId xmlns:a16="http://schemas.microsoft.com/office/drawing/2014/main" id="{BCA0533A-B3FD-4DFD-A254-55152AA14EB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8143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F546D7-B939-4298-80EC-A9DC51246F9E}"/>
              </a:ext>
            </a:extLst>
          </p:cNvPr>
          <p:cNvSpPr>
            <a:spLocks noGrp="1"/>
          </p:cNvSpPr>
          <p:nvPr>
            <p:ph type="title"/>
          </p:nvPr>
        </p:nvSpPr>
        <p:spPr>
          <a:xfrm>
            <a:off x="1534696" y="112061"/>
            <a:ext cx="9520158" cy="842290"/>
          </a:xfrm>
        </p:spPr>
        <p:txBody>
          <a:bodyPr/>
          <a:lstStyle/>
          <a:p>
            <a:pPr algn="ctr"/>
            <a:r>
              <a:rPr lang="fr-FR" sz="3200" b="1" dirty="0">
                <a:latin typeface="Times New Roman" panose="02020603050405020304" pitchFamily="18" charset="0"/>
                <a:cs typeface="Times New Roman" panose="02020603050405020304" pitchFamily="18" charset="0"/>
              </a:rPr>
              <a:t>PRESENTATIO DU TERRAIN D’ETUDE</a:t>
            </a:r>
            <a:endParaRPr lang="fr-FR" dirty="0"/>
          </a:p>
        </p:txBody>
      </p:sp>
      <p:sp>
        <p:nvSpPr>
          <p:cNvPr id="3" name="Espace réservé du contenu 2">
            <a:extLst>
              <a:ext uri="{FF2B5EF4-FFF2-40B4-BE49-F238E27FC236}">
                <a16:creationId xmlns:a16="http://schemas.microsoft.com/office/drawing/2014/main" id="{AA92B44E-8CCB-4BC1-8092-24308CCEBD97}"/>
              </a:ext>
            </a:extLst>
          </p:cNvPr>
          <p:cNvSpPr>
            <a:spLocks noGrp="1"/>
          </p:cNvSpPr>
          <p:nvPr>
            <p:ph idx="1"/>
          </p:nvPr>
        </p:nvSpPr>
        <p:spPr>
          <a:xfrm>
            <a:off x="1331650" y="954351"/>
            <a:ext cx="9661060" cy="5117975"/>
          </a:xfrm>
        </p:spPr>
        <p:txBody>
          <a:bodyPr>
            <a:normAutofit fontScale="92500" lnSpcReduction="20000"/>
          </a:bodyPr>
          <a:lstStyle/>
          <a:p>
            <a:pPr algn="just">
              <a:lnSpc>
                <a:spcPct val="170000"/>
              </a:lnSpc>
              <a:buFont typeface="Wingdings" panose="05000000000000000000" pitchFamily="2" charset="2"/>
              <a:buChar char="q"/>
            </a:pPr>
            <a:r>
              <a:rPr lang="fr-FR" sz="2100" dirty="0">
                <a:latin typeface="Times New Roman" panose="02020603050405020304" pitchFamily="18" charset="0"/>
                <a:cs typeface="Times New Roman" panose="02020603050405020304" pitchFamily="18" charset="0"/>
              </a:rPr>
              <a:t>Tours est une commune française située sur les rives de la Loire et du Cher dans le département d’Indre-et-Loire. Elle est le chef-lieu de la métropole Tours Val de Loire. Elle  compte 136463 habitants ( </a:t>
            </a:r>
            <a:r>
              <a:rPr lang="fr-FR" sz="2100" dirty="0" err="1">
                <a:latin typeface="Times New Roman" panose="02020603050405020304" pitchFamily="18" charset="0"/>
                <a:cs typeface="Times New Roman" panose="02020603050405020304" pitchFamily="18" charset="0"/>
              </a:rPr>
              <a:t>insee</a:t>
            </a:r>
            <a:r>
              <a:rPr lang="fr-FR" sz="2100" dirty="0">
                <a:latin typeface="Times New Roman" panose="02020603050405020304" pitchFamily="18" charset="0"/>
                <a:cs typeface="Times New Roman" panose="02020603050405020304" pitchFamily="18" charset="0"/>
              </a:rPr>
              <a:t>, 2018).</a:t>
            </a:r>
          </a:p>
          <a:p>
            <a:pPr algn="just">
              <a:lnSpc>
                <a:spcPct val="170000"/>
              </a:lnSpc>
              <a:buFont typeface="Wingdings" panose="05000000000000000000" pitchFamily="2" charset="2"/>
              <a:buChar char="q"/>
            </a:pPr>
            <a:r>
              <a:rPr lang="fr-FR" sz="2100" dirty="0">
                <a:latin typeface="Times New Roman" panose="02020603050405020304" pitchFamily="18" charset="0"/>
                <a:cs typeface="Times New Roman" panose="02020603050405020304" pitchFamily="18" charset="0"/>
              </a:rPr>
              <a:t>Par sa situation dans le lit majeur de la Loire et du Cher, et malgré les aménagements de prévention, la quasi-totalité du secteur interfluve de la ville est exposée au risque inondation en cas de crue extrême de la Loire et du Cher.</a:t>
            </a:r>
          </a:p>
          <a:p>
            <a:pPr algn="just">
              <a:lnSpc>
                <a:spcPct val="170000"/>
              </a:lnSpc>
              <a:buFont typeface="Wingdings" panose="05000000000000000000" pitchFamily="2" charset="2"/>
              <a:buChar char="q"/>
            </a:pPr>
            <a:r>
              <a:rPr lang="fr-FR" sz="2100" dirty="0">
                <a:latin typeface="Times New Roman" panose="02020603050405020304" pitchFamily="18" charset="0"/>
                <a:cs typeface="Times New Roman" panose="02020603050405020304" pitchFamily="18" charset="0"/>
              </a:rPr>
              <a:t>Evènements de 1846, de 1856 et de 1866. </a:t>
            </a:r>
          </a:p>
          <a:p>
            <a:pPr algn="just">
              <a:lnSpc>
                <a:spcPct val="170000"/>
              </a:lnSpc>
              <a:buFont typeface="Wingdings" panose="05000000000000000000" pitchFamily="2" charset="2"/>
              <a:buChar char="q"/>
            </a:pPr>
            <a:r>
              <a:rPr lang="fr-FR" sz="2100" dirty="0">
                <a:latin typeface="Times New Roman" panose="02020603050405020304" pitchFamily="18" charset="0"/>
                <a:cs typeface="Times New Roman" panose="02020603050405020304" pitchFamily="18" charset="0"/>
              </a:rPr>
              <a:t>Appartenance à un TRI reconnu au niveau européen.</a:t>
            </a:r>
          </a:p>
          <a:p>
            <a:pPr algn="just">
              <a:lnSpc>
                <a:spcPct val="170000"/>
              </a:lnSpc>
              <a:buFont typeface="Wingdings" panose="05000000000000000000" pitchFamily="2" charset="2"/>
              <a:buChar char="q"/>
            </a:pPr>
            <a:r>
              <a:rPr lang="fr-FR" sz="2100" dirty="0">
                <a:latin typeface="Times New Roman" panose="02020603050405020304" pitchFamily="18" charset="0"/>
                <a:cs typeface="Times New Roman" panose="02020603050405020304" pitchFamily="18" charset="0"/>
              </a:rPr>
              <a:t>La ville est en train de renouveler sa communication préventive et a reçu le label pavillon orange pour la sauvegarde et la protection des populations face aux risques et menaces majeurs.</a:t>
            </a:r>
          </a:p>
          <a:p>
            <a:pPr marL="0" indent="0">
              <a:buNone/>
            </a:pPr>
            <a:endParaRPr lang="fr-FR" dirty="0"/>
          </a:p>
        </p:txBody>
      </p:sp>
      <p:sp>
        <p:nvSpPr>
          <p:cNvPr id="4" name="Espace réservé de la date 3">
            <a:extLst>
              <a:ext uri="{FF2B5EF4-FFF2-40B4-BE49-F238E27FC236}">
                <a16:creationId xmlns:a16="http://schemas.microsoft.com/office/drawing/2014/main" id="{9B6384CC-50FA-4708-A754-47E8047D3582}"/>
              </a:ext>
            </a:extLst>
          </p:cNvPr>
          <p:cNvSpPr>
            <a:spLocks noGrp="1"/>
          </p:cNvSpPr>
          <p:nvPr>
            <p:ph type="dt" sz="half" idx="10"/>
          </p:nvPr>
        </p:nvSpPr>
        <p:spPr/>
        <p:txBody>
          <a:bodyPr/>
          <a:lstStyle/>
          <a:p>
            <a:fld id="{B0155E71-5C0D-4B14-A6ED-1EFB4A6DE2DE}" type="datetime1">
              <a:rPr lang="en-US" smtClean="0"/>
              <a:t>5/9/2021</a:t>
            </a:fld>
            <a:endParaRPr lang="en-US" dirty="0"/>
          </a:p>
        </p:txBody>
      </p:sp>
      <p:sp>
        <p:nvSpPr>
          <p:cNvPr id="5" name="Espace réservé du numéro de diapositive 4">
            <a:extLst>
              <a:ext uri="{FF2B5EF4-FFF2-40B4-BE49-F238E27FC236}">
                <a16:creationId xmlns:a16="http://schemas.microsoft.com/office/drawing/2014/main" id="{58692E9D-2D9F-414D-A7CD-3BD2CCD13BD9}"/>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4197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994EB-E0B3-472D-B320-A90DFD2B3576}"/>
              </a:ext>
            </a:extLst>
          </p:cNvPr>
          <p:cNvSpPr>
            <a:spLocks noGrp="1"/>
          </p:cNvSpPr>
          <p:nvPr>
            <p:ph type="title"/>
          </p:nvPr>
        </p:nvSpPr>
        <p:spPr>
          <a:xfrm>
            <a:off x="1463675" y="343003"/>
            <a:ext cx="9520158" cy="677930"/>
          </a:xfrm>
        </p:spPr>
        <p:txBody>
          <a:bodyPr/>
          <a:lstStyle/>
          <a:p>
            <a:pPr algn="ctr"/>
            <a:r>
              <a:rPr lang="fr-FR" b="1" dirty="0">
                <a:latin typeface="Times New Roman" panose="02020603050405020304" pitchFamily="18" charset="0"/>
                <a:cs typeface="Times New Roman" panose="02020603050405020304" pitchFamily="18" charset="0"/>
              </a:rPr>
              <a:t>METHODOLOGIE</a:t>
            </a:r>
            <a:r>
              <a:rPr lang="fr-FR" dirty="0"/>
              <a:t> </a:t>
            </a:r>
          </a:p>
        </p:txBody>
      </p:sp>
      <p:graphicFrame>
        <p:nvGraphicFramePr>
          <p:cNvPr id="4" name="Espace réservé du contenu 3">
            <a:extLst>
              <a:ext uri="{FF2B5EF4-FFF2-40B4-BE49-F238E27FC236}">
                <a16:creationId xmlns:a16="http://schemas.microsoft.com/office/drawing/2014/main" id="{C6E51015-BE81-4BB1-9DE5-32E6C2A50249}"/>
              </a:ext>
            </a:extLst>
          </p:cNvPr>
          <p:cNvGraphicFramePr>
            <a:graphicFrameLocks noGrp="1"/>
          </p:cNvGraphicFramePr>
          <p:nvPr>
            <p:ph idx="1"/>
            <p:extLst>
              <p:ext uri="{D42A27DB-BD31-4B8C-83A1-F6EECF244321}">
                <p14:modId xmlns:p14="http://schemas.microsoft.com/office/powerpoint/2010/main" val="3432874994"/>
              </p:ext>
            </p:extLst>
          </p:nvPr>
        </p:nvGraphicFramePr>
        <p:xfrm>
          <a:off x="1463675" y="1278384"/>
          <a:ext cx="9591675" cy="4731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e la date 2">
            <a:extLst>
              <a:ext uri="{FF2B5EF4-FFF2-40B4-BE49-F238E27FC236}">
                <a16:creationId xmlns:a16="http://schemas.microsoft.com/office/drawing/2014/main" id="{4F0F36A0-3ADE-453A-8B38-41FB11C22722}"/>
              </a:ext>
            </a:extLst>
          </p:cNvPr>
          <p:cNvSpPr>
            <a:spLocks noGrp="1"/>
          </p:cNvSpPr>
          <p:nvPr>
            <p:ph type="dt" sz="half" idx="10"/>
          </p:nvPr>
        </p:nvSpPr>
        <p:spPr/>
        <p:txBody>
          <a:bodyPr/>
          <a:lstStyle/>
          <a:p>
            <a:fld id="{C6C1F153-F8DC-42AC-A3C3-480130ED18D2}" type="datetime1">
              <a:rPr lang="en-US" smtClean="0"/>
              <a:t>5/9/2021</a:t>
            </a:fld>
            <a:endParaRPr lang="en-US" dirty="0"/>
          </a:p>
        </p:txBody>
      </p:sp>
      <p:sp>
        <p:nvSpPr>
          <p:cNvPr id="5" name="Espace réservé du numéro de diapositive 4">
            <a:extLst>
              <a:ext uri="{FF2B5EF4-FFF2-40B4-BE49-F238E27FC236}">
                <a16:creationId xmlns:a16="http://schemas.microsoft.com/office/drawing/2014/main" id="{A1468565-C92F-458D-958D-D1063FE6FE64}"/>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Rectangle 5">
            <a:extLst>
              <a:ext uri="{FF2B5EF4-FFF2-40B4-BE49-F238E27FC236}">
                <a16:creationId xmlns:a16="http://schemas.microsoft.com/office/drawing/2014/main" id="{878B96A9-7041-49A8-86C2-2FAA17CD7A10}"/>
              </a:ext>
            </a:extLst>
          </p:cNvPr>
          <p:cNvSpPr/>
          <p:nvPr/>
        </p:nvSpPr>
        <p:spPr>
          <a:xfrm>
            <a:off x="3266983" y="5734975"/>
            <a:ext cx="7217545" cy="79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tx1"/>
                </a:solidFill>
                <a:latin typeface="Times New Roman" panose="02020603050405020304" pitchFamily="18" charset="0"/>
                <a:cs typeface="Times New Roman" panose="02020603050405020304" pitchFamily="18" charset="0"/>
              </a:rPr>
              <a:t>Traitement et analyse des données </a:t>
            </a:r>
          </a:p>
        </p:txBody>
      </p:sp>
    </p:spTree>
    <p:extLst>
      <p:ext uri="{BB962C8B-B14F-4D97-AF65-F5344CB8AC3E}">
        <p14:creationId xmlns:p14="http://schemas.microsoft.com/office/powerpoint/2010/main" val="114569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030447-4B77-4244-B9C3-485DDE13A13E}"/>
              </a:ext>
            </a:extLst>
          </p:cNvPr>
          <p:cNvSpPr>
            <a:spLocks noGrp="1"/>
          </p:cNvSpPr>
          <p:nvPr>
            <p:ph type="title"/>
          </p:nvPr>
        </p:nvSpPr>
        <p:spPr>
          <a:xfrm>
            <a:off x="1534696" y="804519"/>
            <a:ext cx="9520158" cy="1049235"/>
          </a:xfrm>
        </p:spPr>
        <p:txBody>
          <a:bodyPr>
            <a:normAutofit fontScale="90000"/>
          </a:bodyPr>
          <a:lstStyle/>
          <a:p>
            <a:pPr algn="ctr">
              <a:lnSpc>
                <a:spcPct val="150000"/>
              </a:lnSpc>
            </a:pPr>
            <a:r>
              <a:rPr lang="fr-FR" sz="3100" b="1" dirty="0">
                <a:effectLst/>
                <a:latin typeface="Times New Roman" panose="02020603050405020304" pitchFamily="18" charset="0"/>
                <a:ea typeface="Calibri" panose="020F0502020204030204" pitchFamily="34" charset="0"/>
                <a:cs typeface="Times New Roman" panose="02020603050405020304" pitchFamily="18" charset="0"/>
              </a:rPr>
              <a:t>PLAN DÉTAILLÉ  </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4" name="Espace réservé de la date 3">
            <a:extLst>
              <a:ext uri="{FF2B5EF4-FFF2-40B4-BE49-F238E27FC236}">
                <a16:creationId xmlns:a16="http://schemas.microsoft.com/office/drawing/2014/main" id="{04FBA27E-E156-4C4D-BD03-3A53E4A88842}"/>
              </a:ext>
            </a:extLst>
          </p:cNvPr>
          <p:cNvSpPr>
            <a:spLocks noGrp="1"/>
          </p:cNvSpPr>
          <p:nvPr>
            <p:ph type="dt" sz="half" idx="10"/>
          </p:nvPr>
        </p:nvSpPr>
        <p:spPr>
          <a:xfrm>
            <a:off x="7554138" y="330370"/>
            <a:ext cx="3500715" cy="309201"/>
          </a:xfrm>
        </p:spPr>
        <p:txBody>
          <a:bodyPr>
            <a:normAutofit/>
          </a:bodyPr>
          <a:lstStyle/>
          <a:p>
            <a:pPr>
              <a:spcAft>
                <a:spcPts val="600"/>
              </a:spcAft>
            </a:pPr>
            <a:fld id="{B26B41A3-D309-476F-AC0A-59E71A343D4B}" type="datetime1">
              <a:rPr lang="en-US" smtClean="0"/>
              <a:pPr>
                <a:spcAft>
                  <a:spcPts val="600"/>
                </a:spcAft>
              </a:pPr>
              <a:t>5/9/2021</a:t>
            </a:fld>
            <a:endParaRPr lang="en-US"/>
          </a:p>
        </p:txBody>
      </p:sp>
      <p:sp>
        <p:nvSpPr>
          <p:cNvPr id="5" name="Espace réservé du numéro de diapositive 4">
            <a:extLst>
              <a:ext uri="{FF2B5EF4-FFF2-40B4-BE49-F238E27FC236}">
                <a16:creationId xmlns:a16="http://schemas.microsoft.com/office/drawing/2014/main" id="{5D0A3BE1-5120-48A3-BD74-5CA20263306A}"/>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6D22F896-40B5-4ADD-8801-0D06FADFA095}" type="slidenum">
              <a:rPr lang="en-US" smtClean="0"/>
              <a:pPr>
                <a:lnSpc>
                  <a:spcPct val="90000"/>
                </a:lnSpc>
                <a:spcAft>
                  <a:spcPts val="600"/>
                </a:spcAft>
              </a:pPr>
              <a:t>7</a:t>
            </a:fld>
            <a:endParaRPr lang="en-US"/>
          </a:p>
        </p:txBody>
      </p:sp>
      <p:graphicFrame>
        <p:nvGraphicFramePr>
          <p:cNvPr id="7" name="Espace réservé du contenu 2">
            <a:extLst>
              <a:ext uri="{FF2B5EF4-FFF2-40B4-BE49-F238E27FC236}">
                <a16:creationId xmlns:a16="http://schemas.microsoft.com/office/drawing/2014/main" id="{D9915BEC-55C0-463C-99B7-BC055884CD49}"/>
              </a:ext>
            </a:extLst>
          </p:cNvPr>
          <p:cNvGraphicFramePr>
            <a:graphicFrameLocks noGrp="1"/>
          </p:cNvGraphicFramePr>
          <p:nvPr>
            <p:ph idx="1"/>
            <p:extLst>
              <p:ext uri="{D42A27DB-BD31-4B8C-83A1-F6EECF244321}">
                <p14:modId xmlns:p14="http://schemas.microsoft.com/office/powerpoint/2010/main" val="699611776"/>
              </p:ext>
            </p:extLst>
          </p:nvPr>
        </p:nvGraphicFramePr>
        <p:xfrm>
          <a:off x="1535113" y="2336353"/>
          <a:ext cx="9520237" cy="3129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346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3F4BE6-DA39-4C92-9743-D319D57F784C}"/>
              </a:ext>
            </a:extLst>
          </p:cNvPr>
          <p:cNvSpPr>
            <a:spLocks noGrp="1"/>
          </p:cNvSpPr>
          <p:nvPr>
            <p:ph type="title"/>
          </p:nvPr>
        </p:nvSpPr>
        <p:spPr>
          <a:xfrm>
            <a:off x="1439003" y="142043"/>
            <a:ext cx="9520158" cy="2186334"/>
          </a:xfrm>
        </p:spPr>
        <p:txBody>
          <a:bodyPr>
            <a:normAutofit fontScale="90000"/>
          </a:bodyPr>
          <a:lstStyle/>
          <a:p>
            <a:pPr>
              <a:lnSpc>
                <a:spcPct val="150000"/>
              </a:lnSpc>
            </a:pP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br>
              <a:rPr lang="fr-FR" sz="2700" dirty="0">
                <a:latin typeface="Times New Roman" panose="02020603050405020304" pitchFamily="18" charset="0"/>
                <a:cs typeface="Times New Roman" panose="02020603050405020304" pitchFamily="18" charset="0"/>
              </a:rPr>
            </a:br>
            <a:r>
              <a:rPr lang="fr-FR" sz="2700" dirty="0">
                <a:latin typeface="Times New Roman" panose="02020603050405020304" pitchFamily="18" charset="0"/>
                <a:cs typeface="Times New Roman" panose="02020603050405020304" pitchFamily="18" charset="0"/>
              </a:rPr>
              <a:t> </a:t>
            </a:r>
            <a:r>
              <a:rPr lang="fr-FR" sz="2700" b="1" dirty="0">
                <a:latin typeface="Times New Roman" panose="02020603050405020304" pitchFamily="18" charset="0"/>
                <a:cs typeface="Times New Roman" panose="02020603050405020304" pitchFamily="18" charset="0"/>
              </a:rPr>
              <a:t>PARIE 1 : COMMUNICATION PREVENTIVE À TOURS: CADRE CONCEPTUEL ET MÉTHODOLOGIQUE; MOYENS ET TECHNIQUES DE COMMUNICATION </a:t>
            </a:r>
            <a:br>
              <a:rPr lang="fr-FR" dirty="0"/>
            </a:br>
            <a:endParaRPr lang="fr-FR" dirty="0"/>
          </a:p>
        </p:txBody>
      </p:sp>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439003" y="2124550"/>
            <a:ext cx="9520158" cy="4361119"/>
          </a:xfrm>
        </p:spPr>
        <p:txBody>
          <a:bodyPr>
            <a:normAutofit/>
          </a:bodyPr>
          <a:lstStyle/>
          <a:p>
            <a:pPr marL="0" indent="0" algn="just">
              <a:lnSpc>
                <a:spcPct val="150000"/>
              </a:lnSpc>
              <a:buNone/>
            </a:pPr>
            <a:r>
              <a:rPr lang="fr-FR" sz="2200" b="1" dirty="0">
                <a:latin typeface="Times New Roman" panose="02020603050405020304" pitchFamily="18" charset="0"/>
                <a:cs typeface="Times New Roman" panose="02020603050405020304" pitchFamily="18" charset="0"/>
              </a:rPr>
              <a:t>1-1. ETAT DE L’ART</a:t>
            </a:r>
          </a:p>
          <a:p>
            <a:pPr marL="0" indent="0" algn="just">
              <a:lnSpc>
                <a:spcPct val="150000"/>
              </a:lnSpc>
              <a:buNone/>
            </a:pPr>
            <a:r>
              <a:rPr lang="fr-FR" dirty="0">
                <a:latin typeface="Times New Roman" panose="02020603050405020304" pitchFamily="18" charset="0"/>
                <a:cs typeface="Times New Roman" panose="02020603050405020304" pitchFamily="18" charset="0"/>
              </a:rPr>
              <a:t>     1-1-1. Analyse conceptuelle : Risque ; communication anxiogène ; représentations sociales     ; culture du risque.</a:t>
            </a:r>
          </a:p>
          <a:p>
            <a:pPr marL="0" indent="0" algn="just">
              <a:lnSpc>
                <a:spcPct val="150000"/>
              </a:lnSpc>
              <a:buNone/>
            </a:pPr>
            <a:r>
              <a:rPr lang="fr-FR" dirty="0">
                <a:latin typeface="Times New Roman" panose="02020603050405020304" pitchFamily="18" charset="0"/>
                <a:cs typeface="Times New Roman" panose="02020603050405020304" pitchFamily="18" charset="0"/>
              </a:rPr>
              <a:t>     1-1-2. Présentation des documents de communication préventive </a:t>
            </a:r>
          </a:p>
          <a:p>
            <a:pPr marL="0" indent="0" algn="just">
              <a:lnSpc>
                <a:spcPct val="150000"/>
              </a:lnSpc>
              <a:buNone/>
            </a:pPr>
            <a:r>
              <a:rPr lang="fr-FR"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1-1-2-1. Echelle communale</a:t>
            </a:r>
          </a:p>
          <a:p>
            <a:pPr marL="0" indent="0" algn="just">
              <a:lnSpc>
                <a:spcPct val="150000"/>
              </a:lnSpc>
              <a:buNone/>
            </a:pPr>
            <a:r>
              <a:rPr lang="fr-FR" sz="1800" dirty="0">
                <a:latin typeface="Times New Roman" panose="02020603050405020304" pitchFamily="18" charset="0"/>
                <a:cs typeface="Times New Roman" panose="02020603050405020304" pitchFamily="18" charset="0"/>
              </a:rPr>
              <a:t>          1-1-2-2. Echelle intercommunale/départementale </a:t>
            </a:r>
          </a:p>
          <a:p>
            <a:pPr marL="0" indent="0" algn="just">
              <a:lnSpc>
                <a:spcPct val="150000"/>
              </a:lnSpc>
              <a:buNone/>
            </a:pPr>
            <a:endParaRPr lang="fr-FR" dirty="0">
              <a:latin typeface="Times New Roman" panose="02020603050405020304" pitchFamily="18" charset="0"/>
              <a:cs typeface="Times New Roman" panose="02020603050405020304" pitchFamily="18" charset="0"/>
            </a:endParaRPr>
          </a:p>
          <a:p>
            <a:pPr marL="0" indent="0">
              <a:buNone/>
            </a:pPr>
            <a:endParaRPr lang="fr-FR" dirty="0"/>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fld id="{B26B41A3-D309-476F-AC0A-59E71A343D4B}" type="datetime1">
              <a:rPr lang="en-US" smtClean="0"/>
              <a:t>5/9/2021</a:t>
            </a:fld>
            <a:endParaRPr lang="en-US" dirty="0"/>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4295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90020A-8AB7-48D1-9190-467F9A60AAE0}"/>
              </a:ext>
            </a:extLst>
          </p:cNvPr>
          <p:cNvSpPr>
            <a:spLocks noGrp="1"/>
          </p:cNvSpPr>
          <p:nvPr>
            <p:ph idx="1"/>
          </p:nvPr>
        </p:nvSpPr>
        <p:spPr>
          <a:xfrm>
            <a:off x="1534695" y="-17773"/>
            <a:ext cx="9520158" cy="6187754"/>
          </a:xfrm>
        </p:spPr>
        <p:txBody>
          <a:bodyPr>
            <a:normAutofit fontScale="25000" lnSpcReduction="20000"/>
          </a:bodyPr>
          <a:lstStyle/>
          <a:p>
            <a:pPr marL="0" indent="0" algn="just">
              <a:lnSpc>
                <a:spcPct val="170000"/>
              </a:lnSpc>
              <a:spcAft>
                <a:spcPts val="800"/>
              </a:spcAft>
              <a:buNone/>
            </a:pPr>
            <a:r>
              <a:rPr lang="fr-FR" sz="8800" b="1" dirty="0">
                <a:effectLst/>
                <a:latin typeface="Times New Roman" panose="02020603050405020304" pitchFamily="18" charset="0"/>
                <a:ea typeface="Calibri" panose="020F0502020204030204" pitchFamily="34" charset="0"/>
                <a:cs typeface="Times New Roman" panose="02020603050405020304" pitchFamily="18" charset="0"/>
              </a:rPr>
              <a:t>1-2. MÉTHODOLOGIE </a:t>
            </a:r>
            <a:endParaRPr lang="fr-FR"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r>
              <a:rPr lang="fr-FR" sz="8000" dirty="0">
                <a:effectLst/>
                <a:latin typeface="Times New Roman" panose="02020603050405020304" pitchFamily="18" charset="0"/>
                <a:ea typeface="Calibri" panose="020F0502020204030204" pitchFamily="34" charset="0"/>
                <a:cs typeface="Times New Roman" panose="02020603050405020304" pitchFamily="18" charset="0"/>
              </a:rPr>
              <a:t>     1-2-1. Objectifs de recherche </a:t>
            </a:r>
          </a:p>
          <a:p>
            <a:pPr marL="0" indent="0" algn="just">
              <a:lnSpc>
                <a:spcPct val="170000"/>
              </a:lnSpc>
              <a:spcAft>
                <a:spcPts val="800"/>
              </a:spcAft>
              <a:buNone/>
            </a:pPr>
            <a:r>
              <a:rPr lang="fr-FR" sz="8000" dirty="0">
                <a:effectLst/>
                <a:latin typeface="Times New Roman" panose="02020603050405020304" pitchFamily="18" charset="0"/>
                <a:ea typeface="Calibri" panose="020F0502020204030204" pitchFamily="34" charset="0"/>
                <a:cs typeface="Times New Roman" panose="02020603050405020304" pitchFamily="18" charset="0"/>
              </a:rPr>
              <a:t>     1-2-2. Approche méthodologique </a:t>
            </a:r>
            <a:r>
              <a:rPr lang="fr-FR" sz="7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70000"/>
              </a:lnSpc>
              <a:spcAft>
                <a:spcPts val="800"/>
              </a:spcAft>
              <a:buNone/>
            </a:pPr>
            <a:r>
              <a:rPr lang="fr-FR" sz="7200" dirty="0">
                <a:effectLst/>
                <a:latin typeface="Times New Roman" panose="02020603050405020304" pitchFamily="18" charset="0"/>
                <a:ea typeface="Calibri" panose="020F0502020204030204" pitchFamily="34" charset="0"/>
                <a:cs typeface="Times New Roman" panose="02020603050405020304" pitchFamily="18" charset="0"/>
              </a:rPr>
              <a:t>          1-2-2-1. Travail de terrain </a:t>
            </a:r>
          </a:p>
          <a:p>
            <a:pPr marL="0" indent="0" algn="just">
              <a:lnSpc>
                <a:spcPct val="170000"/>
              </a:lnSpc>
              <a:spcAft>
                <a:spcPts val="800"/>
              </a:spcAft>
              <a:buNone/>
            </a:pPr>
            <a:r>
              <a:rPr lang="fr-FR" sz="6400" dirty="0">
                <a:effectLst/>
                <a:latin typeface="Times New Roman" panose="02020603050405020304" pitchFamily="18" charset="0"/>
                <a:ea typeface="Calibri" panose="020F0502020204030204" pitchFamily="34" charset="0"/>
                <a:cs typeface="Times New Roman" panose="02020603050405020304" pitchFamily="18" charset="0"/>
              </a:rPr>
              <a:t>               1-2-2-2-1. Enquête qualitative ( entretiens semi-directif )</a:t>
            </a:r>
          </a:p>
          <a:p>
            <a:pPr marL="0" indent="0" algn="just">
              <a:lnSpc>
                <a:spcPct val="170000"/>
              </a:lnSpc>
              <a:spcAft>
                <a:spcPts val="800"/>
              </a:spcAft>
              <a:buNone/>
            </a:pPr>
            <a:r>
              <a:rPr lang="fr-FR" sz="6400" dirty="0">
                <a:effectLst/>
                <a:latin typeface="Times New Roman" panose="02020603050405020304" pitchFamily="18" charset="0"/>
                <a:ea typeface="Calibri" panose="020F0502020204030204" pitchFamily="34" charset="0"/>
                <a:cs typeface="Times New Roman" panose="02020603050405020304" pitchFamily="18" charset="0"/>
              </a:rPr>
              <a:t>               1-2-2-2-2. Enquête quantitative </a:t>
            </a:r>
            <a:r>
              <a:rPr lang="fr-FR" sz="6400">
                <a:effectLst/>
                <a:latin typeface="Times New Roman" panose="02020603050405020304" pitchFamily="18" charset="0"/>
                <a:ea typeface="Calibri" panose="020F0502020204030204" pitchFamily="34" charset="0"/>
                <a:cs typeface="Times New Roman" panose="02020603050405020304" pitchFamily="18" charset="0"/>
              </a:rPr>
              <a:t>( questionnaires) </a:t>
            </a: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r>
              <a:rPr lang="fr-FR" sz="6400" dirty="0">
                <a:effectLst/>
                <a:latin typeface="Times New Roman" panose="02020603050405020304" pitchFamily="18" charset="0"/>
                <a:ea typeface="Calibri" panose="020F0502020204030204" pitchFamily="34" charset="0"/>
                <a:cs typeface="Times New Roman" panose="02020603050405020304" pitchFamily="18" charset="0"/>
              </a:rPr>
              <a:t>               1-2-2-2-3.  Observation directe </a:t>
            </a:r>
          </a:p>
          <a:p>
            <a:pPr marL="0" indent="0" algn="just">
              <a:lnSpc>
                <a:spcPct val="170000"/>
              </a:lnSpc>
              <a:spcAft>
                <a:spcPts val="800"/>
              </a:spcAft>
              <a:buNone/>
            </a:pPr>
            <a:r>
              <a:rPr lang="fr-FR" sz="6400" dirty="0">
                <a:effectLst/>
                <a:latin typeface="Times New Roman" panose="02020603050405020304" pitchFamily="18" charset="0"/>
                <a:ea typeface="Calibri" panose="020F0502020204030204" pitchFamily="34" charset="0"/>
                <a:cs typeface="Times New Roman" panose="02020603050405020304" pitchFamily="18" charset="0"/>
              </a:rPr>
              <a:t>               1-2-2-2-4. Technique complémentaire ( carte mentale) </a:t>
            </a:r>
          </a:p>
          <a:p>
            <a:pPr marL="0" indent="0" algn="just">
              <a:lnSpc>
                <a:spcPct val="170000"/>
              </a:lnSpc>
              <a:spcAft>
                <a:spcPts val="800"/>
              </a:spcAft>
              <a:buNone/>
            </a:pPr>
            <a:r>
              <a:rPr lang="fr-FR" sz="7200" dirty="0">
                <a:effectLst/>
                <a:latin typeface="Times New Roman" panose="02020603050405020304" pitchFamily="18" charset="0"/>
                <a:ea typeface="Calibri" panose="020F0502020204030204" pitchFamily="34" charset="0"/>
                <a:cs typeface="Times New Roman" panose="02020603050405020304" pitchFamily="18" charset="0"/>
              </a:rPr>
              <a:t>          1-2-2-2. Traitement et analyse des données </a:t>
            </a:r>
          </a:p>
          <a:p>
            <a:pPr marL="0" indent="0" algn="just">
              <a:lnSpc>
                <a:spcPct val="150000"/>
              </a:lnSpc>
              <a:buNone/>
            </a:pPr>
            <a:endParaRPr lang="fr-FR" dirty="0">
              <a:latin typeface="Times New Roman" panose="02020603050405020304" pitchFamily="18" charset="0"/>
              <a:cs typeface="Times New Roman" panose="02020603050405020304" pitchFamily="18" charset="0"/>
            </a:endParaRPr>
          </a:p>
          <a:p>
            <a:pPr marL="0" indent="0">
              <a:buNone/>
            </a:pPr>
            <a:endParaRPr lang="fr-FR" dirty="0"/>
          </a:p>
        </p:txBody>
      </p:sp>
      <p:sp>
        <p:nvSpPr>
          <p:cNvPr id="4" name="Espace réservé de la date 3">
            <a:extLst>
              <a:ext uri="{FF2B5EF4-FFF2-40B4-BE49-F238E27FC236}">
                <a16:creationId xmlns:a16="http://schemas.microsoft.com/office/drawing/2014/main" id="{62448D83-7A6D-4AEF-ACEE-E04159710A8F}"/>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6B41A3-D309-476F-AC0A-59E71A343D4B}" type="datetime1">
              <a:rPr kumimoji="0" lang="en-US" sz="1000" b="0" i="0" u="none" strike="noStrike" kern="1200" cap="none" spc="0" normalizeH="0" baseline="0" noProof="0" smtClean="0">
                <a:ln>
                  <a:noFill/>
                </a:ln>
                <a:solidFill>
                  <a:prstClr val="black">
                    <a:tint val="75000"/>
                  </a:prstClr>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5/9/2021</a:t>
            </a:fld>
            <a:endParaRPr kumimoji="0" lang="en-US" sz="1000" b="0" i="0" u="none" strike="noStrike" kern="1200" cap="none" spc="0" normalizeH="0" baseline="0" noProof="0" dirty="0">
              <a:ln>
                <a:noFill/>
              </a:ln>
              <a:solidFill>
                <a:prstClr val="black">
                  <a:tint val="75000"/>
                </a:prstClr>
              </a:solidFill>
              <a:effectLst/>
              <a:uLnTx/>
              <a:uFillTx/>
              <a:latin typeface="Palatino Linotype" panose="02040502050505030304"/>
              <a:ea typeface="+mn-ea"/>
              <a:cs typeface="+mn-cs"/>
            </a:endParaRPr>
          </a:p>
        </p:txBody>
      </p:sp>
      <p:sp>
        <p:nvSpPr>
          <p:cNvPr id="5" name="Espace réservé du numéro de diapositive 4">
            <a:extLst>
              <a:ext uri="{FF2B5EF4-FFF2-40B4-BE49-F238E27FC236}">
                <a16:creationId xmlns:a16="http://schemas.microsoft.com/office/drawing/2014/main" id="{42149044-91AC-4CA8-9670-B9F5FBBCB00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2800" b="0" i="0" u="none" strike="noStrike" kern="1200" cap="none" spc="0" normalizeH="0" baseline="0" noProof="0" smtClean="0">
                <a:ln>
                  <a:noFill/>
                </a:ln>
                <a:solidFill>
                  <a:srgbClr val="5FA534"/>
                </a:solidFill>
                <a:effectLst/>
                <a:uLnTx/>
                <a:uFillTx/>
                <a:latin typeface="Palatino Linotype" panose="020405020505050303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2800" b="0" i="0" u="none" strike="noStrike" kern="1200" cap="none" spc="0" normalizeH="0" baseline="0" noProof="0" dirty="0">
              <a:ln>
                <a:noFill/>
              </a:ln>
              <a:solidFill>
                <a:srgbClr val="5FA534"/>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7119182"/>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1_Galerie">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TM10001114[[fn=Galerie]]</Template>
  <TotalTime>0</TotalTime>
  <Words>1455</Words>
  <Application>Microsoft Office PowerPoint</Application>
  <PresentationFormat>Grand écran</PresentationFormat>
  <Paragraphs>159</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16</vt:i4>
      </vt:variant>
    </vt:vector>
  </HeadingPairs>
  <TitlesOfParts>
    <vt:vector size="23" baseType="lpstr">
      <vt:lpstr>Arial</vt:lpstr>
      <vt:lpstr>Calibri</vt:lpstr>
      <vt:lpstr>Palatino Linotype</vt:lpstr>
      <vt:lpstr>Times New Roman</vt:lpstr>
      <vt:lpstr>Wingdings</vt:lpstr>
      <vt:lpstr>Galerie</vt:lpstr>
      <vt:lpstr>1_Galerie</vt:lpstr>
      <vt:lpstr> </vt:lpstr>
      <vt:lpstr>INTRODUCTION </vt:lpstr>
      <vt:lpstr>SOUS-QUESTIONS </vt:lpstr>
      <vt:lpstr>HYPOTHESES </vt:lpstr>
      <vt:lpstr>PRESENTATIO DU TERRAIN D’ETUDE</vt:lpstr>
      <vt:lpstr>METHODOLOGIE </vt:lpstr>
      <vt:lpstr>PLAN DÉTAILLÉ   </vt:lpstr>
      <vt:lpstr>       PARIE 1 : COMMUNICATION PREVENTIVE À TOURS: CADRE CONCEPTUEL ET MÉTHODOLOGIQUE; MOYENS ET TECHNIQUES DE COMMUNICATION  </vt:lpstr>
      <vt:lpstr>Présentation PowerPoint</vt:lpstr>
      <vt:lpstr>Présentation PowerPoint</vt:lpstr>
      <vt:lpstr>Présentation PowerPoint</vt:lpstr>
      <vt:lpstr>Présentation PowerPoint</vt:lpstr>
      <vt:lpstr>       PARTIE 2 : ACCES A L’INFORMATION PREVENTIVE, REPRESENTATION DU RISQUE ET CARACTERE ANXIOGENE DE LA COMMUNICATION</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Abdoulaye Mbaye</dc:creator>
  <cp:lastModifiedBy>Abdoulaye Mbaye</cp:lastModifiedBy>
  <cp:revision>92</cp:revision>
  <dcterms:created xsi:type="dcterms:W3CDTF">2021-03-04T23:32:34Z</dcterms:created>
  <dcterms:modified xsi:type="dcterms:W3CDTF">2021-05-09T15:33:36Z</dcterms:modified>
</cp:coreProperties>
</file>