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Lst>
  <p:sldSz cy="5143500" cx="9144000"/>
  <p:notesSz cx="6858000" cy="9144000"/>
  <p:embeddedFontLst>
    <p:embeddedFont>
      <p:font typeface="Josefin Slab"/>
      <p:regular r:id="rId122"/>
      <p:bold r:id="rId123"/>
      <p:italic r:id="rId124"/>
      <p:boldItalic r:id="rId125"/>
    </p:embeddedFont>
    <p:embeddedFont>
      <p:font typeface="Archivo Medium"/>
      <p:regular r:id="rId126"/>
      <p:bold r:id="rId127"/>
      <p:italic r:id="rId128"/>
      <p:boldItalic r:id="rId129"/>
    </p:embeddedFont>
    <p:embeddedFont>
      <p:font typeface="Bebas Neue"/>
      <p:regular r:id="rId130"/>
    </p:embeddedFont>
    <p:embeddedFont>
      <p:font typeface="Barlow Medium"/>
      <p:regular r:id="rId131"/>
      <p:bold r:id="rId132"/>
      <p:italic r:id="rId133"/>
      <p:boldItalic r:id="rId134"/>
    </p:embeddedFont>
    <p:embeddedFont>
      <p:font typeface="Barlow"/>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ArchivoMedium-boldItalic.fntdata"/><Relationship Id="rId128" Type="http://schemas.openxmlformats.org/officeDocument/2006/relationships/font" Target="fonts/ArchivoMedium-italic.fntdata"/><Relationship Id="rId127" Type="http://schemas.openxmlformats.org/officeDocument/2006/relationships/font" Target="fonts/ArchivoMedium-bold.fntdata"/><Relationship Id="rId126" Type="http://schemas.openxmlformats.org/officeDocument/2006/relationships/font" Target="fonts/ArchivoMedium-regular.fntdata"/><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JosefinSlab-boldItalic.fntdata"/><Relationship Id="rId29" Type="http://schemas.openxmlformats.org/officeDocument/2006/relationships/slide" Target="slides/slide24.xml"/><Relationship Id="rId124" Type="http://schemas.openxmlformats.org/officeDocument/2006/relationships/font" Target="fonts/JosefinSlab-italic.fntdata"/><Relationship Id="rId123" Type="http://schemas.openxmlformats.org/officeDocument/2006/relationships/font" Target="fonts/JosefinSlab-bold.fntdata"/><Relationship Id="rId122" Type="http://schemas.openxmlformats.org/officeDocument/2006/relationships/font" Target="fonts/JosefinSlab-regular.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8" Type="http://schemas.openxmlformats.org/officeDocument/2006/relationships/font" Target="fonts/Barlow-boldItalic.fntdata"/><Relationship Id="rId137" Type="http://schemas.openxmlformats.org/officeDocument/2006/relationships/font" Target="fonts/Barlow-italic.fntdata"/><Relationship Id="rId132" Type="http://schemas.openxmlformats.org/officeDocument/2006/relationships/font" Target="fonts/BarlowMedium-bold.fntdata"/><Relationship Id="rId131" Type="http://schemas.openxmlformats.org/officeDocument/2006/relationships/font" Target="fonts/BarlowMedium-regular.fntdata"/><Relationship Id="rId130" Type="http://schemas.openxmlformats.org/officeDocument/2006/relationships/font" Target="fonts/BebasNeue-regular.fntdata"/><Relationship Id="rId136" Type="http://schemas.openxmlformats.org/officeDocument/2006/relationships/font" Target="fonts/Barlow-bold.fntdata"/><Relationship Id="rId135" Type="http://schemas.openxmlformats.org/officeDocument/2006/relationships/font" Target="fonts/Barlow-regular.fntdata"/><Relationship Id="rId134" Type="http://schemas.openxmlformats.org/officeDocument/2006/relationships/font" Target="fonts/BarlowMedium-boldItalic.fntdata"/><Relationship Id="rId133" Type="http://schemas.openxmlformats.org/officeDocument/2006/relationships/font" Target="fonts/BarlowMedium-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8aeeb4331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8aeeb4331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cc7ee31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cc7ee31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38aeeb4331_0_2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238aeeb4331_0_2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38aeeb4331_0_2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238aeeb4331_0_2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38aeeb4331_0_2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38aeeb4331_0_2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38aeeb4331_0_2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238aeeb4331_0_2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38aeeb4331_0_2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38aeeb4331_0_2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38aeeb4331_0_2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38aeeb4331_0_2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38aeeb4331_0_2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238aeeb4331_0_2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38aeeb4331_0_2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38aeeb4331_0_2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238aeeb4331_0_2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238aeeb4331_0_2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238aeeb4331_0_2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238aeeb4331_0_2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3cc7ee310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3cc7ee310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238aeeb4331_0_2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238aeeb4331_0_2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238aeeb4331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238aeeb4331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38aeeb4331_0_2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238aeeb4331_0_2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38aeeb4331_0_2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38aeeb4331_0_2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238aeeb4331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238aeeb4331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238aeeb4331_0_2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238aeeb4331_0_2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23e4e81e5a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23e4e81e5a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3cc7ee31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3cc7ee31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3cc7ee31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3cc7ee31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3cc7ee31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3cc7ee31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cc7ee31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3cc7ee31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3cc7ee310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3cc7ee310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3cc7ee310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3cc7ee310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3cc7ee310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3cc7ee310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3cc7ee310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3cc7ee310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8aeeb4331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8aeeb4331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3cc7ee310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3cc7ee310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38aeeb4331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38aeeb4331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38aeeb4331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38aeeb4331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38aeeb4331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38aeeb4331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38aeeb4331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38aeeb4331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38aeeb4331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38aeeb4331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38aeeb4331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38aeeb4331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38aeeb4331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38aeeb4331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38aeeb4331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38aeeb4331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38aeeb4331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38aeeb4331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38aeeb4331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38aeeb4331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8aeeb4331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38aeeb4331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38aeeb4331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38aeeb4331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38aeeb4331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38aeeb4331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38aeeb4331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38aeeb4331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38aeeb4331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38aeeb4331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38aeeb4331_0_1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38aeeb4331_0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38aeeb4331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38aeeb4331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38aeeb4331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38aeeb4331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38aeeb4331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38aeeb4331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38aeeb4331_0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38aeeb4331_0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8aeeb4331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8aeeb4331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38aeeb4331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38aeeb4331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38aeeb4331_0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38aeeb4331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38aeeb4331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38aeeb4331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38aeeb4331_0_1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38aeeb4331_0_1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38aeeb4331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38aeeb4331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38aeeb4331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38aeeb4331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38aeeb4331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38aeeb4331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38aeeb4331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38aeeb4331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38aeeb4331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38aeeb4331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38aeeb4331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38aeeb4331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8aeeb4331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38aeeb4331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38aeeb4331_0_1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38aeeb4331_0_1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38aeeb4331_0_1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38aeeb4331_0_1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38aeeb4331_0_1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38aeeb4331_0_1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38aeeb4331_0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38aeeb4331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38aeeb4331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38aeeb4331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38aeeb4331_0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38aeeb4331_0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38aeeb4331_0_1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38aeeb4331_0_1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38aeeb4331_0_1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38aeeb4331_0_1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38aeeb4331_0_1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38aeeb4331_0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38aeeb4331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38aeeb4331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38aeeb4331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38aeeb4331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38aeeb4331_0_1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38aeeb4331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38aeeb4331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38aeeb4331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38aeeb4331_0_1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38aeeb4331_0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38aeeb4331_0_1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38aeeb4331_0_1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38aeeb4331_0_1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38aeeb4331_0_1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38aeeb4331_0_1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38aeeb4331_0_1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38aeeb4331_0_1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238aeeb4331_0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38aeeb4331_0_1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38aeeb4331_0_1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38aeeb4331_0_1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38aeeb4331_0_1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38aeeb4331_0_1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38aeeb4331_0_1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8aeeb4331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8aeeb4331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38aeeb4331_0_1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38aeeb4331_0_1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38aeeb4331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38aeeb4331_0_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38aeeb4331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238aeeb4331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38aeeb4331_0_1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38aeeb4331_0_1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38aeeb4331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38aeeb4331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38aeeb4331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238aeeb4331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38aeeb4331_0_1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38aeeb4331_0_1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38aeeb4331_0_1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38aeeb4331_0_1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38aeeb4331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38aeeb4331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38aeeb4331_0_1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38aeeb4331_0_1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38aeeb4331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38aeeb4331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38aeeb4331_0_1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38aeeb4331_0_1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38aeeb4331_0_2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38aeeb4331_0_2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38aeeb4331_0_2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38aeeb4331_0_2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38aeeb4331_0_2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38aeeb4331_0_2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38aeeb4331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38aeeb4331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38aeeb4331_0_2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38aeeb4331_0_2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38aeeb4331_0_2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38aeeb4331_0_2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38aeeb4331_0_2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38aeeb4331_0_2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38aeeb4331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238aeeb4331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38aeeb4331_0_2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238aeeb4331_0_2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3cc7ee3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3cc7ee3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38aeeb4331_0_2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38aeeb4331_0_2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38aeeb4331_0_2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38aeeb4331_0_2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38aeeb4331_0_2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38aeeb4331_0_2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38aeeb4331_0_2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38aeeb4331_0_2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238aeeb4331_0_2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238aeeb4331_0_2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38aeeb4331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38aeeb4331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38aeeb4331_0_2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38aeeb4331_0_2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38aeeb4331_0_2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238aeeb4331_0_2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38aeeb4331_0_2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38aeeb4331_0_2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238aeeb4331_0_2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238aeeb4331_0_2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551074"/>
            <a:ext cx="4289700" cy="15174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b="0" sz="5300">
                <a:solidFill>
                  <a:srgbClr val="191919"/>
                </a:solidFill>
                <a:latin typeface="Archivo Medium"/>
                <a:ea typeface="Archivo Medium"/>
                <a:cs typeface="Archivo Medium"/>
                <a:sym typeface="Archivo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100" y="3116625"/>
            <a:ext cx="4289700" cy="475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1" name="Google Shape;11;p2"/>
          <p:cNvSpPr/>
          <p:nvPr>
            <p:ph idx="2" type="pic"/>
          </p:nvPr>
        </p:nvSpPr>
        <p:spPr>
          <a:xfrm flipH="1">
            <a:off x="5183700" y="0"/>
            <a:ext cx="3960300" cy="5143500"/>
          </a:xfrm>
          <a:prstGeom prst="rect">
            <a:avLst/>
          </a:prstGeom>
          <a:noFill/>
          <a:ln>
            <a:noFill/>
          </a:ln>
        </p:spPr>
      </p:sp>
      <p:grpSp>
        <p:nvGrpSpPr>
          <p:cNvPr id="12" name="Google Shape;12;p2"/>
          <p:cNvGrpSpPr/>
          <p:nvPr/>
        </p:nvGrpSpPr>
        <p:grpSpPr>
          <a:xfrm>
            <a:off x="-2224515" y="-323862"/>
            <a:ext cx="4446484" cy="1430113"/>
            <a:chOff x="-2224515" y="-323862"/>
            <a:chExt cx="4446484" cy="1430113"/>
          </a:xfrm>
        </p:grpSpPr>
        <p:sp>
          <p:nvSpPr>
            <p:cNvPr id="13" name="Google Shape;13;p2"/>
            <p:cNvSpPr/>
            <p:nvPr/>
          </p:nvSpPr>
          <p:spPr>
            <a:xfrm>
              <a:off x="-1474031" y="-323850"/>
              <a:ext cx="3696000" cy="14301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2224515" y="-323862"/>
              <a:ext cx="4114200" cy="14301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11"/>
          <p:cNvSpPr txBox="1"/>
          <p:nvPr>
            <p:ph hasCustomPrompt="1" type="title"/>
          </p:nvPr>
        </p:nvSpPr>
        <p:spPr>
          <a:xfrm>
            <a:off x="2402400" y="1667763"/>
            <a:ext cx="4339200" cy="131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p:nvPr>
            <p:ph idx="1" type="subTitle"/>
          </p:nvPr>
        </p:nvSpPr>
        <p:spPr>
          <a:xfrm>
            <a:off x="2402350" y="2978625"/>
            <a:ext cx="43392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1600"/>
              </a:spcBef>
              <a:spcAft>
                <a:spcPts val="0"/>
              </a:spcAft>
              <a:buClr>
                <a:schemeClr val="dk1"/>
              </a:buClr>
              <a:buSzPts val="1600"/>
              <a:buNone/>
              <a:defRPr sz="1600">
                <a:solidFill>
                  <a:schemeClr val="dk1"/>
                </a:solidFill>
              </a:defRPr>
            </a:lvl3pPr>
            <a:lvl4pPr lvl="3" rtl="0" algn="ctr">
              <a:lnSpc>
                <a:spcPct val="100000"/>
              </a:lnSpc>
              <a:spcBef>
                <a:spcPts val="1600"/>
              </a:spcBef>
              <a:spcAft>
                <a:spcPts val="0"/>
              </a:spcAft>
              <a:buClr>
                <a:schemeClr val="dk1"/>
              </a:buClr>
              <a:buSzPts val="1600"/>
              <a:buNone/>
              <a:defRPr sz="1600">
                <a:solidFill>
                  <a:schemeClr val="dk1"/>
                </a:solidFill>
              </a:defRPr>
            </a:lvl4pPr>
            <a:lvl5pPr lvl="4" rtl="0" algn="ctr">
              <a:lnSpc>
                <a:spcPct val="100000"/>
              </a:lnSpc>
              <a:spcBef>
                <a:spcPts val="1600"/>
              </a:spcBef>
              <a:spcAft>
                <a:spcPts val="0"/>
              </a:spcAft>
              <a:buClr>
                <a:schemeClr val="dk1"/>
              </a:buClr>
              <a:buSzPts val="1600"/>
              <a:buNone/>
              <a:defRPr sz="1600">
                <a:solidFill>
                  <a:schemeClr val="dk1"/>
                </a:solidFill>
              </a:defRPr>
            </a:lvl5pPr>
            <a:lvl6pPr lvl="5" rtl="0" algn="ctr">
              <a:lnSpc>
                <a:spcPct val="100000"/>
              </a:lnSpc>
              <a:spcBef>
                <a:spcPts val="1600"/>
              </a:spcBef>
              <a:spcAft>
                <a:spcPts val="0"/>
              </a:spcAft>
              <a:buClr>
                <a:schemeClr val="dk1"/>
              </a:buClr>
              <a:buSzPts val="1600"/>
              <a:buNone/>
              <a:defRPr sz="1600">
                <a:solidFill>
                  <a:schemeClr val="dk1"/>
                </a:solidFill>
              </a:defRPr>
            </a:lvl6pPr>
            <a:lvl7pPr lvl="6" rtl="0" algn="ctr">
              <a:lnSpc>
                <a:spcPct val="100000"/>
              </a:lnSpc>
              <a:spcBef>
                <a:spcPts val="1600"/>
              </a:spcBef>
              <a:spcAft>
                <a:spcPts val="0"/>
              </a:spcAft>
              <a:buClr>
                <a:schemeClr val="dk1"/>
              </a:buClr>
              <a:buSzPts val="1600"/>
              <a:buNone/>
              <a:defRPr sz="1600">
                <a:solidFill>
                  <a:schemeClr val="dk1"/>
                </a:solidFill>
              </a:defRPr>
            </a:lvl7pPr>
            <a:lvl8pPr lvl="7" rtl="0" algn="ctr">
              <a:lnSpc>
                <a:spcPct val="100000"/>
              </a:lnSpc>
              <a:spcBef>
                <a:spcPts val="1600"/>
              </a:spcBef>
              <a:spcAft>
                <a:spcPts val="0"/>
              </a:spcAft>
              <a:buClr>
                <a:schemeClr val="dk1"/>
              </a:buClr>
              <a:buSzPts val="1600"/>
              <a:buNone/>
              <a:defRPr sz="1600">
                <a:solidFill>
                  <a:schemeClr val="dk1"/>
                </a:solidFill>
              </a:defRPr>
            </a:lvl8pPr>
            <a:lvl9pPr lvl="8" rtl="0" algn="ctr">
              <a:lnSpc>
                <a:spcPct val="100000"/>
              </a:lnSpc>
              <a:spcBef>
                <a:spcPts val="1600"/>
              </a:spcBef>
              <a:spcAft>
                <a:spcPts val="1600"/>
              </a:spcAft>
              <a:buClr>
                <a:schemeClr val="dk1"/>
              </a:buClr>
              <a:buSzPts val="1600"/>
              <a:buNone/>
              <a:defRPr sz="1600">
                <a:solidFill>
                  <a:schemeClr val="dk1"/>
                </a:solidFill>
              </a:defRPr>
            </a:lvl9pPr>
          </a:lstStyle>
          <a:p/>
        </p:txBody>
      </p:sp>
      <p:grpSp>
        <p:nvGrpSpPr>
          <p:cNvPr id="122" name="Google Shape;122;p11"/>
          <p:cNvGrpSpPr/>
          <p:nvPr/>
        </p:nvGrpSpPr>
        <p:grpSpPr>
          <a:xfrm>
            <a:off x="5691839" y="-559862"/>
            <a:ext cx="4412157" cy="1430125"/>
            <a:chOff x="5691839" y="-559862"/>
            <a:chExt cx="4412157" cy="1430125"/>
          </a:xfrm>
        </p:grpSpPr>
        <p:sp>
          <p:nvSpPr>
            <p:cNvPr id="123" name="Google Shape;123;p11"/>
            <p:cNvSpPr/>
            <p:nvPr/>
          </p:nvSpPr>
          <p:spPr>
            <a:xfrm flipH="1">
              <a:off x="5691839" y="-559837"/>
              <a:ext cx="3667500" cy="14301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rot="10800000">
              <a:off x="6021597" y="-559862"/>
              <a:ext cx="4082400" cy="14301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1"/>
          <p:cNvGrpSpPr/>
          <p:nvPr/>
        </p:nvGrpSpPr>
        <p:grpSpPr>
          <a:xfrm>
            <a:off x="-807054" y="4413600"/>
            <a:ext cx="7002000" cy="2899800"/>
            <a:chOff x="1004621" y="4413600"/>
            <a:chExt cx="7002000" cy="2899800"/>
          </a:xfrm>
        </p:grpSpPr>
        <p:sp>
          <p:nvSpPr>
            <p:cNvPr id="126" name="Google Shape;126;p11"/>
            <p:cNvSpPr/>
            <p:nvPr/>
          </p:nvSpPr>
          <p:spPr>
            <a:xfrm flipH="1">
              <a:off x="1004621" y="4413600"/>
              <a:ext cx="7002000" cy="2709300"/>
            </a:xfrm>
            <a:prstGeom prst="round2DiagRect">
              <a:avLst>
                <a:gd fmla="val 50000" name="adj1"/>
                <a:gd fmla="val 5000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flipH="1">
              <a:off x="1004621" y="4604100"/>
              <a:ext cx="7002000" cy="2709300"/>
            </a:xfrm>
            <a:prstGeom prst="round2DiagRect">
              <a:avLst>
                <a:gd fmla="val 50000" name="adj1"/>
                <a:gd fmla="val 5000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8" name="Shape 1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9" name="Shape 129"/>
        <p:cNvGrpSpPr/>
        <p:nvPr/>
      </p:nvGrpSpPr>
      <p:grpSpPr>
        <a:xfrm>
          <a:off x="0" y="0"/>
          <a:ext cx="0" cy="0"/>
          <a:chOff x="0" y="0"/>
          <a:chExt cx="0" cy="0"/>
        </a:xfrm>
      </p:grpSpPr>
      <p:grpSp>
        <p:nvGrpSpPr>
          <p:cNvPr id="130" name="Google Shape;130;p13"/>
          <p:cNvGrpSpPr/>
          <p:nvPr/>
        </p:nvGrpSpPr>
        <p:grpSpPr>
          <a:xfrm>
            <a:off x="7888275" y="-756875"/>
            <a:ext cx="4476153" cy="1481597"/>
            <a:chOff x="7888275" y="-756875"/>
            <a:chExt cx="4476153" cy="1481597"/>
          </a:xfrm>
        </p:grpSpPr>
        <p:sp>
          <p:nvSpPr>
            <p:cNvPr id="131" name="Google Shape;131;p13"/>
            <p:cNvSpPr/>
            <p:nvPr/>
          </p:nvSpPr>
          <p:spPr>
            <a:xfrm flipH="1">
              <a:off x="7888275" y="-756875"/>
              <a:ext cx="4114200" cy="1354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flipH="1" rot="10800000">
              <a:off x="8250228" y="-629778"/>
              <a:ext cx="4114200" cy="1354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3"/>
          <p:cNvGrpSpPr/>
          <p:nvPr/>
        </p:nvGrpSpPr>
        <p:grpSpPr>
          <a:xfrm>
            <a:off x="-1546575" y="4779723"/>
            <a:ext cx="4262022" cy="1570864"/>
            <a:chOff x="-1546575" y="4779723"/>
            <a:chExt cx="4262022" cy="1570864"/>
          </a:xfrm>
        </p:grpSpPr>
        <p:sp>
          <p:nvSpPr>
            <p:cNvPr id="134" name="Google Shape;134;p13"/>
            <p:cNvSpPr/>
            <p:nvPr/>
          </p:nvSpPr>
          <p:spPr>
            <a:xfrm flipH="1" rot="10800000">
              <a:off x="-1398753" y="4779723"/>
              <a:ext cx="41142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rot="10800000">
              <a:off x="-1546575" y="4978988"/>
              <a:ext cx="41142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3"/>
          <p:cNvGrpSpPr/>
          <p:nvPr/>
        </p:nvGrpSpPr>
        <p:grpSpPr>
          <a:xfrm>
            <a:off x="4958700" y="4699525"/>
            <a:ext cx="6214500" cy="2284050"/>
            <a:chOff x="4958700" y="4699525"/>
            <a:chExt cx="6214500" cy="2284050"/>
          </a:xfrm>
        </p:grpSpPr>
        <p:sp>
          <p:nvSpPr>
            <p:cNvPr id="137" name="Google Shape;137;p13"/>
            <p:cNvSpPr/>
            <p:nvPr/>
          </p:nvSpPr>
          <p:spPr>
            <a:xfrm rot="10800000">
              <a:off x="4958700" y="4699525"/>
              <a:ext cx="6024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10800000">
              <a:off x="5149200" y="4832875"/>
              <a:ext cx="6024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3"/>
          <p:cNvGrpSpPr/>
          <p:nvPr/>
        </p:nvGrpSpPr>
        <p:grpSpPr>
          <a:xfrm>
            <a:off x="-1521897" y="-837300"/>
            <a:ext cx="4503422" cy="1490737"/>
            <a:chOff x="-1521897" y="-837300"/>
            <a:chExt cx="4503422" cy="1490737"/>
          </a:xfrm>
        </p:grpSpPr>
        <p:sp>
          <p:nvSpPr>
            <p:cNvPr id="140" name="Google Shape;140;p13"/>
            <p:cNvSpPr/>
            <p:nvPr/>
          </p:nvSpPr>
          <p:spPr>
            <a:xfrm rot="-231">
              <a:off x="-1521897" y="-723413"/>
              <a:ext cx="4470000" cy="1376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488475" y="-837300"/>
              <a:ext cx="4470000" cy="1376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 name="Google Shape;143;p13"/>
          <p:cNvSpPr txBox="1"/>
          <p:nvPr>
            <p:ph idx="1" type="subTitle"/>
          </p:nvPr>
        </p:nvSpPr>
        <p:spPr>
          <a:xfrm>
            <a:off x="713100" y="1726152"/>
            <a:ext cx="2609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44" name="Google Shape;144;p13"/>
          <p:cNvSpPr txBox="1"/>
          <p:nvPr>
            <p:ph idx="2" type="subTitle"/>
          </p:nvPr>
        </p:nvSpPr>
        <p:spPr>
          <a:xfrm>
            <a:off x="4833675" y="1726152"/>
            <a:ext cx="2609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45" name="Google Shape;145;p13"/>
          <p:cNvSpPr txBox="1"/>
          <p:nvPr>
            <p:ph idx="3" type="subTitle"/>
          </p:nvPr>
        </p:nvSpPr>
        <p:spPr>
          <a:xfrm>
            <a:off x="713100" y="2875325"/>
            <a:ext cx="2609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46" name="Google Shape;146;p13"/>
          <p:cNvSpPr txBox="1"/>
          <p:nvPr>
            <p:ph idx="4" type="subTitle"/>
          </p:nvPr>
        </p:nvSpPr>
        <p:spPr>
          <a:xfrm>
            <a:off x="4833675" y="2875325"/>
            <a:ext cx="2609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47" name="Google Shape;147;p13"/>
          <p:cNvSpPr txBox="1"/>
          <p:nvPr>
            <p:ph hasCustomPrompt="1" idx="5" type="title"/>
          </p:nvPr>
        </p:nvSpPr>
        <p:spPr>
          <a:xfrm>
            <a:off x="3391300" y="1574800"/>
            <a:ext cx="90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48" name="Google Shape;148;p13"/>
          <p:cNvSpPr txBox="1"/>
          <p:nvPr>
            <p:ph hasCustomPrompt="1" idx="6" type="title"/>
          </p:nvPr>
        </p:nvSpPr>
        <p:spPr>
          <a:xfrm>
            <a:off x="3391300" y="2723975"/>
            <a:ext cx="90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49" name="Google Shape;149;p13"/>
          <p:cNvSpPr txBox="1"/>
          <p:nvPr>
            <p:ph hasCustomPrompt="1" idx="7" type="title"/>
          </p:nvPr>
        </p:nvSpPr>
        <p:spPr>
          <a:xfrm>
            <a:off x="7517400" y="1574800"/>
            <a:ext cx="90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50" name="Google Shape;150;p13"/>
          <p:cNvSpPr txBox="1"/>
          <p:nvPr>
            <p:ph hasCustomPrompt="1" idx="8" type="title"/>
          </p:nvPr>
        </p:nvSpPr>
        <p:spPr>
          <a:xfrm>
            <a:off x="7517400" y="2723975"/>
            <a:ext cx="90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51" name="Google Shape;151;p13"/>
          <p:cNvSpPr txBox="1"/>
          <p:nvPr>
            <p:ph idx="9" type="subTitle"/>
          </p:nvPr>
        </p:nvSpPr>
        <p:spPr>
          <a:xfrm>
            <a:off x="713100" y="1396275"/>
            <a:ext cx="26091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52" name="Google Shape;152;p13"/>
          <p:cNvSpPr txBox="1"/>
          <p:nvPr>
            <p:ph idx="13" type="subTitle"/>
          </p:nvPr>
        </p:nvSpPr>
        <p:spPr>
          <a:xfrm>
            <a:off x="4833675" y="1396275"/>
            <a:ext cx="26091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53" name="Google Shape;153;p13"/>
          <p:cNvSpPr txBox="1"/>
          <p:nvPr>
            <p:ph idx="14" type="subTitle"/>
          </p:nvPr>
        </p:nvSpPr>
        <p:spPr>
          <a:xfrm>
            <a:off x="713100" y="2545325"/>
            <a:ext cx="26091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54" name="Google Shape;154;p13"/>
          <p:cNvSpPr txBox="1"/>
          <p:nvPr>
            <p:ph idx="15" type="subTitle"/>
          </p:nvPr>
        </p:nvSpPr>
        <p:spPr>
          <a:xfrm>
            <a:off x="4833675" y="2545325"/>
            <a:ext cx="26091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55" name="Google Shape;155;p13"/>
          <p:cNvSpPr txBox="1"/>
          <p:nvPr>
            <p:ph idx="16" type="subTitle"/>
          </p:nvPr>
        </p:nvSpPr>
        <p:spPr>
          <a:xfrm>
            <a:off x="713100" y="4031400"/>
            <a:ext cx="2609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56" name="Google Shape;156;p13"/>
          <p:cNvSpPr txBox="1"/>
          <p:nvPr>
            <p:ph idx="17" type="subTitle"/>
          </p:nvPr>
        </p:nvSpPr>
        <p:spPr>
          <a:xfrm>
            <a:off x="4833675" y="4031400"/>
            <a:ext cx="2609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57" name="Google Shape;157;p13"/>
          <p:cNvSpPr txBox="1"/>
          <p:nvPr>
            <p:ph hasCustomPrompt="1" idx="18" type="title"/>
          </p:nvPr>
        </p:nvSpPr>
        <p:spPr>
          <a:xfrm>
            <a:off x="3391300" y="3880050"/>
            <a:ext cx="90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58" name="Google Shape;158;p13"/>
          <p:cNvSpPr txBox="1"/>
          <p:nvPr>
            <p:ph hasCustomPrompt="1" idx="19" type="title"/>
          </p:nvPr>
        </p:nvSpPr>
        <p:spPr>
          <a:xfrm>
            <a:off x="7517400" y="3880050"/>
            <a:ext cx="90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59" name="Google Shape;159;p13"/>
          <p:cNvSpPr txBox="1"/>
          <p:nvPr>
            <p:ph idx="20" type="subTitle"/>
          </p:nvPr>
        </p:nvSpPr>
        <p:spPr>
          <a:xfrm>
            <a:off x="713100" y="3701400"/>
            <a:ext cx="26091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60" name="Google Shape;160;p13"/>
          <p:cNvSpPr txBox="1"/>
          <p:nvPr>
            <p:ph idx="21" type="subTitle"/>
          </p:nvPr>
        </p:nvSpPr>
        <p:spPr>
          <a:xfrm>
            <a:off x="4833675" y="3701400"/>
            <a:ext cx="26091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1" name="Shape 161"/>
        <p:cNvGrpSpPr/>
        <p:nvPr/>
      </p:nvGrpSpPr>
      <p:grpSpPr>
        <a:xfrm>
          <a:off x="0" y="0"/>
          <a:ext cx="0" cy="0"/>
          <a:chOff x="0" y="0"/>
          <a:chExt cx="0" cy="0"/>
        </a:xfrm>
      </p:grpSpPr>
      <p:grpSp>
        <p:nvGrpSpPr>
          <p:cNvPr id="162" name="Google Shape;162;p14"/>
          <p:cNvGrpSpPr/>
          <p:nvPr/>
        </p:nvGrpSpPr>
        <p:grpSpPr>
          <a:xfrm>
            <a:off x="2714446" y="4682200"/>
            <a:ext cx="7002000" cy="2861700"/>
            <a:chOff x="-859679" y="4682200"/>
            <a:chExt cx="7002000" cy="2861700"/>
          </a:xfrm>
        </p:grpSpPr>
        <p:sp>
          <p:nvSpPr>
            <p:cNvPr id="163" name="Google Shape;163;p14"/>
            <p:cNvSpPr/>
            <p:nvPr/>
          </p:nvSpPr>
          <p:spPr>
            <a:xfrm flipH="1">
              <a:off x="-859679" y="4682200"/>
              <a:ext cx="7002000" cy="2709300"/>
            </a:xfrm>
            <a:prstGeom prst="round2DiagRect">
              <a:avLst>
                <a:gd fmla="val 0" name="adj1"/>
                <a:gd fmla="val 5000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flipH="1">
              <a:off x="-859679" y="4834600"/>
              <a:ext cx="7002000" cy="2709300"/>
            </a:xfrm>
            <a:prstGeom prst="round2DiagRect">
              <a:avLst>
                <a:gd fmla="val 0" name="adj1"/>
                <a:gd fmla="val 5000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4"/>
          <p:cNvSpPr txBox="1"/>
          <p:nvPr>
            <p:ph type="title"/>
          </p:nvPr>
        </p:nvSpPr>
        <p:spPr>
          <a:xfrm>
            <a:off x="2075838" y="4072200"/>
            <a:ext cx="49923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66" name="Google Shape;166;p14"/>
          <p:cNvSpPr txBox="1"/>
          <p:nvPr>
            <p:ph idx="1" type="subTitle"/>
          </p:nvPr>
        </p:nvSpPr>
        <p:spPr>
          <a:xfrm>
            <a:off x="2075850" y="2993988"/>
            <a:ext cx="4992300" cy="1154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3000"/>
              <a:buNone/>
              <a:defRPr sz="2000">
                <a:solidFill>
                  <a:schemeClr val="dk1"/>
                </a:solidFill>
              </a:defRPr>
            </a:lvl1pPr>
            <a:lvl2pPr lvl="1" rtl="0" algn="ctr">
              <a:lnSpc>
                <a:spcPct val="100000"/>
              </a:lnSpc>
              <a:spcBef>
                <a:spcPts val="0"/>
              </a:spcBef>
              <a:spcAft>
                <a:spcPts val="0"/>
              </a:spcAft>
              <a:buClr>
                <a:schemeClr val="dk1"/>
              </a:buClr>
              <a:buSzPts val="3000"/>
              <a:buNone/>
              <a:defRPr sz="3000">
                <a:solidFill>
                  <a:schemeClr val="dk1"/>
                </a:solidFill>
              </a:defRPr>
            </a:lvl2pPr>
            <a:lvl3pPr lvl="2" rtl="0" algn="ctr">
              <a:lnSpc>
                <a:spcPct val="100000"/>
              </a:lnSpc>
              <a:spcBef>
                <a:spcPts val="1600"/>
              </a:spcBef>
              <a:spcAft>
                <a:spcPts val="0"/>
              </a:spcAft>
              <a:buClr>
                <a:schemeClr val="dk1"/>
              </a:buClr>
              <a:buSzPts val="3000"/>
              <a:buNone/>
              <a:defRPr sz="3000">
                <a:solidFill>
                  <a:schemeClr val="dk1"/>
                </a:solidFill>
              </a:defRPr>
            </a:lvl3pPr>
            <a:lvl4pPr lvl="3" rtl="0" algn="ctr">
              <a:lnSpc>
                <a:spcPct val="100000"/>
              </a:lnSpc>
              <a:spcBef>
                <a:spcPts val="1600"/>
              </a:spcBef>
              <a:spcAft>
                <a:spcPts val="0"/>
              </a:spcAft>
              <a:buClr>
                <a:schemeClr val="dk1"/>
              </a:buClr>
              <a:buSzPts val="3000"/>
              <a:buNone/>
              <a:defRPr sz="3000">
                <a:solidFill>
                  <a:schemeClr val="dk1"/>
                </a:solidFill>
              </a:defRPr>
            </a:lvl4pPr>
            <a:lvl5pPr lvl="4" rtl="0" algn="ctr">
              <a:lnSpc>
                <a:spcPct val="100000"/>
              </a:lnSpc>
              <a:spcBef>
                <a:spcPts val="1600"/>
              </a:spcBef>
              <a:spcAft>
                <a:spcPts val="0"/>
              </a:spcAft>
              <a:buClr>
                <a:schemeClr val="dk1"/>
              </a:buClr>
              <a:buSzPts val="3000"/>
              <a:buNone/>
              <a:defRPr sz="3000">
                <a:solidFill>
                  <a:schemeClr val="dk1"/>
                </a:solidFill>
              </a:defRPr>
            </a:lvl5pPr>
            <a:lvl6pPr lvl="5" rtl="0" algn="ctr">
              <a:lnSpc>
                <a:spcPct val="100000"/>
              </a:lnSpc>
              <a:spcBef>
                <a:spcPts val="1600"/>
              </a:spcBef>
              <a:spcAft>
                <a:spcPts val="0"/>
              </a:spcAft>
              <a:buClr>
                <a:schemeClr val="dk1"/>
              </a:buClr>
              <a:buSzPts val="3000"/>
              <a:buNone/>
              <a:defRPr sz="3000">
                <a:solidFill>
                  <a:schemeClr val="dk1"/>
                </a:solidFill>
              </a:defRPr>
            </a:lvl6pPr>
            <a:lvl7pPr lvl="6" rtl="0" algn="ctr">
              <a:lnSpc>
                <a:spcPct val="100000"/>
              </a:lnSpc>
              <a:spcBef>
                <a:spcPts val="1600"/>
              </a:spcBef>
              <a:spcAft>
                <a:spcPts val="0"/>
              </a:spcAft>
              <a:buClr>
                <a:schemeClr val="dk1"/>
              </a:buClr>
              <a:buSzPts val="3000"/>
              <a:buNone/>
              <a:defRPr sz="3000">
                <a:solidFill>
                  <a:schemeClr val="dk1"/>
                </a:solidFill>
              </a:defRPr>
            </a:lvl7pPr>
            <a:lvl8pPr lvl="7" rtl="0" algn="ctr">
              <a:lnSpc>
                <a:spcPct val="100000"/>
              </a:lnSpc>
              <a:spcBef>
                <a:spcPts val="1600"/>
              </a:spcBef>
              <a:spcAft>
                <a:spcPts val="0"/>
              </a:spcAft>
              <a:buClr>
                <a:schemeClr val="dk1"/>
              </a:buClr>
              <a:buSzPts val="3000"/>
              <a:buNone/>
              <a:defRPr sz="3000">
                <a:solidFill>
                  <a:schemeClr val="dk1"/>
                </a:solidFill>
              </a:defRPr>
            </a:lvl8pPr>
            <a:lvl9pPr lvl="8" rtl="0" algn="ctr">
              <a:lnSpc>
                <a:spcPct val="100000"/>
              </a:lnSpc>
              <a:spcBef>
                <a:spcPts val="1600"/>
              </a:spcBef>
              <a:spcAft>
                <a:spcPts val="1600"/>
              </a:spcAft>
              <a:buClr>
                <a:schemeClr val="dk1"/>
              </a:buClr>
              <a:buSzPts val="3000"/>
              <a:buNone/>
              <a:defRPr sz="3000">
                <a:solidFill>
                  <a:schemeClr val="dk1"/>
                </a:solidFill>
              </a:defRPr>
            </a:lvl9pPr>
          </a:lstStyle>
          <a:p/>
        </p:txBody>
      </p:sp>
      <p:sp>
        <p:nvSpPr>
          <p:cNvPr id="167" name="Google Shape;167;p14"/>
          <p:cNvSpPr/>
          <p:nvPr>
            <p:ph idx="2" type="pic"/>
          </p:nvPr>
        </p:nvSpPr>
        <p:spPr>
          <a:xfrm flipH="1">
            <a:off x="0" y="0"/>
            <a:ext cx="9144000" cy="28806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8" name="Shape 168"/>
        <p:cNvGrpSpPr/>
        <p:nvPr/>
      </p:nvGrpSpPr>
      <p:grpSpPr>
        <a:xfrm>
          <a:off x="0" y="0"/>
          <a:ext cx="0" cy="0"/>
          <a:chOff x="0" y="0"/>
          <a:chExt cx="0" cy="0"/>
        </a:xfrm>
      </p:grpSpPr>
      <p:grpSp>
        <p:nvGrpSpPr>
          <p:cNvPr id="169" name="Google Shape;169;p15"/>
          <p:cNvGrpSpPr/>
          <p:nvPr/>
        </p:nvGrpSpPr>
        <p:grpSpPr>
          <a:xfrm>
            <a:off x="146821" y="4682200"/>
            <a:ext cx="7002000" cy="2861700"/>
            <a:chOff x="146821" y="4682200"/>
            <a:chExt cx="7002000" cy="2861700"/>
          </a:xfrm>
        </p:grpSpPr>
        <p:sp>
          <p:nvSpPr>
            <p:cNvPr id="170" name="Google Shape;170;p15"/>
            <p:cNvSpPr/>
            <p:nvPr/>
          </p:nvSpPr>
          <p:spPr>
            <a:xfrm flipH="1">
              <a:off x="146821" y="4682200"/>
              <a:ext cx="7002000" cy="2709300"/>
            </a:xfrm>
            <a:prstGeom prst="round2DiagRect">
              <a:avLst>
                <a:gd fmla="val 50000" name="adj1"/>
                <a:gd fmla="val 5000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flipH="1">
              <a:off x="146821" y="4834600"/>
              <a:ext cx="7002000" cy="2709300"/>
            </a:xfrm>
            <a:prstGeom prst="round2DiagRect">
              <a:avLst>
                <a:gd fmla="val 50000" name="adj1"/>
                <a:gd fmla="val 5000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5"/>
          <p:cNvGrpSpPr/>
          <p:nvPr/>
        </p:nvGrpSpPr>
        <p:grpSpPr>
          <a:xfrm>
            <a:off x="-3106129" y="-921400"/>
            <a:ext cx="4898493" cy="1570866"/>
            <a:chOff x="-3106129" y="-921400"/>
            <a:chExt cx="4898493" cy="1570866"/>
          </a:xfrm>
        </p:grpSpPr>
        <p:sp>
          <p:nvSpPr>
            <p:cNvPr id="173" name="Google Shape;173;p15"/>
            <p:cNvSpPr/>
            <p:nvPr/>
          </p:nvSpPr>
          <p:spPr>
            <a:xfrm>
              <a:off x="-2936235" y="-722134"/>
              <a:ext cx="47286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106129" y="-921400"/>
              <a:ext cx="47286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5"/>
          <p:cNvGrpSpPr/>
          <p:nvPr/>
        </p:nvGrpSpPr>
        <p:grpSpPr>
          <a:xfrm>
            <a:off x="8517786" y="3410154"/>
            <a:ext cx="1447613" cy="4262021"/>
            <a:chOff x="8517786" y="3410154"/>
            <a:chExt cx="1447613" cy="4262021"/>
          </a:xfrm>
        </p:grpSpPr>
        <p:sp>
          <p:nvSpPr>
            <p:cNvPr id="176" name="Google Shape;176;p15"/>
            <p:cNvSpPr/>
            <p:nvPr/>
          </p:nvSpPr>
          <p:spPr>
            <a:xfrm flipH="1" rot="5400000">
              <a:off x="7125936" y="4802004"/>
              <a:ext cx="4114200" cy="1330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flipH="1" rot="5400000">
              <a:off x="7243049" y="4949825"/>
              <a:ext cx="4114200" cy="1330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5"/>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15"/>
          <p:cNvSpPr txBox="1"/>
          <p:nvPr>
            <p:ph idx="1" type="subTitle"/>
          </p:nvPr>
        </p:nvSpPr>
        <p:spPr>
          <a:xfrm>
            <a:off x="937700" y="2286425"/>
            <a:ext cx="2175300" cy="22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1600"/>
              </a:spcBef>
              <a:spcAft>
                <a:spcPts val="0"/>
              </a:spcAft>
              <a:buClr>
                <a:schemeClr val="dk1"/>
              </a:buClr>
              <a:buSzPts val="1400"/>
              <a:buChar char="■"/>
              <a:defRPr>
                <a:solidFill>
                  <a:schemeClr val="dk1"/>
                </a:solidFill>
              </a:defRPr>
            </a:lvl3pPr>
            <a:lvl4pPr lvl="3" rtl="0" algn="ctr">
              <a:lnSpc>
                <a:spcPct val="100000"/>
              </a:lnSpc>
              <a:spcBef>
                <a:spcPts val="1600"/>
              </a:spcBef>
              <a:spcAft>
                <a:spcPts val="0"/>
              </a:spcAft>
              <a:buClr>
                <a:schemeClr val="dk1"/>
              </a:buClr>
              <a:buSzPts val="1400"/>
              <a:buChar char="●"/>
              <a:defRPr>
                <a:solidFill>
                  <a:schemeClr val="dk1"/>
                </a:solidFill>
              </a:defRPr>
            </a:lvl4pPr>
            <a:lvl5pPr lvl="4" rtl="0" algn="ctr">
              <a:lnSpc>
                <a:spcPct val="100000"/>
              </a:lnSpc>
              <a:spcBef>
                <a:spcPts val="1600"/>
              </a:spcBef>
              <a:spcAft>
                <a:spcPts val="0"/>
              </a:spcAft>
              <a:buClr>
                <a:schemeClr val="dk1"/>
              </a:buClr>
              <a:buSzPts val="1400"/>
              <a:buChar char="○"/>
              <a:defRPr>
                <a:solidFill>
                  <a:schemeClr val="dk1"/>
                </a:solidFill>
              </a:defRPr>
            </a:lvl5pPr>
            <a:lvl6pPr lvl="5" rtl="0" algn="ctr">
              <a:lnSpc>
                <a:spcPct val="100000"/>
              </a:lnSpc>
              <a:spcBef>
                <a:spcPts val="1600"/>
              </a:spcBef>
              <a:spcAft>
                <a:spcPts val="0"/>
              </a:spcAft>
              <a:buClr>
                <a:schemeClr val="dk1"/>
              </a:buClr>
              <a:buSzPts val="1400"/>
              <a:buChar char="■"/>
              <a:defRPr>
                <a:solidFill>
                  <a:schemeClr val="dk1"/>
                </a:solidFill>
              </a:defRPr>
            </a:lvl6pPr>
            <a:lvl7pPr lvl="6" rtl="0" algn="ctr">
              <a:lnSpc>
                <a:spcPct val="100000"/>
              </a:lnSpc>
              <a:spcBef>
                <a:spcPts val="1600"/>
              </a:spcBef>
              <a:spcAft>
                <a:spcPts val="0"/>
              </a:spcAft>
              <a:buClr>
                <a:schemeClr val="dk1"/>
              </a:buClr>
              <a:buSzPts val="1400"/>
              <a:buChar char="●"/>
              <a:defRPr>
                <a:solidFill>
                  <a:schemeClr val="dk1"/>
                </a:solidFill>
              </a:defRPr>
            </a:lvl7pPr>
            <a:lvl8pPr lvl="7" rtl="0" algn="ctr">
              <a:lnSpc>
                <a:spcPct val="100000"/>
              </a:lnSpc>
              <a:spcBef>
                <a:spcPts val="1600"/>
              </a:spcBef>
              <a:spcAft>
                <a:spcPts val="0"/>
              </a:spcAft>
              <a:buClr>
                <a:schemeClr val="dk1"/>
              </a:buClr>
              <a:buSzPts val="1400"/>
              <a:buChar char="○"/>
              <a:defRPr>
                <a:solidFill>
                  <a:schemeClr val="dk1"/>
                </a:solidFill>
              </a:defRPr>
            </a:lvl8pPr>
            <a:lvl9pPr lvl="8" rtl="0" algn="ctr">
              <a:lnSpc>
                <a:spcPct val="100000"/>
              </a:lnSpc>
              <a:spcBef>
                <a:spcPts val="1600"/>
              </a:spcBef>
              <a:spcAft>
                <a:spcPts val="1600"/>
              </a:spcAft>
              <a:buClr>
                <a:schemeClr val="dk1"/>
              </a:buClr>
              <a:buSzPts val="1400"/>
              <a:buChar char="■"/>
              <a:defRPr>
                <a:solidFill>
                  <a:schemeClr val="dk1"/>
                </a:solidFill>
              </a:defRPr>
            </a:lvl9pPr>
          </a:lstStyle>
          <a:p/>
        </p:txBody>
      </p:sp>
      <p:sp>
        <p:nvSpPr>
          <p:cNvPr id="180" name="Google Shape;180;p15"/>
          <p:cNvSpPr txBox="1"/>
          <p:nvPr>
            <p:ph idx="2" type="subTitle"/>
          </p:nvPr>
        </p:nvSpPr>
        <p:spPr>
          <a:xfrm>
            <a:off x="3484425" y="2286425"/>
            <a:ext cx="2175300" cy="22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1600"/>
              </a:spcBef>
              <a:spcAft>
                <a:spcPts val="0"/>
              </a:spcAft>
              <a:buClr>
                <a:schemeClr val="dk1"/>
              </a:buClr>
              <a:buSzPts val="1400"/>
              <a:buChar char="■"/>
              <a:defRPr>
                <a:solidFill>
                  <a:schemeClr val="dk1"/>
                </a:solidFill>
              </a:defRPr>
            </a:lvl3pPr>
            <a:lvl4pPr lvl="3" rtl="0" algn="ctr">
              <a:lnSpc>
                <a:spcPct val="100000"/>
              </a:lnSpc>
              <a:spcBef>
                <a:spcPts val="1600"/>
              </a:spcBef>
              <a:spcAft>
                <a:spcPts val="0"/>
              </a:spcAft>
              <a:buClr>
                <a:schemeClr val="dk1"/>
              </a:buClr>
              <a:buSzPts val="1400"/>
              <a:buChar char="●"/>
              <a:defRPr>
                <a:solidFill>
                  <a:schemeClr val="dk1"/>
                </a:solidFill>
              </a:defRPr>
            </a:lvl4pPr>
            <a:lvl5pPr lvl="4" rtl="0" algn="ctr">
              <a:lnSpc>
                <a:spcPct val="100000"/>
              </a:lnSpc>
              <a:spcBef>
                <a:spcPts val="1600"/>
              </a:spcBef>
              <a:spcAft>
                <a:spcPts val="0"/>
              </a:spcAft>
              <a:buClr>
                <a:schemeClr val="dk1"/>
              </a:buClr>
              <a:buSzPts val="1400"/>
              <a:buChar char="○"/>
              <a:defRPr>
                <a:solidFill>
                  <a:schemeClr val="dk1"/>
                </a:solidFill>
              </a:defRPr>
            </a:lvl5pPr>
            <a:lvl6pPr lvl="5" rtl="0" algn="ctr">
              <a:lnSpc>
                <a:spcPct val="100000"/>
              </a:lnSpc>
              <a:spcBef>
                <a:spcPts val="1600"/>
              </a:spcBef>
              <a:spcAft>
                <a:spcPts val="0"/>
              </a:spcAft>
              <a:buClr>
                <a:schemeClr val="dk1"/>
              </a:buClr>
              <a:buSzPts val="1400"/>
              <a:buChar char="■"/>
              <a:defRPr>
                <a:solidFill>
                  <a:schemeClr val="dk1"/>
                </a:solidFill>
              </a:defRPr>
            </a:lvl6pPr>
            <a:lvl7pPr lvl="6" rtl="0" algn="ctr">
              <a:lnSpc>
                <a:spcPct val="100000"/>
              </a:lnSpc>
              <a:spcBef>
                <a:spcPts val="1600"/>
              </a:spcBef>
              <a:spcAft>
                <a:spcPts val="0"/>
              </a:spcAft>
              <a:buClr>
                <a:schemeClr val="dk1"/>
              </a:buClr>
              <a:buSzPts val="1400"/>
              <a:buChar char="●"/>
              <a:defRPr>
                <a:solidFill>
                  <a:schemeClr val="dk1"/>
                </a:solidFill>
              </a:defRPr>
            </a:lvl7pPr>
            <a:lvl8pPr lvl="7" rtl="0" algn="ctr">
              <a:lnSpc>
                <a:spcPct val="100000"/>
              </a:lnSpc>
              <a:spcBef>
                <a:spcPts val="1600"/>
              </a:spcBef>
              <a:spcAft>
                <a:spcPts val="0"/>
              </a:spcAft>
              <a:buClr>
                <a:schemeClr val="dk1"/>
              </a:buClr>
              <a:buSzPts val="1400"/>
              <a:buChar char="○"/>
              <a:defRPr>
                <a:solidFill>
                  <a:schemeClr val="dk1"/>
                </a:solidFill>
              </a:defRPr>
            </a:lvl8pPr>
            <a:lvl9pPr lvl="8" rtl="0" algn="ctr">
              <a:lnSpc>
                <a:spcPct val="100000"/>
              </a:lnSpc>
              <a:spcBef>
                <a:spcPts val="1600"/>
              </a:spcBef>
              <a:spcAft>
                <a:spcPts val="1600"/>
              </a:spcAft>
              <a:buClr>
                <a:schemeClr val="dk1"/>
              </a:buClr>
              <a:buSzPts val="1400"/>
              <a:buChar char="■"/>
              <a:defRPr>
                <a:solidFill>
                  <a:schemeClr val="dk1"/>
                </a:solidFill>
              </a:defRPr>
            </a:lvl9pPr>
          </a:lstStyle>
          <a:p/>
        </p:txBody>
      </p:sp>
      <p:sp>
        <p:nvSpPr>
          <p:cNvPr id="181" name="Google Shape;181;p15"/>
          <p:cNvSpPr txBox="1"/>
          <p:nvPr>
            <p:ph idx="3" type="subTitle"/>
          </p:nvPr>
        </p:nvSpPr>
        <p:spPr>
          <a:xfrm>
            <a:off x="6031150" y="2286425"/>
            <a:ext cx="2175300" cy="22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1600"/>
              </a:spcBef>
              <a:spcAft>
                <a:spcPts val="0"/>
              </a:spcAft>
              <a:buClr>
                <a:schemeClr val="dk1"/>
              </a:buClr>
              <a:buSzPts val="1400"/>
              <a:buChar char="■"/>
              <a:defRPr>
                <a:solidFill>
                  <a:schemeClr val="dk1"/>
                </a:solidFill>
              </a:defRPr>
            </a:lvl3pPr>
            <a:lvl4pPr lvl="3" rtl="0" algn="ctr">
              <a:lnSpc>
                <a:spcPct val="100000"/>
              </a:lnSpc>
              <a:spcBef>
                <a:spcPts val="1600"/>
              </a:spcBef>
              <a:spcAft>
                <a:spcPts val="0"/>
              </a:spcAft>
              <a:buClr>
                <a:schemeClr val="dk1"/>
              </a:buClr>
              <a:buSzPts val="1400"/>
              <a:buChar char="●"/>
              <a:defRPr>
                <a:solidFill>
                  <a:schemeClr val="dk1"/>
                </a:solidFill>
              </a:defRPr>
            </a:lvl4pPr>
            <a:lvl5pPr lvl="4" rtl="0" algn="ctr">
              <a:lnSpc>
                <a:spcPct val="100000"/>
              </a:lnSpc>
              <a:spcBef>
                <a:spcPts val="1600"/>
              </a:spcBef>
              <a:spcAft>
                <a:spcPts val="0"/>
              </a:spcAft>
              <a:buClr>
                <a:schemeClr val="dk1"/>
              </a:buClr>
              <a:buSzPts val="1400"/>
              <a:buChar char="○"/>
              <a:defRPr>
                <a:solidFill>
                  <a:schemeClr val="dk1"/>
                </a:solidFill>
              </a:defRPr>
            </a:lvl5pPr>
            <a:lvl6pPr lvl="5" rtl="0" algn="ctr">
              <a:lnSpc>
                <a:spcPct val="100000"/>
              </a:lnSpc>
              <a:spcBef>
                <a:spcPts val="1600"/>
              </a:spcBef>
              <a:spcAft>
                <a:spcPts val="0"/>
              </a:spcAft>
              <a:buClr>
                <a:schemeClr val="dk1"/>
              </a:buClr>
              <a:buSzPts val="1400"/>
              <a:buChar char="■"/>
              <a:defRPr>
                <a:solidFill>
                  <a:schemeClr val="dk1"/>
                </a:solidFill>
              </a:defRPr>
            </a:lvl6pPr>
            <a:lvl7pPr lvl="6" rtl="0" algn="ctr">
              <a:lnSpc>
                <a:spcPct val="100000"/>
              </a:lnSpc>
              <a:spcBef>
                <a:spcPts val="1600"/>
              </a:spcBef>
              <a:spcAft>
                <a:spcPts val="0"/>
              </a:spcAft>
              <a:buClr>
                <a:schemeClr val="dk1"/>
              </a:buClr>
              <a:buSzPts val="1400"/>
              <a:buChar char="●"/>
              <a:defRPr>
                <a:solidFill>
                  <a:schemeClr val="dk1"/>
                </a:solidFill>
              </a:defRPr>
            </a:lvl7pPr>
            <a:lvl8pPr lvl="7" rtl="0" algn="ctr">
              <a:lnSpc>
                <a:spcPct val="100000"/>
              </a:lnSpc>
              <a:spcBef>
                <a:spcPts val="1600"/>
              </a:spcBef>
              <a:spcAft>
                <a:spcPts val="0"/>
              </a:spcAft>
              <a:buClr>
                <a:schemeClr val="dk1"/>
              </a:buClr>
              <a:buSzPts val="1400"/>
              <a:buChar char="○"/>
              <a:defRPr>
                <a:solidFill>
                  <a:schemeClr val="dk1"/>
                </a:solidFill>
              </a:defRPr>
            </a:lvl8pPr>
            <a:lvl9pPr lvl="8" rtl="0" algn="ctr">
              <a:lnSpc>
                <a:spcPct val="100000"/>
              </a:lnSpc>
              <a:spcBef>
                <a:spcPts val="1600"/>
              </a:spcBef>
              <a:spcAft>
                <a:spcPts val="1600"/>
              </a:spcAft>
              <a:buClr>
                <a:schemeClr val="dk1"/>
              </a:buClr>
              <a:buSzPts val="1400"/>
              <a:buChar char="■"/>
              <a:defRPr>
                <a:solidFill>
                  <a:schemeClr val="dk1"/>
                </a:solidFill>
              </a:defRPr>
            </a:lvl9pPr>
          </a:lstStyle>
          <a:p/>
        </p:txBody>
      </p:sp>
      <p:sp>
        <p:nvSpPr>
          <p:cNvPr id="182" name="Google Shape;182;p15"/>
          <p:cNvSpPr txBox="1"/>
          <p:nvPr>
            <p:ph idx="4" type="subTitle"/>
          </p:nvPr>
        </p:nvSpPr>
        <p:spPr>
          <a:xfrm>
            <a:off x="937700" y="1967800"/>
            <a:ext cx="21753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83" name="Google Shape;183;p15"/>
          <p:cNvSpPr txBox="1"/>
          <p:nvPr>
            <p:ph idx="5" type="subTitle"/>
          </p:nvPr>
        </p:nvSpPr>
        <p:spPr>
          <a:xfrm>
            <a:off x="3484425" y="1967800"/>
            <a:ext cx="21753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84" name="Google Shape;184;p15"/>
          <p:cNvSpPr txBox="1"/>
          <p:nvPr>
            <p:ph idx="6" type="subTitle"/>
          </p:nvPr>
        </p:nvSpPr>
        <p:spPr>
          <a:xfrm>
            <a:off x="6031150" y="1967800"/>
            <a:ext cx="21753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dk1"/>
                </a:solidFill>
                <a:latin typeface="Archivo Medium"/>
                <a:ea typeface="Archivo Medium"/>
                <a:cs typeface="Archivo Medium"/>
                <a:sym typeface="Archivo Medium"/>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5" name="Shape 185"/>
        <p:cNvGrpSpPr/>
        <p:nvPr/>
      </p:nvGrpSpPr>
      <p:grpSpPr>
        <a:xfrm>
          <a:off x="0" y="0"/>
          <a:ext cx="0" cy="0"/>
          <a:chOff x="0" y="0"/>
          <a:chExt cx="0" cy="0"/>
        </a:xfrm>
      </p:grpSpPr>
      <p:grpSp>
        <p:nvGrpSpPr>
          <p:cNvPr id="186" name="Google Shape;186;p16"/>
          <p:cNvGrpSpPr/>
          <p:nvPr/>
        </p:nvGrpSpPr>
        <p:grpSpPr>
          <a:xfrm>
            <a:off x="-576200" y="4682200"/>
            <a:ext cx="7419600" cy="2861700"/>
            <a:chOff x="-1152325" y="4682200"/>
            <a:chExt cx="7419600" cy="2861700"/>
          </a:xfrm>
        </p:grpSpPr>
        <p:sp>
          <p:nvSpPr>
            <p:cNvPr id="187" name="Google Shape;187;p16"/>
            <p:cNvSpPr/>
            <p:nvPr/>
          </p:nvSpPr>
          <p:spPr>
            <a:xfrm flipH="1">
              <a:off x="-1082888" y="4682200"/>
              <a:ext cx="7221300" cy="2709300"/>
            </a:xfrm>
            <a:prstGeom prst="round2DiagRect">
              <a:avLst>
                <a:gd fmla="val 50000" name="adj1"/>
                <a:gd fmla="val 5000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flipH="1">
              <a:off x="-1152325" y="4834600"/>
              <a:ext cx="7419600" cy="2709300"/>
            </a:xfrm>
            <a:prstGeom prst="round2DiagRect">
              <a:avLst>
                <a:gd fmla="val 50000" name="adj1"/>
                <a:gd fmla="val 5000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6"/>
          <p:cNvGrpSpPr/>
          <p:nvPr/>
        </p:nvGrpSpPr>
        <p:grpSpPr>
          <a:xfrm>
            <a:off x="-1200910" y="-991299"/>
            <a:ext cx="4728607" cy="1467541"/>
            <a:chOff x="-2936235" y="-818075"/>
            <a:chExt cx="4728607" cy="1467541"/>
          </a:xfrm>
        </p:grpSpPr>
        <p:sp>
          <p:nvSpPr>
            <p:cNvPr id="190" name="Google Shape;190;p16"/>
            <p:cNvSpPr/>
            <p:nvPr/>
          </p:nvSpPr>
          <p:spPr>
            <a:xfrm>
              <a:off x="-2936235" y="-722134"/>
              <a:ext cx="47286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2936229" y="-818075"/>
              <a:ext cx="47286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6"/>
          <p:cNvGrpSpPr/>
          <p:nvPr/>
        </p:nvGrpSpPr>
        <p:grpSpPr>
          <a:xfrm>
            <a:off x="8517786" y="1073366"/>
            <a:ext cx="1447613" cy="4262021"/>
            <a:chOff x="8517786" y="2473079"/>
            <a:chExt cx="1447613" cy="4262021"/>
          </a:xfrm>
        </p:grpSpPr>
        <p:sp>
          <p:nvSpPr>
            <p:cNvPr id="193" name="Google Shape;193;p16"/>
            <p:cNvSpPr/>
            <p:nvPr/>
          </p:nvSpPr>
          <p:spPr>
            <a:xfrm flipH="1" rot="5400000">
              <a:off x="7125936" y="3864929"/>
              <a:ext cx="4114200" cy="1330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flipH="1" rot="5400000">
              <a:off x="7243049" y="4012750"/>
              <a:ext cx="4114200" cy="1330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6"/>
          <p:cNvSpPr txBox="1"/>
          <p:nvPr>
            <p:ph hasCustomPrompt="1" type="title"/>
          </p:nvPr>
        </p:nvSpPr>
        <p:spPr>
          <a:xfrm>
            <a:off x="1576325" y="925280"/>
            <a:ext cx="2081700" cy="62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96" name="Google Shape;196;p16"/>
          <p:cNvSpPr txBox="1"/>
          <p:nvPr>
            <p:ph idx="1" type="subTitle"/>
          </p:nvPr>
        </p:nvSpPr>
        <p:spPr>
          <a:xfrm>
            <a:off x="1051725" y="1715421"/>
            <a:ext cx="3131100" cy="393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Archivo Medium"/>
              <a:buNone/>
              <a:defRPr sz="2000">
                <a:latin typeface="Archivo Medium"/>
                <a:ea typeface="Archivo Medium"/>
                <a:cs typeface="Archivo Medium"/>
                <a:sym typeface="Archivo Medium"/>
              </a:defRPr>
            </a:lvl1pPr>
            <a:lvl2pPr lvl="1" rtl="0" algn="ctr">
              <a:spcBef>
                <a:spcPts val="0"/>
              </a:spcBef>
              <a:spcAft>
                <a:spcPts val="0"/>
              </a:spcAft>
              <a:buSzPts val="2000"/>
              <a:buFont typeface="Archivo Medium"/>
              <a:buNone/>
              <a:defRPr sz="2000">
                <a:latin typeface="Archivo Medium"/>
                <a:ea typeface="Archivo Medium"/>
                <a:cs typeface="Archivo Medium"/>
                <a:sym typeface="Archivo Medium"/>
              </a:defRPr>
            </a:lvl2pPr>
            <a:lvl3pPr lvl="2" rtl="0" algn="ctr">
              <a:spcBef>
                <a:spcPts val="1600"/>
              </a:spcBef>
              <a:spcAft>
                <a:spcPts val="0"/>
              </a:spcAft>
              <a:buSzPts val="2000"/>
              <a:buFont typeface="Archivo Medium"/>
              <a:buNone/>
              <a:defRPr sz="2000">
                <a:latin typeface="Archivo Medium"/>
                <a:ea typeface="Archivo Medium"/>
                <a:cs typeface="Archivo Medium"/>
                <a:sym typeface="Archivo Medium"/>
              </a:defRPr>
            </a:lvl3pPr>
            <a:lvl4pPr lvl="3" rtl="0" algn="ctr">
              <a:spcBef>
                <a:spcPts val="1600"/>
              </a:spcBef>
              <a:spcAft>
                <a:spcPts val="0"/>
              </a:spcAft>
              <a:buSzPts val="2000"/>
              <a:buFont typeface="Archivo Medium"/>
              <a:buNone/>
              <a:defRPr sz="2000">
                <a:latin typeface="Archivo Medium"/>
                <a:ea typeface="Archivo Medium"/>
                <a:cs typeface="Archivo Medium"/>
                <a:sym typeface="Archivo Medium"/>
              </a:defRPr>
            </a:lvl4pPr>
            <a:lvl5pPr lvl="4" rtl="0" algn="ctr">
              <a:spcBef>
                <a:spcPts val="1600"/>
              </a:spcBef>
              <a:spcAft>
                <a:spcPts val="0"/>
              </a:spcAft>
              <a:buSzPts val="2000"/>
              <a:buFont typeface="Archivo Medium"/>
              <a:buNone/>
              <a:defRPr sz="2000">
                <a:latin typeface="Archivo Medium"/>
                <a:ea typeface="Archivo Medium"/>
                <a:cs typeface="Archivo Medium"/>
                <a:sym typeface="Archivo Medium"/>
              </a:defRPr>
            </a:lvl5pPr>
            <a:lvl6pPr lvl="5" rtl="0" algn="ctr">
              <a:spcBef>
                <a:spcPts val="1600"/>
              </a:spcBef>
              <a:spcAft>
                <a:spcPts val="0"/>
              </a:spcAft>
              <a:buSzPts val="2000"/>
              <a:buFont typeface="Archivo Medium"/>
              <a:buNone/>
              <a:defRPr sz="2000">
                <a:latin typeface="Archivo Medium"/>
                <a:ea typeface="Archivo Medium"/>
                <a:cs typeface="Archivo Medium"/>
                <a:sym typeface="Archivo Medium"/>
              </a:defRPr>
            </a:lvl6pPr>
            <a:lvl7pPr lvl="6" rtl="0" algn="ctr">
              <a:spcBef>
                <a:spcPts val="1600"/>
              </a:spcBef>
              <a:spcAft>
                <a:spcPts val="0"/>
              </a:spcAft>
              <a:buSzPts val="2000"/>
              <a:buFont typeface="Archivo Medium"/>
              <a:buNone/>
              <a:defRPr sz="2000">
                <a:latin typeface="Archivo Medium"/>
                <a:ea typeface="Archivo Medium"/>
                <a:cs typeface="Archivo Medium"/>
                <a:sym typeface="Archivo Medium"/>
              </a:defRPr>
            </a:lvl7pPr>
            <a:lvl8pPr lvl="7" rtl="0" algn="ctr">
              <a:spcBef>
                <a:spcPts val="1600"/>
              </a:spcBef>
              <a:spcAft>
                <a:spcPts val="0"/>
              </a:spcAft>
              <a:buSzPts val="2000"/>
              <a:buFont typeface="Archivo Medium"/>
              <a:buNone/>
              <a:defRPr sz="2000">
                <a:latin typeface="Archivo Medium"/>
                <a:ea typeface="Archivo Medium"/>
                <a:cs typeface="Archivo Medium"/>
                <a:sym typeface="Archivo Medium"/>
              </a:defRPr>
            </a:lvl8pPr>
            <a:lvl9pPr lvl="8" rtl="0" algn="ctr">
              <a:spcBef>
                <a:spcPts val="1600"/>
              </a:spcBef>
              <a:spcAft>
                <a:spcPts val="1600"/>
              </a:spcAft>
              <a:buSzPts val="2000"/>
              <a:buFont typeface="Archivo Medium"/>
              <a:buNone/>
              <a:defRPr sz="2000">
                <a:latin typeface="Archivo Medium"/>
                <a:ea typeface="Archivo Medium"/>
                <a:cs typeface="Archivo Medium"/>
                <a:sym typeface="Archivo Medium"/>
              </a:defRPr>
            </a:lvl9pPr>
          </a:lstStyle>
          <a:p/>
        </p:txBody>
      </p:sp>
      <p:sp>
        <p:nvSpPr>
          <p:cNvPr id="197" name="Google Shape;197;p16"/>
          <p:cNvSpPr txBox="1"/>
          <p:nvPr>
            <p:ph hasCustomPrompt="1" idx="2" type="title"/>
          </p:nvPr>
        </p:nvSpPr>
        <p:spPr>
          <a:xfrm>
            <a:off x="5485950" y="925305"/>
            <a:ext cx="2081700" cy="62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98" name="Google Shape;198;p16"/>
          <p:cNvSpPr txBox="1"/>
          <p:nvPr>
            <p:ph idx="3" type="subTitle"/>
          </p:nvPr>
        </p:nvSpPr>
        <p:spPr>
          <a:xfrm>
            <a:off x="4961250" y="1715421"/>
            <a:ext cx="3131100" cy="393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Archivo Medium"/>
              <a:buNone/>
              <a:defRPr sz="2000">
                <a:latin typeface="Archivo Medium"/>
                <a:ea typeface="Archivo Medium"/>
                <a:cs typeface="Archivo Medium"/>
                <a:sym typeface="Archivo Medium"/>
              </a:defRPr>
            </a:lvl1pPr>
            <a:lvl2pPr lvl="1" rtl="0" algn="ctr">
              <a:spcBef>
                <a:spcPts val="0"/>
              </a:spcBef>
              <a:spcAft>
                <a:spcPts val="0"/>
              </a:spcAft>
              <a:buSzPts val="2000"/>
              <a:buFont typeface="Archivo Medium"/>
              <a:buNone/>
              <a:defRPr sz="2000">
                <a:latin typeface="Archivo Medium"/>
                <a:ea typeface="Archivo Medium"/>
                <a:cs typeface="Archivo Medium"/>
                <a:sym typeface="Archivo Medium"/>
              </a:defRPr>
            </a:lvl2pPr>
            <a:lvl3pPr lvl="2" rtl="0" algn="ctr">
              <a:spcBef>
                <a:spcPts val="1600"/>
              </a:spcBef>
              <a:spcAft>
                <a:spcPts val="0"/>
              </a:spcAft>
              <a:buSzPts val="2000"/>
              <a:buFont typeface="Archivo Medium"/>
              <a:buNone/>
              <a:defRPr sz="2000">
                <a:latin typeface="Archivo Medium"/>
                <a:ea typeface="Archivo Medium"/>
                <a:cs typeface="Archivo Medium"/>
                <a:sym typeface="Archivo Medium"/>
              </a:defRPr>
            </a:lvl3pPr>
            <a:lvl4pPr lvl="3" rtl="0" algn="ctr">
              <a:spcBef>
                <a:spcPts val="1600"/>
              </a:spcBef>
              <a:spcAft>
                <a:spcPts val="0"/>
              </a:spcAft>
              <a:buSzPts val="2000"/>
              <a:buFont typeface="Archivo Medium"/>
              <a:buNone/>
              <a:defRPr sz="2000">
                <a:latin typeface="Archivo Medium"/>
                <a:ea typeface="Archivo Medium"/>
                <a:cs typeface="Archivo Medium"/>
                <a:sym typeface="Archivo Medium"/>
              </a:defRPr>
            </a:lvl4pPr>
            <a:lvl5pPr lvl="4" rtl="0" algn="ctr">
              <a:spcBef>
                <a:spcPts val="1600"/>
              </a:spcBef>
              <a:spcAft>
                <a:spcPts val="0"/>
              </a:spcAft>
              <a:buSzPts val="2000"/>
              <a:buFont typeface="Archivo Medium"/>
              <a:buNone/>
              <a:defRPr sz="2000">
                <a:latin typeface="Archivo Medium"/>
                <a:ea typeface="Archivo Medium"/>
                <a:cs typeface="Archivo Medium"/>
                <a:sym typeface="Archivo Medium"/>
              </a:defRPr>
            </a:lvl5pPr>
            <a:lvl6pPr lvl="5" rtl="0" algn="ctr">
              <a:spcBef>
                <a:spcPts val="1600"/>
              </a:spcBef>
              <a:spcAft>
                <a:spcPts val="0"/>
              </a:spcAft>
              <a:buSzPts val="2000"/>
              <a:buFont typeface="Archivo Medium"/>
              <a:buNone/>
              <a:defRPr sz="2000">
                <a:latin typeface="Archivo Medium"/>
                <a:ea typeface="Archivo Medium"/>
                <a:cs typeface="Archivo Medium"/>
                <a:sym typeface="Archivo Medium"/>
              </a:defRPr>
            </a:lvl6pPr>
            <a:lvl7pPr lvl="6" rtl="0" algn="ctr">
              <a:spcBef>
                <a:spcPts val="1600"/>
              </a:spcBef>
              <a:spcAft>
                <a:spcPts val="0"/>
              </a:spcAft>
              <a:buSzPts val="2000"/>
              <a:buFont typeface="Archivo Medium"/>
              <a:buNone/>
              <a:defRPr sz="2000">
                <a:latin typeface="Archivo Medium"/>
                <a:ea typeface="Archivo Medium"/>
                <a:cs typeface="Archivo Medium"/>
                <a:sym typeface="Archivo Medium"/>
              </a:defRPr>
            </a:lvl7pPr>
            <a:lvl8pPr lvl="7" rtl="0" algn="ctr">
              <a:spcBef>
                <a:spcPts val="1600"/>
              </a:spcBef>
              <a:spcAft>
                <a:spcPts val="0"/>
              </a:spcAft>
              <a:buSzPts val="2000"/>
              <a:buFont typeface="Archivo Medium"/>
              <a:buNone/>
              <a:defRPr sz="2000">
                <a:latin typeface="Archivo Medium"/>
                <a:ea typeface="Archivo Medium"/>
                <a:cs typeface="Archivo Medium"/>
                <a:sym typeface="Archivo Medium"/>
              </a:defRPr>
            </a:lvl8pPr>
            <a:lvl9pPr lvl="8" rtl="0" algn="ctr">
              <a:spcBef>
                <a:spcPts val="1600"/>
              </a:spcBef>
              <a:spcAft>
                <a:spcPts val="1600"/>
              </a:spcAft>
              <a:buSzPts val="2000"/>
              <a:buFont typeface="Archivo Medium"/>
              <a:buNone/>
              <a:defRPr sz="2000">
                <a:latin typeface="Archivo Medium"/>
                <a:ea typeface="Archivo Medium"/>
                <a:cs typeface="Archivo Medium"/>
                <a:sym typeface="Archivo Medium"/>
              </a:defRPr>
            </a:lvl9pPr>
          </a:lstStyle>
          <a:p/>
        </p:txBody>
      </p:sp>
      <p:sp>
        <p:nvSpPr>
          <p:cNvPr id="199" name="Google Shape;199;p16"/>
          <p:cNvSpPr txBox="1"/>
          <p:nvPr>
            <p:ph hasCustomPrompt="1" idx="4" type="title"/>
          </p:nvPr>
        </p:nvSpPr>
        <p:spPr>
          <a:xfrm>
            <a:off x="5485950" y="2949857"/>
            <a:ext cx="2081700" cy="62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00" name="Google Shape;200;p16"/>
          <p:cNvSpPr txBox="1"/>
          <p:nvPr>
            <p:ph idx="5" type="subTitle"/>
          </p:nvPr>
        </p:nvSpPr>
        <p:spPr>
          <a:xfrm>
            <a:off x="4961250" y="3739977"/>
            <a:ext cx="3131100" cy="393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Archivo Medium"/>
              <a:buNone/>
              <a:defRPr sz="2000">
                <a:latin typeface="Archivo Medium"/>
                <a:ea typeface="Archivo Medium"/>
                <a:cs typeface="Archivo Medium"/>
                <a:sym typeface="Archivo Medium"/>
              </a:defRPr>
            </a:lvl1pPr>
            <a:lvl2pPr lvl="1" rtl="0" algn="ctr">
              <a:spcBef>
                <a:spcPts val="0"/>
              </a:spcBef>
              <a:spcAft>
                <a:spcPts val="0"/>
              </a:spcAft>
              <a:buSzPts val="2000"/>
              <a:buFont typeface="Archivo Medium"/>
              <a:buNone/>
              <a:defRPr sz="2000">
                <a:latin typeface="Archivo Medium"/>
                <a:ea typeface="Archivo Medium"/>
                <a:cs typeface="Archivo Medium"/>
                <a:sym typeface="Archivo Medium"/>
              </a:defRPr>
            </a:lvl2pPr>
            <a:lvl3pPr lvl="2" rtl="0" algn="ctr">
              <a:spcBef>
                <a:spcPts val="1600"/>
              </a:spcBef>
              <a:spcAft>
                <a:spcPts val="0"/>
              </a:spcAft>
              <a:buSzPts val="2000"/>
              <a:buFont typeface="Archivo Medium"/>
              <a:buNone/>
              <a:defRPr sz="2000">
                <a:latin typeface="Archivo Medium"/>
                <a:ea typeface="Archivo Medium"/>
                <a:cs typeface="Archivo Medium"/>
                <a:sym typeface="Archivo Medium"/>
              </a:defRPr>
            </a:lvl3pPr>
            <a:lvl4pPr lvl="3" rtl="0" algn="ctr">
              <a:spcBef>
                <a:spcPts val="1600"/>
              </a:spcBef>
              <a:spcAft>
                <a:spcPts val="0"/>
              </a:spcAft>
              <a:buSzPts val="2000"/>
              <a:buFont typeface="Archivo Medium"/>
              <a:buNone/>
              <a:defRPr sz="2000">
                <a:latin typeface="Archivo Medium"/>
                <a:ea typeface="Archivo Medium"/>
                <a:cs typeface="Archivo Medium"/>
                <a:sym typeface="Archivo Medium"/>
              </a:defRPr>
            </a:lvl4pPr>
            <a:lvl5pPr lvl="4" rtl="0" algn="ctr">
              <a:spcBef>
                <a:spcPts val="1600"/>
              </a:spcBef>
              <a:spcAft>
                <a:spcPts val="0"/>
              </a:spcAft>
              <a:buSzPts val="2000"/>
              <a:buFont typeface="Archivo Medium"/>
              <a:buNone/>
              <a:defRPr sz="2000">
                <a:latin typeface="Archivo Medium"/>
                <a:ea typeface="Archivo Medium"/>
                <a:cs typeface="Archivo Medium"/>
                <a:sym typeface="Archivo Medium"/>
              </a:defRPr>
            </a:lvl5pPr>
            <a:lvl6pPr lvl="5" rtl="0" algn="ctr">
              <a:spcBef>
                <a:spcPts val="1600"/>
              </a:spcBef>
              <a:spcAft>
                <a:spcPts val="0"/>
              </a:spcAft>
              <a:buSzPts val="2000"/>
              <a:buFont typeface="Archivo Medium"/>
              <a:buNone/>
              <a:defRPr sz="2000">
                <a:latin typeface="Archivo Medium"/>
                <a:ea typeface="Archivo Medium"/>
                <a:cs typeface="Archivo Medium"/>
                <a:sym typeface="Archivo Medium"/>
              </a:defRPr>
            </a:lvl6pPr>
            <a:lvl7pPr lvl="6" rtl="0" algn="ctr">
              <a:spcBef>
                <a:spcPts val="1600"/>
              </a:spcBef>
              <a:spcAft>
                <a:spcPts val="0"/>
              </a:spcAft>
              <a:buSzPts val="2000"/>
              <a:buFont typeface="Archivo Medium"/>
              <a:buNone/>
              <a:defRPr sz="2000">
                <a:latin typeface="Archivo Medium"/>
                <a:ea typeface="Archivo Medium"/>
                <a:cs typeface="Archivo Medium"/>
                <a:sym typeface="Archivo Medium"/>
              </a:defRPr>
            </a:lvl7pPr>
            <a:lvl8pPr lvl="7" rtl="0" algn="ctr">
              <a:spcBef>
                <a:spcPts val="1600"/>
              </a:spcBef>
              <a:spcAft>
                <a:spcPts val="0"/>
              </a:spcAft>
              <a:buSzPts val="2000"/>
              <a:buFont typeface="Archivo Medium"/>
              <a:buNone/>
              <a:defRPr sz="2000">
                <a:latin typeface="Archivo Medium"/>
                <a:ea typeface="Archivo Medium"/>
                <a:cs typeface="Archivo Medium"/>
                <a:sym typeface="Archivo Medium"/>
              </a:defRPr>
            </a:lvl8pPr>
            <a:lvl9pPr lvl="8" rtl="0" algn="ctr">
              <a:spcBef>
                <a:spcPts val="1600"/>
              </a:spcBef>
              <a:spcAft>
                <a:spcPts val="1600"/>
              </a:spcAft>
              <a:buSzPts val="2000"/>
              <a:buFont typeface="Archivo Medium"/>
              <a:buNone/>
              <a:defRPr sz="2000">
                <a:latin typeface="Archivo Medium"/>
                <a:ea typeface="Archivo Medium"/>
                <a:cs typeface="Archivo Medium"/>
                <a:sym typeface="Archivo Medium"/>
              </a:defRPr>
            </a:lvl9pPr>
          </a:lstStyle>
          <a:p/>
        </p:txBody>
      </p:sp>
      <p:sp>
        <p:nvSpPr>
          <p:cNvPr id="201" name="Google Shape;201;p16"/>
          <p:cNvSpPr txBox="1"/>
          <p:nvPr>
            <p:ph hasCustomPrompt="1" idx="6" type="title"/>
          </p:nvPr>
        </p:nvSpPr>
        <p:spPr>
          <a:xfrm>
            <a:off x="1576325" y="2949855"/>
            <a:ext cx="2081700" cy="620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02" name="Google Shape;202;p16"/>
          <p:cNvSpPr txBox="1"/>
          <p:nvPr>
            <p:ph idx="7" type="subTitle"/>
          </p:nvPr>
        </p:nvSpPr>
        <p:spPr>
          <a:xfrm>
            <a:off x="1051725" y="3739977"/>
            <a:ext cx="3131100" cy="393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Archivo Medium"/>
              <a:buNone/>
              <a:defRPr sz="2000">
                <a:latin typeface="Archivo Medium"/>
                <a:ea typeface="Archivo Medium"/>
                <a:cs typeface="Archivo Medium"/>
                <a:sym typeface="Archivo Medium"/>
              </a:defRPr>
            </a:lvl1pPr>
            <a:lvl2pPr lvl="1" rtl="0" algn="ctr">
              <a:spcBef>
                <a:spcPts val="0"/>
              </a:spcBef>
              <a:spcAft>
                <a:spcPts val="0"/>
              </a:spcAft>
              <a:buSzPts val="2000"/>
              <a:buFont typeface="Archivo Medium"/>
              <a:buNone/>
              <a:defRPr sz="2000">
                <a:latin typeface="Archivo Medium"/>
                <a:ea typeface="Archivo Medium"/>
                <a:cs typeface="Archivo Medium"/>
                <a:sym typeface="Archivo Medium"/>
              </a:defRPr>
            </a:lvl2pPr>
            <a:lvl3pPr lvl="2" rtl="0" algn="ctr">
              <a:spcBef>
                <a:spcPts val="1600"/>
              </a:spcBef>
              <a:spcAft>
                <a:spcPts val="0"/>
              </a:spcAft>
              <a:buSzPts val="2000"/>
              <a:buFont typeface="Archivo Medium"/>
              <a:buNone/>
              <a:defRPr sz="2000">
                <a:latin typeface="Archivo Medium"/>
                <a:ea typeface="Archivo Medium"/>
                <a:cs typeface="Archivo Medium"/>
                <a:sym typeface="Archivo Medium"/>
              </a:defRPr>
            </a:lvl3pPr>
            <a:lvl4pPr lvl="3" rtl="0" algn="ctr">
              <a:spcBef>
                <a:spcPts val="1600"/>
              </a:spcBef>
              <a:spcAft>
                <a:spcPts val="0"/>
              </a:spcAft>
              <a:buSzPts val="2000"/>
              <a:buFont typeface="Archivo Medium"/>
              <a:buNone/>
              <a:defRPr sz="2000">
                <a:latin typeface="Archivo Medium"/>
                <a:ea typeface="Archivo Medium"/>
                <a:cs typeface="Archivo Medium"/>
                <a:sym typeface="Archivo Medium"/>
              </a:defRPr>
            </a:lvl4pPr>
            <a:lvl5pPr lvl="4" rtl="0" algn="ctr">
              <a:spcBef>
                <a:spcPts val="1600"/>
              </a:spcBef>
              <a:spcAft>
                <a:spcPts val="0"/>
              </a:spcAft>
              <a:buSzPts val="2000"/>
              <a:buFont typeface="Archivo Medium"/>
              <a:buNone/>
              <a:defRPr sz="2000">
                <a:latin typeface="Archivo Medium"/>
                <a:ea typeface="Archivo Medium"/>
                <a:cs typeface="Archivo Medium"/>
                <a:sym typeface="Archivo Medium"/>
              </a:defRPr>
            </a:lvl5pPr>
            <a:lvl6pPr lvl="5" rtl="0" algn="ctr">
              <a:spcBef>
                <a:spcPts val="1600"/>
              </a:spcBef>
              <a:spcAft>
                <a:spcPts val="0"/>
              </a:spcAft>
              <a:buSzPts val="2000"/>
              <a:buFont typeface="Archivo Medium"/>
              <a:buNone/>
              <a:defRPr sz="2000">
                <a:latin typeface="Archivo Medium"/>
                <a:ea typeface="Archivo Medium"/>
                <a:cs typeface="Archivo Medium"/>
                <a:sym typeface="Archivo Medium"/>
              </a:defRPr>
            </a:lvl6pPr>
            <a:lvl7pPr lvl="6" rtl="0" algn="ctr">
              <a:spcBef>
                <a:spcPts val="1600"/>
              </a:spcBef>
              <a:spcAft>
                <a:spcPts val="0"/>
              </a:spcAft>
              <a:buSzPts val="2000"/>
              <a:buFont typeface="Archivo Medium"/>
              <a:buNone/>
              <a:defRPr sz="2000">
                <a:latin typeface="Archivo Medium"/>
                <a:ea typeface="Archivo Medium"/>
                <a:cs typeface="Archivo Medium"/>
                <a:sym typeface="Archivo Medium"/>
              </a:defRPr>
            </a:lvl7pPr>
            <a:lvl8pPr lvl="7" rtl="0" algn="ctr">
              <a:spcBef>
                <a:spcPts val="1600"/>
              </a:spcBef>
              <a:spcAft>
                <a:spcPts val="0"/>
              </a:spcAft>
              <a:buSzPts val="2000"/>
              <a:buFont typeface="Archivo Medium"/>
              <a:buNone/>
              <a:defRPr sz="2000">
                <a:latin typeface="Archivo Medium"/>
                <a:ea typeface="Archivo Medium"/>
                <a:cs typeface="Archivo Medium"/>
                <a:sym typeface="Archivo Medium"/>
              </a:defRPr>
            </a:lvl8pPr>
            <a:lvl9pPr lvl="8" rtl="0" algn="ctr">
              <a:spcBef>
                <a:spcPts val="1600"/>
              </a:spcBef>
              <a:spcAft>
                <a:spcPts val="1600"/>
              </a:spcAft>
              <a:buSzPts val="2000"/>
              <a:buFont typeface="Archivo Medium"/>
              <a:buNone/>
              <a:defRPr sz="2000">
                <a:latin typeface="Archivo Medium"/>
                <a:ea typeface="Archivo Medium"/>
                <a:cs typeface="Archivo Medium"/>
                <a:sym typeface="Archivo Medium"/>
              </a:defRPr>
            </a:lvl9pPr>
          </a:lstStyle>
          <a:p/>
        </p:txBody>
      </p:sp>
      <p:sp>
        <p:nvSpPr>
          <p:cNvPr id="203" name="Google Shape;203;p16"/>
          <p:cNvSpPr txBox="1"/>
          <p:nvPr>
            <p:ph idx="8" type="subTitle"/>
          </p:nvPr>
        </p:nvSpPr>
        <p:spPr>
          <a:xfrm>
            <a:off x="1051725" y="2014012"/>
            <a:ext cx="31311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204" name="Google Shape;204;p16"/>
          <p:cNvSpPr txBox="1"/>
          <p:nvPr>
            <p:ph idx="9" type="subTitle"/>
          </p:nvPr>
        </p:nvSpPr>
        <p:spPr>
          <a:xfrm>
            <a:off x="4961250" y="2014012"/>
            <a:ext cx="31311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205" name="Google Shape;205;p16"/>
          <p:cNvSpPr txBox="1"/>
          <p:nvPr>
            <p:ph idx="13" type="subTitle"/>
          </p:nvPr>
        </p:nvSpPr>
        <p:spPr>
          <a:xfrm>
            <a:off x="4961250" y="4038568"/>
            <a:ext cx="31311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206" name="Google Shape;206;p16"/>
          <p:cNvSpPr txBox="1"/>
          <p:nvPr>
            <p:ph idx="14" type="subTitle"/>
          </p:nvPr>
        </p:nvSpPr>
        <p:spPr>
          <a:xfrm>
            <a:off x="1051725" y="4038568"/>
            <a:ext cx="31311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07" name="Shape 207"/>
        <p:cNvGrpSpPr/>
        <p:nvPr/>
      </p:nvGrpSpPr>
      <p:grpSpPr>
        <a:xfrm>
          <a:off x="0" y="0"/>
          <a:ext cx="0" cy="0"/>
          <a:chOff x="0" y="0"/>
          <a:chExt cx="0" cy="0"/>
        </a:xfrm>
      </p:grpSpPr>
      <p:sp>
        <p:nvSpPr>
          <p:cNvPr id="208" name="Google Shape;208;p1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09" name="Google Shape;209;p17"/>
          <p:cNvGrpSpPr/>
          <p:nvPr/>
        </p:nvGrpSpPr>
        <p:grpSpPr>
          <a:xfrm>
            <a:off x="-1572600" y="-1119700"/>
            <a:ext cx="2201196" cy="3537232"/>
            <a:chOff x="-1572600" y="-1098900"/>
            <a:chExt cx="2201196" cy="3537232"/>
          </a:xfrm>
        </p:grpSpPr>
        <p:sp>
          <p:nvSpPr>
            <p:cNvPr id="210" name="Google Shape;210;p17"/>
            <p:cNvSpPr/>
            <p:nvPr/>
          </p:nvSpPr>
          <p:spPr>
            <a:xfrm>
              <a:off x="-1394604" y="-838268"/>
              <a:ext cx="2023200" cy="3276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1572600" y="-1098900"/>
              <a:ext cx="2023200" cy="3276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7"/>
          <p:cNvGrpSpPr/>
          <p:nvPr/>
        </p:nvGrpSpPr>
        <p:grpSpPr>
          <a:xfrm>
            <a:off x="6215096" y="4678550"/>
            <a:ext cx="4315429" cy="1591350"/>
            <a:chOff x="6215096" y="4699350"/>
            <a:chExt cx="4315429" cy="1591350"/>
          </a:xfrm>
        </p:grpSpPr>
        <p:sp>
          <p:nvSpPr>
            <p:cNvPr id="213" name="Google Shape;213;p17"/>
            <p:cNvSpPr/>
            <p:nvPr/>
          </p:nvSpPr>
          <p:spPr>
            <a:xfrm rot="10800000">
              <a:off x="6215096" y="4699350"/>
              <a:ext cx="4114200" cy="14301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6416325" y="4860600"/>
              <a:ext cx="4114200" cy="14301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7"/>
          <p:cNvGrpSpPr/>
          <p:nvPr/>
        </p:nvGrpSpPr>
        <p:grpSpPr>
          <a:xfrm>
            <a:off x="6731025" y="-1811125"/>
            <a:ext cx="4713375" cy="2292925"/>
            <a:chOff x="6731025" y="-1811125"/>
            <a:chExt cx="4713375" cy="2292925"/>
          </a:xfrm>
        </p:grpSpPr>
        <p:sp>
          <p:nvSpPr>
            <p:cNvPr id="216" name="Google Shape;216;p17"/>
            <p:cNvSpPr/>
            <p:nvPr/>
          </p:nvSpPr>
          <p:spPr>
            <a:xfrm flipH="1" rot="10800000">
              <a:off x="6731025" y="-1668900"/>
              <a:ext cx="4470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flipH="1" rot="10800000">
              <a:off x="6974400" y="-1811125"/>
              <a:ext cx="4470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7"/>
          <p:cNvGrpSpPr/>
          <p:nvPr/>
        </p:nvGrpSpPr>
        <p:grpSpPr>
          <a:xfrm>
            <a:off x="-2667575" y="4678550"/>
            <a:ext cx="5948525" cy="2311950"/>
            <a:chOff x="-2667575" y="4699350"/>
            <a:chExt cx="5948525" cy="2311950"/>
          </a:xfrm>
        </p:grpSpPr>
        <p:sp>
          <p:nvSpPr>
            <p:cNvPr id="219" name="Google Shape;219;p17"/>
            <p:cNvSpPr/>
            <p:nvPr/>
          </p:nvSpPr>
          <p:spPr>
            <a:xfrm flipH="1" rot="10800000">
              <a:off x="-2277450" y="4699350"/>
              <a:ext cx="55584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flipH="1" rot="10800000">
              <a:off x="-2667575" y="4860600"/>
              <a:ext cx="55584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221" name="Shape 221"/>
        <p:cNvGrpSpPr/>
        <p:nvPr/>
      </p:nvGrpSpPr>
      <p:grpSpPr>
        <a:xfrm>
          <a:off x="0" y="0"/>
          <a:ext cx="0" cy="0"/>
          <a:chOff x="0" y="0"/>
          <a:chExt cx="0" cy="0"/>
        </a:xfrm>
      </p:grpSpPr>
      <p:sp>
        <p:nvSpPr>
          <p:cNvPr id="222" name="Google Shape;222;p18"/>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23" name="Google Shape;223;p18"/>
          <p:cNvGrpSpPr/>
          <p:nvPr/>
        </p:nvGrpSpPr>
        <p:grpSpPr>
          <a:xfrm>
            <a:off x="-859679" y="4682200"/>
            <a:ext cx="7002000" cy="2861700"/>
            <a:chOff x="-859679" y="4682200"/>
            <a:chExt cx="7002000" cy="2861700"/>
          </a:xfrm>
        </p:grpSpPr>
        <p:sp>
          <p:nvSpPr>
            <p:cNvPr id="224" name="Google Shape;224;p18"/>
            <p:cNvSpPr/>
            <p:nvPr/>
          </p:nvSpPr>
          <p:spPr>
            <a:xfrm flipH="1">
              <a:off x="-859679" y="4682200"/>
              <a:ext cx="7002000" cy="2709300"/>
            </a:xfrm>
            <a:prstGeom prst="round2DiagRect">
              <a:avLst>
                <a:gd fmla="val 50000" name="adj1"/>
                <a:gd fmla="val 5000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flipH="1">
              <a:off x="-859679" y="4834600"/>
              <a:ext cx="7002000" cy="2709300"/>
            </a:xfrm>
            <a:prstGeom prst="round2DiagRect">
              <a:avLst>
                <a:gd fmla="val 50000" name="adj1"/>
                <a:gd fmla="val 5000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8"/>
          <p:cNvGrpSpPr/>
          <p:nvPr/>
        </p:nvGrpSpPr>
        <p:grpSpPr>
          <a:xfrm>
            <a:off x="-3106129" y="-921400"/>
            <a:ext cx="4898493" cy="1570866"/>
            <a:chOff x="-3106129" y="-921400"/>
            <a:chExt cx="4898493" cy="1570866"/>
          </a:xfrm>
        </p:grpSpPr>
        <p:sp>
          <p:nvSpPr>
            <p:cNvPr id="227" name="Google Shape;227;p18"/>
            <p:cNvSpPr/>
            <p:nvPr/>
          </p:nvSpPr>
          <p:spPr>
            <a:xfrm>
              <a:off x="-2936235" y="-722134"/>
              <a:ext cx="47286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3106129" y="-921400"/>
              <a:ext cx="47286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8"/>
          <p:cNvGrpSpPr/>
          <p:nvPr/>
        </p:nvGrpSpPr>
        <p:grpSpPr>
          <a:xfrm>
            <a:off x="8517786" y="2473079"/>
            <a:ext cx="1447613" cy="4262021"/>
            <a:chOff x="8517786" y="2473079"/>
            <a:chExt cx="1447613" cy="4262021"/>
          </a:xfrm>
        </p:grpSpPr>
        <p:sp>
          <p:nvSpPr>
            <p:cNvPr id="230" name="Google Shape;230;p18"/>
            <p:cNvSpPr/>
            <p:nvPr/>
          </p:nvSpPr>
          <p:spPr>
            <a:xfrm flipH="1" rot="5400000">
              <a:off x="7125936" y="3864929"/>
              <a:ext cx="4114200" cy="1330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rot="5400000">
              <a:off x="7243049" y="4012750"/>
              <a:ext cx="4114200" cy="1330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32" name="Shape 232"/>
        <p:cNvGrpSpPr/>
        <p:nvPr/>
      </p:nvGrpSpPr>
      <p:grpSpPr>
        <a:xfrm>
          <a:off x="0" y="0"/>
          <a:ext cx="0" cy="0"/>
          <a:chOff x="0" y="0"/>
          <a:chExt cx="0" cy="0"/>
        </a:xfrm>
      </p:grpSpPr>
      <p:grpSp>
        <p:nvGrpSpPr>
          <p:cNvPr id="233" name="Google Shape;233;p19"/>
          <p:cNvGrpSpPr/>
          <p:nvPr/>
        </p:nvGrpSpPr>
        <p:grpSpPr>
          <a:xfrm flipH="1" rot="-5400000">
            <a:off x="607951" y="-2649980"/>
            <a:ext cx="2112196" cy="4359337"/>
            <a:chOff x="-1483600" y="-1000444"/>
            <a:chExt cx="2112196" cy="3438776"/>
          </a:xfrm>
        </p:grpSpPr>
        <p:sp>
          <p:nvSpPr>
            <p:cNvPr id="234" name="Google Shape;234;p19"/>
            <p:cNvSpPr/>
            <p:nvPr/>
          </p:nvSpPr>
          <p:spPr>
            <a:xfrm>
              <a:off x="-1394604" y="-838268"/>
              <a:ext cx="2023200" cy="3276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1483600" y="-1000444"/>
              <a:ext cx="2023200" cy="3276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9"/>
          <p:cNvSpPr txBox="1"/>
          <p:nvPr>
            <p:ph type="title"/>
          </p:nvPr>
        </p:nvSpPr>
        <p:spPr>
          <a:xfrm>
            <a:off x="713100" y="732513"/>
            <a:ext cx="3000000" cy="87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7" name="Google Shape;237;p19"/>
          <p:cNvSpPr txBox="1"/>
          <p:nvPr>
            <p:ph idx="1" type="subTitle"/>
          </p:nvPr>
        </p:nvSpPr>
        <p:spPr>
          <a:xfrm>
            <a:off x="713100" y="1529313"/>
            <a:ext cx="3000000" cy="133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238" name="Google Shape;238;p19"/>
          <p:cNvSpPr txBox="1"/>
          <p:nvPr/>
        </p:nvSpPr>
        <p:spPr>
          <a:xfrm>
            <a:off x="713100" y="3302938"/>
            <a:ext cx="30000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s" sz="1000">
                <a:solidFill>
                  <a:schemeClr val="dk1"/>
                </a:solidFill>
                <a:latin typeface="Barlow"/>
                <a:ea typeface="Barlow"/>
                <a:cs typeface="Barlow"/>
                <a:sym typeface="Barlow"/>
              </a:rPr>
              <a:t>CREDITS: This presentation template was created by </a:t>
            </a:r>
            <a:r>
              <a:rPr b="1" lang="es" sz="10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s" sz="1000">
                <a:solidFill>
                  <a:schemeClr val="dk1"/>
                </a:solidFill>
                <a:latin typeface="Barlow"/>
                <a:ea typeface="Barlow"/>
                <a:cs typeface="Barlow"/>
                <a:sym typeface="Barlow"/>
              </a:rPr>
              <a:t>, and includes icons by </a:t>
            </a:r>
            <a:r>
              <a:rPr b="1" lang="es" sz="10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b="1" lang="es" sz="1000">
                <a:solidFill>
                  <a:schemeClr val="dk1"/>
                </a:solidFill>
                <a:latin typeface="Barlow"/>
                <a:ea typeface="Barlow"/>
                <a:cs typeface="Barlow"/>
                <a:sym typeface="Barlow"/>
              </a:rPr>
              <a:t> </a:t>
            </a:r>
            <a:r>
              <a:rPr lang="es" sz="1000">
                <a:solidFill>
                  <a:schemeClr val="dk1"/>
                </a:solidFill>
                <a:latin typeface="Barlow"/>
                <a:ea typeface="Barlow"/>
                <a:cs typeface="Barlow"/>
                <a:sym typeface="Barlow"/>
              </a:rPr>
              <a:t>and infographics &amp; images by </a:t>
            </a:r>
            <a:r>
              <a:rPr b="1" lang="es" sz="10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000">
              <a:solidFill>
                <a:schemeClr val="dk1"/>
              </a:solidFill>
              <a:latin typeface="Barlow"/>
              <a:ea typeface="Barlow"/>
              <a:cs typeface="Barlow"/>
              <a:sym typeface="Barlow"/>
            </a:endParaRPr>
          </a:p>
        </p:txBody>
      </p:sp>
      <p:sp>
        <p:nvSpPr>
          <p:cNvPr id="239" name="Google Shape;239;p19"/>
          <p:cNvSpPr/>
          <p:nvPr>
            <p:ph idx="2" type="pic"/>
          </p:nvPr>
        </p:nvSpPr>
        <p:spPr>
          <a:xfrm>
            <a:off x="4572000" y="75"/>
            <a:ext cx="4572000" cy="51435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0" name="Shape 240"/>
        <p:cNvGrpSpPr/>
        <p:nvPr/>
      </p:nvGrpSpPr>
      <p:grpSpPr>
        <a:xfrm>
          <a:off x="0" y="0"/>
          <a:ext cx="0" cy="0"/>
          <a:chOff x="0" y="0"/>
          <a:chExt cx="0" cy="0"/>
        </a:xfrm>
      </p:grpSpPr>
      <p:grpSp>
        <p:nvGrpSpPr>
          <p:cNvPr id="241" name="Google Shape;241;p20"/>
          <p:cNvGrpSpPr/>
          <p:nvPr/>
        </p:nvGrpSpPr>
        <p:grpSpPr>
          <a:xfrm flipH="1" rot="-5400000">
            <a:off x="-342999" y="-2353892"/>
            <a:ext cx="2112196" cy="4359337"/>
            <a:chOff x="-1483600" y="-1000444"/>
            <a:chExt cx="2112196" cy="3438776"/>
          </a:xfrm>
        </p:grpSpPr>
        <p:sp>
          <p:nvSpPr>
            <p:cNvPr id="242" name="Google Shape;242;p20"/>
            <p:cNvSpPr/>
            <p:nvPr/>
          </p:nvSpPr>
          <p:spPr>
            <a:xfrm>
              <a:off x="-1394604" y="-838268"/>
              <a:ext cx="2023200" cy="3276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1483600" y="-1000444"/>
              <a:ext cx="2023200" cy="3276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20"/>
          <p:cNvGrpSpPr/>
          <p:nvPr/>
        </p:nvGrpSpPr>
        <p:grpSpPr>
          <a:xfrm>
            <a:off x="6215096" y="4678550"/>
            <a:ext cx="4315429" cy="1591350"/>
            <a:chOff x="6215096" y="4699350"/>
            <a:chExt cx="4315429" cy="1591350"/>
          </a:xfrm>
        </p:grpSpPr>
        <p:sp>
          <p:nvSpPr>
            <p:cNvPr id="245" name="Google Shape;245;p20"/>
            <p:cNvSpPr/>
            <p:nvPr/>
          </p:nvSpPr>
          <p:spPr>
            <a:xfrm rot="10800000">
              <a:off x="6215096" y="4699350"/>
              <a:ext cx="4114200" cy="14301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6416325" y="4860600"/>
              <a:ext cx="4114200" cy="14301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20"/>
          <p:cNvGrpSpPr/>
          <p:nvPr/>
        </p:nvGrpSpPr>
        <p:grpSpPr>
          <a:xfrm>
            <a:off x="6786550" y="-1616775"/>
            <a:ext cx="4713375" cy="2292925"/>
            <a:chOff x="6731025" y="-1811125"/>
            <a:chExt cx="4713375" cy="2292925"/>
          </a:xfrm>
        </p:grpSpPr>
        <p:sp>
          <p:nvSpPr>
            <p:cNvPr id="248" name="Google Shape;248;p20"/>
            <p:cNvSpPr/>
            <p:nvPr/>
          </p:nvSpPr>
          <p:spPr>
            <a:xfrm flipH="1" rot="10800000">
              <a:off x="6731025" y="-1668900"/>
              <a:ext cx="4470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flipH="1" rot="10800000">
              <a:off x="6974400" y="-1811125"/>
              <a:ext cx="4470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0"/>
          <p:cNvGrpSpPr/>
          <p:nvPr/>
        </p:nvGrpSpPr>
        <p:grpSpPr>
          <a:xfrm>
            <a:off x="-2452375" y="4574425"/>
            <a:ext cx="5948525" cy="2311950"/>
            <a:chOff x="-2667575" y="4699350"/>
            <a:chExt cx="5948525" cy="2311950"/>
          </a:xfrm>
        </p:grpSpPr>
        <p:sp>
          <p:nvSpPr>
            <p:cNvPr id="251" name="Google Shape;251;p20"/>
            <p:cNvSpPr/>
            <p:nvPr/>
          </p:nvSpPr>
          <p:spPr>
            <a:xfrm flipH="1" rot="10800000">
              <a:off x="-2277450" y="4699350"/>
              <a:ext cx="55584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flipH="1" rot="10800000">
              <a:off x="-2667575" y="4860600"/>
              <a:ext cx="55584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713100" y="2412450"/>
            <a:ext cx="444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2329100" y="1599425"/>
            <a:ext cx="12087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713100" y="3165175"/>
            <a:ext cx="4440600" cy="3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1600"/>
              </a:spcBef>
              <a:spcAft>
                <a:spcPts val="0"/>
              </a:spcAft>
              <a:buClr>
                <a:schemeClr val="dk1"/>
              </a:buClr>
              <a:buSzPts val="1600"/>
              <a:buNone/>
              <a:defRPr sz="1600">
                <a:solidFill>
                  <a:schemeClr val="dk1"/>
                </a:solidFill>
              </a:defRPr>
            </a:lvl2pPr>
            <a:lvl3pPr lvl="2" rtl="0" algn="ctr">
              <a:lnSpc>
                <a:spcPct val="100000"/>
              </a:lnSpc>
              <a:spcBef>
                <a:spcPts val="1600"/>
              </a:spcBef>
              <a:spcAft>
                <a:spcPts val="0"/>
              </a:spcAft>
              <a:buClr>
                <a:schemeClr val="dk1"/>
              </a:buClr>
              <a:buSzPts val="1600"/>
              <a:buNone/>
              <a:defRPr sz="1600">
                <a:solidFill>
                  <a:schemeClr val="dk1"/>
                </a:solidFill>
              </a:defRPr>
            </a:lvl3pPr>
            <a:lvl4pPr lvl="3" rtl="0" algn="ctr">
              <a:lnSpc>
                <a:spcPct val="100000"/>
              </a:lnSpc>
              <a:spcBef>
                <a:spcPts val="1600"/>
              </a:spcBef>
              <a:spcAft>
                <a:spcPts val="0"/>
              </a:spcAft>
              <a:buClr>
                <a:schemeClr val="dk1"/>
              </a:buClr>
              <a:buSzPts val="1600"/>
              <a:buNone/>
              <a:defRPr sz="1600">
                <a:solidFill>
                  <a:schemeClr val="dk1"/>
                </a:solidFill>
              </a:defRPr>
            </a:lvl4pPr>
            <a:lvl5pPr lvl="4" rtl="0" algn="ctr">
              <a:lnSpc>
                <a:spcPct val="100000"/>
              </a:lnSpc>
              <a:spcBef>
                <a:spcPts val="1600"/>
              </a:spcBef>
              <a:spcAft>
                <a:spcPts val="0"/>
              </a:spcAft>
              <a:buClr>
                <a:schemeClr val="dk1"/>
              </a:buClr>
              <a:buSzPts val="1600"/>
              <a:buNone/>
              <a:defRPr sz="1600">
                <a:solidFill>
                  <a:schemeClr val="dk1"/>
                </a:solidFill>
              </a:defRPr>
            </a:lvl5pPr>
            <a:lvl6pPr lvl="5" rtl="0" algn="ctr">
              <a:lnSpc>
                <a:spcPct val="100000"/>
              </a:lnSpc>
              <a:spcBef>
                <a:spcPts val="1600"/>
              </a:spcBef>
              <a:spcAft>
                <a:spcPts val="0"/>
              </a:spcAft>
              <a:buClr>
                <a:schemeClr val="dk1"/>
              </a:buClr>
              <a:buSzPts val="1600"/>
              <a:buNone/>
              <a:defRPr sz="1600">
                <a:solidFill>
                  <a:schemeClr val="dk1"/>
                </a:solidFill>
              </a:defRPr>
            </a:lvl6pPr>
            <a:lvl7pPr lvl="6" rtl="0" algn="ctr">
              <a:lnSpc>
                <a:spcPct val="100000"/>
              </a:lnSpc>
              <a:spcBef>
                <a:spcPts val="1600"/>
              </a:spcBef>
              <a:spcAft>
                <a:spcPts val="0"/>
              </a:spcAft>
              <a:buClr>
                <a:schemeClr val="dk1"/>
              </a:buClr>
              <a:buSzPts val="1600"/>
              <a:buNone/>
              <a:defRPr sz="1600">
                <a:solidFill>
                  <a:schemeClr val="dk1"/>
                </a:solidFill>
              </a:defRPr>
            </a:lvl7pPr>
            <a:lvl8pPr lvl="7" rtl="0" algn="ctr">
              <a:lnSpc>
                <a:spcPct val="100000"/>
              </a:lnSpc>
              <a:spcBef>
                <a:spcPts val="1600"/>
              </a:spcBef>
              <a:spcAft>
                <a:spcPts val="0"/>
              </a:spcAft>
              <a:buClr>
                <a:schemeClr val="dk1"/>
              </a:buClr>
              <a:buSzPts val="1600"/>
              <a:buNone/>
              <a:defRPr sz="1600">
                <a:solidFill>
                  <a:schemeClr val="dk1"/>
                </a:solidFill>
              </a:defRPr>
            </a:lvl8pPr>
            <a:lvl9pPr lvl="8" rtl="0" algn="ctr">
              <a:lnSpc>
                <a:spcPct val="100000"/>
              </a:lnSpc>
              <a:spcBef>
                <a:spcPts val="1600"/>
              </a:spcBef>
              <a:spcAft>
                <a:spcPts val="1600"/>
              </a:spcAft>
              <a:buClr>
                <a:schemeClr val="dk1"/>
              </a:buClr>
              <a:buSzPts val="1600"/>
              <a:buNone/>
              <a:defRPr sz="1600">
                <a:solidFill>
                  <a:schemeClr val="dk1"/>
                </a:solidFill>
              </a:defRPr>
            </a:lvl9pPr>
          </a:lstStyle>
          <a:p/>
        </p:txBody>
      </p:sp>
      <p:grpSp>
        <p:nvGrpSpPr>
          <p:cNvPr id="19" name="Google Shape;19;p3"/>
          <p:cNvGrpSpPr/>
          <p:nvPr/>
        </p:nvGrpSpPr>
        <p:grpSpPr>
          <a:xfrm>
            <a:off x="3753575" y="4502125"/>
            <a:ext cx="6196200" cy="2307425"/>
            <a:chOff x="3885450" y="4696500"/>
            <a:chExt cx="6196200" cy="2307425"/>
          </a:xfrm>
        </p:grpSpPr>
        <p:sp>
          <p:nvSpPr>
            <p:cNvPr id="20" name="Google Shape;20;p3"/>
            <p:cNvSpPr/>
            <p:nvPr/>
          </p:nvSpPr>
          <p:spPr>
            <a:xfrm rot="10800000">
              <a:off x="3885450" y="4696500"/>
              <a:ext cx="6024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0800000">
              <a:off x="4057650" y="4853225"/>
              <a:ext cx="6024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3"/>
          <p:cNvGrpSpPr/>
          <p:nvPr/>
        </p:nvGrpSpPr>
        <p:grpSpPr>
          <a:xfrm>
            <a:off x="-1537800" y="-501625"/>
            <a:ext cx="4694600" cy="1493700"/>
            <a:chOff x="-2141700" y="-805350"/>
            <a:chExt cx="4694600" cy="1493700"/>
          </a:xfrm>
        </p:grpSpPr>
        <p:sp>
          <p:nvSpPr>
            <p:cNvPr id="23" name="Google Shape;23;p3"/>
            <p:cNvSpPr/>
            <p:nvPr/>
          </p:nvSpPr>
          <p:spPr>
            <a:xfrm>
              <a:off x="-1917100" y="-688350"/>
              <a:ext cx="4470000" cy="1376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2141700" y="-805350"/>
              <a:ext cx="4470000" cy="1376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3"/>
          <p:cNvGrpSpPr/>
          <p:nvPr/>
        </p:nvGrpSpPr>
        <p:grpSpPr>
          <a:xfrm>
            <a:off x="6929150" y="-501628"/>
            <a:ext cx="4309628" cy="1419053"/>
            <a:chOff x="7366450" y="-730703"/>
            <a:chExt cx="4309628" cy="1419053"/>
          </a:xfrm>
        </p:grpSpPr>
        <p:sp>
          <p:nvSpPr>
            <p:cNvPr id="26" name="Google Shape;26;p3"/>
            <p:cNvSpPr/>
            <p:nvPr/>
          </p:nvSpPr>
          <p:spPr>
            <a:xfrm flipH="1">
              <a:off x="7366450" y="-666150"/>
              <a:ext cx="4114200" cy="1354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7561878" y="-730703"/>
              <a:ext cx="4114200" cy="1354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3"/>
          <p:cNvGrpSpPr/>
          <p:nvPr/>
        </p:nvGrpSpPr>
        <p:grpSpPr>
          <a:xfrm>
            <a:off x="-2334250" y="4604098"/>
            <a:ext cx="4262022" cy="1570864"/>
            <a:chOff x="-2480025" y="4779723"/>
            <a:chExt cx="4262022" cy="1570864"/>
          </a:xfrm>
        </p:grpSpPr>
        <p:sp>
          <p:nvSpPr>
            <p:cNvPr id="29" name="Google Shape;29;p3"/>
            <p:cNvSpPr/>
            <p:nvPr/>
          </p:nvSpPr>
          <p:spPr>
            <a:xfrm flipH="1" rot="10800000">
              <a:off x="-2332203" y="4779723"/>
              <a:ext cx="41142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2480025" y="4978988"/>
              <a:ext cx="41142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3" name="Shape 253"/>
        <p:cNvGrpSpPr/>
        <p:nvPr/>
      </p:nvGrpSpPr>
      <p:grpSpPr>
        <a:xfrm>
          <a:off x="0" y="0"/>
          <a:ext cx="0" cy="0"/>
          <a:chOff x="0" y="0"/>
          <a:chExt cx="0" cy="0"/>
        </a:xfrm>
      </p:grpSpPr>
      <p:grpSp>
        <p:nvGrpSpPr>
          <p:cNvPr id="254" name="Google Shape;254;p21"/>
          <p:cNvGrpSpPr/>
          <p:nvPr/>
        </p:nvGrpSpPr>
        <p:grpSpPr>
          <a:xfrm>
            <a:off x="3885450" y="4696500"/>
            <a:ext cx="6196200" cy="2307425"/>
            <a:chOff x="3885450" y="4696500"/>
            <a:chExt cx="6196200" cy="2307425"/>
          </a:xfrm>
        </p:grpSpPr>
        <p:sp>
          <p:nvSpPr>
            <p:cNvPr id="255" name="Google Shape;255;p21"/>
            <p:cNvSpPr/>
            <p:nvPr/>
          </p:nvSpPr>
          <p:spPr>
            <a:xfrm rot="10800000">
              <a:off x="3885450" y="4696500"/>
              <a:ext cx="6024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rot="10800000">
              <a:off x="4057650" y="4853225"/>
              <a:ext cx="6024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1"/>
          <p:cNvGrpSpPr/>
          <p:nvPr/>
        </p:nvGrpSpPr>
        <p:grpSpPr>
          <a:xfrm>
            <a:off x="-2141700" y="-805350"/>
            <a:ext cx="4694600" cy="1493700"/>
            <a:chOff x="-2141700" y="-805350"/>
            <a:chExt cx="4694600" cy="1493700"/>
          </a:xfrm>
        </p:grpSpPr>
        <p:sp>
          <p:nvSpPr>
            <p:cNvPr id="258" name="Google Shape;258;p21"/>
            <p:cNvSpPr/>
            <p:nvPr/>
          </p:nvSpPr>
          <p:spPr>
            <a:xfrm>
              <a:off x="-1917100" y="-688350"/>
              <a:ext cx="4470000" cy="1376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2141700" y="-805350"/>
              <a:ext cx="4470000" cy="1376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1"/>
          <p:cNvGrpSpPr/>
          <p:nvPr/>
        </p:nvGrpSpPr>
        <p:grpSpPr>
          <a:xfrm>
            <a:off x="7366450" y="-730703"/>
            <a:ext cx="4309628" cy="1419053"/>
            <a:chOff x="7366450" y="-730703"/>
            <a:chExt cx="4309628" cy="1419053"/>
          </a:xfrm>
        </p:grpSpPr>
        <p:sp>
          <p:nvSpPr>
            <p:cNvPr id="261" name="Google Shape;261;p21"/>
            <p:cNvSpPr/>
            <p:nvPr/>
          </p:nvSpPr>
          <p:spPr>
            <a:xfrm flipH="1">
              <a:off x="7366450" y="-666150"/>
              <a:ext cx="4114200" cy="1354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flipH="1" rot="10800000">
              <a:off x="7561878" y="-730703"/>
              <a:ext cx="4114200" cy="1354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21"/>
          <p:cNvGrpSpPr/>
          <p:nvPr/>
        </p:nvGrpSpPr>
        <p:grpSpPr>
          <a:xfrm>
            <a:off x="-2480025" y="4779723"/>
            <a:ext cx="4262022" cy="1570864"/>
            <a:chOff x="-2480025" y="4779723"/>
            <a:chExt cx="4262022" cy="1570864"/>
          </a:xfrm>
        </p:grpSpPr>
        <p:sp>
          <p:nvSpPr>
            <p:cNvPr id="264" name="Google Shape;264;p21"/>
            <p:cNvSpPr/>
            <p:nvPr/>
          </p:nvSpPr>
          <p:spPr>
            <a:xfrm flipH="1" rot="10800000">
              <a:off x="-2332203" y="4779723"/>
              <a:ext cx="41142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flipH="1" rot="10800000">
              <a:off x="-2480025" y="4978988"/>
              <a:ext cx="41142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266" name="Shape 266"/>
        <p:cNvGrpSpPr/>
        <p:nvPr/>
      </p:nvGrpSpPr>
      <p:grpSpPr>
        <a:xfrm>
          <a:off x="0" y="0"/>
          <a:ext cx="0" cy="0"/>
          <a:chOff x="0" y="0"/>
          <a:chExt cx="0" cy="0"/>
        </a:xfrm>
      </p:grpSpPr>
      <p:grpSp>
        <p:nvGrpSpPr>
          <p:cNvPr id="267" name="Google Shape;267;p22"/>
          <p:cNvGrpSpPr/>
          <p:nvPr/>
        </p:nvGrpSpPr>
        <p:grpSpPr>
          <a:xfrm>
            <a:off x="-859679" y="4682200"/>
            <a:ext cx="7002000" cy="2861700"/>
            <a:chOff x="-859679" y="4682200"/>
            <a:chExt cx="7002000" cy="2861700"/>
          </a:xfrm>
        </p:grpSpPr>
        <p:sp>
          <p:nvSpPr>
            <p:cNvPr id="268" name="Google Shape;268;p22"/>
            <p:cNvSpPr/>
            <p:nvPr/>
          </p:nvSpPr>
          <p:spPr>
            <a:xfrm flipH="1">
              <a:off x="-859679" y="4682200"/>
              <a:ext cx="7002000" cy="2709300"/>
            </a:xfrm>
            <a:prstGeom prst="round2DiagRect">
              <a:avLst>
                <a:gd fmla="val 50000" name="adj1"/>
                <a:gd fmla="val 5000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flipH="1">
              <a:off x="-859679" y="4834600"/>
              <a:ext cx="7002000" cy="2709300"/>
            </a:xfrm>
            <a:prstGeom prst="round2DiagRect">
              <a:avLst>
                <a:gd fmla="val 50000" name="adj1"/>
                <a:gd fmla="val 5000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2"/>
          <p:cNvGrpSpPr/>
          <p:nvPr/>
        </p:nvGrpSpPr>
        <p:grpSpPr>
          <a:xfrm>
            <a:off x="-3106129" y="-921400"/>
            <a:ext cx="4898493" cy="1570866"/>
            <a:chOff x="-3106129" y="-921400"/>
            <a:chExt cx="4898493" cy="1570866"/>
          </a:xfrm>
        </p:grpSpPr>
        <p:sp>
          <p:nvSpPr>
            <p:cNvPr id="271" name="Google Shape;271;p22"/>
            <p:cNvSpPr/>
            <p:nvPr/>
          </p:nvSpPr>
          <p:spPr>
            <a:xfrm>
              <a:off x="-2936235" y="-722134"/>
              <a:ext cx="47286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3106129" y="-921400"/>
              <a:ext cx="47286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2"/>
          <p:cNvGrpSpPr/>
          <p:nvPr/>
        </p:nvGrpSpPr>
        <p:grpSpPr>
          <a:xfrm>
            <a:off x="8510836" y="2320379"/>
            <a:ext cx="1447613" cy="4262021"/>
            <a:chOff x="8517786" y="2473079"/>
            <a:chExt cx="1447613" cy="4262021"/>
          </a:xfrm>
        </p:grpSpPr>
        <p:sp>
          <p:nvSpPr>
            <p:cNvPr id="274" name="Google Shape;274;p22"/>
            <p:cNvSpPr/>
            <p:nvPr/>
          </p:nvSpPr>
          <p:spPr>
            <a:xfrm flipH="1" rot="5400000">
              <a:off x="7125936" y="3864929"/>
              <a:ext cx="4114200" cy="1330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flipH="1" rot="5400000">
              <a:off x="7243049" y="4012750"/>
              <a:ext cx="4114200" cy="1330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p:cSld name="TITLE_1">
    <p:spTree>
      <p:nvGrpSpPr>
        <p:cNvPr id="276" name="Shape 276"/>
        <p:cNvGrpSpPr/>
        <p:nvPr/>
      </p:nvGrpSpPr>
      <p:grpSpPr>
        <a:xfrm>
          <a:off x="0" y="0"/>
          <a:ext cx="0" cy="0"/>
          <a:chOff x="0" y="0"/>
          <a:chExt cx="0" cy="0"/>
        </a:xfrm>
      </p:grpSpPr>
      <p:sp>
        <p:nvSpPr>
          <p:cNvPr id="277" name="Google Shape;277;p23"/>
          <p:cNvSpPr/>
          <p:nvPr/>
        </p:nvSpPr>
        <p:spPr>
          <a:xfrm rot="2700000">
            <a:off x="6835733" y="2514249"/>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rot="2700000">
            <a:off x="8317643" y="1332915"/>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3"/>
          <p:cNvGrpSpPr/>
          <p:nvPr/>
        </p:nvGrpSpPr>
        <p:grpSpPr>
          <a:xfrm>
            <a:off x="3701166" y="3540678"/>
            <a:ext cx="1737424" cy="1737425"/>
            <a:chOff x="5279626" y="2678000"/>
            <a:chExt cx="1737424" cy="1737425"/>
          </a:xfrm>
        </p:grpSpPr>
        <p:sp>
          <p:nvSpPr>
            <p:cNvPr id="280" name="Google Shape;280;p23"/>
            <p:cNvSpPr/>
            <p:nvPr/>
          </p:nvSpPr>
          <p:spPr>
            <a:xfrm rot="2700000">
              <a:off x="5858024" y="3066541"/>
              <a:ext cx="848952"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rot="2700000">
              <a:off x="5648601" y="2656015"/>
              <a:ext cx="446750" cy="1228669"/>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3"/>
          <p:cNvSpPr/>
          <p:nvPr/>
        </p:nvSpPr>
        <p:spPr>
          <a:xfrm rot="2700000">
            <a:off x="6100826" y="2577953"/>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rot="-2700000">
            <a:off x="1706854" y="4200487"/>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flipH="1" rot="-2700000">
            <a:off x="-492749" y="1412276"/>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flipH="1" rot="-2700000">
            <a:off x="2891960" y="2598662"/>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6000"/>
            </a:lvl1pPr>
            <a:lvl2pPr lvl="1" rtl="0" algn="ctr">
              <a:spcBef>
                <a:spcPts val="10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7" name="Google Shape;287;p23"/>
          <p:cNvSpPr txBox="1"/>
          <p:nvPr>
            <p:ph idx="1" type="subTitle"/>
          </p:nvPr>
        </p:nvSpPr>
        <p:spPr>
          <a:xfrm>
            <a:off x="2525800" y="2796600"/>
            <a:ext cx="4092300" cy="5256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spTree>
      <p:nvGrpSpPr>
        <p:cNvPr id="288" name="Shape 288"/>
        <p:cNvGrpSpPr/>
        <p:nvPr/>
      </p:nvGrpSpPr>
      <p:grpSpPr>
        <a:xfrm>
          <a:off x="0" y="0"/>
          <a:ext cx="0" cy="0"/>
          <a:chOff x="0" y="0"/>
          <a:chExt cx="0" cy="0"/>
        </a:xfrm>
      </p:grpSpPr>
      <p:sp>
        <p:nvSpPr>
          <p:cNvPr id="289" name="Google Shape;289;p24"/>
          <p:cNvSpPr/>
          <p:nvPr/>
        </p:nvSpPr>
        <p:spPr>
          <a:xfrm rot="2700000">
            <a:off x="8685216" y="3985098"/>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4"/>
          <p:cNvGrpSpPr/>
          <p:nvPr/>
        </p:nvGrpSpPr>
        <p:grpSpPr>
          <a:xfrm>
            <a:off x="7562063" y="-451813"/>
            <a:ext cx="1737424" cy="1737425"/>
            <a:chOff x="5279626" y="2678000"/>
            <a:chExt cx="1737424" cy="1737425"/>
          </a:xfrm>
        </p:grpSpPr>
        <p:sp>
          <p:nvSpPr>
            <p:cNvPr id="291" name="Google Shape;291;p24"/>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4"/>
          <p:cNvSpPr/>
          <p:nvPr/>
        </p:nvSpPr>
        <p:spPr>
          <a:xfrm rot="2700000">
            <a:off x="7941088" y="377159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95" name="Google Shape;295;p24"/>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296" name="Google Shape;296;p24"/>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4"/>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Char char="○"/>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Char char="■"/>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Char char="●"/>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Char char="○"/>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Char char="■"/>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Char char="●"/>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Char char="○"/>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Char char="■"/>
              <a:defRPr>
                <a:solidFill>
                  <a:schemeClr val="dk1"/>
                </a:solidFill>
              </a:defRPr>
            </a:lvl9pPr>
          </a:lstStyle>
          <a:p/>
        </p:txBody>
      </p:sp>
      <p:grpSp>
        <p:nvGrpSpPr>
          <p:cNvPr id="34" name="Google Shape;34;p4"/>
          <p:cNvGrpSpPr/>
          <p:nvPr/>
        </p:nvGrpSpPr>
        <p:grpSpPr>
          <a:xfrm>
            <a:off x="-1572600" y="-1098900"/>
            <a:ext cx="2201196" cy="3537232"/>
            <a:chOff x="-1572600" y="-1098900"/>
            <a:chExt cx="2201196" cy="3537232"/>
          </a:xfrm>
        </p:grpSpPr>
        <p:sp>
          <p:nvSpPr>
            <p:cNvPr id="35" name="Google Shape;35;p4"/>
            <p:cNvSpPr/>
            <p:nvPr/>
          </p:nvSpPr>
          <p:spPr>
            <a:xfrm>
              <a:off x="-1394604" y="-838268"/>
              <a:ext cx="2023200" cy="3276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572600" y="-1098900"/>
              <a:ext cx="2023200" cy="3276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4"/>
          <p:cNvGrpSpPr/>
          <p:nvPr/>
        </p:nvGrpSpPr>
        <p:grpSpPr>
          <a:xfrm>
            <a:off x="6215096" y="4699350"/>
            <a:ext cx="4315429" cy="1591350"/>
            <a:chOff x="6215096" y="4699350"/>
            <a:chExt cx="4315429" cy="1591350"/>
          </a:xfrm>
        </p:grpSpPr>
        <p:sp>
          <p:nvSpPr>
            <p:cNvPr id="38" name="Google Shape;38;p4"/>
            <p:cNvSpPr/>
            <p:nvPr/>
          </p:nvSpPr>
          <p:spPr>
            <a:xfrm rot="10800000">
              <a:off x="6215096" y="4699350"/>
              <a:ext cx="4114200" cy="14301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6416325" y="4860600"/>
              <a:ext cx="4114200" cy="14301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4"/>
          <p:cNvGrpSpPr/>
          <p:nvPr/>
        </p:nvGrpSpPr>
        <p:grpSpPr>
          <a:xfrm>
            <a:off x="6731025" y="-1811125"/>
            <a:ext cx="4713375" cy="2292925"/>
            <a:chOff x="6731025" y="-1811125"/>
            <a:chExt cx="4713375" cy="2292925"/>
          </a:xfrm>
        </p:grpSpPr>
        <p:sp>
          <p:nvSpPr>
            <p:cNvPr id="41" name="Google Shape;41;p4"/>
            <p:cNvSpPr/>
            <p:nvPr/>
          </p:nvSpPr>
          <p:spPr>
            <a:xfrm flipH="1" rot="10800000">
              <a:off x="6731025" y="-1668900"/>
              <a:ext cx="4470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flipH="1" rot="10800000">
              <a:off x="6974400" y="-1811125"/>
              <a:ext cx="4470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4"/>
          <p:cNvGrpSpPr/>
          <p:nvPr/>
        </p:nvGrpSpPr>
        <p:grpSpPr>
          <a:xfrm>
            <a:off x="-2667575" y="4699350"/>
            <a:ext cx="5948525" cy="2311950"/>
            <a:chOff x="-2667575" y="4699350"/>
            <a:chExt cx="5948525" cy="2311950"/>
          </a:xfrm>
        </p:grpSpPr>
        <p:sp>
          <p:nvSpPr>
            <p:cNvPr id="44" name="Google Shape;44;p4"/>
            <p:cNvSpPr/>
            <p:nvPr/>
          </p:nvSpPr>
          <p:spPr>
            <a:xfrm flipH="1" rot="10800000">
              <a:off x="-2277450" y="4699350"/>
              <a:ext cx="55584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rot="10800000">
              <a:off x="-2667575" y="4860600"/>
              <a:ext cx="55584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 name="Google Shape;48;p5"/>
          <p:cNvSpPr txBox="1"/>
          <p:nvPr>
            <p:ph idx="1" type="subTitle"/>
          </p:nvPr>
        </p:nvSpPr>
        <p:spPr>
          <a:xfrm>
            <a:off x="5456359" y="2516691"/>
            <a:ext cx="2505600" cy="18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b="0" sz="1400">
                <a:solidFill>
                  <a:schemeClr val="dk1"/>
                </a:solidFill>
              </a:defRPr>
            </a:lvl1pPr>
            <a:lvl2pPr lvl="1" rtl="0" algn="ctr">
              <a:lnSpc>
                <a:spcPct val="100000"/>
              </a:lnSpc>
              <a:spcBef>
                <a:spcPts val="0"/>
              </a:spcBef>
              <a:spcAft>
                <a:spcPts val="0"/>
              </a:spcAft>
              <a:buClr>
                <a:schemeClr val="dk1"/>
              </a:buClr>
              <a:buSzPts val="2800"/>
              <a:buChar char="○"/>
              <a:defRPr sz="2800">
                <a:solidFill>
                  <a:schemeClr val="dk1"/>
                </a:solidFill>
              </a:defRPr>
            </a:lvl2pPr>
            <a:lvl3pPr lvl="2" rtl="0" algn="ctr">
              <a:lnSpc>
                <a:spcPct val="100000"/>
              </a:lnSpc>
              <a:spcBef>
                <a:spcPts val="0"/>
              </a:spcBef>
              <a:spcAft>
                <a:spcPts val="0"/>
              </a:spcAft>
              <a:buClr>
                <a:schemeClr val="dk1"/>
              </a:buClr>
              <a:buSzPts val="2800"/>
              <a:buChar char="■"/>
              <a:defRPr sz="2800">
                <a:solidFill>
                  <a:schemeClr val="dk1"/>
                </a:solidFill>
              </a:defRPr>
            </a:lvl3pPr>
            <a:lvl4pPr lvl="3" rtl="0" algn="ctr">
              <a:lnSpc>
                <a:spcPct val="100000"/>
              </a:lnSpc>
              <a:spcBef>
                <a:spcPts val="0"/>
              </a:spcBef>
              <a:spcAft>
                <a:spcPts val="0"/>
              </a:spcAft>
              <a:buClr>
                <a:schemeClr val="dk1"/>
              </a:buClr>
              <a:buSzPts val="2800"/>
              <a:buChar char="●"/>
              <a:defRPr sz="2800">
                <a:solidFill>
                  <a:schemeClr val="dk1"/>
                </a:solidFill>
              </a:defRPr>
            </a:lvl4pPr>
            <a:lvl5pPr lvl="4" rtl="0" algn="ctr">
              <a:lnSpc>
                <a:spcPct val="100000"/>
              </a:lnSpc>
              <a:spcBef>
                <a:spcPts val="0"/>
              </a:spcBef>
              <a:spcAft>
                <a:spcPts val="0"/>
              </a:spcAft>
              <a:buClr>
                <a:schemeClr val="dk1"/>
              </a:buClr>
              <a:buSzPts val="2800"/>
              <a:buChar char="○"/>
              <a:defRPr sz="2800">
                <a:solidFill>
                  <a:schemeClr val="dk1"/>
                </a:solidFill>
              </a:defRPr>
            </a:lvl5pPr>
            <a:lvl6pPr lvl="5" rtl="0" algn="ctr">
              <a:lnSpc>
                <a:spcPct val="100000"/>
              </a:lnSpc>
              <a:spcBef>
                <a:spcPts val="0"/>
              </a:spcBef>
              <a:spcAft>
                <a:spcPts val="0"/>
              </a:spcAft>
              <a:buClr>
                <a:schemeClr val="dk1"/>
              </a:buClr>
              <a:buSzPts val="2800"/>
              <a:buChar char="■"/>
              <a:defRPr sz="2800">
                <a:solidFill>
                  <a:schemeClr val="dk1"/>
                </a:solidFill>
              </a:defRPr>
            </a:lvl6pPr>
            <a:lvl7pPr lvl="6" rtl="0" algn="ctr">
              <a:lnSpc>
                <a:spcPct val="100000"/>
              </a:lnSpc>
              <a:spcBef>
                <a:spcPts val="0"/>
              </a:spcBef>
              <a:spcAft>
                <a:spcPts val="0"/>
              </a:spcAft>
              <a:buClr>
                <a:schemeClr val="dk1"/>
              </a:buClr>
              <a:buSzPts val="2800"/>
              <a:buChar char="●"/>
              <a:defRPr sz="2800">
                <a:solidFill>
                  <a:schemeClr val="dk1"/>
                </a:solidFill>
              </a:defRPr>
            </a:lvl7pPr>
            <a:lvl8pPr lvl="7" rtl="0" algn="ctr">
              <a:lnSpc>
                <a:spcPct val="100000"/>
              </a:lnSpc>
              <a:spcBef>
                <a:spcPts val="0"/>
              </a:spcBef>
              <a:spcAft>
                <a:spcPts val="0"/>
              </a:spcAft>
              <a:buClr>
                <a:schemeClr val="dk1"/>
              </a:buClr>
              <a:buSzPts val="2800"/>
              <a:buChar char="○"/>
              <a:defRPr sz="2800">
                <a:solidFill>
                  <a:schemeClr val="dk1"/>
                </a:solidFill>
              </a:defRPr>
            </a:lvl8pPr>
            <a:lvl9pPr lvl="8" rtl="0" algn="ctr">
              <a:lnSpc>
                <a:spcPct val="100000"/>
              </a:lnSpc>
              <a:spcBef>
                <a:spcPts val="0"/>
              </a:spcBef>
              <a:spcAft>
                <a:spcPts val="0"/>
              </a:spcAft>
              <a:buClr>
                <a:schemeClr val="dk1"/>
              </a:buClr>
              <a:buSzPts val="2800"/>
              <a:buChar char="■"/>
              <a:defRPr sz="2800">
                <a:solidFill>
                  <a:schemeClr val="dk1"/>
                </a:solidFill>
              </a:defRPr>
            </a:lvl9pPr>
          </a:lstStyle>
          <a:p/>
        </p:txBody>
      </p:sp>
      <p:sp>
        <p:nvSpPr>
          <p:cNvPr id="49" name="Google Shape;49;p5"/>
          <p:cNvSpPr txBox="1"/>
          <p:nvPr>
            <p:ph idx="2" type="subTitle"/>
          </p:nvPr>
        </p:nvSpPr>
        <p:spPr>
          <a:xfrm>
            <a:off x="1182025" y="2516691"/>
            <a:ext cx="2505600" cy="18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b="0" sz="1400">
                <a:solidFill>
                  <a:schemeClr val="dk1"/>
                </a:solidFill>
              </a:defRPr>
            </a:lvl1pPr>
            <a:lvl2pPr lvl="1" rtl="0" algn="ctr">
              <a:lnSpc>
                <a:spcPct val="100000"/>
              </a:lnSpc>
              <a:spcBef>
                <a:spcPts val="0"/>
              </a:spcBef>
              <a:spcAft>
                <a:spcPts val="0"/>
              </a:spcAft>
              <a:buClr>
                <a:schemeClr val="dk1"/>
              </a:buClr>
              <a:buSzPts val="2800"/>
              <a:buChar char="○"/>
              <a:defRPr sz="2800">
                <a:solidFill>
                  <a:schemeClr val="dk1"/>
                </a:solidFill>
              </a:defRPr>
            </a:lvl2pPr>
            <a:lvl3pPr lvl="2" rtl="0" algn="ctr">
              <a:lnSpc>
                <a:spcPct val="100000"/>
              </a:lnSpc>
              <a:spcBef>
                <a:spcPts val="0"/>
              </a:spcBef>
              <a:spcAft>
                <a:spcPts val="0"/>
              </a:spcAft>
              <a:buClr>
                <a:schemeClr val="dk1"/>
              </a:buClr>
              <a:buSzPts val="2800"/>
              <a:buChar char="■"/>
              <a:defRPr sz="2800">
                <a:solidFill>
                  <a:schemeClr val="dk1"/>
                </a:solidFill>
              </a:defRPr>
            </a:lvl3pPr>
            <a:lvl4pPr lvl="3" rtl="0" algn="ctr">
              <a:lnSpc>
                <a:spcPct val="100000"/>
              </a:lnSpc>
              <a:spcBef>
                <a:spcPts val="0"/>
              </a:spcBef>
              <a:spcAft>
                <a:spcPts val="0"/>
              </a:spcAft>
              <a:buClr>
                <a:schemeClr val="dk1"/>
              </a:buClr>
              <a:buSzPts val="2800"/>
              <a:buChar char="●"/>
              <a:defRPr sz="2800">
                <a:solidFill>
                  <a:schemeClr val="dk1"/>
                </a:solidFill>
              </a:defRPr>
            </a:lvl4pPr>
            <a:lvl5pPr lvl="4" rtl="0" algn="ctr">
              <a:lnSpc>
                <a:spcPct val="100000"/>
              </a:lnSpc>
              <a:spcBef>
                <a:spcPts val="0"/>
              </a:spcBef>
              <a:spcAft>
                <a:spcPts val="0"/>
              </a:spcAft>
              <a:buClr>
                <a:schemeClr val="dk1"/>
              </a:buClr>
              <a:buSzPts val="2800"/>
              <a:buChar char="○"/>
              <a:defRPr sz="2800">
                <a:solidFill>
                  <a:schemeClr val="dk1"/>
                </a:solidFill>
              </a:defRPr>
            </a:lvl5pPr>
            <a:lvl6pPr lvl="5" rtl="0" algn="ctr">
              <a:lnSpc>
                <a:spcPct val="100000"/>
              </a:lnSpc>
              <a:spcBef>
                <a:spcPts val="0"/>
              </a:spcBef>
              <a:spcAft>
                <a:spcPts val="0"/>
              </a:spcAft>
              <a:buClr>
                <a:schemeClr val="dk1"/>
              </a:buClr>
              <a:buSzPts val="2800"/>
              <a:buChar char="■"/>
              <a:defRPr sz="2800">
                <a:solidFill>
                  <a:schemeClr val="dk1"/>
                </a:solidFill>
              </a:defRPr>
            </a:lvl6pPr>
            <a:lvl7pPr lvl="6" rtl="0" algn="ctr">
              <a:lnSpc>
                <a:spcPct val="100000"/>
              </a:lnSpc>
              <a:spcBef>
                <a:spcPts val="0"/>
              </a:spcBef>
              <a:spcAft>
                <a:spcPts val="0"/>
              </a:spcAft>
              <a:buClr>
                <a:schemeClr val="dk1"/>
              </a:buClr>
              <a:buSzPts val="2800"/>
              <a:buChar char="●"/>
              <a:defRPr sz="2800">
                <a:solidFill>
                  <a:schemeClr val="dk1"/>
                </a:solidFill>
              </a:defRPr>
            </a:lvl7pPr>
            <a:lvl8pPr lvl="7" rtl="0" algn="ctr">
              <a:lnSpc>
                <a:spcPct val="100000"/>
              </a:lnSpc>
              <a:spcBef>
                <a:spcPts val="0"/>
              </a:spcBef>
              <a:spcAft>
                <a:spcPts val="0"/>
              </a:spcAft>
              <a:buClr>
                <a:schemeClr val="dk1"/>
              </a:buClr>
              <a:buSzPts val="2800"/>
              <a:buChar char="○"/>
              <a:defRPr sz="2800">
                <a:solidFill>
                  <a:schemeClr val="dk1"/>
                </a:solidFill>
              </a:defRPr>
            </a:lvl8pPr>
            <a:lvl9pPr lvl="8" rtl="0" algn="ctr">
              <a:lnSpc>
                <a:spcPct val="100000"/>
              </a:lnSpc>
              <a:spcBef>
                <a:spcPts val="0"/>
              </a:spcBef>
              <a:spcAft>
                <a:spcPts val="0"/>
              </a:spcAft>
              <a:buClr>
                <a:schemeClr val="dk1"/>
              </a:buClr>
              <a:buSzPts val="2800"/>
              <a:buChar char="■"/>
              <a:defRPr sz="2800">
                <a:solidFill>
                  <a:schemeClr val="dk1"/>
                </a:solidFill>
              </a:defRPr>
            </a:lvl9pPr>
          </a:lstStyle>
          <a:p/>
        </p:txBody>
      </p:sp>
      <p:sp>
        <p:nvSpPr>
          <p:cNvPr id="50" name="Google Shape;50;p5"/>
          <p:cNvSpPr txBox="1"/>
          <p:nvPr>
            <p:ph idx="3" type="subTitle"/>
          </p:nvPr>
        </p:nvSpPr>
        <p:spPr>
          <a:xfrm>
            <a:off x="1182013" y="2198088"/>
            <a:ext cx="25056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1" name="Google Shape;51;p5"/>
          <p:cNvSpPr txBox="1"/>
          <p:nvPr>
            <p:ph idx="4" type="subTitle"/>
          </p:nvPr>
        </p:nvSpPr>
        <p:spPr>
          <a:xfrm>
            <a:off x="5456363" y="2198088"/>
            <a:ext cx="25056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grpSp>
        <p:nvGrpSpPr>
          <p:cNvPr id="52" name="Google Shape;52;p5"/>
          <p:cNvGrpSpPr/>
          <p:nvPr/>
        </p:nvGrpSpPr>
        <p:grpSpPr>
          <a:xfrm>
            <a:off x="5829025" y="4696500"/>
            <a:ext cx="6196200" cy="2307425"/>
            <a:chOff x="3885450" y="4696500"/>
            <a:chExt cx="6196200" cy="2307425"/>
          </a:xfrm>
        </p:grpSpPr>
        <p:sp>
          <p:nvSpPr>
            <p:cNvPr id="53" name="Google Shape;53;p5"/>
            <p:cNvSpPr/>
            <p:nvPr/>
          </p:nvSpPr>
          <p:spPr>
            <a:xfrm rot="10800000">
              <a:off x="3885450" y="4696500"/>
              <a:ext cx="6024000" cy="21507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rot="10800000">
              <a:off x="4057650" y="4853225"/>
              <a:ext cx="6024000" cy="21507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5"/>
          <p:cNvGrpSpPr/>
          <p:nvPr/>
        </p:nvGrpSpPr>
        <p:grpSpPr>
          <a:xfrm rot="-5400000">
            <a:off x="-2467425" y="2788500"/>
            <a:ext cx="4694600" cy="1493700"/>
            <a:chOff x="-2141700" y="-805350"/>
            <a:chExt cx="4694600" cy="1493700"/>
          </a:xfrm>
        </p:grpSpPr>
        <p:sp>
          <p:nvSpPr>
            <p:cNvPr id="56" name="Google Shape;56;p5"/>
            <p:cNvSpPr/>
            <p:nvPr/>
          </p:nvSpPr>
          <p:spPr>
            <a:xfrm>
              <a:off x="-1917100" y="-688350"/>
              <a:ext cx="4470000" cy="1376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2141700" y="-805350"/>
              <a:ext cx="4470000" cy="1376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5"/>
          <p:cNvGrpSpPr/>
          <p:nvPr/>
        </p:nvGrpSpPr>
        <p:grpSpPr>
          <a:xfrm>
            <a:off x="6301475" y="-820953"/>
            <a:ext cx="4309628" cy="1419053"/>
            <a:chOff x="7366450" y="-730703"/>
            <a:chExt cx="4309628" cy="1419053"/>
          </a:xfrm>
        </p:grpSpPr>
        <p:sp>
          <p:nvSpPr>
            <p:cNvPr id="59" name="Google Shape;59;p5"/>
            <p:cNvSpPr/>
            <p:nvPr/>
          </p:nvSpPr>
          <p:spPr>
            <a:xfrm flipH="1">
              <a:off x="7366450" y="-666150"/>
              <a:ext cx="4114200" cy="13545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flipH="1" rot="10800000">
              <a:off x="7561878" y="-730703"/>
              <a:ext cx="4114200" cy="13545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grpSp>
        <p:nvGrpSpPr>
          <p:cNvPr id="62" name="Google Shape;62;p6"/>
          <p:cNvGrpSpPr/>
          <p:nvPr/>
        </p:nvGrpSpPr>
        <p:grpSpPr>
          <a:xfrm>
            <a:off x="3885450" y="4696500"/>
            <a:ext cx="6196200" cy="2307425"/>
            <a:chOff x="3885450" y="4696500"/>
            <a:chExt cx="6196200" cy="2307425"/>
          </a:xfrm>
        </p:grpSpPr>
        <p:sp>
          <p:nvSpPr>
            <p:cNvPr id="63" name="Google Shape;63;p6"/>
            <p:cNvSpPr/>
            <p:nvPr/>
          </p:nvSpPr>
          <p:spPr>
            <a:xfrm rot="10800000">
              <a:off x="3885450" y="4696500"/>
              <a:ext cx="6024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0800000">
              <a:off x="4057650" y="4853225"/>
              <a:ext cx="6024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6"/>
          <p:cNvGrpSpPr/>
          <p:nvPr/>
        </p:nvGrpSpPr>
        <p:grpSpPr>
          <a:xfrm>
            <a:off x="-2141700" y="-805350"/>
            <a:ext cx="4694600" cy="1493700"/>
            <a:chOff x="-2141700" y="-805350"/>
            <a:chExt cx="4694600" cy="1493700"/>
          </a:xfrm>
        </p:grpSpPr>
        <p:sp>
          <p:nvSpPr>
            <p:cNvPr id="66" name="Google Shape;66;p6"/>
            <p:cNvSpPr/>
            <p:nvPr/>
          </p:nvSpPr>
          <p:spPr>
            <a:xfrm>
              <a:off x="-1917100" y="-688350"/>
              <a:ext cx="4470000" cy="1376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141700" y="-805350"/>
              <a:ext cx="4470000" cy="1376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6"/>
          <p:cNvGrpSpPr/>
          <p:nvPr/>
        </p:nvGrpSpPr>
        <p:grpSpPr>
          <a:xfrm>
            <a:off x="7366450" y="-730703"/>
            <a:ext cx="4309628" cy="1419053"/>
            <a:chOff x="7366450" y="-730703"/>
            <a:chExt cx="4309628" cy="1419053"/>
          </a:xfrm>
        </p:grpSpPr>
        <p:sp>
          <p:nvSpPr>
            <p:cNvPr id="69" name="Google Shape;69;p6"/>
            <p:cNvSpPr/>
            <p:nvPr/>
          </p:nvSpPr>
          <p:spPr>
            <a:xfrm flipH="1">
              <a:off x="7366450" y="-666150"/>
              <a:ext cx="4114200" cy="1354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flipH="1" rot="10800000">
              <a:off x="7561878" y="-730703"/>
              <a:ext cx="4114200" cy="1354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6"/>
          <p:cNvGrpSpPr/>
          <p:nvPr/>
        </p:nvGrpSpPr>
        <p:grpSpPr>
          <a:xfrm>
            <a:off x="-2480025" y="4779723"/>
            <a:ext cx="4262022" cy="1570864"/>
            <a:chOff x="-2480025" y="4779723"/>
            <a:chExt cx="4262022" cy="1570864"/>
          </a:xfrm>
        </p:grpSpPr>
        <p:sp>
          <p:nvSpPr>
            <p:cNvPr id="72" name="Google Shape;72;p6"/>
            <p:cNvSpPr/>
            <p:nvPr/>
          </p:nvSpPr>
          <p:spPr>
            <a:xfrm flipH="1" rot="10800000">
              <a:off x="-2332203" y="4779723"/>
              <a:ext cx="41142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flipH="1" rot="10800000">
              <a:off x="-2480025" y="4978988"/>
              <a:ext cx="41142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7"/>
          <p:cNvSpPr txBox="1"/>
          <p:nvPr>
            <p:ph idx="1" type="body"/>
          </p:nvPr>
        </p:nvSpPr>
        <p:spPr>
          <a:xfrm>
            <a:off x="720000" y="1215750"/>
            <a:ext cx="7704000" cy="317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Char char="○"/>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Char char="■"/>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Char char="●"/>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Char char="○"/>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Char char="■"/>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Char char="●"/>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Char char="○"/>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Char char="■"/>
              <a:defRPr>
                <a:solidFill>
                  <a:schemeClr val="dk1"/>
                </a:solidFill>
              </a:defRPr>
            </a:lvl9pPr>
          </a:lstStyle>
          <a:p/>
        </p:txBody>
      </p:sp>
      <p:grpSp>
        <p:nvGrpSpPr>
          <p:cNvPr id="78" name="Google Shape;78;p7"/>
          <p:cNvGrpSpPr/>
          <p:nvPr/>
        </p:nvGrpSpPr>
        <p:grpSpPr>
          <a:xfrm>
            <a:off x="3885450" y="4696500"/>
            <a:ext cx="6196200" cy="2307425"/>
            <a:chOff x="3885450" y="4696500"/>
            <a:chExt cx="6196200" cy="2307425"/>
          </a:xfrm>
        </p:grpSpPr>
        <p:sp>
          <p:nvSpPr>
            <p:cNvPr id="79" name="Google Shape;79;p7"/>
            <p:cNvSpPr/>
            <p:nvPr/>
          </p:nvSpPr>
          <p:spPr>
            <a:xfrm rot="10800000">
              <a:off x="3885450" y="4696500"/>
              <a:ext cx="6024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rot="10800000">
              <a:off x="4057650" y="4853225"/>
              <a:ext cx="6024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7"/>
          <p:cNvGrpSpPr/>
          <p:nvPr/>
        </p:nvGrpSpPr>
        <p:grpSpPr>
          <a:xfrm>
            <a:off x="-2141700" y="-805350"/>
            <a:ext cx="4694600" cy="1493700"/>
            <a:chOff x="-2141700" y="-805350"/>
            <a:chExt cx="4694600" cy="1493700"/>
          </a:xfrm>
        </p:grpSpPr>
        <p:sp>
          <p:nvSpPr>
            <p:cNvPr id="82" name="Google Shape;82;p7"/>
            <p:cNvSpPr/>
            <p:nvPr/>
          </p:nvSpPr>
          <p:spPr>
            <a:xfrm>
              <a:off x="-1917100" y="-688350"/>
              <a:ext cx="4470000" cy="1376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2141700" y="-805350"/>
              <a:ext cx="4470000" cy="1376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7"/>
          <p:cNvGrpSpPr/>
          <p:nvPr/>
        </p:nvGrpSpPr>
        <p:grpSpPr>
          <a:xfrm>
            <a:off x="7366450" y="-730703"/>
            <a:ext cx="4309628" cy="1419053"/>
            <a:chOff x="7366450" y="-730703"/>
            <a:chExt cx="4309628" cy="1419053"/>
          </a:xfrm>
        </p:grpSpPr>
        <p:sp>
          <p:nvSpPr>
            <p:cNvPr id="85" name="Google Shape;85;p7"/>
            <p:cNvSpPr/>
            <p:nvPr/>
          </p:nvSpPr>
          <p:spPr>
            <a:xfrm flipH="1">
              <a:off x="7366450" y="-666150"/>
              <a:ext cx="4114200" cy="1354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flipH="1" rot="10800000">
              <a:off x="7561878" y="-730703"/>
              <a:ext cx="4114200" cy="1354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7"/>
          <p:cNvGrpSpPr/>
          <p:nvPr/>
        </p:nvGrpSpPr>
        <p:grpSpPr>
          <a:xfrm>
            <a:off x="-2480025" y="4779723"/>
            <a:ext cx="4262022" cy="1570864"/>
            <a:chOff x="-2480025" y="4779723"/>
            <a:chExt cx="4262022" cy="1570864"/>
          </a:xfrm>
        </p:grpSpPr>
        <p:sp>
          <p:nvSpPr>
            <p:cNvPr id="88" name="Google Shape;88;p7"/>
            <p:cNvSpPr/>
            <p:nvPr/>
          </p:nvSpPr>
          <p:spPr>
            <a:xfrm flipH="1" rot="10800000">
              <a:off x="-2332203" y="4779723"/>
              <a:ext cx="41142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flipH="1" rot="10800000">
              <a:off x="-2480025" y="4978988"/>
              <a:ext cx="41142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2" name="Google Shape;92;p8"/>
          <p:cNvGrpSpPr/>
          <p:nvPr/>
        </p:nvGrpSpPr>
        <p:grpSpPr>
          <a:xfrm>
            <a:off x="-2224515" y="-323862"/>
            <a:ext cx="4446484" cy="1430113"/>
            <a:chOff x="-2224515" y="-323862"/>
            <a:chExt cx="4446484" cy="1430113"/>
          </a:xfrm>
        </p:grpSpPr>
        <p:sp>
          <p:nvSpPr>
            <p:cNvPr id="93" name="Google Shape;93;p8"/>
            <p:cNvSpPr/>
            <p:nvPr/>
          </p:nvSpPr>
          <p:spPr>
            <a:xfrm>
              <a:off x="-1474031" y="-323850"/>
              <a:ext cx="3696000" cy="14301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10800000">
              <a:off x="-2224515" y="-323862"/>
              <a:ext cx="4114200" cy="14301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8"/>
          <p:cNvGrpSpPr/>
          <p:nvPr/>
        </p:nvGrpSpPr>
        <p:grpSpPr>
          <a:xfrm>
            <a:off x="3420400" y="4210600"/>
            <a:ext cx="6196200" cy="2307425"/>
            <a:chOff x="3885450" y="4696500"/>
            <a:chExt cx="6196200" cy="2307425"/>
          </a:xfrm>
        </p:grpSpPr>
        <p:sp>
          <p:nvSpPr>
            <p:cNvPr id="96" name="Google Shape;96;p8"/>
            <p:cNvSpPr/>
            <p:nvPr/>
          </p:nvSpPr>
          <p:spPr>
            <a:xfrm rot="10800000">
              <a:off x="3885450" y="4696500"/>
              <a:ext cx="6024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rot="10800000">
              <a:off x="4057650" y="4853225"/>
              <a:ext cx="6024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txBox="1"/>
          <p:nvPr>
            <p:ph type="title"/>
          </p:nvPr>
        </p:nvSpPr>
        <p:spPr>
          <a:xfrm>
            <a:off x="3781775" y="1587338"/>
            <a:ext cx="4649100" cy="70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9"/>
          <p:cNvSpPr txBox="1"/>
          <p:nvPr>
            <p:ph idx="1" type="subTitle"/>
          </p:nvPr>
        </p:nvSpPr>
        <p:spPr>
          <a:xfrm>
            <a:off x="3781875" y="2294963"/>
            <a:ext cx="4649100" cy="12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1600"/>
              </a:spcBef>
              <a:spcAft>
                <a:spcPts val="0"/>
              </a:spcAft>
              <a:buClr>
                <a:schemeClr val="dk1"/>
              </a:buClr>
              <a:buSzPts val="1600"/>
              <a:buNone/>
              <a:defRPr sz="1600">
                <a:solidFill>
                  <a:schemeClr val="dk1"/>
                </a:solidFill>
              </a:defRPr>
            </a:lvl3pPr>
            <a:lvl4pPr lvl="3" rtl="0" algn="ctr">
              <a:lnSpc>
                <a:spcPct val="100000"/>
              </a:lnSpc>
              <a:spcBef>
                <a:spcPts val="1600"/>
              </a:spcBef>
              <a:spcAft>
                <a:spcPts val="0"/>
              </a:spcAft>
              <a:buClr>
                <a:schemeClr val="dk1"/>
              </a:buClr>
              <a:buSzPts val="1600"/>
              <a:buNone/>
              <a:defRPr sz="1600">
                <a:solidFill>
                  <a:schemeClr val="dk1"/>
                </a:solidFill>
              </a:defRPr>
            </a:lvl4pPr>
            <a:lvl5pPr lvl="4" rtl="0" algn="ctr">
              <a:lnSpc>
                <a:spcPct val="100000"/>
              </a:lnSpc>
              <a:spcBef>
                <a:spcPts val="1600"/>
              </a:spcBef>
              <a:spcAft>
                <a:spcPts val="0"/>
              </a:spcAft>
              <a:buClr>
                <a:schemeClr val="dk1"/>
              </a:buClr>
              <a:buSzPts val="1600"/>
              <a:buNone/>
              <a:defRPr sz="1600">
                <a:solidFill>
                  <a:schemeClr val="dk1"/>
                </a:solidFill>
              </a:defRPr>
            </a:lvl5pPr>
            <a:lvl6pPr lvl="5" rtl="0" algn="ctr">
              <a:lnSpc>
                <a:spcPct val="100000"/>
              </a:lnSpc>
              <a:spcBef>
                <a:spcPts val="1600"/>
              </a:spcBef>
              <a:spcAft>
                <a:spcPts val="0"/>
              </a:spcAft>
              <a:buClr>
                <a:schemeClr val="dk1"/>
              </a:buClr>
              <a:buSzPts val="1600"/>
              <a:buNone/>
              <a:defRPr sz="1600">
                <a:solidFill>
                  <a:schemeClr val="dk1"/>
                </a:solidFill>
              </a:defRPr>
            </a:lvl6pPr>
            <a:lvl7pPr lvl="6" rtl="0" algn="ctr">
              <a:lnSpc>
                <a:spcPct val="100000"/>
              </a:lnSpc>
              <a:spcBef>
                <a:spcPts val="1600"/>
              </a:spcBef>
              <a:spcAft>
                <a:spcPts val="0"/>
              </a:spcAft>
              <a:buClr>
                <a:schemeClr val="dk1"/>
              </a:buClr>
              <a:buSzPts val="1600"/>
              <a:buNone/>
              <a:defRPr sz="1600">
                <a:solidFill>
                  <a:schemeClr val="dk1"/>
                </a:solidFill>
              </a:defRPr>
            </a:lvl7pPr>
            <a:lvl8pPr lvl="7" rtl="0" algn="ctr">
              <a:lnSpc>
                <a:spcPct val="100000"/>
              </a:lnSpc>
              <a:spcBef>
                <a:spcPts val="1600"/>
              </a:spcBef>
              <a:spcAft>
                <a:spcPts val="0"/>
              </a:spcAft>
              <a:buClr>
                <a:schemeClr val="dk1"/>
              </a:buClr>
              <a:buSzPts val="1600"/>
              <a:buNone/>
              <a:defRPr sz="1600">
                <a:solidFill>
                  <a:schemeClr val="dk1"/>
                </a:solidFill>
              </a:defRPr>
            </a:lvl8pPr>
            <a:lvl9pPr lvl="8" rtl="0" algn="ctr">
              <a:lnSpc>
                <a:spcPct val="100000"/>
              </a:lnSpc>
              <a:spcBef>
                <a:spcPts val="1600"/>
              </a:spcBef>
              <a:spcAft>
                <a:spcPts val="1600"/>
              </a:spcAft>
              <a:buClr>
                <a:schemeClr val="dk1"/>
              </a:buClr>
              <a:buSzPts val="1600"/>
              <a:buNone/>
              <a:defRPr sz="1600">
                <a:solidFill>
                  <a:schemeClr val="dk1"/>
                </a:solidFill>
              </a:defRPr>
            </a:lvl9pPr>
          </a:lstStyle>
          <a:p/>
        </p:txBody>
      </p:sp>
      <p:sp>
        <p:nvSpPr>
          <p:cNvPr id="101" name="Google Shape;101;p9"/>
          <p:cNvSpPr/>
          <p:nvPr>
            <p:ph idx="2" type="pic"/>
          </p:nvPr>
        </p:nvSpPr>
        <p:spPr>
          <a:xfrm>
            <a:off x="0" y="75"/>
            <a:ext cx="3692700" cy="5143500"/>
          </a:xfrm>
          <a:prstGeom prst="rect">
            <a:avLst/>
          </a:prstGeom>
          <a:noFill/>
          <a:ln>
            <a:noFill/>
          </a:ln>
        </p:spPr>
      </p:sp>
      <p:grpSp>
        <p:nvGrpSpPr>
          <p:cNvPr id="102" name="Google Shape;102;p9"/>
          <p:cNvGrpSpPr/>
          <p:nvPr/>
        </p:nvGrpSpPr>
        <p:grpSpPr>
          <a:xfrm>
            <a:off x="5691839" y="-559862"/>
            <a:ext cx="4412157" cy="1430125"/>
            <a:chOff x="5691839" y="-559862"/>
            <a:chExt cx="4412157" cy="1430125"/>
          </a:xfrm>
        </p:grpSpPr>
        <p:sp>
          <p:nvSpPr>
            <p:cNvPr id="103" name="Google Shape;103;p9"/>
            <p:cNvSpPr/>
            <p:nvPr/>
          </p:nvSpPr>
          <p:spPr>
            <a:xfrm flipH="1">
              <a:off x="5691839" y="-559837"/>
              <a:ext cx="3667500" cy="14301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flipH="1" rot="10800000">
              <a:off x="6021597" y="-559862"/>
              <a:ext cx="4082400" cy="14301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txBox="1"/>
          <p:nvPr>
            <p:ph type="title"/>
          </p:nvPr>
        </p:nvSpPr>
        <p:spPr>
          <a:xfrm>
            <a:off x="720000" y="386205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107" name="Google Shape;107;p10"/>
          <p:cNvGrpSpPr/>
          <p:nvPr/>
        </p:nvGrpSpPr>
        <p:grpSpPr>
          <a:xfrm>
            <a:off x="3885450" y="4696500"/>
            <a:ext cx="6196200" cy="2307425"/>
            <a:chOff x="3885450" y="4696500"/>
            <a:chExt cx="6196200" cy="2307425"/>
          </a:xfrm>
        </p:grpSpPr>
        <p:sp>
          <p:nvSpPr>
            <p:cNvPr id="108" name="Google Shape;108;p10"/>
            <p:cNvSpPr/>
            <p:nvPr/>
          </p:nvSpPr>
          <p:spPr>
            <a:xfrm rot="10800000">
              <a:off x="3885450" y="4696500"/>
              <a:ext cx="6024000" cy="2150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10800000">
              <a:off x="4057650" y="4853225"/>
              <a:ext cx="6024000" cy="2150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0"/>
          <p:cNvGrpSpPr/>
          <p:nvPr/>
        </p:nvGrpSpPr>
        <p:grpSpPr>
          <a:xfrm>
            <a:off x="-2141700" y="-805350"/>
            <a:ext cx="4694600" cy="1493700"/>
            <a:chOff x="-2141700" y="-805350"/>
            <a:chExt cx="4694600" cy="1493700"/>
          </a:xfrm>
        </p:grpSpPr>
        <p:sp>
          <p:nvSpPr>
            <p:cNvPr id="111" name="Google Shape;111;p10"/>
            <p:cNvSpPr/>
            <p:nvPr/>
          </p:nvSpPr>
          <p:spPr>
            <a:xfrm>
              <a:off x="-1917100" y="-688350"/>
              <a:ext cx="4470000" cy="1376700"/>
            </a:xfrm>
            <a:prstGeom prst="round2DiagRect">
              <a:avLst>
                <a:gd fmla="val 50000" name="adj1"/>
                <a:gd fmla="val 0" name="adj2"/>
              </a:avLst>
            </a:prstGeom>
            <a:gradFill>
              <a:gsLst>
                <a:gs pos="0">
                  <a:schemeClr val="dk1"/>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2141700" y="-805350"/>
              <a:ext cx="4470000" cy="1376700"/>
            </a:xfrm>
            <a:prstGeom prst="round2DiagRect">
              <a:avLst>
                <a:gd fmla="val 50000" name="adj1"/>
                <a:gd fmla="val 0" name="adj2"/>
              </a:avLst>
            </a:prstGeom>
            <a:gradFill>
              <a:gsLst>
                <a:gs pos="0">
                  <a:schemeClr val="dk2"/>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0"/>
          <p:cNvGrpSpPr/>
          <p:nvPr/>
        </p:nvGrpSpPr>
        <p:grpSpPr>
          <a:xfrm>
            <a:off x="7366450" y="-730703"/>
            <a:ext cx="4309628" cy="1419053"/>
            <a:chOff x="7366450" y="-730703"/>
            <a:chExt cx="4309628" cy="1419053"/>
          </a:xfrm>
        </p:grpSpPr>
        <p:sp>
          <p:nvSpPr>
            <p:cNvPr id="114" name="Google Shape;114;p10"/>
            <p:cNvSpPr/>
            <p:nvPr/>
          </p:nvSpPr>
          <p:spPr>
            <a:xfrm flipH="1">
              <a:off x="7366450" y="-666150"/>
              <a:ext cx="4114200" cy="13545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flipH="1" rot="10800000">
              <a:off x="7561878" y="-730703"/>
              <a:ext cx="4114200" cy="13545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0"/>
          <p:cNvGrpSpPr/>
          <p:nvPr/>
        </p:nvGrpSpPr>
        <p:grpSpPr>
          <a:xfrm>
            <a:off x="-2480025" y="4779723"/>
            <a:ext cx="4262022" cy="1570864"/>
            <a:chOff x="-2480025" y="4779723"/>
            <a:chExt cx="4262022" cy="1570864"/>
          </a:xfrm>
        </p:grpSpPr>
        <p:sp>
          <p:nvSpPr>
            <p:cNvPr id="117" name="Google Shape;117;p10"/>
            <p:cNvSpPr/>
            <p:nvPr/>
          </p:nvSpPr>
          <p:spPr>
            <a:xfrm flipH="1" rot="10800000">
              <a:off x="-2332203" y="4779723"/>
              <a:ext cx="4114200" cy="1371600"/>
            </a:xfrm>
            <a:prstGeom prst="round2DiagRect">
              <a:avLst>
                <a:gd fmla="val 50000" name="adj1"/>
                <a:gd fmla="val 0" name="adj2"/>
              </a:avLst>
            </a:prstGeom>
            <a:gradFill>
              <a:gsLst>
                <a:gs pos="0">
                  <a:srgbClr val="FFFFFF">
                    <a:alpha val="0"/>
                  </a:srgbClr>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flipH="1" rot="10800000">
              <a:off x="-2480025" y="4978988"/>
              <a:ext cx="4114200" cy="1371600"/>
            </a:xfrm>
            <a:prstGeom prst="round2DiagRect">
              <a:avLst>
                <a:gd fmla="val 50000" name="adj1"/>
                <a:gd fmla="val 0" name="adj2"/>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1pPr>
            <a:lvl2pPr lvl="1"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2pPr>
            <a:lvl3pPr lvl="2"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3pPr>
            <a:lvl4pPr lvl="3"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4pPr>
            <a:lvl5pPr lvl="4"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5pPr>
            <a:lvl6pPr lvl="5"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6pPr>
            <a:lvl7pPr lvl="6"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7pPr>
            <a:lvl8pPr lvl="7"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8pPr>
            <a:lvl9pPr lvl="8"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s://mbazan16.github.io/jQuery/core/atributos.html"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0.xml"/><Relationship Id="rId3" Type="http://schemas.openxmlformats.org/officeDocument/2006/relationships/hyperlink" Target="https://mbazan16.github.io/jQuery/rendimiento/hojasestilo.html"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2.xml"/><Relationship Id="rId3" Type="http://schemas.openxmlformats.org/officeDocument/2006/relationships/hyperlink" Target="https://mbazan16.github.io/jQuery/organizacion/index.html"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 Id="rId3" Type="http://schemas.openxmlformats.org/officeDocument/2006/relationships/hyperlink" Target="https://mbazan16.github.io/jQuery/organizacion/index.html"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4.xml"/><Relationship Id="rId3" Type="http://schemas.openxmlformats.org/officeDocument/2006/relationships/hyperlink" Target="http://requirejs.org/" TargetMode="External"/><Relationship Id="rId4" Type="http://schemas.openxmlformats.org/officeDocument/2006/relationships/hyperlink" Target="https://mbazan16.github.io/jQuery/organizacion/conceptos.html"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5.xml"/><Relationship Id="rId3" Type="http://schemas.openxmlformats.org/officeDocument/2006/relationships/hyperlink" Target="https://mbazan16.github.io/jQuery/organizacion/index.html" TargetMode="External"/><Relationship Id="rId4" Type="http://schemas.openxmlformats.org/officeDocument/2006/relationships/hyperlink" Target="https://mbazan16.github.io/jQuery/organizacion/conceptos.html"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6.xml"/><Relationship Id="rId3" Type="http://schemas.openxmlformats.org/officeDocument/2006/relationships/hyperlink" Target="https://mbazan16.github.io/jQuery/organizacion/funcionesanonimas.html"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7.xml"/><Relationship Id="rId3" Type="http://schemas.openxmlformats.org/officeDocument/2006/relationships/hyperlink" Target="https://mbazan16.github.io/jQuery/organizacion/dry.html"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8.xml"/><Relationship Id="rId3" Type="http://schemas.openxmlformats.org/officeDocument/2006/relationships/hyperlink" Target="https://mbazan16.github.io/jQuery/organizacion/deteccion.html"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9.xml"/><Relationship Id="rId3" Type="http://schemas.openxmlformats.org/officeDocument/2006/relationships/hyperlink" Target="https://mbazan16.github.io/jQuery/organizacion/detecci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hyperlink" Target="https://mbazan16.github.io/jQuery/core/seleccionElementos.html"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0.xml"/><Relationship Id="rId3" Type="http://schemas.openxmlformats.org/officeDocument/2006/relationships/hyperlink" Target="https://mbazan16.github.io/jQuery/organizacion/deteccion.html"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1.xml"/><Relationship Id="rId3" Type="http://schemas.openxmlformats.org/officeDocument/2006/relationships/hyperlink" Target="https://mbazan16.github.io/jQuery/organizacion/deteccion.html"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2.xml"/><Relationship Id="rId3" Type="http://schemas.openxmlformats.org/officeDocument/2006/relationships/hyperlink" Target="https://mbazan16.github.io/jQuery/organizacion/deteccion.html"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3.xml"/><Relationship Id="rId3" Type="http://schemas.openxmlformats.org/officeDocument/2006/relationships/hyperlink" Target="http://modernizr.com/" TargetMode="External"/><Relationship Id="rId4" Type="http://schemas.openxmlformats.org/officeDocument/2006/relationships/hyperlink" Target="https://mbazan16.github.io/jQuery/organizacion/deteccion.html"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4.xml"/><Relationship Id="rId3" Type="http://schemas.openxmlformats.org/officeDocument/2006/relationships/hyperlink" Target="https://mbazan16.github.io/jQuery/organizacion/diferidos.html"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5.xml"/><Relationship Id="rId3" Type="http://schemas.openxmlformats.org/officeDocument/2006/relationships/hyperlink" Target="https://mbazan16.github.io/jQuery/organizacion/diferidos.html"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hyperlink" Target="http://api.jquery.com/text/" TargetMode="External"/><Relationship Id="rId4" Type="http://schemas.openxmlformats.org/officeDocument/2006/relationships/hyperlink" Target="https://mbazan16.github.io/jQuery/core/seleccionesTrabajo.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hyperlink" Target="https://mbazan16.github.io/jQuery/core/manipulacio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hyperlink" Target="https://mbazan16.github.io/jQuery/core/objeto.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hyperlink" Target="https://mbazan16.github.io/jQuery/core/recorriendoElemento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hyperlink" Target="https://mbazan16.github.io/jQuery/core/cssEstilosDimensione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hyperlink" Target="https://mbazan16.github.io/jQuery/core/metodosDato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hyperlink" Target="https://mbazan16.github.io/jQuery/core/metodosUtilidad.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hyperlink" Target="http://api.jquery.com/each/" TargetMode="External"/><Relationship Id="rId4" Type="http://schemas.openxmlformats.org/officeDocument/2006/relationships/hyperlink" Target="http://api.jquery.com/map/" TargetMode="External"/><Relationship Id="rId5" Type="http://schemas.openxmlformats.org/officeDocument/2006/relationships/hyperlink" Target="https://mbazan16.github.io/jQuery/core/iteraccionObjeto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mbazan16.github.io/jQuery/ijq/index.html" TargetMode="External"/><Relationship Id="rId4" Type="http://schemas.openxmlformats.org/officeDocument/2006/relationships/hyperlink" Target="https://mbazan16.github.io/jQuery/eventos/index.html" TargetMode="External"/><Relationship Id="rId5" Type="http://schemas.openxmlformats.org/officeDocument/2006/relationships/hyperlink" Target="https://mbazan16.github.io/jQuery/core/index.html" TargetMode="External"/><Relationship Id="rId6" Type="http://schemas.openxmlformats.org/officeDocument/2006/relationships/hyperlink" Target="https://mbazan16.github.io/jQuery/efectos/index.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hyperlink" Target="https://mbazan16.github.io/jQuery/core/indexjquery.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hyperlink" Target="https://mbazan16.github.io/jQuery/eventos/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mbazan16.github.io/jQuery/eventos/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hyperlink" Target="https://mbazan16.github.io/jQuery/eventos/concepto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hyperlink" Target="https://mbazan16.github.io/jQuery/eventos/concepto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hyperlink" Target="https://learn.jquery.com/events/event-basics/#which" TargetMode="External"/><Relationship Id="rId4" Type="http://schemas.openxmlformats.org/officeDocument/2006/relationships/hyperlink" Target="https://learn.jquery.com/events/event-basics/#data" TargetMode="External"/><Relationship Id="rId5" Type="http://schemas.openxmlformats.org/officeDocument/2006/relationships/hyperlink" Target="https://learn.jquery.com/events/event-basics/#timestamp" TargetMode="External"/><Relationship Id="rId6" Type="http://schemas.openxmlformats.org/officeDocument/2006/relationships/hyperlink" Target="https://learn.jquery.com/events/event-basics/#preventdefault" TargetMode="External"/><Relationship Id="rId7" Type="http://schemas.openxmlformats.org/officeDocument/2006/relationships/hyperlink" Target="https://mbazan16.github.io/jQuery/eventos/concepto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hyperlink" Target="https://mbazan16.github.io/jQuery/eventos/concepto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hyperlink" Target="https://mbazan16.github.io/jQuery/eventos/concepto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hyperlink" Target="https://mbazan16.github.io/jQuery/eventos/concepto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hyperlink" Target="https://mbazan16.github.io/jQuery/eventos/concepto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hyperlink" Target="http://api.jquery.com/hover/" TargetMode="External"/><Relationship Id="rId4" Type="http://schemas.openxmlformats.org/officeDocument/2006/relationships/hyperlink" Target="https://mbazan16.github.io/jQuery/eventos/ayudante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hyperlink" Target="https://developer.mozilla.org/en-US/docs/Web/Events" TargetMode="External"/><Relationship Id="rId4" Type="http://schemas.openxmlformats.org/officeDocument/2006/relationships/hyperlink" Target="https://mbazan16.github.io/jQuery/eventos/introduccion.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hyperlink" Target="https://mbazan16.github.io/jQuery/eventos/introduccion.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hyperlink" Target="https://mbazan16.github.io/jQuery/eventos/introduccion.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hyperlink" Target="https://mbazan16.github.io/jQuery/eventos/introduccion.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hyperlink" Target="https://mbazan16.github.io/jQuery/eventos/control.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 Id="rId3" Type="http://schemas.openxmlformats.org/officeDocument/2006/relationships/hyperlink" Target="https://mbazan16.github.io/jQuery/eventos/control.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hyperlink" Target="https://mbazan16.github.io/jQuery/eventos/control.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hyperlink" Target="https://mbazan16.github.io/jQuery/eventos/contro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hyperlink" Target="https://mbazan16.github.io/jQuery/ijq/index.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 Id="rId3" Type="http://schemas.openxmlformats.org/officeDocument/2006/relationships/hyperlink" Target="https://mbazan16.github.io/jQuery/eventos/funcionmanejoeventos.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 Id="rId3" Type="http://schemas.openxmlformats.org/officeDocument/2006/relationships/hyperlink" Target="https://mbazan16.github.io/jQuery/eventos/delegacion.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 Id="rId3" Type="http://schemas.openxmlformats.org/officeDocument/2006/relationships/hyperlink" Target="https://mbazan16.github.io/jQuery/eventos/personalizados.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 Id="rId3" Type="http://schemas.openxmlformats.org/officeDocument/2006/relationships/hyperlink" Target="https://mbazan16.github.io/jQuery/eventos/extensiones.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 Id="rId3" Type="http://schemas.openxmlformats.org/officeDocument/2006/relationships/hyperlink" Target="https://mbazan16.github.io/jQuery/efectos/index.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s://mbazan16.github.io/jQuery/efectos/index.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 Id="rId3" Type="http://schemas.openxmlformats.org/officeDocument/2006/relationships/hyperlink" Target="https://mbazan16.github.io/jQuery/efectos/introduccion.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 Id="rId3" Type="http://schemas.openxmlformats.org/officeDocument/2006/relationships/hyperlink" Target="https://mbazan16.github.io/jQuery/efectos/introduccion.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 Id="rId3" Type="http://schemas.openxmlformats.org/officeDocument/2006/relationships/hyperlink" Target="https://mbazan16.github.io/jQuery/efectos/introducc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0.xml"/><Relationship Id="rId3" Type="http://schemas.openxmlformats.org/officeDocument/2006/relationships/hyperlink" Target="https://mbazan16.github.io/jQuery/efectos/introduccion.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1.xml"/><Relationship Id="rId3" Type="http://schemas.openxmlformats.org/officeDocument/2006/relationships/hyperlink" Target="https://mbazan16.github.io/jQuery/efectos/personalizacion.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 Id="rId3" Type="http://schemas.openxmlformats.org/officeDocument/2006/relationships/hyperlink" Target="https://mbazan16.github.io/jQuery/efectos/personalizacion.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 Id="rId3" Type="http://schemas.openxmlformats.org/officeDocument/2006/relationships/hyperlink" Target="https://mbazan16.github.io/jQuery/efectos/colasespera.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4.xml"/><Relationship Id="rId3" Type="http://schemas.openxmlformats.org/officeDocument/2006/relationships/hyperlink" Target="https://mbazan16.github.io/jQuery/efectos/colasespera.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5.xml"/><Relationship Id="rId3" Type="http://schemas.openxmlformats.org/officeDocument/2006/relationships/hyperlink" Target="https://mbazan16.github.io/jQuery/efectos/colasespera.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6.xml"/><Relationship Id="rId3" Type="http://schemas.openxmlformats.org/officeDocument/2006/relationships/hyperlink" Target="https://mbazan16.github.io/jQuery/efectos/colasespera.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 Id="rId3" Type="http://schemas.openxmlformats.org/officeDocument/2006/relationships/hyperlink" Target="https://mbazan16.github.io/jQuery/efectos/colasespera.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8.xml"/><Relationship Id="rId3" Type="http://schemas.openxmlformats.org/officeDocument/2006/relationships/hyperlink" Target="https://mbazan16.github.io/jQuery/efectos/colasespera.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mbazan16.github.io/jQuery/core/index.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0.xml"/><Relationship Id="rId3" Type="http://schemas.openxmlformats.org/officeDocument/2006/relationships/hyperlink" Target="https://mbazan16.github.io/jQuery/ajax/index.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hyperlink" Target="https://mbazan16.github.io/jQuery/ajax/index.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2.xml"/><Relationship Id="rId3" Type="http://schemas.openxmlformats.org/officeDocument/2006/relationships/hyperlink" Target="https://mbazan16.github.io/jQuery/ajax/conceptos.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3.xml"/><Relationship Id="rId3" Type="http://schemas.openxmlformats.org/officeDocument/2006/relationships/hyperlink" Target="http://api.jquery.com/jQuery.ajax/" TargetMode="External"/><Relationship Id="rId4" Type="http://schemas.openxmlformats.org/officeDocument/2006/relationships/hyperlink" Target="https://mbazan16.github.io/jQuery/ajax/metodos.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4.xml"/><Relationship Id="rId3" Type="http://schemas.openxmlformats.org/officeDocument/2006/relationships/hyperlink" Target="http://api.jquery.com/jQuery.ajax/"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5.xml"/><Relationship Id="rId3" Type="http://schemas.openxmlformats.org/officeDocument/2006/relationships/hyperlink" Target="http://api.jquery.com/jQuery.ajax/" TargetMode="External"/><Relationship Id="rId4" Type="http://schemas.openxmlformats.org/officeDocument/2006/relationships/hyperlink" Target="http://api.jquery.com/jQuery.para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6.xml"/><Relationship Id="rId3" Type="http://schemas.openxmlformats.org/officeDocument/2006/relationships/hyperlink" Target="https://mbazan16.github.io/jQuery/ajax/metodos.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7.xml"/><Relationship Id="rId3" Type="http://schemas.openxmlformats.org/officeDocument/2006/relationships/hyperlink" Target="https://mbazan16.github.io/jQuery/ajax/metodos.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8.xml"/><Relationship Id="rId3" Type="http://schemas.openxmlformats.org/officeDocument/2006/relationships/hyperlink" Target="http://api.jquery.com/jQuery.ajaxPrefilte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9.xml"/><Relationship Id="rId3" Type="http://schemas.openxmlformats.org/officeDocument/2006/relationships/hyperlink" Target="https://mbazan16.github.io/jQuery/ajax/formulario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hyperlink" Target="https://mbazan16.github.io/jQuery/core/constructor.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0.xml"/><Relationship Id="rId3" Type="http://schemas.openxmlformats.org/officeDocument/2006/relationships/hyperlink" Target="https://mbazan16.github.io/jQuery/ajax/formularios.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1.xml"/><Relationship Id="rId3" Type="http://schemas.openxmlformats.org/officeDocument/2006/relationships/hyperlink" Target="http://developer.yahoo.com/yql/console/" TargetMode="External"/><Relationship Id="rId4" Type="http://schemas.openxmlformats.org/officeDocument/2006/relationships/hyperlink" Target="https://mbazan16.github.io/jQuery/ajax/jsonp.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2.xml"/><Relationship Id="rId3" Type="http://schemas.openxmlformats.org/officeDocument/2006/relationships/hyperlink" Target="https://mbazan16.github.io/jQuery/ajax/jsonp.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3.xml"/><Relationship Id="rId3" Type="http://schemas.openxmlformats.org/officeDocument/2006/relationships/hyperlink" Target="http://docs.jquery.com/Ajax_Events" TargetMode="External"/><Relationship Id="rId4" Type="http://schemas.openxmlformats.org/officeDocument/2006/relationships/hyperlink" Target="https://mbazan16.github.io/jQuery/ajax/eventos.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5.xml"/><Relationship Id="rId3" Type="http://schemas.openxmlformats.org/officeDocument/2006/relationships/hyperlink" Target="https://mbazan16.github.io/jQuery/plugins/index.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hyperlink" Target="https://mbazan16.github.io/jQuery/plugins/index.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7.xml"/><Relationship Id="rId3" Type="http://schemas.openxmlformats.org/officeDocument/2006/relationships/hyperlink" Target="http://jqueryui.com/" TargetMode="External"/><Relationship Id="rId4" Type="http://schemas.openxmlformats.org/officeDocument/2006/relationships/hyperlink" Target="http://plugins.jquery.com/" TargetMode="External"/><Relationship Id="rId5" Type="http://schemas.openxmlformats.org/officeDocument/2006/relationships/hyperlink" Target="http://forum.jquery.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8.xml"/><Relationship Id="rId3" Type="http://schemas.openxmlformats.org/officeDocument/2006/relationships/hyperlink" Target="https://mbazan16.github.io/jQuery/plugins/crear.htm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9.xml"/><Relationship Id="rId3" Type="http://schemas.openxmlformats.org/officeDocument/2006/relationships/hyperlink" Target="https://mbazan16.github.io/jQuery/plugins/crear.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hyperlink" Target="https://mbazan16.github.io/jQuery/core/documentready.html"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0.xml"/><Relationship Id="rId3" Type="http://schemas.openxmlformats.org/officeDocument/2006/relationships/hyperlink" Target="https://mbazan16.github.io/jQuery/plugins/crear.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1.xml"/><Relationship Id="rId3" Type="http://schemas.openxmlformats.org/officeDocument/2006/relationships/hyperlink" Target="http://benalman.com/news/2010/11/immediately-invoked-function-expression/" TargetMode="External"/><Relationship Id="rId4" Type="http://schemas.openxmlformats.org/officeDocument/2006/relationships/hyperlink" Target="https://mbazan16.github.io/jQuery/plugins/crear.html"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2.xml"/><Relationship Id="rId3" Type="http://schemas.openxmlformats.org/officeDocument/2006/relationships/hyperlink" Target="https://mbazan16.github.io/jQuery/plugins/crear.htm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3.xml"/><Relationship Id="rId3" Type="http://schemas.openxmlformats.org/officeDocument/2006/relationships/hyperlink" Target="https://mbazan16.github.io/jQuery/plugins/crear.htm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4.xml"/><Relationship Id="rId3" Type="http://schemas.openxmlformats.org/officeDocument/2006/relationships/hyperlink" Target="https://mbazan16.github.io/jQuery/plugins/crear.html"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5.xml"/><Relationship Id="rId3" Type="http://schemas.openxmlformats.org/officeDocument/2006/relationships/hyperlink" Target="https://mbazan16.github.io/jQuery/plugins/crear.html"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6.xml"/><Relationship Id="rId3" Type="http://schemas.openxmlformats.org/officeDocument/2006/relationships/hyperlink" Target="https://mbazan16.github.io/jQuery/plugins/crear.html"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 Id="rId3" Type="http://schemas.openxmlformats.org/officeDocument/2006/relationships/hyperlink" Target="https://mbazan16.github.io/jQuery/rendimiento/index.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9.xml"/><Relationship Id="rId3" Type="http://schemas.openxmlformats.org/officeDocument/2006/relationships/hyperlink" Target="https://mbazan16.github.io/jQuery/rendimiento/bucle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hyperlink" Target="https://mbazan16.github.io/jQuery/core/conflictos.html"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0.xml"/><Relationship Id="rId3" Type="http://schemas.openxmlformats.org/officeDocument/2006/relationships/hyperlink" Target="https://mbazan16.github.io/jQuery/rendimiento/bucles.html"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1.xml"/><Relationship Id="rId3" Type="http://schemas.openxmlformats.org/officeDocument/2006/relationships/hyperlink" Target="https://mbazan16.github.io/jQuery/rendimiento/bucles.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2.xml"/><Relationship Id="rId3" Type="http://schemas.openxmlformats.org/officeDocument/2006/relationships/hyperlink" Target="https://mbazan16.github.io/jQuery/rendimiento/bucles.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3.xml"/><Relationship Id="rId3" Type="http://schemas.openxmlformats.org/officeDocument/2006/relationships/hyperlink" Target="https://mbazan16.github.io/jQuery/rendimiento/separa.html"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4.xml"/><Relationship Id="rId3" Type="http://schemas.openxmlformats.org/officeDocument/2006/relationships/hyperlink" Target="https://mbazan16.github.io/jQuery/rendimiento/ausentes.html"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5.xml"/><Relationship Id="rId3" Type="http://schemas.openxmlformats.org/officeDocument/2006/relationships/hyperlink" Target="https://mbazan16.github.io/jQuery/rendimiento/selectores.html"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6.xml"/><Relationship Id="rId3" Type="http://schemas.openxmlformats.org/officeDocument/2006/relationships/hyperlink" Target="https://mbazan16.github.io/jQuery/rendimiento/selectores.htm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7.xml"/><Relationship Id="rId3" Type="http://schemas.openxmlformats.org/officeDocument/2006/relationships/hyperlink" Target="https://mbazan16.github.io/jQuery/rendimiento/index.html"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8.xml"/><Relationship Id="rId3" Type="http://schemas.openxmlformats.org/officeDocument/2006/relationships/hyperlink" Target="https://mbazan16.github.io/jQuery/rendimiento/selectores.html"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9.xml"/><Relationship Id="rId3" Type="http://schemas.openxmlformats.org/officeDocument/2006/relationships/hyperlink" Target="https://mbazan16.github.io/jQuery/rendimiento/hojasestilo.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25"/>
          <p:cNvPicPr preferRelativeResize="0"/>
          <p:nvPr/>
        </p:nvPicPr>
        <p:blipFill rotWithShape="1">
          <a:blip r:embed="rId3">
            <a:alphaModFix/>
          </a:blip>
          <a:srcRect b="0" l="16365" r="16371" t="0"/>
          <a:stretch/>
        </p:blipFill>
        <p:spPr>
          <a:xfrm>
            <a:off x="-485437" y="2042057"/>
            <a:ext cx="3249372" cy="3224400"/>
          </a:xfrm>
          <a:prstGeom prst="flowChartDecision">
            <a:avLst/>
          </a:prstGeom>
          <a:noFill/>
          <a:ln>
            <a:noFill/>
          </a:ln>
        </p:spPr>
      </p:pic>
      <p:pic>
        <p:nvPicPr>
          <p:cNvPr id="302" name="Google Shape;302;p25"/>
          <p:cNvPicPr preferRelativeResize="0"/>
          <p:nvPr/>
        </p:nvPicPr>
        <p:blipFill rotWithShape="1">
          <a:blip r:embed="rId4">
            <a:alphaModFix/>
          </a:blip>
          <a:srcRect b="18400" l="15763" r="35971" t="0"/>
          <a:stretch/>
        </p:blipFill>
        <p:spPr>
          <a:xfrm>
            <a:off x="4377350" y="3739375"/>
            <a:ext cx="3812575" cy="3783275"/>
          </a:xfrm>
          <a:prstGeom prst="flowChartDecision">
            <a:avLst/>
          </a:prstGeom>
          <a:noFill/>
          <a:ln>
            <a:noFill/>
          </a:ln>
        </p:spPr>
      </p:pic>
      <p:sp>
        <p:nvSpPr>
          <p:cNvPr id="303" name="Google Shape;303;p25"/>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s"/>
              <a:t>JQuery</a:t>
            </a:r>
            <a:endParaRPr/>
          </a:p>
        </p:txBody>
      </p:sp>
      <p:sp>
        <p:nvSpPr>
          <p:cNvPr id="304" name="Google Shape;304;p25"/>
          <p:cNvSpPr/>
          <p:nvPr/>
        </p:nvSpPr>
        <p:spPr>
          <a:xfrm rot="5400000">
            <a:off x="4550350" y="1655262"/>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Atributos</a:t>
            </a:r>
            <a:endParaRPr sz="3200"/>
          </a:p>
        </p:txBody>
      </p:sp>
      <p:sp>
        <p:nvSpPr>
          <p:cNvPr id="388" name="Google Shape;388;p34"/>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Los atributos de un elemento pueden contener información útil para su aplicación, por lo que es importante poder obtenerlos y establecerlos.</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b="1" lang="es" sz="1800">
                <a:solidFill>
                  <a:srgbClr val="333333"/>
                </a:solidFill>
                <a:highlight>
                  <a:srgbClr val="FFFFFF"/>
                </a:highlight>
                <a:latin typeface="Arial"/>
                <a:ea typeface="Arial"/>
                <a:cs typeface="Arial"/>
                <a:sym typeface="Arial"/>
              </a:rPr>
              <a:t>El método</a:t>
            </a:r>
            <a:r>
              <a:rPr b="1" lang="es" sz="1000">
                <a:solidFill>
                  <a:srgbClr val="188038"/>
                </a:solidFill>
                <a:highlight>
                  <a:srgbClr val="FFFFFF"/>
                </a:highlight>
                <a:latin typeface="Consolas"/>
                <a:ea typeface="Consolas"/>
                <a:cs typeface="Consolas"/>
                <a:sym typeface="Consolas"/>
              </a:rPr>
              <a:t>.</a:t>
            </a:r>
            <a:r>
              <a:rPr b="1" lang="es" sz="1800">
                <a:solidFill>
                  <a:srgbClr val="333333"/>
                </a:solidFill>
                <a:highlight>
                  <a:srgbClr val="FFFFFF"/>
                </a:highlight>
                <a:latin typeface="Arial"/>
                <a:ea typeface="Arial"/>
                <a:cs typeface="Arial"/>
                <a:sym typeface="Arial"/>
              </a:rPr>
              <a:t>attr()</a:t>
            </a:r>
            <a:endParaRPr b="1"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El método actúa como un captador y un setter. Como setter, puede aceptar una clave y un valor, o un objeto que contenga uno o más pares clave/valor</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a:t>
            </a:r>
            <a:r>
              <a:rPr lang="es" sz="1150">
                <a:solidFill>
                  <a:srgbClr val="188038"/>
                </a:solidFill>
                <a:highlight>
                  <a:srgbClr val="EEEEEE"/>
                </a:highlight>
                <a:latin typeface="Consolas"/>
                <a:ea typeface="Consolas"/>
                <a:cs typeface="Consolas"/>
                <a:sym typeface="Consolas"/>
              </a:rPr>
              <a:t> ).attr( </a:t>
            </a:r>
            <a:r>
              <a:rPr lang="es" sz="1150">
                <a:solidFill>
                  <a:srgbClr val="DD1144"/>
                </a:solidFill>
                <a:highlight>
                  <a:srgbClr val="EEEEEE"/>
                </a:highlight>
                <a:latin typeface="Consolas"/>
                <a:ea typeface="Consolas"/>
                <a:cs typeface="Consolas"/>
                <a:sym typeface="Consolas"/>
              </a:rPr>
              <a:t>"href"</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"allMyHrefsAreTheSameNow.html"</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a:t>
            </a:r>
            <a:r>
              <a:rPr lang="es" sz="1150">
                <a:solidFill>
                  <a:srgbClr val="188038"/>
                </a:solidFill>
                <a:highlight>
                  <a:srgbClr val="EEEEEE"/>
                </a:highlight>
                <a:latin typeface="Consolas"/>
                <a:ea typeface="Consolas"/>
                <a:cs typeface="Consolas"/>
                <a:sym typeface="Consolas"/>
              </a:rPr>
              <a:t> ).attr({</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title</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"all titles are the same too!"</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href</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"somethingNew.html"</a:t>
            </a:r>
            <a:endParaRPr sz="1150">
              <a:solidFill>
                <a:srgbClr val="DD1144"/>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Como captador:</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a:t>
            </a:r>
            <a:r>
              <a:rPr lang="es" sz="1150">
                <a:solidFill>
                  <a:srgbClr val="333333"/>
                </a:solidFill>
                <a:highlight>
                  <a:srgbClr val="EEEEEE"/>
                </a:highlight>
                <a:latin typeface="Consolas"/>
                <a:ea typeface="Consolas"/>
                <a:cs typeface="Consolas"/>
                <a:sym typeface="Consolas"/>
              </a:rPr>
              <a:t> ).attr( </a:t>
            </a:r>
            <a:r>
              <a:rPr lang="es" sz="1150">
                <a:solidFill>
                  <a:srgbClr val="DD1144"/>
                </a:solidFill>
                <a:highlight>
                  <a:srgbClr val="EEEEEE"/>
                </a:highlight>
                <a:latin typeface="Consolas"/>
                <a:ea typeface="Consolas"/>
                <a:cs typeface="Consolas"/>
                <a:sym typeface="Consolas"/>
              </a:rPr>
              <a:t>"href"</a:t>
            </a:r>
            <a:r>
              <a:rPr lang="es" sz="1150">
                <a:solidFill>
                  <a:srgbClr val="333333"/>
                </a:solidFill>
                <a:highlight>
                  <a:srgbClr val="EEEEEE"/>
                </a:highlight>
                <a:latin typeface="Consolas"/>
                <a:ea typeface="Consolas"/>
                <a:cs typeface="Consolas"/>
                <a:sym typeface="Consolas"/>
              </a:rPr>
              <a:t>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389" name="Google Shape;389;p3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390" name="Google Shape;390;p34"/>
          <p:cNvSpPr/>
          <p:nvPr/>
        </p:nvSpPr>
        <p:spPr>
          <a:xfrm>
            <a:off x="7212900" y="407127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2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Usar hojas de estilo para cambiar CSS en muchos elementos</a:t>
            </a:r>
            <a:endParaRPr b="1" sz="2700">
              <a:solidFill>
                <a:srgbClr val="333333"/>
              </a:solidFill>
              <a:highlight>
                <a:srgbClr val="FFFFFF"/>
              </a:highlight>
              <a:latin typeface="Arial"/>
              <a:ea typeface="Arial"/>
              <a:cs typeface="Arial"/>
              <a:sym typeface="Arial"/>
            </a:endParaRPr>
          </a:p>
        </p:txBody>
      </p:sp>
      <p:sp>
        <p:nvSpPr>
          <p:cNvPr id="1106" name="Google Shape;1106;p124"/>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Si está cambiando el CSS de más de 20 elementos usando </a:t>
            </a:r>
            <a:r>
              <a:rPr lang="es" sz="1000">
                <a:solidFill>
                  <a:srgbClr val="333333"/>
                </a:solidFill>
                <a:latin typeface="Consolas"/>
                <a:ea typeface="Consolas"/>
                <a:cs typeface="Consolas"/>
                <a:sym typeface="Consolas"/>
              </a:rPr>
              <a:t>css()</a:t>
            </a:r>
            <a:r>
              <a:rPr lang="es" sz="1150">
                <a:solidFill>
                  <a:srgbClr val="333333"/>
                </a:solidFill>
                <a:highlight>
                  <a:srgbClr val="FFFFFF"/>
                </a:highlight>
                <a:latin typeface="Arial"/>
                <a:ea typeface="Arial"/>
                <a:cs typeface="Arial"/>
                <a:sym typeface="Arial"/>
              </a:rPr>
              <a:t>, considere agregar una etiqueta de estilo a la página en su lugar para un aumento de casi el 60% en la velocidad.</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i="1" lang="es" sz="1150">
                <a:solidFill>
                  <a:srgbClr val="999988"/>
                </a:solidFill>
                <a:highlight>
                  <a:srgbClr val="EEEEEE"/>
                </a:highlight>
                <a:latin typeface="Consolas"/>
                <a:ea typeface="Consolas"/>
                <a:cs typeface="Consolas"/>
                <a:sym typeface="Consolas"/>
              </a:rPr>
              <a:t>// Fine for up to 20 elements, slow after that:</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"a.swedberg"</a:t>
            </a:r>
            <a:r>
              <a:rPr lang="es" sz="1150">
                <a:solidFill>
                  <a:srgbClr val="188038"/>
                </a:solidFill>
                <a:highlight>
                  <a:srgbClr val="EEEEEE"/>
                </a:highlight>
                <a:latin typeface="Consolas"/>
                <a:ea typeface="Consolas"/>
                <a:cs typeface="Consolas"/>
                <a:sym typeface="Consolas"/>
              </a:rPr>
              <a:t> ).css( </a:t>
            </a:r>
            <a:r>
              <a:rPr lang="es" sz="1150">
                <a:solidFill>
                  <a:srgbClr val="DD1144"/>
                </a:solidFill>
                <a:highlight>
                  <a:srgbClr val="EEEEEE"/>
                </a:highlight>
                <a:latin typeface="Consolas"/>
                <a:ea typeface="Consolas"/>
                <a:cs typeface="Consolas"/>
                <a:sym typeface="Consolas"/>
              </a:rPr>
              <a:t>"color"</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"#0769ad"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Much faster:</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"&lt;style type=\"text/css\"&gt;a.swedberg { color: #0769ad }&lt;/style&gt;"</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.appendTo( </a:t>
            </a:r>
            <a:r>
              <a:rPr lang="es" sz="1150">
                <a:solidFill>
                  <a:srgbClr val="DD1144"/>
                </a:solidFill>
                <a:highlight>
                  <a:srgbClr val="EEEEEE"/>
                </a:highlight>
                <a:latin typeface="Consolas"/>
                <a:ea typeface="Consolas"/>
                <a:cs typeface="Consolas"/>
                <a:sym typeface="Consolas"/>
              </a:rPr>
              <a:t>"head"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07" name="Google Shape;1107;p12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108" name="Google Shape;1108;p124"/>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25"/>
          <p:cNvSpPr txBox="1"/>
          <p:nvPr>
            <p:ph type="title"/>
          </p:nvPr>
        </p:nvSpPr>
        <p:spPr>
          <a:xfrm>
            <a:off x="1399275" y="1307100"/>
            <a:ext cx="66636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400"/>
              <a:t>Organización del código</a:t>
            </a:r>
            <a:endParaRPr sz="44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2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500"/>
              <a:t>Organización del código</a:t>
            </a:r>
            <a:endParaRPr sz="3500"/>
          </a:p>
        </p:txBody>
      </p:sp>
      <p:sp>
        <p:nvSpPr>
          <p:cNvPr id="1119" name="Google Shape;1119;p126"/>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Comprender la mecánica básica es una cosa, pero la esencia de crear aplicaciones es comprender cómo organizar el código para que sea navegable y esté bien encapsulado en lugar de una gran cantidad de funciones globales.</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1600"/>
              </a:spcAft>
              <a:buNone/>
            </a:pPr>
            <a:r>
              <a:t/>
            </a:r>
            <a:endParaRPr sz="1150">
              <a:solidFill>
                <a:srgbClr val="333333"/>
              </a:solidFill>
              <a:highlight>
                <a:srgbClr val="FFFFFF"/>
              </a:highlight>
              <a:latin typeface="Arial"/>
              <a:ea typeface="Arial"/>
              <a:cs typeface="Arial"/>
              <a:sym typeface="Arial"/>
            </a:endParaRPr>
          </a:p>
        </p:txBody>
      </p:sp>
      <p:sp>
        <p:nvSpPr>
          <p:cNvPr id="1120" name="Google Shape;1120;p126"/>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2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Organización del código</a:t>
            </a:r>
            <a:endParaRPr sz="3500"/>
          </a:p>
        </p:txBody>
      </p:sp>
      <p:sp>
        <p:nvSpPr>
          <p:cNvPr id="1126" name="Google Shape;1126;p127"/>
          <p:cNvSpPr txBox="1"/>
          <p:nvPr>
            <p:ph idx="2" type="subTitle"/>
          </p:nvPr>
        </p:nvSpPr>
        <p:spPr>
          <a:xfrm>
            <a:off x="1182025" y="1892700"/>
            <a:ext cx="4593000" cy="251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lang="es" sz="1100">
                <a:solidFill>
                  <a:srgbClr val="000000"/>
                </a:solidFill>
                <a:latin typeface="Arial"/>
                <a:ea typeface="Arial"/>
                <a:cs typeface="Arial"/>
                <a:sym typeface="Arial"/>
              </a:rPr>
              <a:t>Conceptos de organización del código</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solidFill>
                  <a:srgbClr val="000000"/>
                </a:solidFill>
                <a:latin typeface="Arial"/>
                <a:ea typeface="Arial"/>
                <a:cs typeface="Arial"/>
                <a:sym typeface="Arial"/>
              </a:rPr>
              <a:t>Cuidado con las funciones anónimas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solidFill>
                  <a:srgbClr val="000000"/>
                </a:solidFill>
                <a:latin typeface="Arial"/>
                <a:ea typeface="Arial"/>
                <a:cs typeface="Arial"/>
                <a:sym typeface="Arial"/>
              </a:rPr>
              <a:t>Mantenga las cosas DRY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solidFill>
                  <a:srgbClr val="000000"/>
                </a:solidFill>
                <a:latin typeface="Arial"/>
                <a:ea typeface="Arial"/>
                <a:cs typeface="Arial"/>
                <a:sym typeface="Arial"/>
              </a:rPr>
              <a:t>Detección de Características y Navegadores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solidFill>
                  <a:srgbClr val="000000"/>
                </a:solidFill>
                <a:latin typeface="Arial"/>
                <a:ea typeface="Arial"/>
                <a:cs typeface="Arial"/>
                <a:sym typeface="Arial"/>
              </a:rPr>
              <a:t>Diferidos jQuery</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127" name="Google Shape;1127;p127"/>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2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de organización de código</a:t>
            </a:r>
            <a:endParaRPr b="1" sz="2700">
              <a:solidFill>
                <a:srgbClr val="333333"/>
              </a:solidFill>
              <a:highlight>
                <a:srgbClr val="FFFFFF"/>
              </a:highlight>
              <a:latin typeface="Arial"/>
              <a:ea typeface="Arial"/>
              <a:cs typeface="Arial"/>
              <a:sym typeface="Arial"/>
            </a:endParaRPr>
          </a:p>
        </p:txBody>
      </p:sp>
      <p:sp>
        <p:nvSpPr>
          <p:cNvPr id="1133" name="Google Shape;1133;p128"/>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950">
                <a:solidFill>
                  <a:srgbClr val="333333"/>
                </a:solidFill>
                <a:highlight>
                  <a:srgbClr val="FFFFFF"/>
                </a:highlight>
                <a:latin typeface="Arial"/>
                <a:ea typeface="Arial"/>
                <a:cs typeface="Arial"/>
                <a:sym typeface="Arial"/>
              </a:rPr>
              <a:t>Cuando va más allá de agregar mejoras simples a su sitio web con jQuery y comienza a desarrollar aplicaciones completas del lado del cliente, debe considerar cómo organizar su código. En este capítulo, analizaremos varios patrones de organización de código que puede usar en su aplicación jQuery y exploraremos el sistema de compilación y administración </a:t>
            </a:r>
            <a:r>
              <a:rPr lang="es" sz="9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de dependencias de RequireJS</a:t>
            </a:r>
            <a:r>
              <a:rPr lang="es" sz="950">
                <a:solidFill>
                  <a:srgbClr val="333333"/>
                </a:solidFill>
                <a:highlight>
                  <a:srgbClr val="FFFFFF"/>
                </a:highlight>
                <a:latin typeface="Arial"/>
                <a:ea typeface="Arial"/>
                <a:cs typeface="Arial"/>
                <a:sym typeface="Arial"/>
              </a:rPr>
              <a:t>.</a:t>
            </a:r>
            <a:endParaRPr sz="950">
              <a:solidFill>
                <a:srgbClr val="333333"/>
              </a:solidFill>
              <a:highlight>
                <a:srgbClr val="FFFFFF"/>
              </a:highlight>
              <a:latin typeface="Arial"/>
              <a:ea typeface="Arial"/>
              <a:cs typeface="Arial"/>
              <a:sym typeface="Arial"/>
            </a:endParaRPr>
          </a:p>
          <a:p>
            <a:pPr indent="0" lvl="0" marL="0" rtl="0" algn="just">
              <a:lnSpc>
                <a:spcPct val="100000"/>
              </a:lnSpc>
              <a:spcBef>
                <a:spcPts val="500"/>
              </a:spcBef>
              <a:spcAft>
                <a:spcPts val="0"/>
              </a:spcAft>
              <a:buNone/>
            </a:pPr>
            <a:r>
              <a:rPr b="1" lang="es" sz="1600">
                <a:solidFill>
                  <a:srgbClr val="333333"/>
                </a:solidFill>
                <a:highlight>
                  <a:srgbClr val="FFFFFF"/>
                </a:highlight>
                <a:latin typeface="Arial"/>
                <a:ea typeface="Arial"/>
                <a:cs typeface="Arial"/>
                <a:sym typeface="Arial"/>
              </a:rPr>
              <a:t>Conceptos clave</a:t>
            </a:r>
            <a:endParaRPr b="1" sz="1600">
              <a:solidFill>
                <a:srgbClr val="333333"/>
              </a:solidFill>
              <a:highlight>
                <a:srgbClr val="FFFFFF"/>
              </a:highlight>
              <a:latin typeface="Arial"/>
              <a:ea typeface="Arial"/>
              <a:cs typeface="Arial"/>
              <a:sym typeface="Arial"/>
            </a:endParaRPr>
          </a:p>
          <a:p>
            <a:pPr indent="0" lvl="0" marL="0" rtl="0" algn="just">
              <a:lnSpc>
                <a:spcPct val="100000"/>
              </a:lnSpc>
              <a:spcBef>
                <a:spcPts val="500"/>
              </a:spcBef>
              <a:spcAft>
                <a:spcPts val="0"/>
              </a:spcAft>
              <a:buNone/>
            </a:pPr>
            <a:r>
              <a:rPr lang="es" sz="950">
                <a:solidFill>
                  <a:srgbClr val="333333"/>
                </a:solidFill>
                <a:highlight>
                  <a:srgbClr val="FFFFFF"/>
                </a:highlight>
                <a:latin typeface="Arial"/>
                <a:ea typeface="Arial"/>
                <a:cs typeface="Arial"/>
                <a:sym typeface="Arial"/>
              </a:rPr>
              <a:t>Antes de saltar a los patrones de organización de código, es importante comprender algunos conceptos que son comunes a todos los buenos patrones de organización de código.</a:t>
            </a:r>
            <a:endParaRPr sz="950">
              <a:solidFill>
                <a:srgbClr val="333333"/>
              </a:solidFill>
              <a:highlight>
                <a:srgbClr val="FFFFFF"/>
              </a:highlight>
              <a:latin typeface="Arial"/>
              <a:ea typeface="Arial"/>
              <a:cs typeface="Arial"/>
              <a:sym typeface="Arial"/>
            </a:endParaRPr>
          </a:p>
          <a:p>
            <a:pPr indent="-304800" lvl="0" marL="457200" rtl="0" algn="just">
              <a:lnSpc>
                <a:spcPct val="100000"/>
              </a:lnSpc>
              <a:spcBef>
                <a:spcPts val="500"/>
              </a:spcBef>
              <a:spcAft>
                <a:spcPts val="0"/>
              </a:spcAft>
              <a:buSzPts val="1200"/>
              <a:buChar char="●"/>
            </a:pPr>
            <a:r>
              <a:rPr lang="es" sz="950">
                <a:solidFill>
                  <a:schemeClr val="lt2"/>
                </a:solidFill>
                <a:highlight>
                  <a:srgbClr val="FFFFFF"/>
                </a:highlight>
                <a:latin typeface="Arial"/>
                <a:ea typeface="Arial"/>
                <a:cs typeface="Arial"/>
                <a:sym typeface="Arial"/>
              </a:rPr>
              <a:t>Su código debe dividirse en unidades de funcionalidad</a:t>
            </a:r>
            <a:r>
              <a:rPr lang="es" sz="950">
                <a:solidFill>
                  <a:srgbClr val="333333"/>
                </a:solidFill>
                <a:highlight>
                  <a:srgbClr val="FFFFFF"/>
                </a:highlight>
                <a:latin typeface="Arial"/>
                <a:ea typeface="Arial"/>
                <a:cs typeface="Arial"/>
                <a:sym typeface="Arial"/>
              </a:rPr>
              <a:t>: módulos, servicios, etc. Evite la tentación de tener todo su código en un bloque enorme. Este concepto, a grandes rasgos, se conoce como encapsulación.</a:t>
            </a:r>
            <a:endParaRPr sz="800">
              <a:solidFill>
                <a:srgbClr val="188038"/>
              </a:solidFill>
              <a:highlight>
                <a:srgbClr val="FFFFFF"/>
              </a:highlight>
              <a:latin typeface="Consolas"/>
              <a:ea typeface="Consolas"/>
              <a:cs typeface="Consolas"/>
              <a:sym typeface="Consolas"/>
            </a:endParaRPr>
          </a:p>
          <a:p>
            <a:pPr indent="-304800" lvl="0" marL="457200" rtl="0" algn="just">
              <a:lnSpc>
                <a:spcPct val="100000"/>
              </a:lnSpc>
              <a:spcBef>
                <a:spcPts val="0"/>
              </a:spcBef>
              <a:spcAft>
                <a:spcPts val="0"/>
              </a:spcAft>
              <a:buSzPts val="1200"/>
              <a:buChar char="●"/>
            </a:pPr>
            <a:r>
              <a:rPr lang="es" sz="950">
                <a:solidFill>
                  <a:schemeClr val="lt2"/>
                </a:solidFill>
                <a:highlight>
                  <a:srgbClr val="FFFFFF"/>
                </a:highlight>
                <a:latin typeface="Arial"/>
                <a:ea typeface="Arial"/>
                <a:cs typeface="Arial"/>
                <a:sym typeface="Arial"/>
              </a:rPr>
              <a:t>No te repitas</a:t>
            </a:r>
            <a:r>
              <a:rPr lang="es" sz="950">
                <a:solidFill>
                  <a:srgbClr val="333333"/>
                </a:solidFill>
                <a:highlight>
                  <a:srgbClr val="FFFFFF"/>
                </a:highlight>
                <a:latin typeface="Arial"/>
                <a:ea typeface="Arial"/>
                <a:cs typeface="Arial"/>
                <a:sym typeface="Arial"/>
              </a:rPr>
              <a:t>. Identifique similitudes entre las piezas de funcionalidad y use técnicas de herencia para evitar el código repetitivo.</a:t>
            </a:r>
            <a:endParaRPr sz="950">
              <a:solidFill>
                <a:srgbClr val="333333"/>
              </a:solidFill>
              <a:highlight>
                <a:srgbClr val="FFFFFF"/>
              </a:highlight>
              <a:latin typeface="Arial"/>
              <a:ea typeface="Arial"/>
              <a:cs typeface="Arial"/>
              <a:sym typeface="Arial"/>
            </a:endParaRPr>
          </a:p>
          <a:p>
            <a:pPr indent="-304800" lvl="0" marL="457200" marR="0" rtl="0" algn="just">
              <a:lnSpc>
                <a:spcPct val="100000"/>
              </a:lnSpc>
              <a:spcBef>
                <a:spcPts val="0"/>
              </a:spcBef>
              <a:spcAft>
                <a:spcPts val="0"/>
              </a:spcAft>
              <a:buSzPts val="1200"/>
              <a:buChar char="●"/>
            </a:pPr>
            <a:r>
              <a:rPr lang="es" sz="950">
                <a:solidFill>
                  <a:srgbClr val="333333"/>
                </a:solidFill>
                <a:highlight>
                  <a:srgbClr val="FFFFFF"/>
                </a:highlight>
                <a:latin typeface="Arial"/>
                <a:ea typeface="Arial"/>
                <a:cs typeface="Arial"/>
                <a:sym typeface="Arial"/>
              </a:rPr>
              <a:t>A pesar de la naturaleza centrada en DOM de jQuery, las aplicaciones JavaScript no tienen que ver </a:t>
            </a:r>
            <a:r>
              <a:rPr lang="es" sz="950">
                <a:solidFill>
                  <a:srgbClr val="333333"/>
                </a:solidFill>
                <a:highlight>
                  <a:srgbClr val="FFFFFF"/>
                </a:highlight>
                <a:latin typeface="Arial"/>
                <a:ea typeface="Arial"/>
                <a:cs typeface="Arial"/>
                <a:sym typeface="Arial"/>
              </a:rPr>
              <a:t>sólo</a:t>
            </a:r>
            <a:r>
              <a:rPr lang="es" sz="950">
                <a:solidFill>
                  <a:srgbClr val="333333"/>
                </a:solidFill>
                <a:highlight>
                  <a:srgbClr val="FFFFFF"/>
                </a:highlight>
                <a:latin typeface="Arial"/>
                <a:ea typeface="Arial"/>
                <a:cs typeface="Arial"/>
                <a:sym typeface="Arial"/>
              </a:rPr>
              <a:t> con el DOM. </a:t>
            </a:r>
            <a:r>
              <a:rPr lang="es" sz="950">
                <a:solidFill>
                  <a:schemeClr val="lt2"/>
                </a:solidFill>
                <a:highlight>
                  <a:srgbClr val="FFFFFF"/>
                </a:highlight>
                <a:latin typeface="Arial"/>
                <a:ea typeface="Arial"/>
                <a:cs typeface="Arial"/>
                <a:sym typeface="Arial"/>
              </a:rPr>
              <a:t>Recuerde que no todas las piezas de funcionalidad necesitan, o deben, tener una representación DOM</a:t>
            </a:r>
            <a:r>
              <a:rPr lang="es" sz="950">
                <a:solidFill>
                  <a:srgbClr val="333333"/>
                </a:solidFill>
                <a:highlight>
                  <a:srgbClr val="FFFFFF"/>
                </a:highlight>
                <a:latin typeface="Arial"/>
                <a:ea typeface="Arial"/>
                <a:cs typeface="Arial"/>
                <a:sym typeface="Arial"/>
              </a:rPr>
              <a:t>.</a:t>
            </a:r>
            <a:endParaRPr sz="950">
              <a:solidFill>
                <a:srgbClr val="333333"/>
              </a:solidFill>
              <a:highlight>
                <a:srgbClr val="FFFFFF"/>
              </a:highlight>
              <a:latin typeface="Arial"/>
              <a:ea typeface="Arial"/>
              <a:cs typeface="Arial"/>
              <a:sym typeface="Arial"/>
            </a:endParaRPr>
          </a:p>
          <a:p>
            <a:pPr indent="-288925" lvl="0" marL="457200" rtl="0" algn="just">
              <a:lnSpc>
                <a:spcPct val="100000"/>
              </a:lnSpc>
              <a:spcBef>
                <a:spcPts val="0"/>
              </a:spcBef>
              <a:spcAft>
                <a:spcPts val="0"/>
              </a:spcAft>
              <a:buSzPts val="950"/>
              <a:buFont typeface="Arial"/>
              <a:buChar char="●"/>
            </a:pPr>
            <a:r>
              <a:rPr lang="es" sz="950">
                <a:solidFill>
                  <a:schemeClr val="lt2"/>
                </a:solidFill>
                <a:highlight>
                  <a:srgbClr val="FFFFFF"/>
                </a:highlight>
                <a:latin typeface="Arial"/>
                <a:ea typeface="Arial"/>
                <a:cs typeface="Arial"/>
                <a:sym typeface="Arial"/>
              </a:rPr>
              <a:t>Las unidades de funcionalidad deben estar débilmente acopladas</a:t>
            </a:r>
            <a:r>
              <a:rPr lang="es" sz="950">
                <a:solidFill>
                  <a:srgbClr val="333333"/>
                </a:solidFill>
                <a:highlight>
                  <a:srgbClr val="FFFFFF"/>
                </a:highlight>
                <a:latin typeface="Arial"/>
                <a:ea typeface="Arial"/>
                <a:cs typeface="Arial"/>
                <a:sym typeface="Arial"/>
              </a:rPr>
              <a:t>, es decir, una unidad de funcionalidad debe poder existir por sí misma, y la comunicación entre unidades debe manejarse a través de un sistema de mensajería como eventos personalizados o pub / sub. Manténgase alejado de la comunicación directa entre unidades de funcionalidad siempre que sea posible.</a:t>
            </a:r>
            <a:endParaRPr sz="950">
              <a:solidFill>
                <a:srgbClr val="333333"/>
              </a:solidFill>
              <a:highlight>
                <a:srgbClr val="FFFFFF"/>
              </a:highlight>
              <a:latin typeface="Arial"/>
              <a:ea typeface="Arial"/>
              <a:cs typeface="Arial"/>
              <a:sym typeface="Arial"/>
            </a:endParaRPr>
          </a:p>
          <a:p>
            <a:pPr indent="0" lvl="0" marL="0" rtl="0" algn="just">
              <a:lnSpc>
                <a:spcPct val="100000"/>
              </a:lnSpc>
              <a:spcBef>
                <a:spcPts val="500"/>
              </a:spcBef>
              <a:spcAft>
                <a:spcPts val="0"/>
              </a:spcAft>
              <a:buNone/>
            </a:pPr>
            <a:r>
              <a:rPr lang="es" sz="950">
                <a:solidFill>
                  <a:srgbClr val="333333"/>
                </a:solidFill>
                <a:highlight>
                  <a:srgbClr val="FFFFFF"/>
                </a:highlight>
                <a:latin typeface="Arial"/>
                <a:ea typeface="Arial"/>
                <a:cs typeface="Arial"/>
                <a:sym typeface="Arial"/>
              </a:rPr>
              <a:t>El concepto de acoplamiento flexible puede ser especialmente problemático para los desarrolladores que hacen su primera incursión en aplicaciones complejas, así que tenga esto en cuenta a medida que comienza.</a:t>
            </a:r>
            <a:endParaRPr sz="9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34" name="Google Shape;1134;p12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135" name="Google Shape;1135;p128"/>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2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de organización de código</a:t>
            </a:r>
            <a:endParaRPr b="1" sz="2700">
              <a:solidFill>
                <a:srgbClr val="333333"/>
              </a:solidFill>
              <a:highlight>
                <a:srgbClr val="FFFFFF"/>
              </a:highlight>
              <a:latin typeface="Arial"/>
              <a:ea typeface="Arial"/>
              <a:cs typeface="Arial"/>
              <a:sym typeface="Arial"/>
            </a:endParaRPr>
          </a:p>
        </p:txBody>
      </p:sp>
      <p:sp>
        <p:nvSpPr>
          <p:cNvPr id="1141" name="Google Shape;1141;p129"/>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Encapsulación</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El primer paso para la organización del código es separar partes de la aplicación en partes distintas; A veces, incluso este esfuerzo es suficiente para mejorar la estructura de su código y su capacidad de mantenimiento.</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b="1" lang="es" sz="1500">
                <a:solidFill>
                  <a:srgbClr val="666666"/>
                </a:solidFill>
                <a:highlight>
                  <a:srgbClr val="FFFFFF"/>
                </a:highlight>
                <a:latin typeface="Arial"/>
                <a:ea typeface="Arial"/>
                <a:cs typeface="Arial"/>
                <a:sym typeface="Arial"/>
              </a:rPr>
              <a:t>El literal del objeto</a:t>
            </a:r>
            <a:endParaRPr b="1" sz="1500">
              <a:solidFill>
                <a:srgbClr val="666666"/>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Un literal de objeto es quizás la forma más sencilla de encapsular código relacionado. No ofrece ninguna privacidad para propiedades o métodos, pero es útil para eliminar funciones anónimas de su código, centralizar las opciones de configuración y facilitar el camino hacia la reutilización y la refactorización.</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b="1" lang="es" sz="1500">
                <a:solidFill>
                  <a:srgbClr val="666666"/>
                </a:solidFill>
                <a:highlight>
                  <a:srgbClr val="FFFFFF"/>
                </a:highlight>
                <a:latin typeface="Arial"/>
                <a:ea typeface="Arial"/>
                <a:cs typeface="Arial"/>
                <a:sym typeface="Arial"/>
              </a:rPr>
              <a:t>El patrón del módulo</a:t>
            </a:r>
            <a:endParaRPr b="1" sz="1500">
              <a:solidFill>
                <a:srgbClr val="666666"/>
              </a:solidFill>
              <a:highlight>
                <a:srgbClr val="FFFFFF"/>
              </a:highlight>
              <a:latin typeface="Arial"/>
              <a:ea typeface="Arial"/>
              <a:cs typeface="Arial"/>
              <a:sym typeface="Arial"/>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El patrón del módulo supera algunas de las limitaciones del literal del objeto, ofreciendo privacidad para variables y funciones al tiempo que expone una API pública si se desea.</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lang="es" sz="1400">
                <a:solidFill>
                  <a:schemeClr val="lt1"/>
                </a:solidFill>
                <a:uFill>
                  <a:noFill/>
                </a:uFill>
                <a:latin typeface="Arial"/>
                <a:ea typeface="Arial"/>
                <a:cs typeface="Arial"/>
                <a:sym typeface="Arial"/>
                <a:hlinkClick r:id="rId3">
                  <a:extLst>
                    <a:ext uri="{A12FA001-AC4F-418D-AE19-62706E023703}">
                      <ahyp:hlinkClr val="tx"/>
                    </a:ext>
                  </a:extLst>
                </a:hlinkClick>
              </a:rPr>
              <a:t>✚</a:t>
            </a:r>
            <a:endParaRPr sz="1400">
              <a:solidFill>
                <a:schemeClr val="lt1"/>
              </a:solidFill>
              <a:latin typeface="Arial"/>
              <a:ea typeface="Arial"/>
              <a:cs typeface="Arial"/>
              <a:sym typeface="Arial"/>
            </a:endParaRPr>
          </a:p>
          <a:p>
            <a:pPr indent="0" lvl="0" marL="0" rtl="0" algn="just">
              <a:lnSpc>
                <a:spcPct val="100000"/>
              </a:lnSpc>
              <a:spcBef>
                <a:spcPts val="0"/>
              </a:spcBef>
              <a:spcAft>
                <a:spcPts val="0"/>
              </a:spcAft>
              <a:buNone/>
            </a:pPr>
            <a:r>
              <a:t/>
            </a:r>
            <a:endParaRPr sz="950">
              <a:solidFill>
                <a:srgbClr val="DD1144"/>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42" name="Google Shape;1142;p12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143" name="Google Shape;1143;p129"/>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Cuidado con las funciones anónimas</a:t>
            </a:r>
            <a:endParaRPr b="1" sz="2700">
              <a:solidFill>
                <a:srgbClr val="333333"/>
              </a:solidFill>
              <a:highlight>
                <a:srgbClr val="FFFFFF"/>
              </a:highlight>
              <a:latin typeface="Arial"/>
              <a:ea typeface="Arial"/>
              <a:cs typeface="Arial"/>
              <a:sym typeface="Arial"/>
            </a:endParaRPr>
          </a:p>
        </p:txBody>
      </p:sp>
      <p:sp>
        <p:nvSpPr>
          <p:cNvPr id="1149" name="Google Shape;1149;p130"/>
          <p:cNvSpPr txBox="1"/>
          <p:nvPr>
            <p:ph idx="1" type="subTitle"/>
          </p:nvPr>
        </p:nvSpPr>
        <p:spPr>
          <a:xfrm>
            <a:off x="713250" y="1216000"/>
            <a:ext cx="7717500" cy="698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850">
                <a:solidFill>
                  <a:srgbClr val="333333"/>
                </a:solidFill>
                <a:highlight>
                  <a:srgbClr val="FFFFFF"/>
                </a:highlight>
                <a:latin typeface="Arial"/>
                <a:ea typeface="Arial"/>
                <a:cs typeface="Arial"/>
                <a:sym typeface="Arial"/>
              </a:rPr>
              <a:t>Las funciones anónimas enlazadas en todas partes son un dolor. Son difíciles de depurar, mantener, probar o reutilizar. En su lugar, use un literal de objeto para organizar y asignar un nombre a los controladores y devoluciones de llamada</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50" name="Google Shape;1150;p130"/>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151" name="Google Shape;1151;p130"/>
          <p:cNvSpPr txBox="1"/>
          <p:nvPr/>
        </p:nvSpPr>
        <p:spPr>
          <a:xfrm>
            <a:off x="713250" y="2012825"/>
            <a:ext cx="2510400" cy="2186400"/>
          </a:xfrm>
          <a:prstGeom prst="rect">
            <a:avLst/>
          </a:prstGeom>
          <a:noFill/>
          <a:ln cap="flat" cmpd="sng" w="9525">
            <a:solidFill>
              <a:srgbClr val="DD1144"/>
            </a:solidFill>
            <a:prstDash val="solid"/>
            <a:round/>
            <a:headEnd len="sm" w="sm" type="none"/>
            <a:tailEnd len="sm" w="sm" type="none"/>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i="1" lang="es" sz="850">
                <a:solidFill>
                  <a:srgbClr val="999988"/>
                </a:solidFill>
                <a:highlight>
                  <a:srgbClr val="EEEEEE"/>
                </a:highlight>
                <a:latin typeface="Consolas"/>
                <a:ea typeface="Consolas"/>
                <a:cs typeface="Consolas"/>
                <a:sym typeface="Consolas"/>
              </a:rPr>
              <a:t>// BAD</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6B3"/>
                </a:solidFill>
                <a:highlight>
                  <a:srgbClr val="EEEEEE"/>
                </a:highlight>
                <a:latin typeface="Consolas"/>
                <a:ea typeface="Consolas"/>
                <a:cs typeface="Consolas"/>
                <a:sym typeface="Consolas"/>
              </a:rPr>
              <a:t>document</a:t>
            </a:r>
            <a:r>
              <a:rPr lang="es" sz="850">
                <a:solidFill>
                  <a:srgbClr val="188038"/>
                </a:solidFill>
                <a:highlight>
                  <a:srgbClr val="EEEEEE"/>
                </a:highlight>
                <a:latin typeface="Consolas"/>
                <a:ea typeface="Consolas"/>
                <a:cs typeface="Consolas"/>
                <a:sym typeface="Consolas"/>
              </a:rPr>
              <a:t> ).ready(</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 </a:t>
            </a:r>
            <a:r>
              <a:rPr lang="es" sz="850">
                <a:solidFill>
                  <a:srgbClr val="DD1144"/>
                </a:solidFill>
                <a:highlight>
                  <a:srgbClr val="EEEEEE"/>
                </a:highlight>
                <a:latin typeface="Consolas"/>
                <a:ea typeface="Consolas"/>
                <a:cs typeface="Consolas"/>
                <a:sym typeface="Consolas"/>
              </a:rPr>
              <a:t>"#magic"</a:t>
            </a:r>
            <a:r>
              <a:rPr lang="es" sz="850">
                <a:solidFill>
                  <a:srgbClr val="188038"/>
                </a:solidFill>
                <a:highlight>
                  <a:srgbClr val="EEEEEE"/>
                </a:highlight>
                <a:latin typeface="Consolas"/>
                <a:ea typeface="Consolas"/>
                <a:cs typeface="Consolas"/>
                <a:sym typeface="Consolas"/>
              </a:rPr>
              <a:t> ).click(</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event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 </a:t>
            </a:r>
            <a:r>
              <a:rPr lang="es" sz="850">
                <a:solidFill>
                  <a:srgbClr val="DD1144"/>
                </a:solidFill>
                <a:highlight>
                  <a:srgbClr val="EEEEEE"/>
                </a:highlight>
                <a:latin typeface="Consolas"/>
                <a:ea typeface="Consolas"/>
                <a:cs typeface="Consolas"/>
                <a:sym typeface="Consolas"/>
              </a:rPr>
              <a:t>"#yayeffects"</a:t>
            </a:r>
            <a:r>
              <a:rPr lang="es" sz="850">
                <a:solidFill>
                  <a:srgbClr val="188038"/>
                </a:solidFill>
                <a:highlight>
                  <a:srgbClr val="EEEEEE"/>
                </a:highlight>
                <a:latin typeface="Consolas"/>
                <a:ea typeface="Consolas"/>
                <a:cs typeface="Consolas"/>
                <a:sym typeface="Consolas"/>
              </a:rPr>
              <a:t> ).slideUp(</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i="1" lang="es" sz="850">
                <a:solidFill>
                  <a:srgbClr val="999988"/>
                </a:solidFill>
                <a:highlight>
                  <a:srgbClr val="EEEEEE"/>
                </a:highlight>
                <a:latin typeface="Consolas"/>
                <a:ea typeface="Consolas"/>
                <a:cs typeface="Consolas"/>
                <a:sym typeface="Consolas"/>
              </a:rPr>
              <a:t>// ...</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 </a:t>
            </a:r>
            <a:r>
              <a:rPr lang="es" sz="850">
                <a:solidFill>
                  <a:srgbClr val="DD1144"/>
                </a:solidFill>
                <a:highlight>
                  <a:srgbClr val="EEEEEE"/>
                </a:highlight>
                <a:latin typeface="Consolas"/>
                <a:ea typeface="Consolas"/>
                <a:cs typeface="Consolas"/>
                <a:sym typeface="Consolas"/>
              </a:rPr>
              <a:t>"#happiness"</a:t>
            </a:r>
            <a:r>
              <a:rPr lang="es" sz="850">
                <a:solidFill>
                  <a:srgbClr val="188038"/>
                </a:solidFill>
                <a:highlight>
                  <a:srgbClr val="EEEEEE"/>
                </a:highlight>
                <a:latin typeface="Consolas"/>
                <a:ea typeface="Consolas"/>
                <a:cs typeface="Consolas"/>
                <a:sym typeface="Consolas"/>
              </a:rPr>
              <a:t> ).load( url + </a:t>
            </a:r>
            <a:r>
              <a:rPr lang="es" sz="850">
                <a:solidFill>
                  <a:srgbClr val="DD1144"/>
                </a:solidFill>
                <a:highlight>
                  <a:srgbClr val="EEEEEE"/>
                </a:highlight>
                <a:latin typeface="Consolas"/>
                <a:ea typeface="Consolas"/>
                <a:cs typeface="Consolas"/>
                <a:sym typeface="Consolas"/>
              </a:rPr>
              <a:t>" #unicorns"</a:t>
            </a: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i="1" lang="es" sz="850">
                <a:solidFill>
                  <a:srgbClr val="999988"/>
                </a:solidFill>
                <a:highlight>
                  <a:srgbClr val="EEEEEE"/>
                </a:highlight>
                <a:latin typeface="Consolas"/>
                <a:ea typeface="Consolas"/>
                <a:cs typeface="Consolas"/>
                <a:sym typeface="Consolas"/>
              </a:rPr>
              <a:t>// ...</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p:txBody>
      </p:sp>
      <p:sp>
        <p:nvSpPr>
          <p:cNvPr id="1152" name="Google Shape;1152;p130"/>
          <p:cNvSpPr txBox="1"/>
          <p:nvPr/>
        </p:nvSpPr>
        <p:spPr>
          <a:xfrm>
            <a:off x="4286250" y="2012825"/>
            <a:ext cx="4144500" cy="2186400"/>
          </a:xfrm>
          <a:prstGeom prst="rect">
            <a:avLst/>
          </a:prstGeom>
          <a:noFill/>
          <a:ln cap="flat" cmpd="sng" w="9525">
            <a:solidFill>
              <a:srgbClr val="009926"/>
            </a:solidFill>
            <a:prstDash val="solid"/>
            <a:round/>
            <a:headEnd len="sm" w="sm" type="none"/>
            <a:tailEnd len="sm" w="sm" type="none"/>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i="1" lang="es" sz="850">
                <a:solidFill>
                  <a:srgbClr val="999988"/>
                </a:solidFill>
                <a:highlight>
                  <a:srgbClr val="EEEEEE"/>
                </a:highlight>
                <a:latin typeface="Consolas"/>
                <a:ea typeface="Consolas"/>
                <a:cs typeface="Consolas"/>
                <a:sym typeface="Consolas"/>
              </a:rPr>
              <a:t>// BETTER</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850">
                <a:solidFill>
                  <a:srgbClr val="188038"/>
                </a:solidFill>
                <a:highlight>
                  <a:srgbClr val="EEEEEE"/>
                </a:highlight>
                <a:latin typeface="Consolas"/>
                <a:ea typeface="Consolas"/>
                <a:cs typeface="Consolas"/>
                <a:sym typeface="Consolas"/>
              </a:rPr>
              <a:t>var</a:t>
            </a:r>
            <a:r>
              <a:rPr lang="es" sz="850">
                <a:solidFill>
                  <a:srgbClr val="188038"/>
                </a:solidFill>
                <a:highlight>
                  <a:srgbClr val="EEEEEE"/>
                </a:highlight>
                <a:latin typeface="Consolas"/>
                <a:ea typeface="Consolas"/>
                <a:cs typeface="Consolas"/>
                <a:sym typeface="Consolas"/>
              </a:rPr>
              <a:t> PI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080"/>
                </a:solidFill>
                <a:highlight>
                  <a:srgbClr val="EEEEEE"/>
                </a:highlight>
                <a:latin typeface="Consolas"/>
                <a:ea typeface="Consolas"/>
                <a:cs typeface="Consolas"/>
                <a:sym typeface="Consolas"/>
              </a:rPr>
              <a:t>onReady</a:t>
            </a: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 </a:t>
            </a:r>
            <a:r>
              <a:rPr lang="es" sz="850">
                <a:solidFill>
                  <a:srgbClr val="DD1144"/>
                </a:solidFill>
                <a:highlight>
                  <a:srgbClr val="EEEEEE"/>
                </a:highlight>
                <a:latin typeface="Consolas"/>
                <a:ea typeface="Consolas"/>
                <a:cs typeface="Consolas"/>
                <a:sym typeface="Consolas"/>
              </a:rPr>
              <a:t>"#magic"</a:t>
            </a:r>
            <a:r>
              <a:rPr lang="es" sz="850">
                <a:solidFill>
                  <a:srgbClr val="188038"/>
                </a:solidFill>
                <a:highlight>
                  <a:srgbClr val="EEEEEE"/>
                </a:highlight>
                <a:latin typeface="Consolas"/>
                <a:ea typeface="Consolas"/>
                <a:cs typeface="Consolas"/>
                <a:sym typeface="Consolas"/>
              </a:rPr>
              <a:t> ).click( PI.candyMtn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 </a:t>
            </a:r>
            <a:r>
              <a:rPr lang="es" sz="850">
                <a:solidFill>
                  <a:srgbClr val="DD1144"/>
                </a:solidFill>
                <a:highlight>
                  <a:srgbClr val="EEEEEE"/>
                </a:highlight>
                <a:latin typeface="Consolas"/>
                <a:ea typeface="Consolas"/>
                <a:cs typeface="Consolas"/>
                <a:sym typeface="Consolas"/>
              </a:rPr>
              <a:t>"#happiness"</a:t>
            </a:r>
            <a:r>
              <a:rPr lang="es" sz="850">
                <a:solidFill>
                  <a:srgbClr val="188038"/>
                </a:solidFill>
                <a:highlight>
                  <a:srgbClr val="EEEEEE"/>
                </a:highlight>
                <a:latin typeface="Consolas"/>
                <a:ea typeface="Consolas"/>
                <a:cs typeface="Consolas"/>
                <a:sym typeface="Consolas"/>
              </a:rPr>
              <a:t> ).load( PI.url + </a:t>
            </a:r>
            <a:r>
              <a:rPr lang="es" sz="850">
                <a:solidFill>
                  <a:srgbClr val="DD1144"/>
                </a:solidFill>
                <a:highlight>
                  <a:srgbClr val="EEEEEE"/>
                </a:highlight>
                <a:latin typeface="Consolas"/>
                <a:ea typeface="Consolas"/>
                <a:cs typeface="Consolas"/>
                <a:sym typeface="Consolas"/>
              </a:rPr>
              <a:t>" #unicorns"</a:t>
            </a:r>
            <a:r>
              <a:rPr lang="es" sz="850">
                <a:solidFill>
                  <a:srgbClr val="188038"/>
                </a:solidFill>
                <a:highlight>
                  <a:srgbClr val="EEEEEE"/>
                </a:highlight>
                <a:latin typeface="Consolas"/>
                <a:ea typeface="Consolas"/>
                <a:cs typeface="Consolas"/>
                <a:sym typeface="Consolas"/>
              </a:rPr>
              <a:t>, PI.unicornCb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080"/>
                </a:solidFill>
                <a:highlight>
                  <a:srgbClr val="EEEEEE"/>
                </a:highlight>
                <a:latin typeface="Consolas"/>
                <a:ea typeface="Consolas"/>
                <a:cs typeface="Consolas"/>
                <a:sym typeface="Consolas"/>
              </a:rPr>
              <a:t>candyMtn</a:t>
            </a: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event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 </a:t>
            </a:r>
            <a:r>
              <a:rPr lang="es" sz="850">
                <a:solidFill>
                  <a:srgbClr val="DD1144"/>
                </a:solidFill>
                <a:highlight>
                  <a:srgbClr val="EEEEEE"/>
                </a:highlight>
                <a:latin typeface="Consolas"/>
                <a:ea typeface="Consolas"/>
                <a:cs typeface="Consolas"/>
                <a:sym typeface="Consolas"/>
              </a:rPr>
              <a:t>"#yayeffects"</a:t>
            </a:r>
            <a:r>
              <a:rPr lang="es" sz="850">
                <a:solidFill>
                  <a:srgbClr val="188038"/>
                </a:solidFill>
                <a:highlight>
                  <a:srgbClr val="EEEEEE"/>
                </a:highlight>
                <a:latin typeface="Consolas"/>
                <a:ea typeface="Consolas"/>
                <a:cs typeface="Consolas"/>
                <a:sym typeface="Consolas"/>
              </a:rPr>
              <a:t> ).slideUp( PI.slideCb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080"/>
                </a:solidFill>
                <a:highlight>
                  <a:srgbClr val="EEEEEE"/>
                </a:highlight>
                <a:latin typeface="Consolas"/>
                <a:ea typeface="Consolas"/>
                <a:cs typeface="Consolas"/>
                <a:sym typeface="Consolas"/>
              </a:rPr>
              <a:t>slideCb</a:t>
            </a: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080"/>
                </a:solidFill>
                <a:highlight>
                  <a:srgbClr val="EEEEEE"/>
                </a:highlight>
                <a:latin typeface="Consolas"/>
                <a:ea typeface="Consolas"/>
                <a:cs typeface="Consolas"/>
                <a:sym typeface="Consolas"/>
              </a:rPr>
              <a:t>unicornCb</a:t>
            </a: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6B3"/>
                </a:solidFill>
                <a:highlight>
                  <a:srgbClr val="EEEEEE"/>
                </a:highlight>
                <a:latin typeface="Consolas"/>
                <a:ea typeface="Consolas"/>
                <a:cs typeface="Consolas"/>
                <a:sym typeface="Consolas"/>
              </a:rPr>
              <a:t>document</a:t>
            </a:r>
            <a:r>
              <a:rPr lang="es" sz="850">
                <a:solidFill>
                  <a:srgbClr val="188038"/>
                </a:solidFill>
                <a:highlight>
                  <a:srgbClr val="EEEEEE"/>
                </a:highlight>
                <a:latin typeface="Consolas"/>
                <a:ea typeface="Consolas"/>
                <a:cs typeface="Consolas"/>
                <a:sym typeface="Consolas"/>
              </a:rPr>
              <a:t> ).ready( PI.onReady );</a:t>
            </a:r>
            <a:endParaRPr>
              <a:latin typeface="Barlow"/>
              <a:ea typeface="Barlow"/>
              <a:cs typeface="Barlow"/>
              <a:sym typeface="Barlow"/>
            </a:endParaRPr>
          </a:p>
        </p:txBody>
      </p:sp>
      <p:sp>
        <p:nvSpPr>
          <p:cNvPr id="1153" name="Google Shape;1153;p130"/>
          <p:cNvSpPr/>
          <p:nvPr/>
        </p:nvSpPr>
        <p:spPr>
          <a:xfrm>
            <a:off x="7479700" y="43830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3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Mantenga las cosas DRY</a:t>
            </a:r>
            <a:endParaRPr b="1" sz="2700">
              <a:solidFill>
                <a:srgbClr val="333333"/>
              </a:solidFill>
              <a:highlight>
                <a:srgbClr val="FFFFFF"/>
              </a:highlight>
              <a:latin typeface="Arial"/>
              <a:ea typeface="Arial"/>
              <a:cs typeface="Arial"/>
              <a:sym typeface="Arial"/>
            </a:endParaRPr>
          </a:p>
        </p:txBody>
      </p:sp>
      <p:sp>
        <p:nvSpPr>
          <p:cNvPr id="1159" name="Google Shape;1159;p131"/>
          <p:cNvSpPr txBox="1"/>
          <p:nvPr>
            <p:ph idx="1" type="subTitle"/>
          </p:nvPr>
        </p:nvSpPr>
        <p:spPr>
          <a:xfrm>
            <a:off x="713250" y="1216000"/>
            <a:ext cx="77175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No te repitas; Si te estás repitiendo, lo estás haciendo mal.</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60" name="Google Shape;1160;p13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161" name="Google Shape;1161;p131"/>
          <p:cNvSpPr txBox="1"/>
          <p:nvPr/>
        </p:nvSpPr>
        <p:spPr>
          <a:xfrm>
            <a:off x="646950" y="1982100"/>
            <a:ext cx="3416100" cy="2042400"/>
          </a:xfrm>
          <a:prstGeom prst="rect">
            <a:avLst/>
          </a:prstGeom>
          <a:noFill/>
          <a:ln cap="flat" cmpd="sng" w="9525">
            <a:solidFill>
              <a:srgbClr val="DD1144"/>
            </a:solidFill>
            <a:prstDash val="solid"/>
            <a:round/>
            <a:headEnd len="sm" w="sm" type="none"/>
            <a:tailEnd len="sm" w="sm" type="none"/>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i="1" lang="es" sz="850">
                <a:solidFill>
                  <a:srgbClr val="999988"/>
                </a:solidFill>
                <a:highlight>
                  <a:srgbClr val="EEEEEE"/>
                </a:highlight>
                <a:latin typeface="Consolas"/>
                <a:ea typeface="Consolas"/>
                <a:cs typeface="Consolas"/>
                <a:sym typeface="Consolas"/>
              </a:rPr>
              <a:t>// BAD</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850">
                <a:solidFill>
                  <a:srgbClr val="188038"/>
                </a:solidFill>
                <a:highlight>
                  <a:srgbClr val="EEEEEE"/>
                </a:highlight>
                <a:latin typeface="Consolas"/>
                <a:ea typeface="Consolas"/>
                <a:cs typeface="Consolas"/>
                <a:sym typeface="Consolas"/>
              </a:rPr>
              <a:t>if</a:t>
            </a:r>
            <a:r>
              <a:rPr lang="es" sz="850">
                <a:solidFill>
                  <a:srgbClr val="188038"/>
                </a:solidFill>
                <a:highlight>
                  <a:srgbClr val="EEEEEE"/>
                </a:highlight>
                <a:latin typeface="Consolas"/>
                <a:ea typeface="Consolas"/>
                <a:cs typeface="Consolas"/>
                <a:sym typeface="Consolas"/>
              </a:rPr>
              <a:t> ( eventfade.data( </a:t>
            </a:r>
            <a:r>
              <a:rPr lang="es" sz="850">
                <a:solidFill>
                  <a:srgbClr val="DD1144"/>
                </a:solidFill>
                <a:highlight>
                  <a:srgbClr val="EEEEEE"/>
                </a:highlight>
                <a:latin typeface="Consolas"/>
                <a:ea typeface="Consolas"/>
                <a:cs typeface="Consolas"/>
                <a:sym typeface="Consolas"/>
              </a:rPr>
              <a:t>"currently"</a:t>
            </a:r>
            <a:r>
              <a:rPr lang="es" sz="850">
                <a:solidFill>
                  <a:srgbClr val="188038"/>
                </a:solidFill>
                <a:highlight>
                  <a:srgbClr val="EEEEEE"/>
                </a:highlight>
                <a:latin typeface="Consolas"/>
                <a:ea typeface="Consolas"/>
                <a:cs typeface="Consolas"/>
                <a:sym typeface="Consolas"/>
              </a:rPr>
              <a:t> ) !== </a:t>
            </a:r>
            <a:r>
              <a:rPr lang="es" sz="850">
                <a:solidFill>
                  <a:srgbClr val="DD1144"/>
                </a:solidFill>
                <a:highlight>
                  <a:srgbClr val="EEEEEE"/>
                </a:highlight>
                <a:latin typeface="Consolas"/>
                <a:ea typeface="Consolas"/>
                <a:cs typeface="Consolas"/>
                <a:sym typeface="Consolas"/>
              </a:rPr>
              <a:t>"showing"</a:t>
            </a:r>
            <a:r>
              <a:rPr lang="es" sz="850">
                <a:solidFill>
                  <a:srgbClr val="188038"/>
                </a:solidFill>
                <a:highlight>
                  <a:srgbClr val="EEEEEE"/>
                </a:highlight>
                <a:latin typeface="Consolas"/>
                <a:ea typeface="Consolas"/>
                <a:cs typeface="Consolas"/>
                <a:sym typeface="Consolas"/>
              </a:rPr>
              <a: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eventfade.stop();</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850">
                <a:solidFill>
                  <a:srgbClr val="188038"/>
                </a:solidFill>
                <a:highlight>
                  <a:srgbClr val="EEEEEE"/>
                </a:highlight>
                <a:latin typeface="Consolas"/>
                <a:ea typeface="Consolas"/>
                <a:cs typeface="Consolas"/>
                <a:sym typeface="Consolas"/>
              </a:rPr>
              <a:t>if</a:t>
            </a:r>
            <a:r>
              <a:rPr lang="es" sz="850">
                <a:solidFill>
                  <a:srgbClr val="188038"/>
                </a:solidFill>
                <a:highlight>
                  <a:srgbClr val="EEEEEE"/>
                </a:highlight>
                <a:latin typeface="Consolas"/>
                <a:ea typeface="Consolas"/>
                <a:cs typeface="Consolas"/>
                <a:sym typeface="Consolas"/>
              </a:rPr>
              <a:t> ( eventhover.data( </a:t>
            </a:r>
            <a:r>
              <a:rPr lang="es" sz="850">
                <a:solidFill>
                  <a:srgbClr val="DD1144"/>
                </a:solidFill>
                <a:highlight>
                  <a:srgbClr val="EEEEEE"/>
                </a:highlight>
                <a:latin typeface="Consolas"/>
                <a:ea typeface="Consolas"/>
                <a:cs typeface="Consolas"/>
                <a:sym typeface="Consolas"/>
              </a:rPr>
              <a:t>"currently"</a:t>
            </a:r>
            <a:r>
              <a:rPr lang="es" sz="850">
                <a:solidFill>
                  <a:srgbClr val="188038"/>
                </a:solidFill>
                <a:highlight>
                  <a:srgbClr val="EEEEEE"/>
                </a:highlight>
                <a:latin typeface="Consolas"/>
                <a:ea typeface="Consolas"/>
                <a:cs typeface="Consolas"/>
                <a:sym typeface="Consolas"/>
              </a:rPr>
              <a:t> ) !== </a:t>
            </a:r>
            <a:r>
              <a:rPr lang="es" sz="850">
                <a:solidFill>
                  <a:srgbClr val="DD1144"/>
                </a:solidFill>
                <a:highlight>
                  <a:srgbClr val="EEEEEE"/>
                </a:highlight>
                <a:latin typeface="Consolas"/>
                <a:ea typeface="Consolas"/>
                <a:cs typeface="Consolas"/>
                <a:sym typeface="Consolas"/>
              </a:rPr>
              <a:t>"showing"</a:t>
            </a:r>
            <a:r>
              <a:rPr lang="es" sz="850">
                <a:solidFill>
                  <a:srgbClr val="188038"/>
                </a:solidFill>
                <a:highlight>
                  <a:srgbClr val="EEEEEE"/>
                </a:highlight>
                <a:latin typeface="Consolas"/>
                <a:ea typeface="Consolas"/>
                <a:cs typeface="Consolas"/>
                <a:sym typeface="Consolas"/>
              </a:rPr>
              <a: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eventhover.stop();</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850">
                <a:solidFill>
                  <a:srgbClr val="188038"/>
                </a:solidFill>
                <a:highlight>
                  <a:srgbClr val="EEEEEE"/>
                </a:highlight>
                <a:latin typeface="Consolas"/>
                <a:ea typeface="Consolas"/>
                <a:cs typeface="Consolas"/>
                <a:sym typeface="Consolas"/>
              </a:rPr>
              <a:t>if</a:t>
            </a:r>
            <a:r>
              <a:rPr lang="es" sz="850">
                <a:solidFill>
                  <a:srgbClr val="188038"/>
                </a:solidFill>
                <a:highlight>
                  <a:srgbClr val="EEEEEE"/>
                </a:highlight>
                <a:latin typeface="Consolas"/>
                <a:ea typeface="Consolas"/>
                <a:cs typeface="Consolas"/>
                <a:sym typeface="Consolas"/>
              </a:rPr>
              <a:t> ( spans.data( </a:t>
            </a:r>
            <a:r>
              <a:rPr lang="es" sz="850">
                <a:solidFill>
                  <a:srgbClr val="DD1144"/>
                </a:solidFill>
                <a:highlight>
                  <a:srgbClr val="EEEEEE"/>
                </a:highlight>
                <a:latin typeface="Consolas"/>
                <a:ea typeface="Consolas"/>
                <a:cs typeface="Consolas"/>
                <a:sym typeface="Consolas"/>
              </a:rPr>
              <a:t>"currently"</a:t>
            </a:r>
            <a:r>
              <a:rPr lang="es" sz="850">
                <a:solidFill>
                  <a:srgbClr val="188038"/>
                </a:solidFill>
                <a:highlight>
                  <a:srgbClr val="EEEEEE"/>
                </a:highlight>
                <a:latin typeface="Consolas"/>
                <a:ea typeface="Consolas"/>
                <a:cs typeface="Consolas"/>
                <a:sym typeface="Consolas"/>
              </a:rPr>
              <a:t> ) !== </a:t>
            </a:r>
            <a:r>
              <a:rPr lang="es" sz="850">
                <a:solidFill>
                  <a:srgbClr val="DD1144"/>
                </a:solidFill>
                <a:highlight>
                  <a:srgbClr val="EEEEEE"/>
                </a:highlight>
                <a:latin typeface="Consolas"/>
                <a:ea typeface="Consolas"/>
                <a:cs typeface="Consolas"/>
                <a:sym typeface="Consolas"/>
              </a:rPr>
              <a:t>"showing"</a:t>
            </a:r>
            <a:r>
              <a:rPr lang="es" sz="850">
                <a:solidFill>
                  <a:srgbClr val="188038"/>
                </a:solidFill>
                <a:highlight>
                  <a:srgbClr val="EEEEEE"/>
                </a:highlight>
                <a:latin typeface="Consolas"/>
                <a:ea typeface="Consolas"/>
                <a:cs typeface="Consolas"/>
                <a:sym typeface="Consolas"/>
              </a:rPr>
              <a: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spans.stop();</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i="1" sz="850">
              <a:solidFill>
                <a:srgbClr val="999988"/>
              </a:solidFill>
              <a:highlight>
                <a:srgbClr val="EEEEEE"/>
              </a:highlight>
              <a:latin typeface="Consolas"/>
              <a:ea typeface="Consolas"/>
              <a:cs typeface="Consolas"/>
              <a:sym typeface="Consolas"/>
            </a:endParaRPr>
          </a:p>
        </p:txBody>
      </p:sp>
      <p:sp>
        <p:nvSpPr>
          <p:cNvPr id="1162" name="Google Shape;1162;p131"/>
          <p:cNvSpPr txBox="1"/>
          <p:nvPr/>
        </p:nvSpPr>
        <p:spPr>
          <a:xfrm>
            <a:off x="4286250" y="2012825"/>
            <a:ext cx="4413600" cy="1323000"/>
          </a:xfrm>
          <a:prstGeom prst="rect">
            <a:avLst/>
          </a:prstGeom>
          <a:noFill/>
          <a:ln cap="flat" cmpd="sng" w="9525">
            <a:solidFill>
              <a:srgbClr val="009926"/>
            </a:solidFill>
            <a:prstDash val="solid"/>
            <a:round/>
            <a:headEnd len="sm" w="sm" type="none"/>
            <a:tailEnd len="sm" w="sm" type="none"/>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i="1" lang="es" sz="850">
                <a:solidFill>
                  <a:srgbClr val="999988"/>
                </a:solidFill>
                <a:highlight>
                  <a:srgbClr val="EEEEEE"/>
                </a:highlight>
                <a:latin typeface="Consolas"/>
                <a:ea typeface="Consolas"/>
                <a:cs typeface="Consolas"/>
                <a:sym typeface="Consolas"/>
              </a:rPr>
              <a:t>// GOOD!!</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850">
                <a:solidFill>
                  <a:srgbClr val="188038"/>
                </a:solidFill>
                <a:highlight>
                  <a:srgbClr val="EEEEEE"/>
                </a:highlight>
                <a:latin typeface="Consolas"/>
                <a:ea typeface="Consolas"/>
                <a:cs typeface="Consolas"/>
                <a:sym typeface="Consolas"/>
              </a:rPr>
              <a:t>var</a:t>
            </a:r>
            <a:r>
              <a:rPr lang="es" sz="850">
                <a:solidFill>
                  <a:srgbClr val="188038"/>
                </a:solidFill>
                <a:highlight>
                  <a:srgbClr val="EEEEEE"/>
                </a:highlight>
                <a:latin typeface="Consolas"/>
                <a:ea typeface="Consolas"/>
                <a:cs typeface="Consolas"/>
                <a:sym typeface="Consolas"/>
              </a:rPr>
              <a:t> elems = [ eventfade, eventhover, spans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$.each( elems,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i, elem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if</a:t>
            </a:r>
            <a:r>
              <a:rPr lang="es" sz="850">
                <a:solidFill>
                  <a:srgbClr val="188038"/>
                </a:solidFill>
                <a:highlight>
                  <a:srgbClr val="EEEEEE"/>
                </a:highlight>
                <a:latin typeface="Consolas"/>
                <a:ea typeface="Consolas"/>
                <a:cs typeface="Consolas"/>
                <a:sym typeface="Consolas"/>
              </a:rPr>
              <a:t> ( elem.data( </a:t>
            </a:r>
            <a:r>
              <a:rPr lang="es" sz="850">
                <a:solidFill>
                  <a:srgbClr val="DD1144"/>
                </a:solidFill>
                <a:highlight>
                  <a:srgbClr val="EEEEEE"/>
                </a:highlight>
                <a:latin typeface="Consolas"/>
                <a:ea typeface="Consolas"/>
                <a:cs typeface="Consolas"/>
                <a:sym typeface="Consolas"/>
              </a:rPr>
              <a:t>"currently"</a:t>
            </a:r>
            <a:r>
              <a:rPr lang="es" sz="850">
                <a:solidFill>
                  <a:srgbClr val="188038"/>
                </a:solidFill>
                <a:highlight>
                  <a:srgbClr val="EEEEEE"/>
                </a:highlight>
                <a:latin typeface="Consolas"/>
                <a:ea typeface="Consolas"/>
                <a:cs typeface="Consolas"/>
                <a:sym typeface="Consolas"/>
              </a:rPr>
              <a:t> ) !== </a:t>
            </a:r>
            <a:r>
              <a:rPr lang="es" sz="850">
                <a:solidFill>
                  <a:srgbClr val="DD1144"/>
                </a:solidFill>
                <a:highlight>
                  <a:srgbClr val="EEEEEE"/>
                </a:highlight>
                <a:latin typeface="Consolas"/>
                <a:ea typeface="Consolas"/>
                <a:cs typeface="Consolas"/>
                <a:sym typeface="Consolas"/>
              </a:rPr>
              <a:t>"showing"</a:t>
            </a:r>
            <a:r>
              <a:rPr lang="es" sz="850">
                <a:solidFill>
                  <a:srgbClr val="188038"/>
                </a:solidFill>
                <a:highlight>
                  <a:srgbClr val="EEEEEE"/>
                </a:highlight>
                <a:latin typeface="Consolas"/>
                <a:ea typeface="Consolas"/>
                <a:cs typeface="Consolas"/>
                <a:sym typeface="Consolas"/>
              </a:rPr>
              <a: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elem.stop();</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i="1" sz="850">
              <a:solidFill>
                <a:srgbClr val="999988"/>
              </a:solidFill>
              <a:highlight>
                <a:srgbClr val="EEEEEE"/>
              </a:highlight>
              <a:latin typeface="Consolas"/>
              <a:ea typeface="Consolas"/>
              <a:cs typeface="Consolas"/>
              <a:sym typeface="Consolas"/>
            </a:endParaRPr>
          </a:p>
        </p:txBody>
      </p:sp>
      <p:sp>
        <p:nvSpPr>
          <p:cNvPr id="1163" name="Google Shape;1163;p131"/>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3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Detección de características y navegador</a:t>
            </a:r>
            <a:endParaRPr b="1" sz="2700">
              <a:solidFill>
                <a:srgbClr val="333333"/>
              </a:solidFill>
              <a:highlight>
                <a:srgbClr val="FFFFFF"/>
              </a:highlight>
              <a:latin typeface="Arial"/>
              <a:ea typeface="Arial"/>
              <a:cs typeface="Arial"/>
              <a:sym typeface="Arial"/>
            </a:endParaRPr>
          </a:p>
        </p:txBody>
      </p:sp>
      <p:sp>
        <p:nvSpPr>
          <p:cNvPr id="1169" name="Google Shape;1169;p132"/>
          <p:cNvSpPr txBox="1"/>
          <p:nvPr>
            <p:ph idx="1" type="subTitle"/>
          </p:nvPr>
        </p:nvSpPr>
        <p:spPr>
          <a:xfrm>
            <a:off x="713250" y="1216000"/>
            <a:ext cx="7717500" cy="348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¿Puedo usar esta función del navegador?</a:t>
            </a:r>
            <a:endParaRPr b="1" sz="1500">
              <a:solidFill>
                <a:srgbClr val="666666"/>
              </a:solidFill>
              <a:highlight>
                <a:srgbClr val="FFFFFF"/>
              </a:highlight>
              <a:latin typeface="Arial"/>
              <a:ea typeface="Arial"/>
              <a:cs typeface="Arial"/>
              <a:sym typeface="Arial"/>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Hay un par de formas comunes de verificar si una característica en particular es compatible con el navegador de un usuario:</a:t>
            </a:r>
            <a:endParaRPr sz="1150">
              <a:solidFill>
                <a:srgbClr val="333333"/>
              </a:solidFill>
              <a:highlight>
                <a:srgbClr val="FFFFFF"/>
              </a:highlight>
              <a:latin typeface="Arial"/>
              <a:ea typeface="Arial"/>
              <a:cs typeface="Arial"/>
              <a:sym typeface="Arial"/>
            </a:endParaRPr>
          </a:p>
          <a:p>
            <a:pPr indent="-301625" lvl="0" marL="457200" rtl="0" algn="l">
              <a:lnSpc>
                <a:spcPct val="130434"/>
              </a:lnSpc>
              <a:spcBef>
                <a:spcPts val="1100"/>
              </a:spcBef>
              <a:spcAft>
                <a:spcPts val="0"/>
              </a:spcAft>
              <a:buClr>
                <a:srgbClr val="333333"/>
              </a:buClr>
              <a:buSzPts val="1150"/>
              <a:buFont typeface="Arial"/>
              <a:buChar char="●"/>
            </a:pPr>
            <a:r>
              <a:rPr lang="es" sz="1150">
                <a:solidFill>
                  <a:srgbClr val="333333"/>
                </a:solidFill>
                <a:highlight>
                  <a:srgbClr val="FFFFFF"/>
                </a:highlight>
                <a:latin typeface="Arial"/>
                <a:ea typeface="Arial"/>
                <a:cs typeface="Arial"/>
                <a:sym typeface="Arial"/>
              </a:rPr>
              <a:t>Detección del navegador</a:t>
            </a:r>
            <a:endParaRPr sz="1150">
              <a:solidFill>
                <a:srgbClr val="333333"/>
              </a:solidFill>
              <a:highlight>
                <a:srgbClr val="FFFFFF"/>
              </a:highlight>
              <a:latin typeface="Arial"/>
              <a:ea typeface="Arial"/>
              <a:cs typeface="Arial"/>
              <a:sym typeface="Arial"/>
            </a:endParaRPr>
          </a:p>
          <a:p>
            <a:pPr indent="-301625" lvl="0" marL="457200" rtl="0" algn="l">
              <a:lnSpc>
                <a:spcPct val="130434"/>
              </a:lnSpc>
              <a:spcBef>
                <a:spcPts val="0"/>
              </a:spcBef>
              <a:spcAft>
                <a:spcPts val="0"/>
              </a:spcAft>
              <a:buClr>
                <a:srgbClr val="333333"/>
              </a:buClr>
              <a:buSzPts val="1150"/>
              <a:buFont typeface="Arial"/>
              <a:buChar char="●"/>
            </a:pPr>
            <a:r>
              <a:rPr lang="es" sz="1150">
                <a:solidFill>
                  <a:srgbClr val="333333"/>
                </a:solidFill>
                <a:highlight>
                  <a:srgbClr val="FFFFFF"/>
                </a:highlight>
                <a:latin typeface="Arial"/>
                <a:ea typeface="Arial"/>
                <a:cs typeface="Arial"/>
                <a:sym typeface="Arial"/>
              </a:rPr>
              <a:t>Detección de características específicas</a:t>
            </a:r>
            <a:endParaRPr sz="115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rPr lang="es" sz="1150">
                <a:solidFill>
                  <a:srgbClr val="333333"/>
                </a:solidFill>
                <a:highlight>
                  <a:srgbClr val="FFFFFF"/>
                </a:highlight>
                <a:latin typeface="Arial"/>
                <a:ea typeface="Arial"/>
                <a:cs typeface="Arial"/>
                <a:sym typeface="Arial"/>
              </a:rPr>
              <a:t>En general, recomendamos la detección de características específicas. Veamos por qué.</a:t>
            </a:r>
            <a:endParaRPr sz="14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70" name="Google Shape;1170;p13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171" name="Google Shape;1171;p132"/>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3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Detección de características y navegador</a:t>
            </a:r>
            <a:endParaRPr b="1" sz="2700">
              <a:solidFill>
                <a:srgbClr val="333333"/>
              </a:solidFill>
              <a:highlight>
                <a:srgbClr val="FFFFFF"/>
              </a:highlight>
              <a:latin typeface="Arial"/>
              <a:ea typeface="Arial"/>
              <a:cs typeface="Arial"/>
              <a:sym typeface="Arial"/>
            </a:endParaRPr>
          </a:p>
        </p:txBody>
      </p:sp>
      <p:sp>
        <p:nvSpPr>
          <p:cNvPr id="1177" name="Google Shape;1177;p133"/>
          <p:cNvSpPr txBox="1"/>
          <p:nvPr>
            <p:ph idx="1" type="subTitle"/>
          </p:nvPr>
        </p:nvSpPr>
        <p:spPr>
          <a:xfrm>
            <a:off x="713250" y="1216000"/>
            <a:ext cx="7717500" cy="3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rgbClr val="666666"/>
                </a:solidFill>
                <a:highlight>
                  <a:srgbClr val="FFFFFF"/>
                </a:highlight>
                <a:latin typeface="Arial"/>
                <a:ea typeface="Arial"/>
                <a:cs typeface="Arial"/>
                <a:sym typeface="Arial"/>
              </a:rPr>
              <a:t>D</a:t>
            </a:r>
            <a:r>
              <a:rPr b="1" lang="es" sz="1500">
                <a:solidFill>
                  <a:srgbClr val="666666"/>
                </a:solidFill>
                <a:highlight>
                  <a:srgbClr val="FFFFFF"/>
                </a:highlight>
                <a:latin typeface="Arial"/>
                <a:ea typeface="Arial"/>
                <a:cs typeface="Arial"/>
                <a:sym typeface="Arial"/>
              </a:rPr>
              <a:t>etección del navegador</a:t>
            </a:r>
            <a:endParaRPr b="1" sz="1500">
              <a:solidFill>
                <a:srgbClr val="666666"/>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La detección del explorador es un método en el que se comprueba la cadena de agente de usuario (UA) del explorador para detectar un patrón particular único para una familia o versión del navegador. Por ejemplo, esta es la cadena UA de Chrome 39 en Mac OS X Yosemite:</a:t>
            </a:r>
            <a:endParaRPr sz="1150">
              <a:solidFill>
                <a:srgbClr val="333333"/>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None/>
            </a:pPr>
            <a:r>
              <a:rPr lang="es" sz="1150">
                <a:solidFill>
                  <a:srgbClr val="333333"/>
                </a:solidFill>
                <a:highlight>
                  <a:srgbClr val="FFFFFF"/>
                </a:highlight>
                <a:latin typeface="Arial"/>
                <a:ea typeface="Arial"/>
                <a:cs typeface="Arial"/>
                <a:sym typeface="Arial"/>
              </a:rPr>
              <a:t>La detección de UA del navegador puede verificar esta cadena para algo como "Chrome" o "Chrome / 39" o cualquier otra parte que el desarrollador considere que identifica el navegador al que pretende apuntar.</a:t>
            </a:r>
            <a:endParaRPr sz="1150">
              <a:solidFill>
                <a:srgbClr val="333333"/>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None/>
            </a:pPr>
            <a:r>
              <a:rPr lang="es" sz="1150">
                <a:solidFill>
                  <a:srgbClr val="333333"/>
                </a:solidFill>
                <a:highlight>
                  <a:srgbClr val="FFFFFF"/>
                </a:highlight>
                <a:latin typeface="Arial"/>
                <a:ea typeface="Arial"/>
                <a:cs typeface="Arial"/>
                <a:sym typeface="Arial"/>
              </a:rPr>
              <a:t>Si bien esto parece ser una solución fácil, hay varios problemas:</a:t>
            </a:r>
            <a:endParaRPr sz="1150">
              <a:solidFill>
                <a:srgbClr val="333333"/>
              </a:solidFill>
              <a:highlight>
                <a:srgbClr val="FFFFFF"/>
              </a:highlight>
              <a:latin typeface="Arial"/>
              <a:ea typeface="Arial"/>
              <a:cs typeface="Arial"/>
              <a:sym typeface="Arial"/>
            </a:endParaRPr>
          </a:p>
          <a:p>
            <a:pPr indent="-301625" lvl="0" marL="457200" marR="0" rtl="0" algn="l">
              <a:lnSpc>
                <a:spcPct val="130434"/>
              </a:lnSpc>
              <a:spcBef>
                <a:spcPts val="1100"/>
              </a:spcBef>
              <a:spcAft>
                <a:spcPts val="0"/>
              </a:spcAft>
              <a:buClr>
                <a:srgbClr val="333333"/>
              </a:buClr>
              <a:buSzPts val="1150"/>
              <a:buFont typeface="Arial"/>
              <a:buChar char="●"/>
            </a:pPr>
            <a:r>
              <a:rPr lang="es" sz="1150">
                <a:solidFill>
                  <a:srgbClr val="333333"/>
                </a:solidFill>
                <a:highlight>
                  <a:srgbClr val="FFFFFF"/>
                </a:highlight>
                <a:latin typeface="Arial"/>
                <a:ea typeface="Arial"/>
                <a:cs typeface="Arial"/>
                <a:sym typeface="Arial"/>
              </a:rPr>
              <a:t>Otros navegadores que no sean su objetivo pueden tener el mismo problema.</a:t>
            </a:r>
            <a:endParaRPr sz="1150">
              <a:solidFill>
                <a:srgbClr val="333333"/>
              </a:solidFill>
              <a:highlight>
                <a:srgbClr val="FFFFFF"/>
              </a:highlight>
              <a:latin typeface="Arial"/>
              <a:ea typeface="Arial"/>
              <a:cs typeface="Arial"/>
              <a:sym typeface="Arial"/>
            </a:endParaRPr>
          </a:p>
          <a:p>
            <a:pPr indent="-301625" lvl="0" marL="457200" marR="0" rtl="0" algn="l">
              <a:lnSpc>
                <a:spcPct val="130434"/>
              </a:lnSpc>
              <a:spcBef>
                <a:spcPts val="0"/>
              </a:spcBef>
              <a:spcAft>
                <a:spcPts val="0"/>
              </a:spcAft>
              <a:buClr>
                <a:srgbClr val="333333"/>
              </a:buClr>
              <a:buSzPts val="1150"/>
              <a:buFont typeface="Arial"/>
              <a:buChar char="●"/>
            </a:pPr>
            <a:r>
              <a:rPr lang="es" sz="1150">
                <a:solidFill>
                  <a:srgbClr val="333333"/>
                </a:solidFill>
                <a:highlight>
                  <a:srgbClr val="FFFFFF"/>
                </a:highlight>
                <a:latin typeface="Arial"/>
                <a:ea typeface="Arial"/>
                <a:cs typeface="Arial"/>
                <a:sym typeface="Arial"/>
              </a:rPr>
              <a:t>Los agentes de usuario no son confiables.</a:t>
            </a:r>
            <a:endParaRPr sz="115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78" name="Google Shape;1178;p13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179" name="Google Shape;1179;p133"/>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Selección de elementos</a:t>
            </a:r>
            <a:endParaRPr sz="3200"/>
          </a:p>
        </p:txBody>
      </p:sp>
      <p:sp>
        <p:nvSpPr>
          <p:cNvPr id="396" name="Google Shape;396;p35"/>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150">
                <a:solidFill>
                  <a:srgbClr val="333333"/>
                </a:solidFill>
                <a:highlight>
                  <a:srgbClr val="FFFFFF"/>
                </a:highlight>
                <a:latin typeface="Arial"/>
                <a:ea typeface="Arial"/>
                <a:cs typeface="Arial"/>
                <a:sym typeface="Arial"/>
              </a:rPr>
              <a:t>El concepto más básico de jQuery es "seleccionar algunos elementos y hacer algo con ellos". jQuery soporta la mayoría de los selectores CSS3, así como algunos selectores no estándar.</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b="1" lang="es" sz="1300">
                <a:solidFill>
                  <a:srgbClr val="333333"/>
                </a:solidFill>
                <a:highlight>
                  <a:srgbClr val="FFFFFF"/>
                </a:highlight>
                <a:latin typeface="Arial"/>
                <a:ea typeface="Arial"/>
                <a:cs typeface="Arial"/>
                <a:sym typeface="Arial"/>
              </a:rPr>
              <a:t>Selección de elementos por ID</a:t>
            </a:r>
            <a:endParaRPr b="1" sz="13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rPr lang="es" sz="650">
                <a:solidFill>
                  <a:srgbClr val="333333"/>
                </a:solidFill>
                <a:highlight>
                  <a:srgbClr val="EEEEEE"/>
                </a:highlight>
                <a:latin typeface="Consolas"/>
                <a:ea typeface="Consolas"/>
                <a:cs typeface="Consolas"/>
                <a:sym typeface="Consolas"/>
              </a:rPr>
              <a:t>$( </a:t>
            </a:r>
            <a:r>
              <a:rPr lang="es" sz="650">
                <a:solidFill>
                  <a:srgbClr val="DD1144"/>
                </a:solidFill>
                <a:highlight>
                  <a:srgbClr val="EEEEEE"/>
                </a:highlight>
                <a:latin typeface="Consolas"/>
                <a:ea typeface="Consolas"/>
                <a:cs typeface="Consolas"/>
                <a:sym typeface="Consolas"/>
              </a:rPr>
              <a:t>"#myId"</a:t>
            </a:r>
            <a:r>
              <a:rPr lang="es" sz="650">
                <a:solidFill>
                  <a:srgbClr val="333333"/>
                </a:solidFill>
                <a:highlight>
                  <a:srgbClr val="EEEEEE"/>
                </a:highlight>
                <a:latin typeface="Consolas"/>
                <a:ea typeface="Consolas"/>
                <a:cs typeface="Consolas"/>
                <a:sym typeface="Consolas"/>
              </a:rPr>
              <a:t> ); </a:t>
            </a:r>
            <a:r>
              <a:rPr i="1" lang="es" sz="650">
                <a:solidFill>
                  <a:srgbClr val="999988"/>
                </a:solidFill>
                <a:highlight>
                  <a:srgbClr val="EEEEEE"/>
                </a:highlight>
                <a:latin typeface="Consolas"/>
                <a:ea typeface="Consolas"/>
                <a:cs typeface="Consolas"/>
                <a:sym typeface="Consolas"/>
              </a:rPr>
              <a:t>// El Id debe ser único por página</a:t>
            </a:r>
            <a:endParaRPr i="1" sz="650">
              <a:solidFill>
                <a:srgbClr val="999988"/>
              </a:solidFill>
              <a:highlight>
                <a:srgbClr val="EEEEEE"/>
              </a:highlight>
              <a:latin typeface="Consolas"/>
              <a:ea typeface="Consolas"/>
              <a:cs typeface="Consolas"/>
              <a:sym typeface="Consolas"/>
            </a:endParaRPr>
          </a:p>
          <a:p>
            <a:pPr indent="0" lvl="0" marL="0" rtl="0" algn="l">
              <a:lnSpc>
                <a:spcPct val="100000"/>
              </a:lnSpc>
              <a:spcBef>
                <a:spcPts val="1100"/>
              </a:spcBef>
              <a:spcAft>
                <a:spcPts val="0"/>
              </a:spcAft>
              <a:buNone/>
            </a:pPr>
            <a:r>
              <a:rPr b="1" lang="es" sz="1300">
                <a:solidFill>
                  <a:srgbClr val="333333"/>
                </a:solidFill>
                <a:highlight>
                  <a:srgbClr val="FFFFFF"/>
                </a:highlight>
                <a:latin typeface="Arial"/>
                <a:ea typeface="Arial"/>
                <a:cs typeface="Arial"/>
                <a:sym typeface="Arial"/>
              </a:rPr>
              <a:t>Selección de elementos por nombre de clase</a:t>
            </a:r>
            <a:endParaRPr b="1" sz="13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rPr lang="es" sz="650">
                <a:solidFill>
                  <a:srgbClr val="333333"/>
                </a:solidFill>
                <a:highlight>
                  <a:srgbClr val="EEEEEE"/>
                </a:highlight>
                <a:latin typeface="Consolas"/>
                <a:ea typeface="Consolas"/>
                <a:cs typeface="Consolas"/>
                <a:sym typeface="Consolas"/>
              </a:rPr>
              <a:t>$( </a:t>
            </a:r>
            <a:r>
              <a:rPr lang="es" sz="650">
                <a:solidFill>
                  <a:srgbClr val="DD1144"/>
                </a:solidFill>
                <a:highlight>
                  <a:srgbClr val="EEEEEE"/>
                </a:highlight>
                <a:latin typeface="Consolas"/>
                <a:ea typeface="Consolas"/>
                <a:cs typeface="Consolas"/>
                <a:sym typeface="Consolas"/>
              </a:rPr>
              <a:t>".myClass"</a:t>
            </a:r>
            <a:r>
              <a:rPr lang="es" sz="650">
                <a:solidFill>
                  <a:srgbClr val="333333"/>
                </a:solidFill>
                <a:highlight>
                  <a:srgbClr val="EEEEEE"/>
                </a:highlight>
                <a:latin typeface="Consolas"/>
                <a:ea typeface="Consolas"/>
                <a:cs typeface="Consolas"/>
                <a:sym typeface="Consolas"/>
              </a:rPr>
              <a:t> );</a:t>
            </a:r>
            <a:endParaRPr sz="650">
              <a:solidFill>
                <a:srgbClr val="333333"/>
              </a:solidFill>
              <a:highlight>
                <a:srgbClr val="EEEEEE"/>
              </a:highlight>
              <a:latin typeface="Consolas"/>
              <a:ea typeface="Consolas"/>
              <a:cs typeface="Consolas"/>
              <a:sym typeface="Consolas"/>
            </a:endParaRPr>
          </a:p>
          <a:p>
            <a:pPr indent="0" lvl="0" marL="0" rtl="0" algn="l">
              <a:lnSpc>
                <a:spcPct val="100000"/>
              </a:lnSpc>
              <a:spcBef>
                <a:spcPts val="1100"/>
              </a:spcBef>
              <a:spcAft>
                <a:spcPts val="0"/>
              </a:spcAft>
              <a:buNone/>
            </a:pPr>
            <a:r>
              <a:rPr b="1" lang="es" sz="1300">
                <a:solidFill>
                  <a:srgbClr val="333333"/>
                </a:solidFill>
                <a:highlight>
                  <a:srgbClr val="FFFFFF"/>
                </a:highlight>
                <a:latin typeface="Arial"/>
                <a:ea typeface="Arial"/>
                <a:cs typeface="Arial"/>
                <a:sym typeface="Arial"/>
              </a:rPr>
              <a:t>Selección de elementos por atributo</a:t>
            </a:r>
            <a:endParaRPr b="1" sz="13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rPr lang="es" sz="650">
                <a:solidFill>
                  <a:srgbClr val="333333"/>
                </a:solidFill>
                <a:highlight>
                  <a:srgbClr val="EEEEEE"/>
                </a:highlight>
                <a:latin typeface="Consolas"/>
                <a:ea typeface="Consolas"/>
                <a:cs typeface="Consolas"/>
                <a:sym typeface="Consolas"/>
              </a:rPr>
              <a:t>$( </a:t>
            </a:r>
            <a:r>
              <a:rPr lang="es" sz="650">
                <a:solidFill>
                  <a:srgbClr val="DD1144"/>
                </a:solidFill>
                <a:highlight>
                  <a:srgbClr val="EEEEEE"/>
                </a:highlight>
                <a:latin typeface="Consolas"/>
                <a:ea typeface="Consolas"/>
                <a:cs typeface="Consolas"/>
                <a:sym typeface="Consolas"/>
              </a:rPr>
              <a:t>"input[name='first_name']"</a:t>
            </a:r>
            <a:r>
              <a:rPr lang="es" sz="650">
                <a:solidFill>
                  <a:srgbClr val="333333"/>
                </a:solidFill>
                <a:highlight>
                  <a:srgbClr val="EEEEEE"/>
                </a:highlight>
                <a:latin typeface="Consolas"/>
                <a:ea typeface="Consolas"/>
                <a:cs typeface="Consolas"/>
                <a:sym typeface="Consolas"/>
              </a:rPr>
              <a:t> );</a:t>
            </a:r>
            <a:endParaRPr sz="650">
              <a:solidFill>
                <a:srgbClr val="333333"/>
              </a:solidFill>
              <a:highlight>
                <a:srgbClr val="EEEEEE"/>
              </a:highlight>
              <a:latin typeface="Consolas"/>
              <a:ea typeface="Consolas"/>
              <a:cs typeface="Consolas"/>
              <a:sym typeface="Consolas"/>
            </a:endParaRPr>
          </a:p>
          <a:p>
            <a:pPr indent="0" lvl="0" marL="0" rtl="0" algn="l">
              <a:lnSpc>
                <a:spcPct val="100000"/>
              </a:lnSpc>
              <a:spcBef>
                <a:spcPts val="1100"/>
              </a:spcBef>
              <a:spcAft>
                <a:spcPts val="0"/>
              </a:spcAft>
              <a:buNone/>
            </a:pPr>
            <a:r>
              <a:rPr b="1" lang="es" sz="1300">
                <a:solidFill>
                  <a:srgbClr val="333333"/>
                </a:solidFill>
                <a:highlight>
                  <a:srgbClr val="FFFFFF"/>
                </a:highlight>
                <a:latin typeface="Arial"/>
                <a:ea typeface="Arial"/>
                <a:cs typeface="Arial"/>
                <a:sym typeface="Arial"/>
              </a:rPr>
              <a:t>Selección de elementos mediante selector CSS compuesto</a:t>
            </a:r>
            <a:endParaRPr b="1" sz="13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rPr lang="es" sz="650">
                <a:solidFill>
                  <a:srgbClr val="333333"/>
                </a:solidFill>
                <a:highlight>
                  <a:srgbClr val="EEEEEE"/>
                </a:highlight>
                <a:latin typeface="Consolas"/>
                <a:ea typeface="Consolas"/>
                <a:cs typeface="Consolas"/>
                <a:sym typeface="Consolas"/>
              </a:rPr>
              <a:t>$( </a:t>
            </a:r>
            <a:r>
              <a:rPr lang="es" sz="650">
                <a:solidFill>
                  <a:srgbClr val="DD1144"/>
                </a:solidFill>
                <a:highlight>
                  <a:srgbClr val="EEEEEE"/>
                </a:highlight>
                <a:latin typeface="Consolas"/>
                <a:ea typeface="Consolas"/>
                <a:cs typeface="Consolas"/>
                <a:sym typeface="Consolas"/>
              </a:rPr>
              <a:t>"#contents ul.people li"</a:t>
            </a:r>
            <a:r>
              <a:rPr lang="es" sz="650">
                <a:solidFill>
                  <a:srgbClr val="333333"/>
                </a:solidFill>
                <a:highlight>
                  <a:srgbClr val="EEEEEE"/>
                </a:highlight>
                <a:latin typeface="Consolas"/>
                <a:ea typeface="Consolas"/>
                <a:cs typeface="Consolas"/>
                <a:sym typeface="Consolas"/>
              </a:rPr>
              <a:t> );</a:t>
            </a:r>
            <a:endParaRPr sz="650">
              <a:solidFill>
                <a:srgbClr val="333333"/>
              </a:solidFill>
              <a:highlight>
                <a:srgbClr val="EEEEEE"/>
              </a:highlight>
              <a:latin typeface="Consolas"/>
              <a:ea typeface="Consolas"/>
              <a:cs typeface="Consolas"/>
              <a:sym typeface="Consolas"/>
            </a:endParaRPr>
          </a:p>
          <a:p>
            <a:pPr indent="0" lvl="0" marL="0" rtl="0" algn="l">
              <a:lnSpc>
                <a:spcPct val="100000"/>
              </a:lnSpc>
              <a:spcBef>
                <a:spcPts val="1100"/>
              </a:spcBef>
              <a:spcAft>
                <a:spcPts val="0"/>
              </a:spcAft>
              <a:buNone/>
            </a:pPr>
            <a:r>
              <a:rPr b="1" lang="es" sz="1300">
                <a:solidFill>
                  <a:srgbClr val="333333"/>
                </a:solidFill>
                <a:highlight>
                  <a:srgbClr val="FFFFFF"/>
                </a:highlight>
                <a:latin typeface="Arial"/>
                <a:ea typeface="Arial"/>
                <a:cs typeface="Arial"/>
                <a:sym typeface="Arial"/>
              </a:rPr>
              <a:t>Selección de elementos con una lista de selectores separados por comas</a:t>
            </a:r>
            <a:endParaRPr b="1" sz="13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rPr lang="es" sz="1150">
                <a:solidFill>
                  <a:srgbClr val="333333"/>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"div.myClass, ul.people"</a:t>
            </a:r>
            <a:r>
              <a:rPr lang="es" sz="1150">
                <a:solidFill>
                  <a:srgbClr val="333333"/>
                </a:solidFill>
                <a:highlight>
                  <a:srgbClr val="EEEEEE"/>
                </a:highlight>
                <a:latin typeface="Consolas"/>
                <a:ea typeface="Consolas"/>
                <a:cs typeface="Consolas"/>
                <a:sym typeface="Consolas"/>
              </a:rPr>
              <a:t> );</a:t>
            </a:r>
            <a:endParaRPr b="1" sz="13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t/>
            </a:r>
            <a:endParaRPr sz="1150">
              <a:solidFill>
                <a:srgbClr val="333333"/>
              </a:solidFill>
              <a:highlight>
                <a:srgbClr val="EEEEEE"/>
              </a:highlight>
              <a:latin typeface="Consolas"/>
              <a:ea typeface="Consolas"/>
              <a:cs typeface="Consolas"/>
              <a:sym typeface="Consolas"/>
            </a:endParaRPr>
          </a:p>
          <a:p>
            <a:pPr indent="0" lvl="0" marL="0" rtl="0" algn="l">
              <a:lnSpc>
                <a:spcPct val="100000"/>
              </a:lnSpc>
              <a:spcBef>
                <a:spcPts val="1100"/>
              </a:spcBef>
              <a:spcAft>
                <a:spcPts val="0"/>
              </a:spcAft>
              <a:buNone/>
            </a:pPr>
            <a:r>
              <a:t/>
            </a:r>
            <a:endParaRPr sz="1150">
              <a:solidFill>
                <a:srgbClr val="333333"/>
              </a:solidFill>
              <a:highlight>
                <a:srgbClr val="EEEEEE"/>
              </a:highlight>
              <a:latin typeface="Consolas"/>
              <a:ea typeface="Consolas"/>
              <a:cs typeface="Consolas"/>
              <a:sym typeface="Consolas"/>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397" name="Google Shape;397;p35"/>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398" name="Google Shape;398;p35"/>
          <p:cNvSpPr/>
          <p:nvPr/>
        </p:nvSpPr>
        <p:spPr>
          <a:xfrm>
            <a:off x="7250250" y="37724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13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Detección de características y navegador</a:t>
            </a:r>
            <a:endParaRPr b="1" sz="2700">
              <a:solidFill>
                <a:srgbClr val="333333"/>
              </a:solidFill>
              <a:highlight>
                <a:srgbClr val="FFFFFF"/>
              </a:highlight>
              <a:latin typeface="Arial"/>
              <a:ea typeface="Arial"/>
              <a:cs typeface="Arial"/>
              <a:sym typeface="Arial"/>
            </a:endParaRPr>
          </a:p>
        </p:txBody>
      </p:sp>
      <p:sp>
        <p:nvSpPr>
          <p:cNvPr id="1185" name="Google Shape;1185;p134"/>
          <p:cNvSpPr txBox="1"/>
          <p:nvPr>
            <p:ph idx="1" type="subTitle"/>
          </p:nvPr>
        </p:nvSpPr>
        <p:spPr>
          <a:xfrm>
            <a:off x="713250" y="1216000"/>
            <a:ext cx="7717500" cy="3486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Detección de características específicas</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rPr lang="es" sz="1150">
                <a:solidFill>
                  <a:srgbClr val="333333"/>
                </a:solidFill>
                <a:highlight>
                  <a:srgbClr val="FFFFFF"/>
                </a:highlight>
                <a:latin typeface="Arial"/>
                <a:ea typeface="Arial"/>
                <a:cs typeface="Arial"/>
                <a:sym typeface="Arial"/>
              </a:rPr>
              <a:t>La detección de características específicas comprueba si una característica específica está disponible, en lugar de desarrollarse en un navegador específico. De esta manera, los desarrolladores pueden escribir su código para dos casos: el navegador admite dicha función o el navegador </a:t>
            </a:r>
            <a:r>
              <a:rPr b="1" lang="es" sz="1150">
                <a:solidFill>
                  <a:srgbClr val="1A1A1A"/>
                </a:solidFill>
                <a:highlight>
                  <a:srgbClr val="FFFFFF"/>
                </a:highlight>
                <a:latin typeface="Arial"/>
                <a:ea typeface="Arial"/>
                <a:cs typeface="Arial"/>
                <a:sym typeface="Arial"/>
              </a:rPr>
              <a:t>no</a:t>
            </a:r>
            <a:r>
              <a:rPr lang="es" sz="1150">
                <a:solidFill>
                  <a:srgbClr val="333333"/>
                </a:solidFill>
                <a:highlight>
                  <a:srgbClr val="FFFFFF"/>
                </a:highlight>
                <a:latin typeface="Arial"/>
                <a:ea typeface="Arial"/>
                <a:cs typeface="Arial"/>
                <a:sym typeface="Arial"/>
              </a:rPr>
              <a:t> </a:t>
            </a:r>
            <a:r>
              <a:rPr b="1" lang="es" sz="1150">
                <a:solidFill>
                  <a:srgbClr val="1A1A1A"/>
                </a:solidFill>
                <a:highlight>
                  <a:srgbClr val="FFFFFF"/>
                </a:highlight>
                <a:latin typeface="Arial"/>
                <a:ea typeface="Arial"/>
                <a:cs typeface="Arial"/>
                <a:sym typeface="Arial"/>
              </a:rPr>
              <a:t>admite</a:t>
            </a:r>
            <a:r>
              <a:rPr lang="es" sz="1150">
                <a:solidFill>
                  <a:srgbClr val="333333"/>
                </a:solidFill>
                <a:highlight>
                  <a:srgbClr val="FFFFFF"/>
                </a:highlight>
                <a:latin typeface="Arial"/>
                <a:ea typeface="Arial"/>
                <a:cs typeface="Arial"/>
                <a:sym typeface="Arial"/>
              </a:rPr>
              <a:t> dicha función.</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Desarrollar con características específicas, en lugar de desarrollar con un navegador específico, no solo aclara la lógica periférica de su aplicación, sino que también facilita su trabajo como desarrollador.</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Se recomienda la detección de características específicas sobre la detección de cadenas UA.</a:t>
            </a:r>
            <a:endParaRPr sz="1150">
              <a:solidFill>
                <a:srgbClr val="333333"/>
              </a:solidFill>
              <a:highlight>
                <a:srgbClr val="FFFFFF"/>
              </a:highlight>
              <a:latin typeface="Arial"/>
              <a:ea typeface="Arial"/>
              <a:cs typeface="Arial"/>
              <a:sym typeface="Arial"/>
            </a:endParaRPr>
          </a:p>
          <a:p>
            <a:pPr indent="0" lvl="0" marL="0" marR="0" rtl="0" algn="just">
              <a:lnSpc>
                <a:spcPct val="130434"/>
              </a:lnSpc>
              <a:spcBef>
                <a:spcPts val="1100"/>
              </a:spcBef>
              <a:spcAft>
                <a:spcPts val="0"/>
              </a:spcAft>
              <a:buNone/>
            </a:pPr>
            <a:r>
              <a:t/>
            </a:r>
            <a:endParaRPr b="1">
              <a:solidFill>
                <a:srgbClr val="666666"/>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86" name="Google Shape;1186;p13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187" name="Google Shape;1187;p134"/>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3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Detección de características y navegador</a:t>
            </a:r>
            <a:endParaRPr b="1" sz="2700">
              <a:solidFill>
                <a:srgbClr val="333333"/>
              </a:solidFill>
              <a:highlight>
                <a:srgbClr val="FFFFFF"/>
              </a:highlight>
              <a:latin typeface="Arial"/>
              <a:ea typeface="Arial"/>
              <a:cs typeface="Arial"/>
              <a:sym typeface="Arial"/>
            </a:endParaRPr>
          </a:p>
        </p:txBody>
      </p:sp>
      <p:sp>
        <p:nvSpPr>
          <p:cNvPr id="1193" name="Google Shape;1193;p135"/>
          <p:cNvSpPr txBox="1"/>
          <p:nvPr>
            <p:ph idx="1" type="subTitle"/>
          </p:nvPr>
        </p:nvSpPr>
        <p:spPr>
          <a:xfrm>
            <a:off x="713250" y="1216000"/>
            <a:ext cx="7717500" cy="348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Cómo realizar la detección de características</a:t>
            </a:r>
            <a:endParaRPr b="1" sz="1500">
              <a:solidFill>
                <a:srgbClr val="666666"/>
              </a:solidFill>
              <a:highlight>
                <a:srgbClr val="FFFFFF"/>
              </a:highlight>
              <a:latin typeface="Arial"/>
              <a:ea typeface="Arial"/>
              <a:cs typeface="Arial"/>
              <a:sym typeface="Arial"/>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Hay varias formas de realizar la detección de características:</a:t>
            </a:r>
            <a:endParaRPr sz="1150">
              <a:solidFill>
                <a:srgbClr val="333333"/>
              </a:solidFill>
              <a:highlight>
                <a:srgbClr val="FFFFFF"/>
              </a:highlight>
              <a:latin typeface="Arial"/>
              <a:ea typeface="Arial"/>
              <a:cs typeface="Arial"/>
              <a:sym typeface="Arial"/>
            </a:endParaRPr>
          </a:p>
          <a:p>
            <a:pPr indent="-301625" lvl="0" marL="457200" rtl="0" algn="l">
              <a:lnSpc>
                <a:spcPct val="130434"/>
              </a:lnSpc>
              <a:spcBef>
                <a:spcPts val="1100"/>
              </a:spcBef>
              <a:spcAft>
                <a:spcPts val="0"/>
              </a:spcAft>
              <a:buClr>
                <a:srgbClr val="333333"/>
              </a:buClr>
              <a:buSzPts val="1150"/>
              <a:buFont typeface="Arial"/>
              <a:buChar char="●"/>
            </a:pPr>
            <a:r>
              <a:rPr lang="es" sz="1150">
                <a:solidFill>
                  <a:srgbClr val="333333"/>
                </a:solidFill>
                <a:highlight>
                  <a:srgbClr val="FFFFFF"/>
                </a:highlight>
                <a:latin typeface="Arial"/>
                <a:ea typeface="Arial"/>
                <a:cs typeface="Arial"/>
                <a:sym typeface="Arial"/>
              </a:rPr>
              <a:t>JavaScript directo</a:t>
            </a:r>
            <a:endParaRPr sz="1150">
              <a:solidFill>
                <a:srgbClr val="333333"/>
              </a:solidFill>
              <a:highlight>
                <a:srgbClr val="FFFFFF"/>
              </a:highlight>
              <a:latin typeface="Arial"/>
              <a:ea typeface="Arial"/>
              <a:cs typeface="Arial"/>
              <a:sym typeface="Arial"/>
            </a:endParaRPr>
          </a:p>
          <a:p>
            <a:pPr indent="-301625" lvl="0" marL="457200" rtl="0" algn="l">
              <a:lnSpc>
                <a:spcPct val="130434"/>
              </a:lnSpc>
              <a:spcBef>
                <a:spcPts val="0"/>
              </a:spcBef>
              <a:spcAft>
                <a:spcPts val="0"/>
              </a:spcAft>
              <a:buClr>
                <a:srgbClr val="333333"/>
              </a:buClr>
              <a:buSzPts val="1150"/>
              <a:buFont typeface="Arial"/>
              <a:buChar char="●"/>
            </a:pPr>
            <a:r>
              <a:rPr lang="es" sz="1150">
                <a:solidFill>
                  <a:srgbClr val="333333"/>
                </a:solidFill>
                <a:highlight>
                  <a:srgbClr val="FFFFFF"/>
                </a:highlight>
                <a:latin typeface="Arial"/>
                <a:ea typeface="Arial"/>
                <a:cs typeface="Arial"/>
                <a:sym typeface="Arial"/>
              </a:rPr>
              <a:t>Una biblioteca auxiliar</a:t>
            </a:r>
            <a:endParaRPr sz="1150">
              <a:solidFill>
                <a:srgbClr val="333333"/>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marR="0" rtl="0" algn="just">
              <a:lnSpc>
                <a:spcPct val="130434"/>
              </a:lnSpc>
              <a:spcBef>
                <a:spcPts val="1100"/>
              </a:spcBef>
              <a:spcAft>
                <a:spcPts val="0"/>
              </a:spcAft>
              <a:buNone/>
            </a:pPr>
            <a:r>
              <a:t/>
            </a:r>
            <a:endParaRPr b="1">
              <a:solidFill>
                <a:srgbClr val="666666"/>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194" name="Google Shape;1194;p135"/>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195" name="Google Shape;1195;p135"/>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3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Detección de características y navegador</a:t>
            </a:r>
            <a:endParaRPr b="1" sz="2700">
              <a:solidFill>
                <a:srgbClr val="333333"/>
              </a:solidFill>
              <a:highlight>
                <a:srgbClr val="FFFFFF"/>
              </a:highlight>
              <a:latin typeface="Arial"/>
              <a:ea typeface="Arial"/>
              <a:cs typeface="Arial"/>
              <a:sym typeface="Arial"/>
            </a:endParaRPr>
          </a:p>
        </p:txBody>
      </p:sp>
      <p:sp>
        <p:nvSpPr>
          <p:cNvPr id="1201" name="Google Shape;1201;p136"/>
          <p:cNvSpPr txBox="1"/>
          <p:nvPr>
            <p:ph idx="1" type="subTitle"/>
          </p:nvPr>
        </p:nvSpPr>
        <p:spPr>
          <a:xfrm>
            <a:off x="713250" y="1216000"/>
            <a:ext cx="7717500" cy="3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50">
                <a:solidFill>
                  <a:srgbClr val="333333"/>
                </a:solidFill>
                <a:highlight>
                  <a:srgbClr val="FFFFFF"/>
                </a:highlight>
                <a:latin typeface="Arial"/>
                <a:ea typeface="Arial"/>
                <a:cs typeface="Arial"/>
                <a:sym typeface="Arial"/>
              </a:rPr>
              <a:t>JavaScript directo</a:t>
            </a:r>
            <a:endParaRPr b="1" sz="11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s" sz="1150">
                <a:solidFill>
                  <a:srgbClr val="333333"/>
                </a:solidFill>
                <a:highlight>
                  <a:srgbClr val="FFFFFF"/>
                </a:highlight>
                <a:latin typeface="Arial"/>
                <a:ea typeface="Arial"/>
                <a:cs typeface="Arial"/>
                <a:sym typeface="Arial"/>
              </a:rPr>
              <a:t>Echemos un vistazo a cómo verificar si existe o no un elemento en un navegador específico, sin usar una biblioteca auxiliar. Hacemos esto consultando específicamente si el método o la propiedad existe:</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i="1" lang="es" sz="1150">
                <a:solidFill>
                  <a:srgbClr val="999988"/>
                </a:solidFill>
                <a:highlight>
                  <a:srgbClr val="EEEEEE"/>
                </a:highlight>
                <a:latin typeface="Consolas"/>
                <a:ea typeface="Consolas"/>
                <a:cs typeface="Consolas"/>
                <a:sym typeface="Consolas"/>
              </a:rPr>
              <a:t>// We want to show a graph in browsers that support canvas,</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but a data table in browsers that don't.</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elem = </a:t>
            </a:r>
            <a:r>
              <a:rPr lang="es" sz="1150">
                <a:solidFill>
                  <a:srgbClr val="0086B3"/>
                </a:solidFill>
                <a:highlight>
                  <a:srgbClr val="EEEEEE"/>
                </a:highlight>
                <a:latin typeface="Consolas"/>
                <a:ea typeface="Consolas"/>
                <a:cs typeface="Consolas"/>
                <a:sym typeface="Consolas"/>
              </a:rPr>
              <a:t>document</a:t>
            </a:r>
            <a:r>
              <a:rPr lang="es" sz="1150">
                <a:solidFill>
                  <a:srgbClr val="188038"/>
                </a:solidFill>
                <a:highlight>
                  <a:srgbClr val="EEEEEE"/>
                </a:highlight>
                <a:latin typeface="Consolas"/>
                <a:ea typeface="Consolas"/>
                <a:cs typeface="Consolas"/>
                <a:sym typeface="Consolas"/>
              </a:rPr>
              <a:t>.createElement( </a:t>
            </a:r>
            <a:r>
              <a:rPr lang="es" sz="1150">
                <a:solidFill>
                  <a:srgbClr val="DD1144"/>
                </a:solidFill>
                <a:highlight>
                  <a:srgbClr val="EEEEEE"/>
                </a:highlight>
                <a:latin typeface="Consolas"/>
                <a:ea typeface="Consolas"/>
                <a:cs typeface="Consolas"/>
                <a:sym typeface="Consolas"/>
              </a:rPr>
              <a:t>"canvas"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if</a:t>
            </a:r>
            <a:r>
              <a:rPr lang="es" sz="1150">
                <a:solidFill>
                  <a:srgbClr val="188038"/>
                </a:solidFill>
                <a:highlight>
                  <a:srgbClr val="EEEEEE"/>
                </a:highlight>
                <a:latin typeface="Consolas"/>
                <a:ea typeface="Consolas"/>
                <a:cs typeface="Consolas"/>
                <a:sym typeface="Consolas"/>
              </a:rPr>
              <a:t> ( elem.getContext &amp;&amp; elem.getContext( </a:t>
            </a:r>
            <a:r>
              <a:rPr lang="es" sz="1150">
                <a:solidFill>
                  <a:srgbClr val="DD1144"/>
                </a:solidFill>
                <a:highlight>
                  <a:srgbClr val="EEEEEE"/>
                </a:highlight>
                <a:latin typeface="Consolas"/>
                <a:ea typeface="Consolas"/>
                <a:cs typeface="Consolas"/>
                <a:sym typeface="Consolas"/>
              </a:rPr>
              <a:t>"2d"</a:t>
            </a:r>
            <a:r>
              <a:rPr lang="es" sz="1150">
                <a:solidFill>
                  <a:srgbClr val="188038"/>
                </a:solidFill>
                <a:highlight>
                  <a:srgbClr val="EEEEEE"/>
                </a:highlight>
                <a:latin typeface="Consolas"/>
                <a:ea typeface="Consolas"/>
                <a:cs typeface="Consolas"/>
                <a:sym typeface="Consolas"/>
              </a:rPr>
              <a:t> )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showGraph();</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else</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showTable();</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rtl="0" algn="l">
              <a:lnSpc>
                <a:spcPct val="130434"/>
              </a:lnSpc>
              <a:spcBef>
                <a:spcPts val="0"/>
              </a:spcBef>
              <a:spcAft>
                <a:spcPts val="0"/>
              </a:spcAft>
              <a:buNone/>
            </a:pPr>
            <a:r>
              <a:rPr lang="es" sz="1150">
                <a:solidFill>
                  <a:srgbClr val="333333"/>
                </a:solidFill>
                <a:highlight>
                  <a:srgbClr val="FFFFFF"/>
                </a:highlight>
                <a:latin typeface="Arial"/>
                <a:ea typeface="Arial"/>
                <a:cs typeface="Arial"/>
                <a:sym typeface="Arial"/>
              </a:rPr>
              <a:t>Esta es una forma muy sencilla de proporcionar experiencias condicionales, dependiendo de las características presentes en el navegador del usuario. Podemos extraer esto en una función auxiliar para su reutilización, pero aún tenemos que escribir una prueba para cada característica que nos preocupa. Esto puede llevar mucho tiempo y ser propenso a errores. En su lugar, es posible que le interese usar una biblioteca auxiliar.</a:t>
            </a:r>
            <a:endParaRPr b="1" sz="1500">
              <a:solidFill>
                <a:srgbClr val="666666"/>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marR="0" rtl="0" algn="just">
              <a:lnSpc>
                <a:spcPct val="130434"/>
              </a:lnSpc>
              <a:spcBef>
                <a:spcPts val="1100"/>
              </a:spcBef>
              <a:spcAft>
                <a:spcPts val="0"/>
              </a:spcAft>
              <a:buNone/>
            </a:pPr>
            <a:r>
              <a:t/>
            </a:r>
            <a:endParaRPr b="1">
              <a:solidFill>
                <a:srgbClr val="666666"/>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202" name="Google Shape;1202;p13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203" name="Google Shape;1203;p136"/>
          <p:cNvSpPr/>
          <p:nvPr/>
        </p:nvSpPr>
        <p:spPr>
          <a:xfrm>
            <a:off x="7947150" y="34248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3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Detección de características y navegador</a:t>
            </a:r>
            <a:endParaRPr b="1" sz="2700">
              <a:solidFill>
                <a:srgbClr val="333333"/>
              </a:solidFill>
              <a:highlight>
                <a:srgbClr val="FFFFFF"/>
              </a:highlight>
              <a:latin typeface="Arial"/>
              <a:ea typeface="Arial"/>
              <a:cs typeface="Arial"/>
              <a:sym typeface="Arial"/>
            </a:endParaRPr>
          </a:p>
        </p:txBody>
      </p:sp>
      <p:sp>
        <p:nvSpPr>
          <p:cNvPr id="1209" name="Google Shape;1209;p137"/>
          <p:cNvSpPr txBox="1"/>
          <p:nvPr>
            <p:ph idx="1" type="subTitle"/>
          </p:nvPr>
        </p:nvSpPr>
        <p:spPr>
          <a:xfrm>
            <a:off x="713250" y="1216000"/>
            <a:ext cx="7717500" cy="3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50">
                <a:solidFill>
                  <a:srgbClr val="333333"/>
                </a:solidFill>
                <a:highlight>
                  <a:srgbClr val="FFFFFF"/>
                </a:highlight>
                <a:latin typeface="Arial"/>
                <a:ea typeface="Arial"/>
                <a:cs typeface="Arial"/>
                <a:sym typeface="Arial"/>
              </a:rPr>
              <a:t>Una biblioteca auxiliar</a:t>
            </a:r>
            <a:endParaRPr b="1" sz="11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s" sz="1150">
                <a:solidFill>
                  <a:srgbClr val="333333"/>
                </a:solidFill>
                <a:highlight>
                  <a:srgbClr val="FFFFFF"/>
                </a:highlight>
                <a:latin typeface="Arial"/>
                <a:ea typeface="Arial"/>
                <a:cs typeface="Arial"/>
                <a:sym typeface="Arial"/>
              </a:rPr>
              <a:t>Afortunadamente, hay algunas excelentes bibliotecas auxiliares (como </a:t>
            </a:r>
            <a:r>
              <a:rPr lang="es" sz="11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Modernizr</a:t>
            </a:r>
            <a:r>
              <a:rPr lang="es" sz="1150">
                <a:solidFill>
                  <a:srgbClr val="333333"/>
                </a:solidFill>
                <a:highlight>
                  <a:srgbClr val="FFFFFF"/>
                </a:highlight>
                <a:latin typeface="Arial"/>
                <a:ea typeface="Arial"/>
                <a:cs typeface="Arial"/>
                <a:sym typeface="Arial"/>
              </a:rPr>
              <a:t>) que proporcionan una API simple y de alto nivel para determinar si un navegador tiene una característica específica disponible o no.</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Por ejemplo, utilizando Modernizr, podemos hacer la misma prueba de detección de lienzo con este código:</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b="1" lang="es" sz="1150">
                <a:solidFill>
                  <a:srgbClr val="188038"/>
                </a:solidFill>
                <a:highlight>
                  <a:srgbClr val="EEEEEE"/>
                </a:highlight>
                <a:latin typeface="Consolas"/>
                <a:ea typeface="Consolas"/>
                <a:cs typeface="Consolas"/>
                <a:sym typeface="Consolas"/>
              </a:rPr>
              <a:t>if</a:t>
            </a:r>
            <a:r>
              <a:rPr lang="es" sz="1150">
                <a:solidFill>
                  <a:srgbClr val="188038"/>
                </a:solidFill>
                <a:highlight>
                  <a:srgbClr val="EEEEEE"/>
                </a:highlight>
                <a:latin typeface="Consolas"/>
                <a:ea typeface="Consolas"/>
                <a:cs typeface="Consolas"/>
                <a:sym typeface="Consolas"/>
              </a:rPr>
              <a:t> ( Modernizr.canvas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showGraphWithCanvas();</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else</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showTable();</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rtl="0" algn="l">
              <a:lnSpc>
                <a:spcPct val="130434"/>
              </a:lnSpc>
              <a:spcBef>
                <a:spcPts val="0"/>
              </a:spcBef>
              <a:spcAft>
                <a:spcPts val="0"/>
              </a:spcAft>
              <a:buNone/>
            </a:pPr>
            <a:r>
              <a:t/>
            </a:r>
            <a:endParaRPr b="1" sz="1150">
              <a:solidFill>
                <a:srgbClr val="333333"/>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marR="0" rtl="0" algn="just">
              <a:lnSpc>
                <a:spcPct val="130434"/>
              </a:lnSpc>
              <a:spcBef>
                <a:spcPts val="1100"/>
              </a:spcBef>
              <a:spcAft>
                <a:spcPts val="0"/>
              </a:spcAft>
              <a:buNone/>
            </a:pPr>
            <a:r>
              <a:t/>
            </a:r>
            <a:endParaRPr b="1">
              <a:solidFill>
                <a:srgbClr val="666666"/>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210" name="Google Shape;1210;p13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211" name="Google Shape;1211;p137"/>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13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Diferidos</a:t>
            </a:r>
            <a:endParaRPr b="1" sz="2700">
              <a:solidFill>
                <a:srgbClr val="333333"/>
              </a:solidFill>
              <a:highlight>
                <a:srgbClr val="FFFFFF"/>
              </a:highlight>
              <a:latin typeface="Arial"/>
              <a:ea typeface="Arial"/>
              <a:cs typeface="Arial"/>
              <a:sym typeface="Arial"/>
            </a:endParaRPr>
          </a:p>
        </p:txBody>
      </p:sp>
      <p:sp>
        <p:nvSpPr>
          <p:cNvPr id="1217" name="Google Shape;1217;p138"/>
          <p:cNvSpPr txBox="1"/>
          <p:nvPr>
            <p:ph idx="1" type="subTitle"/>
          </p:nvPr>
        </p:nvSpPr>
        <p:spPr>
          <a:xfrm>
            <a:off x="713250" y="1216000"/>
            <a:ext cx="7717500" cy="348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En un nivel alto, los diferidos se pueden considerar como una forma de representar operaciones asincrónicas que pueden tardar mucho tiempo en completarse. Son la alternativa asíncrona a las funciones de bloqueo y la idea general es que, en lugar de bloquear la aplicación mientras espera que se complete alguna solicitud antes de devolver un resultado, un objeto diferido se puede devolver inmediatamente. A continuación, puede adjuntar devoluciones de llamada al objeto diferido: se llamará una vez que la solicitud se haya completado realmente.</a:t>
            </a:r>
            <a:endParaRPr sz="1150">
              <a:solidFill>
                <a:srgbClr val="333333"/>
              </a:solidFill>
              <a:highlight>
                <a:srgbClr val="FFFFFF"/>
              </a:highlight>
              <a:latin typeface="Arial"/>
              <a:ea typeface="Arial"/>
              <a:cs typeface="Arial"/>
              <a:sym typeface="Arial"/>
            </a:endParaRPr>
          </a:p>
          <a:p>
            <a:pPr indent="0" lvl="0" marL="0" rtl="0" algn="l">
              <a:lnSpc>
                <a:spcPct val="130434"/>
              </a:lnSpc>
              <a:spcBef>
                <a:spcPts val="1100"/>
              </a:spcBef>
              <a:spcAft>
                <a:spcPts val="0"/>
              </a:spcAft>
              <a:buNone/>
            </a:pPr>
            <a:r>
              <a:t/>
            </a:r>
            <a:endParaRPr b="1" sz="1150">
              <a:solidFill>
                <a:srgbClr val="333333"/>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marR="0" rtl="0" algn="just">
              <a:lnSpc>
                <a:spcPct val="130434"/>
              </a:lnSpc>
              <a:spcBef>
                <a:spcPts val="1100"/>
              </a:spcBef>
              <a:spcAft>
                <a:spcPts val="0"/>
              </a:spcAft>
              <a:buNone/>
            </a:pPr>
            <a:r>
              <a:t/>
            </a:r>
            <a:endParaRPr b="1">
              <a:solidFill>
                <a:srgbClr val="666666"/>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218" name="Google Shape;1218;p13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219" name="Google Shape;1219;p138"/>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3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Diferidos</a:t>
            </a:r>
            <a:endParaRPr b="1" sz="2700">
              <a:solidFill>
                <a:srgbClr val="333333"/>
              </a:solidFill>
              <a:highlight>
                <a:srgbClr val="FFFFFF"/>
              </a:highlight>
              <a:latin typeface="Arial"/>
              <a:ea typeface="Arial"/>
              <a:cs typeface="Arial"/>
              <a:sym typeface="Arial"/>
            </a:endParaRPr>
          </a:p>
        </p:txBody>
      </p:sp>
      <p:sp>
        <p:nvSpPr>
          <p:cNvPr id="1225" name="Google Shape;1225;p139"/>
          <p:cNvSpPr txBox="1"/>
          <p:nvPr>
            <p:ph idx="1" type="subTitle"/>
          </p:nvPr>
        </p:nvSpPr>
        <p:spPr>
          <a:xfrm>
            <a:off x="713250" y="1216000"/>
            <a:ext cx="7717500" cy="3486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Promesas</a:t>
            </a:r>
            <a:endParaRPr b="1" sz="1800">
              <a:solidFill>
                <a:srgbClr val="333333"/>
              </a:solidFill>
              <a:highlight>
                <a:srgbClr val="FFFFFF"/>
              </a:highlight>
              <a:latin typeface="Arial"/>
              <a:ea typeface="Arial"/>
              <a:cs typeface="Arial"/>
              <a:sym typeface="Arial"/>
            </a:endParaRPr>
          </a:p>
          <a:p>
            <a:pPr indent="0" lvl="0" marL="0" rtl="0" algn="just">
              <a:spcBef>
                <a:spcPts val="800"/>
              </a:spcBef>
              <a:spcAft>
                <a:spcPts val="0"/>
              </a:spcAft>
              <a:buNone/>
            </a:pPr>
            <a:r>
              <a:rPr lang="es" sz="1150">
                <a:solidFill>
                  <a:srgbClr val="333333"/>
                </a:solidFill>
                <a:highlight>
                  <a:srgbClr val="FFFFFF"/>
                </a:highlight>
                <a:latin typeface="Arial"/>
                <a:ea typeface="Arial"/>
                <a:cs typeface="Arial"/>
                <a:sym typeface="Arial"/>
              </a:rPr>
              <a:t>En su forma más básica, una "promesa" es un modelo que proporciona una solución para el concepto de resultados diferidos (o futuros) en la ingeniería de software. La idea principal detrás de esto es algo que ya hemos cubierto: en lugar de ejecutar una llamada que puede resultar en bloqueo, devolvemos una promesa de un valor futuro que eventualmente se cumplirá.</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Si ayuda tener un ejemplo aquí, considere que está creando una aplicación web que depende en gran medida de los datos de una API de terceros. Un problema común al que se enfrenta es tener un conocimiento desconocido de la latencia del servidor API en un momento dado, por lo que es posible que se bloquee la ejecución de otras partes de la aplicación hasta que se devuelva un resultado. Los diferidos proporcionan una mejor solución a este problema, una que está libre de efectos de "bloqueo" y completamente desacoplada.</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DD1144"/>
              </a:solidFill>
              <a:highlight>
                <a:srgbClr val="FFFFFF"/>
              </a:highlight>
              <a:latin typeface="Arial"/>
              <a:ea typeface="Arial"/>
              <a:cs typeface="Arial"/>
              <a:sym typeface="Arial"/>
            </a:endParaRPr>
          </a:p>
          <a:p>
            <a:pPr indent="0" lvl="0" marL="0" rtl="0" algn="l">
              <a:lnSpc>
                <a:spcPct val="130434"/>
              </a:lnSpc>
              <a:spcBef>
                <a:spcPts val="1100"/>
              </a:spcBef>
              <a:spcAft>
                <a:spcPts val="0"/>
              </a:spcAft>
              <a:buNone/>
            </a:pPr>
            <a:r>
              <a:t/>
            </a:r>
            <a:endParaRPr b="1" sz="1150">
              <a:solidFill>
                <a:srgbClr val="333333"/>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marR="0" rtl="0" algn="just">
              <a:lnSpc>
                <a:spcPct val="130434"/>
              </a:lnSpc>
              <a:spcBef>
                <a:spcPts val="1100"/>
              </a:spcBef>
              <a:spcAft>
                <a:spcPts val="0"/>
              </a:spcAft>
              <a:buNone/>
            </a:pPr>
            <a:r>
              <a:t/>
            </a:r>
            <a:endParaRPr b="1">
              <a:solidFill>
                <a:srgbClr val="666666"/>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t/>
            </a:r>
            <a:endParaRPr sz="8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t/>
            </a:r>
            <a:endParaRPr sz="850">
              <a:solidFill>
                <a:srgbClr val="188038"/>
              </a:solidFill>
              <a:highlight>
                <a:srgbClr val="EEEEEE"/>
              </a:highlight>
              <a:latin typeface="Consolas"/>
              <a:ea typeface="Consolas"/>
              <a:cs typeface="Consolas"/>
              <a:sym typeface="Consolas"/>
            </a:endParaRPr>
          </a:p>
          <a:p>
            <a:pPr indent="0" lvl="0" marL="0" rtl="0" algn="just">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226" name="Google Shape;1226;p13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Organización del código</a:t>
            </a:r>
            <a:endParaRPr sz="100">
              <a:solidFill>
                <a:schemeClr val="lt2"/>
              </a:solidFill>
              <a:latin typeface="Barlow"/>
              <a:ea typeface="Barlow"/>
              <a:cs typeface="Barlow"/>
              <a:sym typeface="Barlow"/>
            </a:endParaRPr>
          </a:p>
        </p:txBody>
      </p:sp>
      <p:sp>
        <p:nvSpPr>
          <p:cNvPr id="1227" name="Google Shape;1227;p139"/>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140"/>
          <p:cNvSpPr txBox="1"/>
          <p:nvPr>
            <p:ph type="title"/>
          </p:nvPr>
        </p:nvSpPr>
        <p:spPr>
          <a:xfrm>
            <a:off x="1399275" y="1307100"/>
            <a:ext cx="66636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200">
                <a:solidFill>
                  <a:schemeClr val="lt2"/>
                </a:solidFill>
              </a:rPr>
              <a:t>Fin de la presentación</a:t>
            </a:r>
            <a:endParaRPr sz="2200">
              <a:solidFill>
                <a:schemeClr val="lt2"/>
              </a:solidFill>
            </a:endParaRPr>
          </a:p>
          <a:p>
            <a:pPr indent="0" lvl="0" marL="0" rtl="0" algn="ctr">
              <a:spcBef>
                <a:spcPts val="0"/>
              </a:spcBef>
              <a:spcAft>
                <a:spcPts val="0"/>
              </a:spcAft>
              <a:buNone/>
            </a:pPr>
            <a:r>
              <a:t/>
            </a:r>
            <a:endParaRPr sz="3200"/>
          </a:p>
          <a:p>
            <a:pPr indent="0" lvl="0" marL="0" rtl="0" algn="ctr">
              <a:spcBef>
                <a:spcPts val="0"/>
              </a:spcBef>
              <a:spcAft>
                <a:spcPts val="0"/>
              </a:spcAft>
              <a:buNone/>
            </a:pPr>
            <a:r>
              <a:t/>
            </a:r>
            <a:endParaRPr sz="3200"/>
          </a:p>
          <a:p>
            <a:pPr indent="0" lvl="0" marL="0" rtl="0" algn="ctr">
              <a:spcBef>
                <a:spcPts val="0"/>
              </a:spcBef>
              <a:spcAft>
                <a:spcPts val="0"/>
              </a:spcAft>
              <a:buNone/>
            </a:pPr>
            <a:r>
              <a:rPr lang="es" sz="3200"/>
              <a:t>Muchas gracias por su asistencia</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Trabajar con selecciones</a:t>
            </a:r>
            <a:endParaRPr sz="3200"/>
          </a:p>
        </p:txBody>
      </p:sp>
      <p:sp>
        <p:nvSpPr>
          <p:cNvPr id="404" name="Google Shape;404;p36"/>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Getters &amp; Setters</a:t>
            </a:r>
            <a:endParaRPr b="1" sz="1500">
              <a:solidFill>
                <a:srgbClr val="666666"/>
              </a:solidFill>
              <a:highlight>
                <a:srgbClr val="FFFFFF"/>
              </a:highlight>
              <a:latin typeface="Arial"/>
              <a:ea typeface="Arial"/>
              <a:cs typeface="Arial"/>
              <a:sym typeface="Arial"/>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Algunos métodos jQuery se pueden usar para asignar o leer algún valor en una selección.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Cuando se llama al método con un valor como argumento, se le conoce como configurador porque establece (o asigna) ese valor. Cuando se llama al método sin argumento, obtiene (o lee) el valor del elemento. </a:t>
            </a:r>
            <a:r>
              <a:rPr lang="es" sz="1150">
                <a:solidFill>
                  <a:srgbClr val="0086B3"/>
                </a:solidFill>
                <a:highlight>
                  <a:srgbClr val="FFFFFF"/>
                </a:highlight>
                <a:latin typeface="Arial"/>
                <a:ea typeface="Arial"/>
                <a:cs typeface="Arial"/>
                <a:sym typeface="Arial"/>
              </a:rPr>
              <a:t>Los setters afectan a todos los elementos de una selección</a:t>
            </a:r>
            <a:r>
              <a:rPr lang="es" sz="1150">
                <a:solidFill>
                  <a:srgbClr val="333333"/>
                </a:solidFill>
                <a:highlight>
                  <a:srgbClr val="FFFFFF"/>
                </a:highlight>
                <a:latin typeface="Arial"/>
                <a:ea typeface="Arial"/>
                <a:cs typeface="Arial"/>
                <a:sym typeface="Arial"/>
              </a:rPr>
              <a:t>, mientras que </a:t>
            </a:r>
            <a:r>
              <a:rPr lang="es" sz="1150">
                <a:solidFill>
                  <a:schemeClr val="lt2"/>
                </a:solidFill>
                <a:highlight>
                  <a:srgbClr val="FFFFFF"/>
                </a:highlight>
                <a:latin typeface="Arial"/>
                <a:ea typeface="Arial"/>
                <a:cs typeface="Arial"/>
                <a:sym typeface="Arial"/>
              </a:rPr>
              <a:t>los getters devuelven el valor solicitado solo para el primer elemento de la selección,</a:t>
            </a:r>
            <a:r>
              <a:rPr lang="es" sz="1150">
                <a:solidFill>
                  <a:srgbClr val="333333"/>
                </a:solidFill>
                <a:highlight>
                  <a:srgbClr val="FFFFFF"/>
                </a:highlight>
                <a:latin typeface="Arial"/>
                <a:ea typeface="Arial"/>
                <a:cs typeface="Arial"/>
                <a:sym typeface="Arial"/>
              </a:rPr>
              <a:t> con la excepción de </a:t>
            </a:r>
            <a:r>
              <a:rPr lang="es" sz="1150">
                <a:solidFill>
                  <a:schemeClr val="lt2"/>
                </a:solidFill>
                <a:highlight>
                  <a:srgbClr val="FFFFFF"/>
                </a:highlight>
                <a:latin typeface="Arial"/>
                <a:ea typeface="Arial"/>
                <a:cs typeface="Arial"/>
                <a:sym typeface="Arial"/>
              </a:rPr>
              <a:t>.</a:t>
            </a:r>
            <a:r>
              <a:rPr lang="es" sz="1000" u="sng">
                <a:solidFill>
                  <a:schemeClr val="lt2"/>
                </a:solidFill>
                <a:highlight>
                  <a:srgbClr val="FFFFFF"/>
                </a:highlight>
                <a:latin typeface="Consolas"/>
                <a:ea typeface="Consolas"/>
                <a:cs typeface="Consolas"/>
                <a:sym typeface="Consolas"/>
                <a:hlinkClick r:id="rId3">
                  <a:extLst>
                    <a:ext uri="{A12FA001-AC4F-418D-AE19-62706E023703}">
                      <ahyp:hlinkClr val="tx"/>
                    </a:ext>
                  </a:extLst>
                </a:hlinkClick>
              </a:rPr>
              <a:t>text()</a:t>
            </a:r>
            <a:r>
              <a:rPr lang="es" sz="1150">
                <a:solidFill>
                  <a:srgbClr val="333333"/>
                </a:solidFill>
                <a:highlight>
                  <a:srgbClr val="FFFFFF"/>
                </a:highlight>
                <a:latin typeface="Arial"/>
                <a:ea typeface="Arial"/>
                <a:cs typeface="Arial"/>
                <a:sym typeface="Arial"/>
              </a:rPr>
              <a:t>, que recupera los valores de todos los elementos.</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Los setters devuelven un objeto jQuery, lo que le permite continuar llamando a los métodos jQuery en su selección. Los getters devuelven lo que se les pidió que </a:t>
            </a:r>
            <a:r>
              <a:rPr lang="es" sz="1150">
                <a:solidFill>
                  <a:srgbClr val="333333"/>
                </a:solidFill>
                <a:highlight>
                  <a:srgbClr val="FFFFFF"/>
                </a:highlight>
                <a:latin typeface="Arial"/>
                <a:ea typeface="Arial"/>
                <a:cs typeface="Arial"/>
                <a:sym typeface="Arial"/>
              </a:rPr>
              <a:t>obtuviera</a:t>
            </a:r>
            <a:r>
              <a:rPr lang="es" sz="1150">
                <a:solidFill>
                  <a:srgbClr val="333333"/>
                </a:solidFill>
                <a:highlight>
                  <a:srgbClr val="FFFFFF"/>
                </a:highlight>
                <a:latin typeface="Arial"/>
                <a:ea typeface="Arial"/>
                <a:cs typeface="Arial"/>
                <a:sym typeface="Arial"/>
              </a:rPr>
              <a:t>, por lo que no puede continuar llamando a los métodos jQuery en el valor devuelto por el getter.</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b="1" lang="es" sz="1500">
                <a:solidFill>
                  <a:srgbClr val="666666"/>
                </a:solidFill>
                <a:highlight>
                  <a:srgbClr val="FFFFFF"/>
                </a:highlight>
                <a:latin typeface="Arial"/>
                <a:ea typeface="Arial"/>
                <a:cs typeface="Arial"/>
                <a:sym typeface="Arial"/>
              </a:rPr>
              <a:t>Encadenamiento</a:t>
            </a:r>
            <a:endParaRPr b="1" sz="1500">
              <a:solidFill>
                <a:srgbClr val="666666"/>
              </a:solidFill>
              <a:highlight>
                <a:srgbClr val="FFFFFF"/>
              </a:highlight>
              <a:latin typeface="Arial"/>
              <a:ea typeface="Arial"/>
              <a:cs typeface="Arial"/>
              <a:sym typeface="Arial"/>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Si llama a un método en una selección y ese método devuelve un objeto jQuery, puede continuar llamando a métodos jQuery en el objeto sin detenerse por un punto y coma. Esta práctica se conoce como "encadenamiento":</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lang="es" sz="1150">
                <a:solidFill>
                  <a:srgbClr val="333333"/>
                </a:solidFill>
                <a:highlight>
                  <a:srgbClr val="FFFFFF"/>
                </a:highlight>
                <a:latin typeface="Arial"/>
                <a:ea typeface="Arial"/>
                <a:cs typeface="Arial"/>
                <a:sym typeface="Arial"/>
              </a:rPr>
              <a:t>.</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05" name="Google Shape;405;p3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06" name="Google Shape;406;p36"/>
          <p:cNvSpPr/>
          <p:nvPr/>
        </p:nvSpPr>
        <p:spPr>
          <a:xfrm>
            <a:off x="7197950" y="35633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Manipulación de elementos</a:t>
            </a:r>
            <a:endParaRPr sz="3200"/>
          </a:p>
        </p:txBody>
      </p:sp>
      <p:sp>
        <p:nvSpPr>
          <p:cNvPr id="412" name="Google Shape;412;p37"/>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Obtener y establecer información sobre elementos</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Hay muchas maneras de cambiar un elemento existente. Entre las tareas más comunes está cambiar el HTML interno o atributo de un elemento. jQuery ofrece métodos simples entre navegadores para este tipo de manipulaciones. También puede obtener información sobre los elementos utilizando muchos de los mismos métodos en sus encarnaciones getter.</a:t>
            </a:r>
            <a:endParaRPr sz="1150">
              <a:solidFill>
                <a:srgbClr val="333333"/>
              </a:solidFill>
              <a:highlight>
                <a:srgbClr val="FFFFFF"/>
              </a:highlight>
              <a:latin typeface="Arial"/>
              <a:ea typeface="Arial"/>
              <a:cs typeface="Arial"/>
              <a:sym typeface="Arial"/>
            </a:endParaRPr>
          </a:p>
          <a:p>
            <a:pPr indent="-320675" lvl="0" marL="457200" marR="0" rtl="0" algn="l">
              <a:lnSpc>
                <a:spcPct val="115000"/>
              </a:lnSpc>
              <a:spcBef>
                <a:spcPts val="1100"/>
              </a:spcBef>
              <a:spcAft>
                <a:spcPts val="0"/>
              </a:spcAft>
              <a:buClr>
                <a:srgbClr val="333333"/>
              </a:buClr>
              <a:buSzPts val="1450"/>
              <a:buFont typeface="Arial"/>
              <a:buChar char="●"/>
            </a:pPr>
            <a:r>
              <a:rPr lang="es" sz="1450">
                <a:solidFill>
                  <a:srgbClr val="333333"/>
                </a:solidFill>
                <a:highlight>
                  <a:srgbClr val="FFFFFF"/>
                </a:highlight>
                <a:latin typeface="Arial"/>
                <a:ea typeface="Arial"/>
                <a:cs typeface="Arial"/>
                <a:sym typeface="Arial"/>
              </a:rPr>
              <a:t>Mover, copiar y quitar elementos: </a:t>
            </a:r>
            <a:r>
              <a:rPr lang="es" sz="1000">
                <a:solidFill>
                  <a:srgbClr val="333333"/>
                </a:solidFill>
                <a:latin typeface="Consolas"/>
                <a:ea typeface="Consolas"/>
                <a:cs typeface="Consolas"/>
                <a:sym typeface="Consolas"/>
              </a:rPr>
              <a:t>.insertAfter(), .after(), .insertAfter(), .after(), .insertBefore(), .before(), .appendTo(), .append(), .prependTo(),.prepend()</a:t>
            </a:r>
            <a:endParaRPr sz="1450">
              <a:solidFill>
                <a:srgbClr val="333333"/>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33333"/>
              </a:buClr>
              <a:buSzPts val="1450"/>
              <a:buFont typeface="Arial"/>
              <a:buChar char="●"/>
            </a:pPr>
            <a:r>
              <a:rPr lang="es" sz="1450">
                <a:solidFill>
                  <a:srgbClr val="333333"/>
                </a:solidFill>
                <a:highlight>
                  <a:srgbClr val="FFFFFF"/>
                </a:highlight>
                <a:latin typeface="Arial"/>
                <a:ea typeface="Arial"/>
                <a:cs typeface="Arial"/>
                <a:sym typeface="Arial"/>
              </a:rPr>
              <a:t>Clonación de elementos: </a:t>
            </a:r>
            <a:r>
              <a:rPr lang="es" sz="1000">
                <a:solidFill>
                  <a:srgbClr val="333333"/>
                </a:solidFill>
                <a:latin typeface="Consolas"/>
                <a:ea typeface="Consolas"/>
                <a:cs typeface="Consolas"/>
                <a:sym typeface="Consolas"/>
              </a:rPr>
              <a:t>.appendTo().clone()</a:t>
            </a:r>
            <a:endParaRPr sz="1450">
              <a:solidFill>
                <a:srgbClr val="333333"/>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33333"/>
              </a:buClr>
              <a:buSzPts val="1450"/>
              <a:buFont typeface="Arial"/>
              <a:buChar char="●"/>
            </a:pPr>
            <a:r>
              <a:rPr lang="es" sz="1450">
                <a:solidFill>
                  <a:srgbClr val="333333"/>
                </a:solidFill>
                <a:highlight>
                  <a:srgbClr val="FFFFFF"/>
                </a:highlight>
                <a:latin typeface="Arial"/>
                <a:ea typeface="Arial"/>
                <a:cs typeface="Arial"/>
                <a:sym typeface="Arial"/>
              </a:rPr>
              <a:t>Eliminación de elementos:</a:t>
            </a:r>
            <a:r>
              <a:rPr lang="es" sz="1000">
                <a:solidFill>
                  <a:srgbClr val="333333"/>
                </a:solidFill>
                <a:latin typeface="Consolas"/>
                <a:ea typeface="Consolas"/>
                <a:cs typeface="Consolas"/>
                <a:sym typeface="Consolas"/>
              </a:rPr>
              <a:t>.remove(),.detach(),.remove(),.remove(). </a:t>
            </a:r>
            <a:r>
              <a:rPr lang="es" sz="1450">
                <a:solidFill>
                  <a:srgbClr val="333333"/>
                </a:solidFill>
                <a:highlight>
                  <a:srgbClr val="FFFFFF"/>
                </a:highlight>
                <a:latin typeface="Arial"/>
                <a:ea typeface="Arial"/>
                <a:cs typeface="Arial"/>
                <a:sym typeface="Arial"/>
              </a:rPr>
              <a:t>Vaciar elemento</a:t>
            </a:r>
            <a:r>
              <a:rPr lang="es" sz="1000">
                <a:solidFill>
                  <a:srgbClr val="333333"/>
                </a:solidFill>
                <a:latin typeface="Consolas"/>
                <a:ea typeface="Consolas"/>
                <a:cs typeface="Consolas"/>
                <a:sym typeface="Consolas"/>
              </a:rPr>
              <a:t>: .empty()</a:t>
            </a:r>
            <a:endParaRPr sz="1450">
              <a:solidFill>
                <a:srgbClr val="333333"/>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33333"/>
              </a:buClr>
              <a:buSzPts val="1450"/>
              <a:buFont typeface="Arial"/>
              <a:buChar char="●"/>
            </a:pPr>
            <a:r>
              <a:rPr lang="es" sz="1450">
                <a:solidFill>
                  <a:srgbClr val="333333"/>
                </a:solidFill>
                <a:highlight>
                  <a:srgbClr val="FFFFFF"/>
                </a:highlight>
                <a:latin typeface="Arial"/>
                <a:ea typeface="Arial"/>
                <a:cs typeface="Arial"/>
                <a:sym typeface="Arial"/>
              </a:rPr>
              <a:t>Creación de nuevos elementos:</a:t>
            </a:r>
            <a:r>
              <a:rPr lang="es" sz="1000">
                <a:solidFill>
                  <a:srgbClr val="333333"/>
                </a:solidFill>
                <a:latin typeface="Consolas"/>
                <a:ea typeface="Consolas"/>
                <a:cs typeface="Consolas"/>
                <a:sym typeface="Consolas"/>
              </a:rPr>
              <a:t>$()</a:t>
            </a:r>
            <a:endParaRPr sz="1450">
              <a:solidFill>
                <a:srgbClr val="333333"/>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33333"/>
              </a:buClr>
              <a:buSzPts val="1450"/>
              <a:buFont typeface="Arial"/>
              <a:buChar char="●"/>
            </a:pPr>
            <a:r>
              <a:rPr lang="es" sz="1450">
                <a:solidFill>
                  <a:srgbClr val="333333"/>
                </a:solidFill>
                <a:highlight>
                  <a:srgbClr val="FFFFFF"/>
                </a:highlight>
                <a:latin typeface="Arial"/>
                <a:ea typeface="Arial"/>
                <a:cs typeface="Arial"/>
                <a:sym typeface="Arial"/>
              </a:rPr>
              <a:t>Manipulación de atributos:</a:t>
            </a:r>
            <a:r>
              <a:rPr lang="es" sz="1000">
                <a:solidFill>
                  <a:srgbClr val="333333"/>
                </a:solidFill>
                <a:latin typeface="Consolas"/>
                <a:ea typeface="Consolas"/>
                <a:cs typeface="Consolas"/>
                <a:sym typeface="Consolas"/>
              </a:rPr>
              <a:t>.attr()</a:t>
            </a:r>
            <a:endParaRPr b="1" sz="2100">
              <a:solidFill>
                <a:srgbClr val="333333"/>
              </a:solidFill>
              <a:highlight>
                <a:srgbClr val="FFFFFF"/>
              </a:highlight>
              <a:latin typeface="Arial"/>
              <a:ea typeface="Arial"/>
              <a:cs typeface="Arial"/>
              <a:sym typeface="Arial"/>
            </a:endParaRPr>
          </a:p>
          <a:p>
            <a:pPr indent="0" lvl="0" marL="0" marR="63500" rtl="0" algn="l">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13" name="Google Shape;413;p3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14" name="Google Shape;414;p37"/>
          <p:cNvSpPr/>
          <p:nvPr/>
        </p:nvSpPr>
        <p:spPr>
          <a:xfrm>
            <a:off x="7160600" y="379487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El objeto jQuery</a:t>
            </a:r>
            <a:endParaRPr sz="3200"/>
          </a:p>
        </p:txBody>
      </p:sp>
      <p:sp>
        <p:nvSpPr>
          <p:cNvPr id="420" name="Google Shape;420;p38"/>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150">
                <a:solidFill>
                  <a:srgbClr val="333333"/>
                </a:solidFill>
                <a:highlight>
                  <a:srgbClr val="FFFFFF"/>
                </a:highlight>
                <a:latin typeface="Arial"/>
                <a:ea typeface="Arial"/>
                <a:cs typeface="Arial"/>
                <a:sym typeface="Arial"/>
              </a:rPr>
              <a:t>Al crear nuevos elementos (o seleccionar los existentes), jQuery devuelve los elementos de una colección. Muchos desarrolladores nuevos en jQuery asumen que esta colección es una matriz. Tiene una secuencia indexada cero de elementos DOM, algunas funciones de matriz familiares y una propiedad, después de todo. En realidad, el objeto jQuery es más complicado que eso.</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b="1" lang="es" sz="1800">
                <a:solidFill>
                  <a:srgbClr val="333333"/>
                </a:solidFill>
                <a:highlight>
                  <a:srgbClr val="FFFFFF"/>
                </a:highlight>
                <a:latin typeface="Arial"/>
                <a:ea typeface="Arial"/>
                <a:cs typeface="Arial"/>
                <a:sym typeface="Arial"/>
              </a:rPr>
              <a:t>DOM y elementos DOM</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El modelo de objetos de documento (DOM) es una representación de un documento HTML. Puede contener cualquier número de elementos DOM.</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b="1" lang="es" sz="1800">
                <a:solidFill>
                  <a:srgbClr val="333333"/>
                </a:solidFill>
                <a:highlight>
                  <a:srgbClr val="FFFFFF"/>
                </a:highlight>
                <a:latin typeface="Arial"/>
                <a:ea typeface="Arial"/>
                <a:cs typeface="Arial"/>
                <a:sym typeface="Arial"/>
              </a:rPr>
              <a:t>El objeto jQuery</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Trabajar directamente con elementos DOM es aspera, ya que aunque la funcionalidad es extensa, jQuery nos provee muchas más capacidades para su manipulación. Un objeto jQuery puede envolver un elemento del DOM pero no tiene la misma funcionalidad para su tratamiento. Dos objetos jQuery pueden envolver el mismo elemento DOM y sin embargo son objetos diferentes.</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21" name="Google Shape;421;p3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22" name="Google Shape;422;p38"/>
          <p:cNvSpPr/>
          <p:nvPr/>
        </p:nvSpPr>
        <p:spPr>
          <a:xfrm>
            <a:off x="7227825" y="42139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Recorriendo elementos</a:t>
            </a:r>
            <a:endParaRPr sz="3200"/>
          </a:p>
        </p:txBody>
      </p:sp>
      <p:sp>
        <p:nvSpPr>
          <p:cNvPr id="428" name="Google Shape;428;p39"/>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1150">
                <a:solidFill>
                  <a:srgbClr val="333333"/>
                </a:solidFill>
                <a:highlight>
                  <a:srgbClr val="FFFFFF"/>
                </a:highlight>
                <a:latin typeface="Arial"/>
                <a:ea typeface="Arial"/>
                <a:cs typeface="Arial"/>
                <a:sym typeface="Arial"/>
              </a:rPr>
              <a:t>Una vez que haya realizado una selección inicial con jQuery, puede profundizar en lo que acaba de seleccionar. Atravesar se puede dividir en tres partes básicas: </a:t>
            </a:r>
            <a:r>
              <a:rPr b="1" lang="es" sz="1150">
                <a:solidFill>
                  <a:srgbClr val="008080"/>
                </a:solidFill>
                <a:highlight>
                  <a:srgbClr val="FFFFFF"/>
                </a:highlight>
                <a:latin typeface="Arial"/>
                <a:ea typeface="Arial"/>
                <a:cs typeface="Arial"/>
                <a:sym typeface="Arial"/>
              </a:rPr>
              <a:t>padres, hijos y hermanos.</a:t>
            </a:r>
            <a:r>
              <a:rPr lang="es" sz="1150">
                <a:solidFill>
                  <a:srgbClr val="333333"/>
                </a:solidFill>
                <a:highlight>
                  <a:srgbClr val="FFFFFF"/>
                </a:highlight>
                <a:latin typeface="Arial"/>
                <a:ea typeface="Arial"/>
                <a:cs typeface="Arial"/>
                <a:sym typeface="Arial"/>
              </a:rPr>
              <a:t> jQuery tiene una gran cantidad de métodos fáciles de usar para todas estas partes. Tenga en cuenta que cada uno de estos métodos puede pasar opcionalmente selectores de cadenas, y algunos también pueden tomar otro objeto jQuery para filtrar su selección</a:t>
            </a:r>
            <a:endParaRPr sz="1150">
              <a:solidFill>
                <a:srgbClr val="333333"/>
              </a:solidFill>
              <a:highlight>
                <a:srgbClr val="FFFFFF"/>
              </a:highlight>
              <a:latin typeface="Arial"/>
              <a:ea typeface="Arial"/>
              <a:cs typeface="Arial"/>
              <a:sym typeface="Arial"/>
            </a:endParaRPr>
          </a:p>
          <a:p>
            <a:pPr indent="-320675" lvl="0" marL="457200" marR="0" rtl="0" algn="l">
              <a:lnSpc>
                <a:spcPct val="115000"/>
              </a:lnSpc>
              <a:spcBef>
                <a:spcPts val="1100"/>
              </a:spcBef>
              <a:spcAft>
                <a:spcPts val="0"/>
              </a:spcAft>
              <a:buClr>
                <a:srgbClr val="333333"/>
              </a:buClr>
              <a:buSzPts val="1450"/>
              <a:buFont typeface="Arial"/>
              <a:buChar char="●"/>
            </a:pPr>
            <a:r>
              <a:rPr lang="es" sz="1450">
                <a:solidFill>
                  <a:srgbClr val="333333"/>
                </a:solidFill>
                <a:highlight>
                  <a:srgbClr val="FFFFFF"/>
                </a:highlight>
                <a:latin typeface="Arial"/>
                <a:ea typeface="Arial"/>
                <a:cs typeface="Arial"/>
                <a:sym typeface="Arial"/>
              </a:rPr>
              <a:t>Padres:</a:t>
            </a:r>
            <a:r>
              <a:rPr lang="es" sz="1000">
                <a:solidFill>
                  <a:srgbClr val="333333"/>
                </a:solidFill>
                <a:latin typeface="Consolas"/>
                <a:ea typeface="Consolas"/>
                <a:cs typeface="Consolas"/>
                <a:sym typeface="Consolas"/>
              </a:rPr>
              <a:t>.parent(),.parents(),.parentsUntil(),.closest()</a:t>
            </a:r>
            <a:endParaRPr sz="1450">
              <a:solidFill>
                <a:srgbClr val="333333"/>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33333"/>
              </a:buClr>
              <a:buSzPts val="1450"/>
              <a:buFont typeface="Arial"/>
              <a:buChar char="●"/>
            </a:pPr>
            <a:r>
              <a:rPr lang="es" sz="1450">
                <a:solidFill>
                  <a:srgbClr val="333333"/>
                </a:solidFill>
                <a:highlight>
                  <a:srgbClr val="FFFFFF"/>
                </a:highlight>
                <a:latin typeface="Arial"/>
                <a:ea typeface="Arial"/>
                <a:cs typeface="Arial"/>
                <a:sym typeface="Arial"/>
              </a:rPr>
              <a:t>Hijos:</a:t>
            </a:r>
            <a:r>
              <a:rPr lang="es" sz="1000">
                <a:solidFill>
                  <a:srgbClr val="333333"/>
                </a:solidFill>
                <a:latin typeface="Consolas"/>
                <a:ea typeface="Consolas"/>
                <a:cs typeface="Consolas"/>
                <a:sym typeface="Consolas"/>
              </a:rPr>
              <a:t>.children(), .find(), .children(), .find()</a:t>
            </a:r>
            <a:endParaRPr sz="1450">
              <a:solidFill>
                <a:srgbClr val="333333"/>
              </a:solidFill>
              <a:highlight>
                <a:srgbClr val="FFFFFF"/>
              </a:highlight>
              <a:latin typeface="Arial"/>
              <a:ea typeface="Arial"/>
              <a:cs typeface="Arial"/>
              <a:sym typeface="Arial"/>
            </a:endParaRPr>
          </a:p>
          <a:p>
            <a:pPr indent="-320675" lvl="0" marL="457200" marR="0" rtl="0" algn="l">
              <a:lnSpc>
                <a:spcPct val="115000"/>
              </a:lnSpc>
              <a:spcBef>
                <a:spcPts val="0"/>
              </a:spcBef>
              <a:spcAft>
                <a:spcPts val="0"/>
              </a:spcAft>
              <a:buClr>
                <a:srgbClr val="333333"/>
              </a:buClr>
              <a:buSzPts val="1450"/>
              <a:buFont typeface="Arial"/>
              <a:buChar char="●"/>
            </a:pPr>
            <a:r>
              <a:rPr lang="es" sz="1450">
                <a:solidFill>
                  <a:srgbClr val="333333"/>
                </a:solidFill>
                <a:highlight>
                  <a:srgbClr val="FFFFFF"/>
                </a:highlight>
                <a:latin typeface="Arial"/>
                <a:ea typeface="Arial"/>
                <a:cs typeface="Arial"/>
                <a:sym typeface="Arial"/>
              </a:rPr>
              <a:t>Hermanos:</a:t>
            </a:r>
            <a:r>
              <a:rPr lang="es" sz="1000">
                <a:solidFill>
                  <a:srgbClr val="333333"/>
                </a:solidFill>
                <a:latin typeface="Consolas"/>
                <a:ea typeface="Consolas"/>
                <a:cs typeface="Consolas"/>
                <a:sym typeface="Consolas"/>
              </a:rPr>
              <a:t>.prev(), .next(), .siblings(), .nextAll(), .nextUntil(), .prevAll(), .prevUntil()</a:t>
            </a:r>
            <a:endParaRPr sz="14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457200" marR="0" rtl="0" algn="l">
              <a:lnSpc>
                <a:spcPct val="115000"/>
              </a:lnSpc>
              <a:spcBef>
                <a:spcPts val="800"/>
              </a:spcBef>
              <a:spcAft>
                <a:spcPts val="1100"/>
              </a:spcAft>
              <a:buNone/>
            </a:pPr>
            <a:r>
              <a:t/>
            </a:r>
            <a:endParaRPr sz="1450">
              <a:solidFill>
                <a:srgbClr val="333333"/>
              </a:solidFill>
              <a:highlight>
                <a:srgbClr val="FFFFFF"/>
              </a:highlight>
              <a:latin typeface="Arial"/>
              <a:ea typeface="Arial"/>
              <a:cs typeface="Arial"/>
              <a:sym typeface="Arial"/>
            </a:endParaRPr>
          </a:p>
        </p:txBody>
      </p:sp>
      <p:sp>
        <p:nvSpPr>
          <p:cNvPr id="429" name="Google Shape;429;p3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30" name="Google Shape;430;p39"/>
          <p:cNvSpPr/>
          <p:nvPr/>
        </p:nvSpPr>
        <p:spPr>
          <a:xfrm>
            <a:off x="7115775" y="377247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CSS, estilo y dimensiones</a:t>
            </a:r>
            <a:endParaRPr sz="3200"/>
          </a:p>
        </p:txBody>
      </p:sp>
      <p:sp>
        <p:nvSpPr>
          <p:cNvPr id="436" name="Google Shape;436;p40"/>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150">
                <a:solidFill>
                  <a:srgbClr val="333333"/>
                </a:solidFill>
                <a:highlight>
                  <a:srgbClr val="FFFFFF"/>
                </a:highlight>
                <a:latin typeface="Arial"/>
                <a:ea typeface="Arial"/>
                <a:cs typeface="Arial"/>
                <a:sym typeface="Arial"/>
              </a:rPr>
              <a:t>jQuery incluye una forma práctica de obtener y establecer propiedades CSS de los elementos</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b="1" lang="es" sz="1000">
                <a:solidFill>
                  <a:srgbClr val="333333"/>
                </a:solidFill>
                <a:highlight>
                  <a:srgbClr val="FFFFFF"/>
                </a:highlight>
                <a:latin typeface="Arial"/>
                <a:ea typeface="Arial"/>
                <a:cs typeface="Arial"/>
                <a:sym typeface="Arial"/>
              </a:rPr>
              <a:t>U</a:t>
            </a:r>
            <a:r>
              <a:rPr b="1" lang="es" sz="1000">
                <a:solidFill>
                  <a:srgbClr val="333333"/>
                </a:solidFill>
                <a:highlight>
                  <a:srgbClr val="FFFFFF"/>
                </a:highlight>
                <a:latin typeface="Arial"/>
                <a:ea typeface="Arial"/>
                <a:cs typeface="Arial"/>
                <a:sym typeface="Arial"/>
              </a:rPr>
              <a:t>so de clases CSS para aplicar estilos</a:t>
            </a:r>
            <a:endParaRPr b="1" sz="10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950">
                <a:solidFill>
                  <a:srgbClr val="333333"/>
                </a:solidFill>
                <a:highlight>
                  <a:srgbClr val="FFFFFF"/>
                </a:highlight>
                <a:latin typeface="Arial"/>
                <a:ea typeface="Arial"/>
                <a:cs typeface="Arial"/>
                <a:sym typeface="Arial"/>
              </a:rPr>
              <a:t>Co</a:t>
            </a:r>
            <a:r>
              <a:rPr lang="es" sz="950">
                <a:solidFill>
                  <a:srgbClr val="333333"/>
                </a:solidFill>
                <a:highlight>
                  <a:srgbClr val="FFFFFF"/>
                </a:highlight>
                <a:latin typeface="Arial"/>
                <a:ea typeface="Arial"/>
                <a:cs typeface="Arial"/>
                <a:sym typeface="Arial"/>
              </a:rPr>
              <a:t>mo captador, el método es valioso. Sin embargo, generalmente debe evitarse como un configurador en el código listo para producción, porque generalmente es mejor mantener la información de presentación fuera del código JavaScript. En su lugar, escriba reglas CSS para las clases que describan los distintos estados visuales y, a continuación, cambie la clase en el elemento.</a:t>
            </a:r>
            <a:endParaRPr sz="9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b="1" lang="es" sz="950">
                <a:solidFill>
                  <a:srgbClr val="188038"/>
                </a:solidFill>
                <a:highlight>
                  <a:srgbClr val="EEEEEE"/>
                </a:highlight>
                <a:latin typeface="Consolas"/>
                <a:ea typeface="Consolas"/>
                <a:cs typeface="Consolas"/>
                <a:sym typeface="Consolas"/>
              </a:rPr>
              <a:t>var</a:t>
            </a:r>
            <a:r>
              <a:rPr lang="es" sz="950">
                <a:solidFill>
                  <a:srgbClr val="188038"/>
                </a:solidFill>
                <a:highlight>
                  <a:srgbClr val="EEEEEE"/>
                </a:highlight>
                <a:latin typeface="Consolas"/>
                <a:ea typeface="Consolas"/>
                <a:cs typeface="Consolas"/>
                <a:sym typeface="Consolas"/>
              </a:rPr>
              <a:t> h1 = $( </a:t>
            </a:r>
            <a:r>
              <a:rPr lang="es" sz="950">
                <a:solidFill>
                  <a:srgbClr val="DD1144"/>
                </a:solidFill>
                <a:highlight>
                  <a:srgbClr val="EEEEEE"/>
                </a:highlight>
                <a:latin typeface="Consolas"/>
                <a:ea typeface="Consolas"/>
                <a:cs typeface="Consolas"/>
                <a:sym typeface="Consolas"/>
              </a:rPr>
              <a:t>"h1"</a:t>
            </a:r>
            <a:r>
              <a:rPr lang="es" sz="950">
                <a:solidFill>
                  <a:srgbClr val="188038"/>
                </a:solidFill>
                <a:highlight>
                  <a:srgbClr val="EEEEEE"/>
                </a:highlight>
                <a:latin typeface="Consolas"/>
                <a:ea typeface="Consolas"/>
                <a:cs typeface="Consolas"/>
                <a:sym typeface="Consolas"/>
              </a:rPr>
              <a:t> );</a:t>
            </a:r>
            <a:endParaRPr sz="9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950">
                <a:solidFill>
                  <a:srgbClr val="188038"/>
                </a:solidFill>
                <a:highlight>
                  <a:srgbClr val="EEEEEE"/>
                </a:highlight>
                <a:latin typeface="Consolas"/>
                <a:ea typeface="Consolas"/>
                <a:cs typeface="Consolas"/>
                <a:sym typeface="Consolas"/>
              </a:rPr>
              <a:t>h1.addClass( </a:t>
            </a:r>
            <a:r>
              <a:rPr lang="es" sz="950">
                <a:solidFill>
                  <a:srgbClr val="DD1144"/>
                </a:solidFill>
                <a:highlight>
                  <a:srgbClr val="EEEEEE"/>
                </a:highlight>
                <a:latin typeface="Consolas"/>
                <a:ea typeface="Consolas"/>
                <a:cs typeface="Consolas"/>
                <a:sym typeface="Consolas"/>
              </a:rPr>
              <a:t>"big"</a:t>
            </a:r>
            <a:r>
              <a:rPr lang="es" sz="950">
                <a:solidFill>
                  <a:srgbClr val="188038"/>
                </a:solidFill>
                <a:highlight>
                  <a:srgbClr val="EEEEEE"/>
                </a:highlight>
                <a:latin typeface="Consolas"/>
                <a:ea typeface="Consolas"/>
                <a:cs typeface="Consolas"/>
                <a:sym typeface="Consolas"/>
              </a:rPr>
              <a:t> );</a:t>
            </a:r>
            <a:endParaRPr sz="9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950">
                <a:solidFill>
                  <a:srgbClr val="188038"/>
                </a:solidFill>
                <a:highlight>
                  <a:srgbClr val="EEEEEE"/>
                </a:highlight>
                <a:latin typeface="Consolas"/>
                <a:ea typeface="Consolas"/>
                <a:cs typeface="Consolas"/>
                <a:sym typeface="Consolas"/>
              </a:rPr>
              <a:t>h1.removeClass( </a:t>
            </a:r>
            <a:r>
              <a:rPr lang="es" sz="950">
                <a:solidFill>
                  <a:srgbClr val="DD1144"/>
                </a:solidFill>
                <a:highlight>
                  <a:srgbClr val="EEEEEE"/>
                </a:highlight>
                <a:latin typeface="Consolas"/>
                <a:ea typeface="Consolas"/>
                <a:cs typeface="Consolas"/>
                <a:sym typeface="Consolas"/>
              </a:rPr>
              <a:t>"big"</a:t>
            </a:r>
            <a:r>
              <a:rPr lang="es" sz="950">
                <a:solidFill>
                  <a:srgbClr val="188038"/>
                </a:solidFill>
                <a:highlight>
                  <a:srgbClr val="EEEEEE"/>
                </a:highlight>
                <a:latin typeface="Consolas"/>
                <a:ea typeface="Consolas"/>
                <a:cs typeface="Consolas"/>
                <a:sym typeface="Consolas"/>
              </a:rPr>
              <a:t> );</a:t>
            </a:r>
            <a:endParaRPr sz="9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950">
                <a:solidFill>
                  <a:srgbClr val="188038"/>
                </a:solidFill>
                <a:highlight>
                  <a:srgbClr val="EEEEEE"/>
                </a:highlight>
                <a:latin typeface="Consolas"/>
                <a:ea typeface="Consolas"/>
                <a:cs typeface="Consolas"/>
                <a:sym typeface="Consolas"/>
              </a:rPr>
              <a:t>h1.toggleClass( </a:t>
            </a:r>
            <a:r>
              <a:rPr lang="es" sz="950">
                <a:solidFill>
                  <a:srgbClr val="DD1144"/>
                </a:solidFill>
                <a:highlight>
                  <a:srgbClr val="EEEEEE"/>
                </a:highlight>
                <a:latin typeface="Consolas"/>
                <a:ea typeface="Consolas"/>
                <a:cs typeface="Consolas"/>
                <a:sym typeface="Consolas"/>
              </a:rPr>
              <a:t>"big"</a:t>
            </a:r>
            <a:r>
              <a:rPr lang="es" sz="950">
                <a:solidFill>
                  <a:srgbClr val="188038"/>
                </a:solidFill>
                <a:highlight>
                  <a:srgbClr val="EEEEEE"/>
                </a:highlight>
                <a:latin typeface="Consolas"/>
                <a:ea typeface="Consolas"/>
                <a:cs typeface="Consolas"/>
                <a:sym typeface="Consolas"/>
              </a:rPr>
              <a:t> );</a:t>
            </a:r>
            <a:endParaRPr sz="9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950">
                <a:solidFill>
                  <a:srgbClr val="188038"/>
                </a:solidFill>
                <a:highlight>
                  <a:srgbClr val="EEEEEE"/>
                </a:highlight>
                <a:latin typeface="Consolas"/>
                <a:ea typeface="Consolas"/>
                <a:cs typeface="Consolas"/>
                <a:sym typeface="Consolas"/>
              </a:rPr>
              <a:t>if</a:t>
            </a:r>
            <a:r>
              <a:rPr lang="es" sz="950">
                <a:solidFill>
                  <a:srgbClr val="188038"/>
                </a:solidFill>
                <a:highlight>
                  <a:srgbClr val="EEEEEE"/>
                </a:highlight>
                <a:latin typeface="Consolas"/>
                <a:ea typeface="Consolas"/>
                <a:cs typeface="Consolas"/>
                <a:sym typeface="Consolas"/>
              </a:rPr>
              <a:t> ( h1.hasClass( </a:t>
            </a:r>
            <a:r>
              <a:rPr lang="es" sz="950">
                <a:solidFill>
                  <a:srgbClr val="DD1144"/>
                </a:solidFill>
                <a:highlight>
                  <a:srgbClr val="EEEEEE"/>
                </a:highlight>
                <a:latin typeface="Consolas"/>
                <a:ea typeface="Consolas"/>
                <a:cs typeface="Consolas"/>
                <a:sym typeface="Consolas"/>
              </a:rPr>
              <a:t>"big"</a:t>
            </a:r>
            <a:r>
              <a:rPr lang="es" sz="950">
                <a:solidFill>
                  <a:srgbClr val="188038"/>
                </a:solidFill>
                <a:highlight>
                  <a:srgbClr val="EEEEEE"/>
                </a:highlight>
                <a:latin typeface="Consolas"/>
                <a:ea typeface="Consolas"/>
                <a:cs typeface="Consolas"/>
                <a:sym typeface="Consolas"/>
              </a:rPr>
              <a:t> ) ) {</a:t>
            </a:r>
            <a:endParaRPr sz="9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950">
                <a:solidFill>
                  <a:srgbClr val="188038"/>
                </a:solidFill>
                <a:highlight>
                  <a:srgbClr val="EEEEEE"/>
                </a:highlight>
                <a:latin typeface="Consolas"/>
                <a:ea typeface="Consolas"/>
                <a:cs typeface="Consolas"/>
                <a:sym typeface="Consolas"/>
              </a:rPr>
              <a:t>   ...</a:t>
            </a:r>
            <a:endParaRPr sz="9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950">
                <a:solidFill>
                  <a:srgbClr val="188038"/>
                </a:solidFill>
                <a:highlight>
                  <a:srgbClr val="EEEEEE"/>
                </a:highlight>
                <a:latin typeface="Consolas"/>
                <a:ea typeface="Consolas"/>
                <a:cs typeface="Consolas"/>
                <a:sym typeface="Consolas"/>
              </a:rPr>
              <a:t>}</a:t>
            </a:r>
            <a:endParaRPr sz="950">
              <a:solidFill>
                <a:srgbClr val="188038"/>
              </a:solidFill>
              <a:highlight>
                <a:srgbClr val="EEEEEE"/>
              </a:highlight>
              <a:latin typeface="Consolas"/>
              <a:ea typeface="Consolas"/>
              <a:cs typeface="Consolas"/>
              <a:sym typeface="Consolas"/>
            </a:endParaRPr>
          </a:p>
          <a:p>
            <a:pPr indent="0" lvl="0" marL="0" rtl="0" algn="l">
              <a:lnSpc>
                <a:spcPct val="100000"/>
              </a:lnSpc>
              <a:spcBef>
                <a:spcPts val="0"/>
              </a:spcBef>
              <a:spcAft>
                <a:spcPts val="0"/>
              </a:spcAft>
              <a:buNone/>
            </a:pPr>
            <a:r>
              <a:rPr b="1" lang="es" sz="1300">
                <a:solidFill>
                  <a:srgbClr val="333333"/>
                </a:solidFill>
                <a:highlight>
                  <a:srgbClr val="FFFFFF"/>
                </a:highlight>
                <a:latin typeface="Arial"/>
                <a:ea typeface="Arial"/>
                <a:cs typeface="Arial"/>
                <a:sym typeface="Arial"/>
              </a:rPr>
              <a:t>Dimensiones</a:t>
            </a:r>
            <a:endParaRPr b="1" sz="13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950">
                <a:solidFill>
                  <a:srgbClr val="333333"/>
                </a:solidFill>
                <a:highlight>
                  <a:srgbClr val="FFFFFF"/>
                </a:highlight>
                <a:latin typeface="Arial"/>
                <a:ea typeface="Arial"/>
                <a:cs typeface="Arial"/>
                <a:sym typeface="Arial"/>
              </a:rPr>
              <a:t>jQuery ofrece una variedad de métodos para obtener y modificar información de dimensión y posición sobre un elemento.El código siguiente muestra una breve descripción general de la funcionalidad de dimensiones en jQuery.</a:t>
            </a:r>
            <a:endParaRPr sz="9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lang="es" sz="950">
                <a:solidFill>
                  <a:srgbClr val="333333"/>
                </a:solidFill>
                <a:highlight>
                  <a:srgbClr val="EEEEEE"/>
                </a:highlight>
                <a:latin typeface="Consolas"/>
                <a:ea typeface="Consolas"/>
                <a:cs typeface="Consolas"/>
                <a:sym typeface="Consolas"/>
              </a:rPr>
              <a:t>$( </a:t>
            </a:r>
            <a:r>
              <a:rPr lang="es" sz="950">
                <a:solidFill>
                  <a:srgbClr val="DD1144"/>
                </a:solidFill>
                <a:highlight>
                  <a:srgbClr val="EEEEEE"/>
                </a:highlight>
                <a:latin typeface="Consolas"/>
                <a:ea typeface="Consolas"/>
                <a:cs typeface="Consolas"/>
                <a:sym typeface="Consolas"/>
              </a:rPr>
              <a:t>"h1"</a:t>
            </a:r>
            <a:r>
              <a:rPr lang="es" sz="950">
                <a:solidFill>
                  <a:srgbClr val="333333"/>
                </a:solidFill>
                <a:highlight>
                  <a:srgbClr val="EEEEEE"/>
                </a:highlight>
                <a:latin typeface="Consolas"/>
                <a:ea typeface="Consolas"/>
                <a:cs typeface="Consolas"/>
                <a:sym typeface="Consolas"/>
              </a:rPr>
              <a:t> ).width( </a:t>
            </a:r>
            <a:r>
              <a:rPr lang="es" sz="950">
                <a:solidFill>
                  <a:srgbClr val="DD1144"/>
                </a:solidFill>
                <a:highlight>
                  <a:srgbClr val="EEEEEE"/>
                </a:highlight>
                <a:latin typeface="Consolas"/>
                <a:ea typeface="Consolas"/>
                <a:cs typeface="Consolas"/>
                <a:sym typeface="Consolas"/>
              </a:rPr>
              <a:t>"50px"</a:t>
            </a:r>
            <a:r>
              <a:rPr lang="es" sz="950">
                <a:solidFill>
                  <a:srgbClr val="333333"/>
                </a:solidFill>
                <a:highlight>
                  <a:srgbClr val="EEEEEE"/>
                </a:highlight>
                <a:latin typeface="Consolas"/>
                <a:ea typeface="Consolas"/>
                <a:cs typeface="Consolas"/>
                <a:sym typeface="Consolas"/>
              </a:rPr>
              <a:t> );</a:t>
            </a:r>
            <a:endParaRPr sz="9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37" name="Google Shape;437;p40"/>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38" name="Google Shape;438;p40"/>
          <p:cNvSpPr/>
          <p:nvPr/>
        </p:nvSpPr>
        <p:spPr>
          <a:xfrm>
            <a:off x="7153125" y="33391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Métodos de datos</a:t>
            </a:r>
            <a:endParaRPr sz="3200"/>
          </a:p>
        </p:txBody>
      </p:sp>
      <p:sp>
        <p:nvSpPr>
          <p:cNvPr id="444" name="Google Shape;444;p41"/>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1150">
                <a:solidFill>
                  <a:srgbClr val="333333"/>
                </a:solidFill>
                <a:highlight>
                  <a:srgbClr val="FFFFFF"/>
                </a:highlight>
                <a:latin typeface="Arial"/>
                <a:ea typeface="Arial"/>
                <a:cs typeface="Arial"/>
                <a:sym typeface="Arial"/>
              </a:rPr>
              <a:t>A menudo hay datos sobre un elemento que desea almacenar con el elemento. En JavaScript simple, puede hacer esto agregando una propiedad al elemento DOM, pero tendría que lidiar con fugas de memoria en algunos navegadores. jQuery ofrece una forma sencilla de almacenar datos relacionados con un elemento y administra los problemas de memoria por usted. Para ello utiliza el método </a:t>
            </a:r>
            <a:r>
              <a:rPr b="1" lang="es" sz="1150">
                <a:solidFill>
                  <a:srgbClr val="008080"/>
                </a:solidFill>
                <a:highlight>
                  <a:srgbClr val="FFFFFF"/>
                </a:highlight>
                <a:latin typeface="Arial"/>
                <a:ea typeface="Arial"/>
                <a:cs typeface="Arial"/>
                <a:sym typeface="Arial"/>
              </a:rPr>
              <a:t>.data()</a:t>
            </a:r>
            <a:endParaRPr b="1" sz="1150">
              <a:solidFill>
                <a:srgbClr val="008080"/>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rPr lang="es" sz="1150">
                <a:solidFill>
                  <a:srgbClr val="333333"/>
                </a:solidFill>
                <a:highlight>
                  <a:srgbClr val="FFFFFF"/>
                </a:highlight>
                <a:latin typeface="Arial"/>
                <a:ea typeface="Arial"/>
                <a:cs typeface="Arial"/>
                <a:sym typeface="Arial"/>
              </a:rPr>
              <a:t>Cualquier tipo de datos se puede almacenar en un elemento. A los efectos de este artículo, se utilizarán para almacenar referencias a otros elementos.</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"#myList li"</a:t>
            </a:r>
            <a:r>
              <a:rPr lang="es" sz="1150">
                <a:solidFill>
                  <a:srgbClr val="188038"/>
                </a:solidFill>
                <a:highlight>
                  <a:srgbClr val="EEEEEE"/>
                </a:highlight>
                <a:latin typeface="Consolas"/>
                <a:ea typeface="Consolas"/>
                <a:cs typeface="Consolas"/>
                <a:sym typeface="Consolas"/>
              </a:rPr>
              <a:t> ).each(</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li =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div = li.find( </a:t>
            </a:r>
            <a:r>
              <a:rPr lang="es" sz="1150">
                <a:solidFill>
                  <a:srgbClr val="DD1144"/>
                </a:solidFill>
                <a:highlight>
                  <a:srgbClr val="EEEEEE"/>
                </a:highlight>
                <a:latin typeface="Consolas"/>
                <a:ea typeface="Consolas"/>
                <a:cs typeface="Consolas"/>
                <a:sym typeface="Consolas"/>
              </a:rPr>
              <a:t>"div.content"</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li.data( </a:t>
            </a:r>
            <a:r>
              <a:rPr lang="es" sz="1150">
                <a:solidFill>
                  <a:srgbClr val="DD1144"/>
                </a:solidFill>
                <a:highlight>
                  <a:srgbClr val="EEEEEE"/>
                </a:highlight>
                <a:latin typeface="Consolas"/>
                <a:ea typeface="Consolas"/>
                <a:cs typeface="Consolas"/>
                <a:sym typeface="Consolas"/>
              </a:rPr>
              <a:t>"contentDiv"</a:t>
            </a:r>
            <a:r>
              <a:rPr lang="es" sz="1150">
                <a:solidFill>
                  <a:srgbClr val="188038"/>
                </a:solidFill>
                <a:highlight>
                  <a:srgbClr val="EEEEEE"/>
                </a:highlight>
                <a:latin typeface="Consolas"/>
                <a:ea typeface="Consolas"/>
                <a:cs typeface="Consolas"/>
                <a:sym typeface="Consolas"/>
              </a:rPr>
              <a:t>, div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firstLi = $( </a:t>
            </a:r>
            <a:r>
              <a:rPr lang="es" sz="1150">
                <a:solidFill>
                  <a:srgbClr val="DD1144"/>
                </a:solidFill>
                <a:highlight>
                  <a:srgbClr val="EEEEEE"/>
                </a:highlight>
                <a:latin typeface="Consolas"/>
                <a:ea typeface="Consolas"/>
                <a:cs typeface="Consolas"/>
                <a:sym typeface="Consolas"/>
              </a:rPr>
              <a:t>"#myList li:first"</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firstLi.data( </a:t>
            </a:r>
            <a:r>
              <a:rPr lang="es" sz="1150">
                <a:solidFill>
                  <a:srgbClr val="DD1144"/>
                </a:solidFill>
                <a:highlight>
                  <a:srgbClr val="EEEEEE"/>
                </a:highlight>
                <a:latin typeface="Consolas"/>
                <a:ea typeface="Consolas"/>
                <a:cs typeface="Consolas"/>
                <a:sym typeface="Consolas"/>
              </a:rPr>
              <a:t>"contentDiv"</a:t>
            </a:r>
            <a:r>
              <a:rPr lang="es" sz="1150">
                <a:solidFill>
                  <a:srgbClr val="188038"/>
                </a:solidFill>
                <a:highlight>
                  <a:srgbClr val="EEEEEE"/>
                </a:highlight>
                <a:latin typeface="Consolas"/>
                <a:ea typeface="Consolas"/>
                <a:cs typeface="Consolas"/>
                <a:sym typeface="Consolas"/>
              </a:rPr>
              <a:t> ).html( </a:t>
            </a:r>
            <a:r>
              <a:rPr lang="es" sz="1150">
                <a:solidFill>
                  <a:srgbClr val="DD1144"/>
                </a:solidFill>
                <a:highlight>
                  <a:srgbClr val="EEEEEE"/>
                </a:highlight>
                <a:latin typeface="Consolas"/>
                <a:ea typeface="Consolas"/>
                <a:cs typeface="Consolas"/>
                <a:sym typeface="Consolas"/>
              </a:rPr>
              <a:t>"new content"</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45" name="Google Shape;445;p4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46" name="Google Shape;446;p41"/>
          <p:cNvSpPr/>
          <p:nvPr/>
        </p:nvSpPr>
        <p:spPr>
          <a:xfrm>
            <a:off x="7065000" y="38098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Métodos de utilidad</a:t>
            </a:r>
            <a:endParaRPr sz="3200"/>
          </a:p>
        </p:txBody>
      </p:sp>
      <p:sp>
        <p:nvSpPr>
          <p:cNvPr id="452" name="Google Shape;452;p42"/>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150">
                <a:solidFill>
                  <a:srgbClr val="333333"/>
                </a:solidFill>
                <a:highlight>
                  <a:srgbClr val="FFFFFF"/>
                </a:highlight>
                <a:latin typeface="Arial"/>
                <a:ea typeface="Arial"/>
                <a:cs typeface="Arial"/>
                <a:sym typeface="Arial"/>
              </a:rPr>
              <a:t>jQuery ofrece varios métodos de utilidad en el espacio de nombres. Estos métodos son útiles para realizar tareas rutinarias de programación</a:t>
            </a:r>
            <a:endParaRPr sz="1150">
              <a:solidFill>
                <a:srgbClr val="333333"/>
              </a:solidFill>
              <a:highlight>
                <a:srgbClr val="FFFFFF"/>
              </a:highlight>
              <a:latin typeface="Arial"/>
              <a:ea typeface="Arial"/>
              <a:cs typeface="Arial"/>
              <a:sym typeface="Arial"/>
            </a:endParaRPr>
          </a:p>
          <a:p>
            <a:pPr indent="-304800" lvl="0" marL="457200" rtl="0" algn="l">
              <a:lnSpc>
                <a:spcPct val="100000"/>
              </a:lnSpc>
              <a:spcBef>
                <a:spcPts val="1100"/>
              </a:spcBef>
              <a:spcAft>
                <a:spcPts val="0"/>
              </a:spcAft>
              <a:buClr>
                <a:schemeClr val="dk1"/>
              </a:buClr>
              <a:buSzPts val="1200"/>
              <a:buChar char="●"/>
            </a:pPr>
            <a:r>
              <a:rPr b="1" lang="es">
                <a:highlight>
                  <a:srgbClr val="FFFFFF"/>
                </a:highlight>
                <a:latin typeface="Consolas"/>
                <a:ea typeface="Consolas"/>
                <a:cs typeface="Consolas"/>
                <a:sym typeface="Consolas"/>
              </a:rPr>
              <a:t>$.trim() </a:t>
            </a:r>
            <a:r>
              <a:rPr lang="es" sz="1350">
                <a:highlight>
                  <a:srgbClr val="FFFFFF"/>
                </a:highlight>
                <a:latin typeface="Arial"/>
                <a:ea typeface="Arial"/>
                <a:cs typeface="Arial"/>
                <a:sym typeface="Arial"/>
              </a:rPr>
              <a:t>Elimina los espacios en blanco iniciales y finales</a:t>
            </a:r>
            <a:endParaRPr sz="1350">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Char char="●"/>
            </a:pPr>
            <a:r>
              <a:rPr b="1" lang="es">
                <a:highlight>
                  <a:srgbClr val="FFFFFF"/>
                </a:highlight>
                <a:latin typeface="Consolas"/>
                <a:ea typeface="Consolas"/>
                <a:cs typeface="Consolas"/>
                <a:sym typeface="Consolas"/>
              </a:rPr>
              <a:t>$.each() </a:t>
            </a:r>
            <a:r>
              <a:rPr lang="es" sz="1350">
                <a:highlight>
                  <a:srgbClr val="FFFFFF"/>
                </a:highlight>
                <a:latin typeface="Arial"/>
                <a:ea typeface="Arial"/>
                <a:cs typeface="Arial"/>
                <a:sym typeface="Arial"/>
              </a:rPr>
              <a:t>Itera sobre matrices y objetos</a:t>
            </a:r>
            <a:endParaRPr sz="1350">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Char char="●"/>
            </a:pPr>
            <a:r>
              <a:rPr b="1" lang="es">
                <a:highlight>
                  <a:srgbClr val="FFFFFF"/>
                </a:highlight>
                <a:latin typeface="Consolas"/>
                <a:ea typeface="Consolas"/>
                <a:cs typeface="Consolas"/>
                <a:sym typeface="Consolas"/>
              </a:rPr>
              <a:t>$.inArray()</a:t>
            </a:r>
            <a:r>
              <a:rPr lang="es" sz="1350">
                <a:highlight>
                  <a:srgbClr val="FFFFFF"/>
                </a:highlight>
                <a:latin typeface="Arial"/>
                <a:ea typeface="Arial"/>
                <a:cs typeface="Arial"/>
                <a:sym typeface="Arial"/>
              </a:rPr>
              <a:t> Devuelve el índice de un valor en una matriz, o -1 si el valor no está en la matriz</a:t>
            </a:r>
            <a:endParaRPr sz="1350">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Char char="●"/>
            </a:pPr>
            <a:r>
              <a:rPr b="1" lang="es">
                <a:highlight>
                  <a:srgbClr val="FFFFFF"/>
                </a:highlight>
                <a:latin typeface="Consolas"/>
                <a:ea typeface="Consolas"/>
                <a:cs typeface="Consolas"/>
                <a:sym typeface="Consolas"/>
              </a:rPr>
              <a:t>$.extend() </a:t>
            </a:r>
            <a:r>
              <a:rPr lang="es" sz="1350">
                <a:highlight>
                  <a:srgbClr val="FFFFFF"/>
                </a:highlight>
                <a:latin typeface="Arial"/>
                <a:ea typeface="Arial"/>
                <a:cs typeface="Arial"/>
                <a:sym typeface="Arial"/>
              </a:rPr>
              <a:t>Cambia las propiedades del primer objeto mediante las propiedades de los objetos siguientes</a:t>
            </a:r>
            <a:endParaRPr sz="1350">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Char char="●"/>
            </a:pPr>
            <a:r>
              <a:rPr b="1" lang="es">
                <a:highlight>
                  <a:srgbClr val="FFFFFF"/>
                </a:highlight>
                <a:latin typeface="Consolas"/>
                <a:ea typeface="Consolas"/>
                <a:cs typeface="Consolas"/>
                <a:sym typeface="Consolas"/>
              </a:rPr>
              <a:t>$.proxy() </a:t>
            </a:r>
            <a:r>
              <a:rPr lang="es" sz="1350">
                <a:highlight>
                  <a:srgbClr val="FFFFFF"/>
                </a:highlight>
                <a:latin typeface="Arial"/>
                <a:ea typeface="Arial"/>
                <a:cs typeface="Arial"/>
                <a:sym typeface="Arial"/>
              </a:rPr>
              <a:t>Devuelve una función que siempre se ejecutará en el ámbito proporcionado, es decir, establece el significado de dentro de la función pasada en el segundo argumento</a:t>
            </a:r>
            <a:endParaRPr sz="1350">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53" name="Google Shape;453;p4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54" name="Google Shape;454;p42"/>
          <p:cNvSpPr/>
          <p:nvPr/>
        </p:nvSpPr>
        <p:spPr>
          <a:xfrm>
            <a:off x="7065000" y="38920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2800"/>
              <a:t>Iteración sobre objetos jQuery y no jQuery</a:t>
            </a:r>
            <a:endParaRPr sz="2800"/>
          </a:p>
        </p:txBody>
      </p:sp>
      <p:sp>
        <p:nvSpPr>
          <p:cNvPr id="460" name="Google Shape;460;p43"/>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150">
                <a:solidFill>
                  <a:srgbClr val="333333"/>
                </a:solidFill>
                <a:highlight>
                  <a:srgbClr val="FFFFFF"/>
                </a:highlight>
                <a:latin typeface="Arial"/>
                <a:ea typeface="Arial"/>
                <a:cs typeface="Arial"/>
                <a:sym typeface="Arial"/>
              </a:rPr>
              <a:t>jQuery proporciona una utilidad de iterador de objetos llamada así como un iterador de colección jQuery</a:t>
            </a:r>
            <a:endParaRPr sz="1150">
              <a:solidFill>
                <a:srgbClr val="333333"/>
              </a:solidFill>
              <a:highlight>
                <a:srgbClr val="FFFFFF"/>
              </a:highlight>
              <a:latin typeface="Arial"/>
              <a:ea typeface="Arial"/>
              <a:cs typeface="Arial"/>
              <a:sym typeface="Arial"/>
            </a:endParaRPr>
          </a:p>
          <a:p>
            <a:pPr indent="-304800" lvl="0" marL="457200" rtl="0" algn="just">
              <a:lnSpc>
                <a:spcPct val="100000"/>
              </a:lnSpc>
              <a:spcBef>
                <a:spcPts val="1100"/>
              </a:spcBef>
              <a:spcAft>
                <a:spcPts val="0"/>
              </a:spcAft>
              <a:buClr>
                <a:schemeClr val="dk1"/>
              </a:buClr>
              <a:buSzPts val="1200"/>
              <a:buChar char="●"/>
            </a:pPr>
            <a:r>
              <a:rPr b="1" lang="es" sz="1000">
                <a:solidFill>
                  <a:srgbClr val="008080"/>
                </a:solidFill>
                <a:highlight>
                  <a:srgbClr val="FFFFFF"/>
                </a:highlight>
                <a:latin typeface="Consolas"/>
                <a:ea typeface="Consolas"/>
                <a:cs typeface="Consolas"/>
                <a:sym typeface="Consolas"/>
              </a:rPr>
              <a:t>$.each()</a:t>
            </a:r>
            <a:r>
              <a:rPr lang="es" sz="1150">
                <a:highlight>
                  <a:srgbClr val="FFFFFF"/>
                </a:highlight>
                <a:latin typeface="Arial"/>
                <a:ea typeface="Arial"/>
                <a:cs typeface="Arial"/>
                <a:sym typeface="Arial"/>
              </a:rPr>
              <a:t> es una función iteradora genérica para recorrer objetos, matrices y objetos similares a matrices. Los objetos sin formato se iteran a través de sus propiedades con nombre, mientras que las matrices y los objetos similares a matrices se iteran a través de sus índices.</a:t>
            </a:r>
            <a:endParaRPr sz="1150">
              <a:highlight>
                <a:srgbClr val="FFFFFF"/>
              </a:highlight>
              <a:latin typeface="Arial"/>
              <a:ea typeface="Arial"/>
              <a:cs typeface="Arial"/>
              <a:sym typeface="Arial"/>
            </a:endParaRPr>
          </a:p>
          <a:p>
            <a:pPr indent="-304800" lvl="0" marL="457200" rtl="0" algn="just">
              <a:lnSpc>
                <a:spcPct val="100000"/>
              </a:lnSpc>
              <a:spcBef>
                <a:spcPts val="0"/>
              </a:spcBef>
              <a:spcAft>
                <a:spcPts val="0"/>
              </a:spcAft>
              <a:buClr>
                <a:schemeClr val="dk1"/>
              </a:buClr>
              <a:buSzPts val="1200"/>
              <a:buChar char="●"/>
            </a:pPr>
            <a:r>
              <a:rPr b="1" lang="es" sz="1000">
                <a:solidFill>
                  <a:srgbClr val="008080"/>
                </a:solidFill>
                <a:highlight>
                  <a:srgbClr val="FFFFFF"/>
                </a:highlight>
                <a:latin typeface="Consolas"/>
                <a:ea typeface="Consolas"/>
                <a:cs typeface="Consolas"/>
                <a:sym typeface="Consolas"/>
              </a:rPr>
              <a:t>.each(</a:t>
            </a:r>
            <a:r>
              <a:rPr b="1" lang="es" sz="1000">
                <a:solidFill>
                  <a:srgbClr val="008080"/>
                </a:solidFill>
                <a:highlight>
                  <a:srgbClr val="FFFFFF"/>
                </a:highlight>
                <a:uFill>
                  <a:noFill/>
                </a:uFill>
                <a:latin typeface="Consolas"/>
                <a:ea typeface="Consolas"/>
                <a:cs typeface="Consolas"/>
                <a:sym typeface="Consolas"/>
                <a:hlinkClick r:id="rId3">
                  <a:extLst>
                    <a:ext uri="{A12FA001-AC4F-418D-AE19-62706E023703}">
                      <ahyp:hlinkClr val="tx"/>
                    </a:ext>
                  </a:extLst>
                </a:hlinkClick>
              </a:rPr>
              <a:t>)</a:t>
            </a:r>
            <a:r>
              <a:rPr lang="es" sz="1150">
                <a:highlight>
                  <a:srgbClr val="FFFFFF"/>
                </a:highlight>
                <a:latin typeface="Arial"/>
                <a:ea typeface="Arial"/>
                <a:cs typeface="Arial"/>
                <a:sym typeface="Arial"/>
              </a:rPr>
              <a:t> se utiliza directamente en una colección jQuery. Itera sobre cada elemento coincidente de la colección y realiza una devolución de llamada en ese objeto</a:t>
            </a:r>
            <a:endParaRPr sz="1150">
              <a:highlight>
                <a:srgbClr val="FFFFFF"/>
              </a:highlight>
              <a:latin typeface="Arial"/>
              <a:ea typeface="Arial"/>
              <a:cs typeface="Arial"/>
              <a:sym typeface="Arial"/>
            </a:endParaRPr>
          </a:p>
          <a:p>
            <a:pPr indent="-304800" lvl="0" marL="457200" rtl="0" algn="just">
              <a:lnSpc>
                <a:spcPct val="100000"/>
              </a:lnSpc>
              <a:spcBef>
                <a:spcPts val="0"/>
              </a:spcBef>
              <a:spcAft>
                <a:spcPts val="0"/>
              </a:spcAft>
              <a:buClr>
                <a:schemeClr val="dk1"/>
              </a:buClr>
              <a:buSzPts val="1200"/>
              <a:buChar char="●"/>
            </a:pPr>
            <a:r>
              <a:rPr b="1" lang="es" sz="1000">
                <a:solidFill>
                  <a:srgbClr val="008080"/>
                </a:solidFill>
                <a:highlight>
                  <a:srgbClr val="FFFFFF"/>
                </a:highlight>
                <a:latin typeface="Consolas"/>
                <a:ea typeface="Consolas"/>
                <a:cs typeface="Consolas"/>
                <a:sym typeface="Consolas"/>
              </a:rPr>
              <a:t>.map(</a:t>
            </a:r>
            <a:r>
              <a:rPr b="1" lang="es" sz="1000">
                <a:solidFill>
                  <a:srgbClr val="008080"/>
                </a:solidFill>
                <a:highlight>
                  <a:srgbClr val="FFFFFF"/>
                </a:highlight>
                <a:uFill>
                  <a:noFill/>
                </a:uFill>
                <a:latin typeface="Consolas"/>
                <a:ea typeface="Consolas"/>
                <a:cs typeface="Consolas"/>
                <a:sym typeface="Consolas"/>
                <a:hlinkClick r:id="rId4">
                  <a:extLst>
                    <a:ext uri="{A12FA001-AC4F-418D-AE19-62706E023703}">
                      <ahyp:hlinkClr val="tx"/>
                    </a:ext>
                  </a:extLst>
                </a:hlinkClick>
              </a:rPr>
              <a:t>)</a:t>
            </a:r>
            <a:r>
              <a:rPr lang="es" sz="1150">
                <a:highlight>
                  <a:srgbClr val="FFFFFF"/>
                </a:highlight>
                <a:latin typeface="Arial"/>
                <a:ea typeface="Arial"/>
                <a:cs typeface="Arial"/>
                <a:sym typeface="Arial"/>
              </a:rPr>
              <a:t> Hay un caso de uso de iteración común que se puede manejar mejor mediante el uso del método. Cada vez que queramos crear una matriz o cadena concatenada basada en todos los elementos coincidentes en nuestro selector jQuery, es mejor que usemos map</a:t>
            </a:r>
            <a:endParaRPr sz="1150">
              <a:highlight>
                <a:srgbClr val="FFFFFF"/>
              </a:highlight>
              <a:latin typeface="Arial"/>
              <a:ea typeface="Arial"/>
              <a:cs typeface="Arial"/>
              <a:sym typeface="Arial"/>
            </a:endParaRPr>
          </a:p>
          <a:p>
            <a:pPr indent="-304800" lvl="0" marL="457200" marR="0" rtl="0" algn="just">
              <a:lnSpc>
                <a:spcPct val="100000"/>
              </a:lnSpc>
              <a:spcBef>
                <a:spcPts val="0"/>
              </a:spcBef>
              <a:spcAft>
                <a:spcPts val="0"/>
              </a:spcAft>
              <a:buClr>
                <a:schemeClr val="dk1"/>
              </a:buClr>
              <a:buSzPts val="1200"/>
              <a:buChar char="●"/>
            </a:pPr>
            <a:r>
              <a:rPr b="1" lang="es" sz="1000">
                <a:solidFill>
                  <a:srgbClr val="008080"/>
                </a:solidFill>
                <a:highlight>
                  <a:srgbClr val="FFFFFF"/>
                </a:highlight>
                <a:latin typeface="Consolas"/>
                <a:ea typeface="Consolas"/>
                <a:cs typeface="Consolas"/>
                <a:sym typeface="Consolas"/>
              </a:rPr>
              <a:t>$.map  </a:t>
            </a:r>
            <a:r>
              <a:rPr lang="es" sz="1150">
                <a:highlight>
                  <a:srgbClr val="FFFFFF"/>
                </a:highlight>
                <a:latin typeface="Arial"/>
                <a:ea typeface="Arial"/>
                <a:cs typeface="Arial"/>
                <a:sym typeface="Arial"/>
              </a:rPr>
              <a:t>Funciona en matrices JavaScript simples mientras trabaja en colecciones de elementos jQuery. Debido a que está trabajando en una matriz simple, devuelve una matriz simple y no necesita ser llamada; de hecho, arrojará un error ya que no es un método nativo de JavaScript.</a:t>
            </a:r>
            <a:endParaRPr sz="1150">
              <a:highlight>
                <a:srgbClr val="FFFFFF"/>
              </a:highlight>
              <a:latin typeface="Arial"/>
              <a:ea typeface="Arial"/>
              <a:cs typeface="Arial"/>
              <a:sym typeface="Arial"/>
            </a:endParaRPr>
          </a:p>
          <a:p>
            <a:pPr indent="0" lvl="0" marL="457200" rtl="0" algn="just">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0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61" name="Google Shape;461;p4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62" name="Google Shape;462;p43"/>
          <p:cNvSpPr/>
          <p:nvPr/>
        </p:nvSpPr>
        <p:spPr>
          <a:xfrm>
            <a:off x="6966375" y="38173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5">
                  <a:extLst>
                    <a:ext uri="{A12FA001-AC4F-418D-AE19-62706E023703}">
                      <ahyp:hlinkClr val="tx"/>
                    </a:ext>
                  </a:extLst>
                </a:hlinkClick>
              </a:rPr>
              <a:t>✚</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p:nvPr/>
        </p:nvSpPr>
        <p:spPr>
          <a:xfrm>
            <a:off x="3289001" y="3031477"/>
            <a:ext cx="742200" cy="720600"/>
          </a:xfrm>
          <a:prstGeom prst="ellipse">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7450024" y="2999770"/>
            <a:ext cx="827700" cy="720600"/>
          </a:xfrm>
          <a:prstGeom prst="ellipse">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3289001" y="1205025"/>
            <a:ext cx="742200" cy="720600"/>
          </a:xfrm>
          <a:prstGeom prst="ellipse">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3289001" y="2118251"/>
            <a:ext cx="742200" cy="720600"/>
          </a:xfrm>
          <a:prstGeom prst="ellipse">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7450024" y="1173325"/>
            <a:ext cx="827700" cy="720600"/>
          </a:xfrm>
          <a:prstGeom prst="ellipse">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7450024" y="2086547"/>
            <a:ext cx="827700" cy="720600"/>
          </a:xfrm>
          <a:prstGeom prst="ellipse">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Tabla de Contenidos</a:t>
            </a:r>
            <a:endParaRPr/>
          </a:p>
        </p:txBody>
      </p:sp>
      <p:sp>
        <p:nvSpPr>
          <p:cNvPr id="316" name="Google Shape;316;p26"/>
          <p:cNvSpPr txBox="1"/>
          <p:nvPr>
            <p:ph idx="5" type="title"/>
          </p:nvPr>
        </p:nvSpPr>
        <p:spPr>
          <a:xfrm>
            <a:off x="3288960" y="1355577"/>
            <a:ext cx="742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uFill>
                  <a:noFill/>
                </a:uFill>
                <a:hlinkClick r:id="rId3">
                  <a:extLst>
                    <a:ext uri="{A12FA001-AC4F-418D-AE19-62706E023703}">
                      <ahyp:hlinkClr val="tx"/>
                    </a:ext>
                  </a:extLst>
                </a:hlinkClick>
              </a:rPr>
              <a:t>01</a:t>
            </a:r>
            <a:endParaRPr>
              <a:solidFill>
                <a:schemeClr val="lt1"/>
              </a:solidFill>
            </a:endParaRPr>
          </a:p>
        </p:txBody>
      </p:sp>
      <p:sp>
        <p:nvSpPr>
          <p:cNvPr id="317" name="Google Shape;317;p26"/>
          <p:cNvSpPr txBox="1"/>
          <p:nvPr>
            <p:ph idx="6" type="title"/>
          </p:nvPr>
        </p:nvSpPr>
        <p:spPr>
          <a:xfrm>
            <a:off x="3288960" y="2268803"/>
            <a:ext cx="742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uFill>
                  <a:noFill/>
                </a:uFill>
                <a:hlinkClick r:id="rId4">
                  <a:extLst>
                    <a:ext uri="{A12FA001-AC4F-418D-AE19-62706E023703}">
                      <ahyp:hlinkClr val="tx"/>
                    </a:ext>
                  </a:extLst>
                </a:hlinkClick>
              </a:rPr>
              <a:t>03</a:t>
            </a:r>
            <a:endParaRPr>
              <a:solidFill>
                <a:schemeClr val="lt1"/>
              </a:solidFill>
            </a:endParaRPr>
          </a:p>
        </p:txBody>
      </p:sp>
      <p:sp>
        <p:nvSpPr>
          <p:cNvPr id="318" name="Google Shape;318;p26"/>
          <p:cNvSpPr txBox="1"/>
          <p:nvPr>
            <p:ph idx="7" type="title"/>
          </p:nvPr>
        </p:nvSpPr>
        <p:spPr>
          <a:xfrm>
            <a:off x="7450024" y="1323876"/>
            <a:ext cx="8277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uFill>
                  <a:noFill/>
                </a:uFill>
                <a:hlinkClick r:id="rId5">
                  <a:extLst>
                    <a:ext uri="{A12FA001-AC4F-418D-AE19-62706E023703}">
                      <ahyp:hlinkClr val="tx"/>
                    </a:ext>
                  </a:extLst>
                </a:hlinkClick>
              </a:rPr>
              <a:t>02</a:t>
            </a:r>
            <a:endParaRPr>
              <a:solidFill>
                <a:schemeClr val="lt1"/>
              </a:solidFill>
            </a:endParaRPr>
          </a:p>
        </p:txBody>
      </p:sp>
      <p:sp>
        <p:nvSpPr>
          <p:cNvPr id="319" name="Google Shape;319;p26"/>
          <p:cNvSpPr txBox="1"/>
          <p:nvPr>
            <p:ph idx="8" type="title"/>
          </p:nvPr>
        </p:nvSpPr>
        <p:spPr>
          <a:xfrm>
            <a:off x="7450024" y="2237099"/>
            <a:ext cx="8277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uFill>
                  <a:noFill/>
                </a:uFill>
                <a:hlinkClick r:id="rId6">
                  <a:extLst>
                    <a:ext uri="{A12FA001-AC4F-418D-AE19-62706E023703}">
                      <ahyp:hlinkClr val="tx"/>
                    </a:ext>
                  </a:extLst>
                </a:hlinkClick>
              </a:rPr>
              <a:t>04</a:t>
            </a:r>
            <a:endParaRPr>
              <a:solidFill>
                <a:schemeClr val="lt1"/>
              </a:solidFill>
            </a:endParaRPr>
          </a:p>
        </p:txBody>
      </p:sp>
      <p:sp>
        <p:nvSpPr>
          <p:cNvPr id="320" name="Google Shape;320;p26"/>
          <p:cNvSpPr txBox="1"/>
          <p:nvPr>
            <p:ph idx="9" type="subTitle"/>
          </p:nvPr>
        </p:nvSpPr>
        <p:spPr>
          <a:xfrm>
            <a:off x="238500" y="1372200"/>
            <a:ext cx="2872800" cy="3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 a JQuery</a:t>
            </a:r>
            <a:endParaRPr/>
          </a:p>
        </p:txBody>
      </p:sp>
      <p:sp>
        <p:nvSpPr>
          <p:cNvPr id="321" name="Google Shape;321;p26"/>
          <p:cNvSpPr txBox="1"/>
          <p:nvPr>
            <p:ph idx="13" type="subTitle"/>
          </p:nvPr>
        </p:nvSpPr>
        <p:spPr>
          <a:xfrm>
            <a:off x="5720825" y="1437925"/>
            <a:ext cx="1729200" cy="3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Core JQuery</a:t>
            </a:r>
            <a:endParaRPr/>
          </a:p>
        </p:txBody>
      </p:sp>
      <p:sp>
        <p:nvSpPr>
          <p:cNvPr id="322" name="Google Shape;322;p26"/>
          <p:cNvSpPr txBox="1"/>
          <p:nvPr>
            <p:ph idx="14" type="subTitle"/>
          </p:nvPr>
        </p:nvSpPr>
        <p:spPr>
          <a:xfrm>
            <a:off x="1957800" y="2303988"/>
            <a:ext cx="1153500" cy="3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Eventos</a:t>
            </a:r>
            <a:endParaRPr/>
          </a:p>
        </p:txBody>
      </p:sp>
      <p:sp>
        <p:nvSpPr>
          <p:cNvPr id="323" name="Google Shape;323;p26"/>
          <p:cNvSpPr txBox="1"/>
          <p:nvPr>
            <p:ph idx="15" type="subTitle"/>
          </p:nvPr>
        </p:nvSpPr>
        <p:spPr>
          <a:xfrm>
            <a:off x="6296525" y="2285450"/>
            <a:ext cx="1153500" cy="3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Efectos</a:t>
            </a:r>
            <a:endParaRPr/>
          </a:p>
        </p:txBody>
      </p:sp>
      <p:sp>
        <p:nvSpPr>
          <p:cNvPr id="324" name="Google Shape;324;p26"/>
          <p:cNvSpPr txBox="1"/>
          <p:nvPr>
            <p:ph idx="18" type="title"/>
          </p:nvPr>
        </p:nvSpPr>
        <p:spPr>
          <a:xfrm>
            <a:off x="3288960" y="3187512"/>
            <a:ext cx="742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05</a:t>
            </a:r>
            <a:endParaRPr>
              <a:solidFill>
                <a:schemeClr val="lt1"/>
              </a:solidFill>
            </a:endParaRPr>
          </a:p>
        </p:txBody>
      </p:sp>
      <p:sp>
        <p:nvSpPr>
          <p:cNvPr id="325" name="Google Shape;325;p26"/>
          <p:cNvSpPr txBox="1"/>
          <p:nvPr>
            <p:ph idx="19" type="title"/>
          </p:nvPr>
        </p:nvSpPr>
        <p:spPr>
          <a:xfrm>
            <a:off x="7450024" y="3155805"/>
            <a:ext cx="8277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06</a:t>
            </a:r>
            <a:endParaRPr>
              <a:solidFill>
                <a:schemeClr val="lt1"/>
              </a:solidFill>
            </a:endParaRPr>
          </a:p>
        </p:txBody>
      </p:sp>
      <p:sp>
        <p:nvSpPr>
          <p:cNvPr id="326" name="Google Shape;326;p26"/>
          <p:cNvSpPr txBox="1"/>
          <p:nvPr>
            <p:ph idx="20" type="subTitle"/>
          </p:nvPr>
        </p:nvSpPr>
        <p:spPr>
          <a:xfrm>
            <a:off x="2121900" y="3235800"/>
            <a:ext cx="989400" cy="3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AJAX</a:t>
            </a:r>
            <a:endParaRPr/>
          </a:p>
        </p:txBody>
      </p:sp>
      <p:sp>
        <p:nvSpPr>
          <p:cNvPr id="327" name="Google Shape;327;p26"/>
          <p:cNvSpPr txBox="1"/>
          <p:nvPr>
            <p:ph idx="21" type="subTitle"/>
          </p:nvPr>
        </p:nvSpPr>
        <p:spPr>
          <a:xfrm>
            <a:off x="6179825" y="3235800"/>
            <a:ext cx="1072500" cy="3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a:t>
            </a:r>
            <a:r>
              <a:rPr lang="es"/>
              <a:t>lugins</a:t>
            </a:r>
            <a:endParaRPr/>
          </a:p>
        </p:txBody>
      </p:sp>
      <p:sp>
        <p:nvSpPr>
          <p:cNvPr id="328" name="Google Shape;328;p26"/>
          <p:cNvSpPr/>
          <p:nvPr/>
        </p:nvSpPr>
        <p:spPr>
          <a:xfrm>
            <a:off x="3289001" y="3960952"/>
            <a:ext cx="742200" cy="720600"/>
          </a:xfrm>
          <a:prstGeom prst="ellipse">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7450024" y="3929241"/>
            <a:ext cx="827700" cy="720600"/>
          </a:xfrm>
          <a:prstGeom prst="ellipse">
            <a:avLst/>
          </a:prstGeom>
          <a:gradFill>
            <a:gsLst>
              <a:gs pos="0">
                <a:schemeClr val="accent1"/>
              </a:gs>
              <a:gs pos="100000">
                <a:schemeClr val="l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txBox="1"/>
          <p:nvPr>
            <p:ph idx="18" type="title"/>
          </p:nvPr>
        </p:nvSpPr>
        <p:spPr>
          <a:xfrm>
            <a:off x="3288960" y="4116987"/>
            <a:ext cx="742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07</a:t>
            </a:r>
            <a:endParaRPr>
              <a:solidFill>
                <a:schemeClr val="lt1"/>
              </a:solidFill>
            </a:endParaRPr>
          </a:p>
        </p:txBody>
      </p:sp>
      <p:sp>
        <p:nvSpPr>
          <p:cNvPr id="331" name="Google Shape;331;p26"/>
          <p:cNvSpPr txBox="1"/>
          <p:nvPr>
            <p:ph idx="19" type="title"/>
          </p:nvPr>
        </p:nvSpPr>
        <p:spPr>
          <a:xfrm>
            <a:off x="7450024" y="4085276"/>
            <a:ext cx="8277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08</a:t>
            </a:r>
            <a:endParaRPr>
              <a:solidFill>
                <a:schemeClr val="lt1"/>
              </a:solidFill>
            </a:endParaRPr>
          </a:p>
        </p:txBody>
      </p:sp>
      <p:sp>
        <p:nvSpPr>
          <p:cNvPr id="332" name="Google Shape;332;p26"/>
          <p:cNvSpPr txBox="1"/>
          <p:nvPr>
            <p:ph idx="20" type="subTitle"/>
          </p:nvPr>
        </p:nvSpPr>
        <p:spPr>
          <a:xfrm>
            <a:off x="1382100" y="4186150"/>
            <a:ext cx="1729200" cy="3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Rendimiento</a:t>
            </a:r>
            <a:endParaRPr/>
          </a:p>
        </p:txBody>
      </p:sp>
      <p:sp>
        <p:nvSpPr>
          <p:cNvPr id="333" name="Google Shape;333;p26"/>
          <p:cNvSpPr txBox="1"/>
          <p:nvPr>
            <p:ph idx="21" type="subTitle"/>
          </p:nvPr>
        </p:nvSpPr>
        <p:spPr>
          <a:xfrm>
            <a:off x="4481525" y="4186150"/>
            <a:ext cx="2968500" cy="3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Organización del código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2800"/>
              <a:t>Uso de la función .index() de jQuery</a:t>
            </a:r>
            <a:endParaRPr sz="2800"/>
          </a:p>
        </p:txBody>
      </p:sp>
      <p:sp>
        <p:nvSpPr>
          <p:cNvPr id="468" name="Google Shape;468;p44"/>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000">
                <a:solidFill>
                  <a:srgbClr val="333333"/>
                </a:solidFill>
                <a:latin typeface="Consolas"/>
                <a:ea typeface="Consolas"/>
                <a:cs typeface="Consolas"/>
                <a:sym typeface="Consolas"/>
              </a:rPr>
              <a:t>.index()</a:t>
            </a:r>
            <a:r>
              <a:rPr lang="es" sz="1150">
                <a:solidFill>
                  <a:srgbClr val="333333"/>
                </a:solidFill>
                <a:highlight>
                  <a:srgbClr val="FFFFFF"/>
                </a:highlight>
                <a:latin typeface="Arial"/>
                <a:ea typeface="Arial"/>
                <a:cs typeface="Arial"/>
                <a:sym typeface="Arial"/>
              </a:rPr>
              <a:t> es un método en objetos jQuery que generalmente se usa para buscar un elemento determinado dentro del objeto jQuery al que se llama. Este método tiene cuatro firmas diferentes con diferente semántica que puede ser confusa.</a:t>
            </a:r>
            <a:endParaRPr sz="1150">
              <a:solidFill>
                <a:srgbClr val="333333"/>
              </a:solidFill>
              <a:highlight>
                <a:srgbClr val="FFFFFF"/>
              </a:highlight>
              <a:latin typeface="Arial"/>
              <a:ea typeface="Arial"/>
              <a:cs typeface="Arial"/>
              <a:sym typeface="Arial"/>
            </a:endParaRPr>
          </a:p>
          <a:p>
            <a:pPr indent="-342900" lvl="0" marL="457200" marR="63500" rtl="0" algn="l">
              <a:spcBef>
                <a:spcPts val="1100"/>
              </a:spcBef>
              <a:spcAft>
                <a:spcPts val="0"/>
              </a:spcAft>
              <a:buClr>
                <a:srgbClr val="333333"/>
              </a:buClr>
              <a:buSzPts val="1800"/>
              <a:buFont typeface="Arial"/>
              <a:buChar char="●"/>
            </a:pPr>
            <a:r>
              <a:rPr b="1" lang="es" sz="1800">
                <a:solidFill>
                  <a:srgbClr val="333333"/>
                </a:solidFill>
                <a:highlight>
                  <a:srgbClr val="FFFFFF"/>
                </a:highlight>
                <a:latin typeface="Arial"/>
                <a:ea typeface="Arial"/>
                <a:cs typeface="Arial"/>
                <a:sym typeface="Arial"/>
              </a:rPr>
              <a:t>.index() sin argumentos</a:t>
            </a:r>
            <a:endParaRPr b="1" sz="1800">
              <a:solidFill>
                <a:srgbClr val="333333"/>
              </a:solidFill>
              <a:highlight>
                <a:srgbClr val="FFFFFF"/>
              </a:highlight>
              <a:latin typeface="Arial"/>
              <a:ea typeface="Arial"/>
              <a:cs typeface="Arial"/>
              <a:sym typeface="Arial"/>
            </a:endParaRPr>
          </a:p>
          <a:p>
            <a:pPr indent="0" lvl="0" marL="457200" marR="76200" rtl="0" algn="l">
              <a:lnSpc>
                <a:spcPct val="110000"/>
              </a:lnSpc>
              <a:spcBef>
                <a:spcPts val="80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div = $( </a:t>
            </a:r>
            <a:r>
              <a:rPr lang="es" sz="1150">
                <a:solidFill>
                  <a:srgbClr val="DD1144"/>
                </a:solidFill>
                <a:highlight>
                  <a:srgbClr val="EEEEEE"/>
                </a:highlight>
                <a:latin typeface="Consolas"/>
                <a:ea typeface="Consolas"/>
                <a:cs typeface="Consolas"/>
                <a:sym typeface="Consolas"/>
              </a:rPr>
              <a:t>"div"</a:t>
            </a:r>
            <a:r>
              <a:rPr lang="es" sz="1150">
                <a:solidFill>
                  <a:srgbClr val="188038"/>
                </a:solidFill>
                <a:highlight>
                  <a:srgbClr val="EEEEEE"/>
                </a:highlight>
                <a:latin typeface="Consolas"/>
                <a:ea typeface="Consolas"/>
                <a:cs typeface="Consolas"/>
                <a:sym typeface="Consolas"/>
              </a:rPr>
              <a:t> );</a:t>
            </a:r>
            <a:endParaRPr i="1" sz="1150">
              <a:solidFill>
                <a:srgbClr val="999988"/>
              </a:solidFill>
              <a:highlight>
                <a:srgbClr val="EEEEEE"/>
              </a:highlight>
              <a:latin typeface="Consolas"/>
              <a:ea typeface="Consolas"/>
              <a:cs typeface="Consolas"/>
              <a:sym typeface="Consolas"/>
            </a:endParaRPr>
          </a:p>
          <a:p>
            <a:pPr indent="0" lvl="0" marL="457200" marR="76200" rtl="0" algn="l">
              <a:lnSpc>
                <a:spcPct val="110000"/>
              </a:lnSpc>
              <a:spcBef>
                <a:spcPts val="0"/>
              </a:spcBef>
              <a:spcAft>
                <a:spcPts val="0"/>
              </a:spcAft>
              <a:buNone/>
            </a:pP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"Index: "</a:t>
            </a:r>
            <a:r>
              <a:rPr lang="es" sz="1150">
                <a:solidFill>
                  <a:srgbClr val="188038"/>
                </a:solidFill>
                <a:highlight>
                  <a:srgbClr val="EEEEEE"/>
                </a:highlight>
                <a:latin typeface="Consolas"/>
                <a:ea typeface="Consolas"/>
                <a:cs typeface="Consolas"/>
                <a:sym typeface="Consolas"/>
              </a:rPr>
              <a:t> + div.index() );</a:t>
            </a:r>
            <a:endParaRPr b="1" sz="1800">
              <a:solidFill>
                <a:srgbClr val="33333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333333"/>
              </a:buClr>
              <a:buSzPts val="1800"/>
              <a:buFont typeface="Arial"/>
              <a:buChar char="●"/>
            </a:pPr>
            <a:r>
              <a:rPr b="1" lang="es" sz="1800">
                <a:solidFill>
                  <a:srgbClr val="333333"/>
                </a:solidFill>
                <a:highlight>
                  <a:srgbClr val="FFFFFF"/>
                </a:highlight>
                <a:latin typeface="Arial"/>
                <a:ea typeface="Arial"/>
                <a:cs typeface="Arial"/>
                <a:sym typeface="Arial"/>
              </a:rPr>
              <a:t>.index() con un argumento String</a:t>
            </a:r>
            <a:endParaRPr b="1" sz="1800">
              <a:solidFill>
                <a:srgbClr val="333333"/>
              </a:solidFill>
              <a:highlight>
                <a:srgbClr val="FFFFFF"/>
              </a:highlight>
              <a:latin typeface="Arial"/>
              <a:ea typeface="Arial"/>
              <a:cs typeface="Arial"/>
              <a:sym typeface="Arial"/>
            </a:endParaRPr>
          </a:p>
          <a:p>
            <a:pPr indent="0" lvl="0" marL="457200" marR="76200" rtl="0" algn="l">
              <a:lnSpc>
                <a:spcPct val="110000"/>
              </a:lnSpc>
              <a:spcBef>
                <a:spcPts val="80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foo = $( </a:t>
            </a:r>
            <a:r>
              <a:rPr lang="es" sz="1150">
                <a:solidFill>
                  <a:srgbClr val="DD1144"/>
                </a:solidFill>
                <a:highlight>
                  <a:srgbClr val="EEEEEE"/>
                </a:highlight>
                <a:latin typeface="Consolas"/>
                <a:ea typeface="Consolas"/>
                <a:cs typeface="Consolas"/>
                <a:sym typeface="Consolas"/>
              </a:rPr>
              <a:t>"li"</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457200" marR="76200" rtl="0" algn="l">
              <a:lnSpc>
                <a:spcPct val="110000"/>
              </a:lnSpc>
              <a:spcBef>
                <a:spcPts val="0"/>
              </a:spcBef>
              <a:spcAft>
                <a:spcPts val="0"/>
              </a:spcAft>
              <a:buNone/>
            </a:pP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"Index: "</a:t>
            </a:r>
            <a:r>
              <a:rPr lang="es" sz="1150">
                <a:solidFill>
                  <a:srgbClr val="188038"/>
                </a:solidFill>
                <a:highlight>
                  <a:srgbClr val="EEEEEE"/>
                </a:highlight>
                <a:latin typeface="Consolas"/>
                <a:ea typeface="Consolas"/>
                <a:cs typeface="Consolas"/>
                <a:sym typeface="Consolas"/>
              </a:rPr>
              <a:t> + foo.index( </a:t>
            </a:r>
            <a:r>
              <a:rPr lang="es" sz="1150">
                <a:solidFill>
                  <a:srgbClr val="DD1144"/>
                </a:solidFill>
                <a:highlight>
                  <a:srgbClr val="EEEEEE"/>
                </a:highlight>
                <a:latin typeface="Consolas"/>
                <a:ea typeface="Consolas"/>
                <a:cs typeface="Consolas"/>
                <a:sym typeface="Consolas"/>
              </a:rPr>
              <a:t>"li"</a:t>
            </a:r>
            <a:r>
              <a:rPr lang="es" sz="1150">
                <a:solidFill>
                  <a:srgbClr val="188038"/>
                </a:solidFill>
                <a:highlight>
                  <a:srgbClr val="EEEEEE"/>
                </a:highlight>
                <a:latin typeface="Consolas"/>
                <a:ea typeface="Consolas"/>
                <a:cs typeface="Consolas"/>
                <a:sym typeface="Consolas"/>
              </a:rPr>
              <a:t> ) );</a:t>
            </a:r>
            <a:endParaRPr sz="1150">
              <a:solidFill>
                <a:srgbClr val="188038"/>
              </a:solidFill>
              <a:highlight>
                <a:srgbClr val="EEEEEE"/>
              </a:highlight>
              <a:latin typeface="Consolas"/>
              <a:ea typeface="Consolas"/>
              <a:cs typeface="Consolas"/>
              <a:sym typeface="Consolas"/>
            </a:endParaRPr>
          </a:p>
          <a:p>
            <a:pPr indent="-342900" lvl="0" marL="457200" marR="63500" rtl="0" algn="l">
              <a:spcBef>
                <a:spcPts val="0"/>
              </a:spcBef>
              <a:spcAft>
                <a:spcPts val="0"/>
              </a:spcAft>
              <a:buClr>
                <a:srgbClr val="333333"/>
              </a:buClr>
              <a:buSzPts val="1800"/>
              <a:buFont typeface="Arial"/>
              <a:buChar char="●"/>
            </a:pPr>
            <a:r>
              <a:rPr b="1" lang="es" sz="1800">
                <a:solidFill>
                  <a:srgbClr val="333333"/>
                </a:solidFill>
                <a:highlight>
                  <a:srgbClr val="FFFFFF"/>
                </a:highlight>
                <a:latin typeface="Arial"/>
                <a:ea typeface="Arial"/>
                <a:cs typeface="Arial"/>
                <a:sym typeface="Arial"/>
              </a:rPr>
              <a:t>.index() con un argumento de objeto jQuery</a:t>
            </a:r>
            <a:endParaRPr b="1" sz="1800">
              <a:solidFill>
                <a:srgbClr val="333333"/>
              </a:solidFill>
              <a:highlight>
                <a:srgbClr val="FFFFFF"/>
              </a:highlight>
              <a:latin typeface="Arial"/>
              <a:ea typeface="Arial"/>
              <a:cs typeface="Arial"/>
              <a:sym typeface="Arial"/>
            </a:endParaRPr>
          </a:p>
          <a:p>
            <a:pPr indent="0" lvl="0" marL="457200" marR="63500" rtl="0" algn="l">
              <a:spcBef>
                <a:spcPts val="800"/>
              </a:spcBef>
              <a:spcAft>
                <a:spcPts val="0"/>
              </a:spcAft>
              <a:buNone/>
            </a:pPr>
            <a:r>
              <a:rPr lang="es" sz="1150">
                <a:solidFill>
                  <a:srgbClr val="0086B3"/>
                </a:solidFill>
                <a:highlight>
                  <a:srgbClr val="EEEEEE"/>
                </a:highlight>
                <a:latin typeface="Consolas"/>
                <a:ea typeface="Consolas"/>
                <a:cs typeface="Consolas"/>
                <a:sym typeface="Consolas"/>
              </a:rPr>
              <a:t>console</a:t>
            </a:r>
            <a:r>
              <a:rPr lang="es" sz="1150">
                <a:solidFill>
                  <a:srgbClr val="333333"/>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"Index: "</a:t>
            </a:r>
            <a:r>
              <a:rPr lang="es" sz="1150">
                <a:solidFill>
                  <a:srgbClr val="333333"/>
                </a:solidFill>
                <a:highlight>
                  <a:srgbClr val="EEEEEE"/>
                </a:highlight>
                <a:latin typeface="Consolas"/>
                <a:ea typeface="Consolas"/>
                <a:cs typeface="Consolas"/>
                <a:sym typeface="Consolas"/>
              </a:rPr>
              <a:t> + foo.index( baz ) );</a:t>
            </a:r>
            <a:endParaRPr sz="1150">
              <a:solidFill>
                <a:srgbClr val="333333"/>
              </a:solidFill>
              <a:highlight>
                <a:srgbClr val="EEEEEE"/>
              </a:highlight>
              <a:latin typeface="Consolas"/>
              <a:ea typeface="Consolas"/>
              <a:cs typeface="Consolas"/>
              <a:sym typeface="Consolas"/>
            </a:endParaRPr>
          </a:p>
          <a:p>
            <a:pPr indent="-342900" lvl="0" marL="457200" rtl="0" algn="l">
              <a:lnSpc>
                <a:spcPct val="100000"/>
              </a:lnSpc>
              <a:spcBef>
                <a:spcPts val="800"/>
              </a:spcBef>
              <a:spcAft>
                <a:spcPts val="0"/>
              </a:spcAft>
              <a:buClr>
                <a:srgbClr val="333333"/>
              </a:buClr>
              <a:buSzPts val="1800"/>
              <a:buFont typeface="Arial"/>
              <a:buChar char="●"/>
            </a:pPr>
            <a:r>
              <a:rPr b="1" lang="es" sz="1800">
                <a:solidFill>
                  <a:srgbClr val="333333"/>
                </a:solidFill>
                <a:highlight>
                  <a:srgbClr val="FFFFFF"/>
                </a:highlight>
                <a:latin typeface="Arial"/>
                <a:ea typeface="Arial"/>
                <a:cs typeface="Arial"/>
                <a:sym typeface="Arial"/>
              </a:rPr>
              <a:t>.index() con un argumento de elemento DOM</a:t>
            </a:r>
            <a:endParaRPr b="1" sz="1800">
              <a:solidFill>
                <a:srgbClr val="333333"/>
              </a:solidFill>
              <a:highlight>
                <a:srgbClr val="FFFFFF"/>
              </a:highlight>
              <a:latin typeface="Arial"/>
              <a:ea typeface="Arial"/>
              <a:cs typeface="Arial"/>
              <a:sym typeface="Arial"/>
            </a:endParaRPr>
          </a:p>
          <a:p>
            <a:pPr indent="0" lvl="0" marL="457200" rtl="0" algn="l">
              <a:lnSpc>
                <a:spcPct val="135714"/>
              </a:lnSpc>
              <a:spcBef>
                <a:spcPts val="800"/>
              </a:spcBef>
              <a:spcAft>
                <a:spcPts val="0"/>
              </a:spcAft>
              <a:buNone/>
            </a:pPr>
            <a:r>
              <a:rPr lang="es" sz="1150">
                <a:solidFill>
                  <a:srgbClr val="0086B3"/>
                </a:solidFill>
                <a:highlight>
                  <a:srgbClr val="EEEEEE"/>
                </a:highlight>
                <a:latin typeface="Consolas"/>
                <a:ea typeface="Consolas"/>
                <a:cs typeface="Consolas"/>
                <a:sym typeface="Consolas"/>
              </a:rPr>
              <a:t>console.log("Index: " + tests.index(document.getElementById("bar1")));</a:t>
            </a:r>
            <a:endParaRPr sz="105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marR="63500" rtl="0" algn="l">
              <a:spcBef>
                <a:spcPts val="800"/>
              </a:spcBef>
              <a:spcAft>
                <a:spcPts val="0"/>
              </a:spcAft>
              <a:buNone/>
            </a:pPr>
            <a:r>
              <a:t/>
            </a:r>
            <a:endParaRPr sz="1150">
              <a:solidFill>
                <a:srgbClr val="333333"/>
              </a:solidFill>
              <a:highlight>
                <a:srgbClr val="EEEEEE"/>
              </a:highlight>
              <a:latin typeface="Consolas"/>
              <a:ea typeface="Consolas"/>
              <a:cs typeface="Consolas"/>
              <a:sym typeface="Consolas"/>
            </a:endParaRPr>
          </a:p>
          <a:p>
            <a:pPr indent="0" lvl="0" marL="76200" marR="76200" rtl="0" algn="l">
              <a:lnSpc>
                <a:spcPct val="110000"/>
              </a:lnSpc>
              <a:spcBef>
                <a:spcPts val="800"/>
              </a:spcBef>
              <a:spcAft>
                <a:spcPts val="0"/>
              </a:spcAft>
              <a:buNone/>
            </a:pPr>
            <a:r>
              <a:t/>
            </a:r>
            <a:endParaRPr sz="1150">
              <a:solidFill>
                <a:srgbClr val="188038"/>
              </a:solidFill>
              <a:highlight>
                <a:srgbClr val="EEEEEE"/>
              </a:highlight>
              <a:latin typeface="Consolas"/>
              <a:ea typeface="Consolas"/>
              <a:cs typeface="Consolas"/>
              <a:sym typeface="Consolas"/>
            </a:endParaRPr>
          </a:p>
          <a:p>
            <a:pPr indent="0" lvl="0" marL="0" marR="63500" rtl="0" algn="l">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69" name="Google Shape;469;p4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470" name="Google Shape;470;p44"/>
          <p:cNvSpPr/>
          <p:nvPr/>
        </p:nvSpPr>
        <p:spPr>
          <a:xfrm>
            <a:off x="7065000" y="38023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399275" y="1307100"/>
            <a:ext cx="66636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400"/>
              <a:t>Eventos </a:t>
            </a:r>
            <a:r>
              <a:rPr lang="es" sz="4400"/>
              <a:t> jQuery</a:t>
            </a:r>
            <a:endParaRPr sz="4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500"/>
              <a:t>Eventos</a:t>
            </a:r>
            <a:r>
              <a:rPr lang="es" sz="3500"/>
              <a:t>  JQuery</a:t>
            </a:r>
            <a:endParaRPr sz="3500"/>
          </a:p>
        </p:txBody>
      </p:sp>
      <p:sp>
        <p:nvSpPr>
          <p:cNvPr id="481" name="Google Shape;481;p46"/>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s" sz="1150">
                <a:solidFill>
                  <a:srgbClr val="333333"/>
                </a:solidFill>
                <a:highlight>
                  <a:srgbClr val="FFFFFF"/>
                </a:highlight>
                <a:latin typeface="Arial"/>
                <a:ea typeface="Arial"/>
                <a:cs typeface="Arial"/>
                <a:sym typeface="Arial"/>
              </a:rPr>
              <a:t>jQuery proporciona métodos sencillos para adjuntar controladores de eventos a las selecciones. Cuando se produce un evento, se ejecuta la función proporcionada. Dentro de la función, hace referencia al elemento DOM que inició el evento.</a:t>
            </a:r>
            <a:endParaRPr sz="1150">
              <a:solidFill>
                <a:srgbClr val="333333"/>
              </a:solidFill>
              <a:highlight>
                <a:srgbClr val="FFFFFF"/>
              </a:highlight>
              <a:latin typeface="Arial"/>
              <a:ea typeface="Arial"/>
              <a:cs typeface="Arial"/>
              <a:sym typeface="Arial"/>
            </a:endParaRPr>
          </a:p>
          <a:p>
            <a:pPr indent="0" lvl="0" marL="0" rtl="0" algn="just">
              <a:lnSpc>
                <a:spcPct val="115000"/>
              </a:lnSpc>
              <a:spcBef>
                <a:spcPts val="1600"/>
              </a:spcBef>
              <a:spcAft>
                <a:spcPts val="1600"/>
              </a:spcAft>
              <a:buNone/>
            </a:pPr>
            <a:r>
              <a:rPr lang="es" sz="1150">
                <a:solidFill>
                  <a:srgbClr val="333333"/>
                </a:solidFill>
                <a:highlight>
                  <a:srgbClr val="FFFFFF"/>
                </a:highlight>
                <a:latin typeface="Arial"/>
                <a:ea typeface="Arial"/>
                <a:cs typeface="Arial"/>
                <a:sym typeface="Arial"/>
              </a:rPr>
              <a:t>La función de gestión de eventos puede recibir un objeto de evento. Este objeto se puede utilizar para determinar la naturaleza del evento y para evitar el comportamiento predeterminado del evento.</a:t>
            </a:r>
            <a:endParaRPr sz="1150">
              <a:solidFill>
                <a:srgbClr val="333333"/>
              </a:solidFill>
              <a:highlight>
                <a:srgbClr val="FFFFFF"/>
              </a:highlight>
              <a:latin typeface="Arial"/>
              <a:ea typeface="Arial"/>
              <a:cs typeface="Arial"/>
              <a:sym typeface="Arial"/>
            </a:endParaRPr>
          </a:p>
        </p:txBody>
      </p:sp>
      <p:sp>
        <p:nvSpPr>
          <p:cNvPr id="482" name="Google Shape;482;p46"/>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Eventos</a:t>
            </a:r>
            <a:r>
              <a:rPr lang="es" sz="3500"/>
              <a:t>  jQuery</a:t>
            </a:r>
            <a:endParaRPr sz="3500"/>
          </a:p>
        </p:txBody>
      </p:sp>
      <p:sp>
        <p:nvSpPr>
          <p:cNvPr id="488" name="Google Shape;488;p47"/>
          <p:cNvSpPr txBox="1"/>
          <p:nvPr>
            <p:ph idx="2" type="subTitle"/>
          </p:nvPr>
        </p:nvSpPr>
        <p:spPr>
          <a:xfrm>
            <a:off x="1182025" y="1892700"/>
            <a:ext cx="3433800" cy="251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Conceptos básicos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Ayudantes de eventos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Introducción a los eventos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Control de Eventos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Dentro de la Función de Manejo de Eventos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Comprendiendo la Delegación de Eventos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Introducción a los Eventos Personalizados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Extensiones de Eventos jQuery</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89" name="Google Shape;489;p47"/>
          <p:cNvSpPr/>
          <p:nvPr/>
        </p:nvSpPr>
        <p:spPr>
          <a:xfrm>
            <a:off x="7683550" y="4220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básicos de eventos jQuery</a:t>
            </a:r>
            <a:endParaRPr sz="3500"/>
          </a:p>
        </p:txBody>
      </p:sp>
      <p:sp>
        <p:nvSpPr>
          <p:cNvPr id="495" name="Google Shape;495;p48"/>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Configuración de respuestas a eventos en elementos DOM</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rPr lang="es" sz="1150">
                <a:solidFill>
                  <a:srgbClr val="333333"/>
                </a:solidFill>
                <a:highlight>
                  <a:srgbClr val="FFFFFF"/>
                </a:highlight>
                <a:latin typeface="Arial"/>
                <a:ea typeface="Arial"/>
                <a:cs typeface="Arial"/>
                <a:sym typeface="Arial"/>
              </a:rPr>
              <a:t>jQuery facilita la configuración de respuestas basadas en eventos en los elementos de la página. Estos eventos a menudo se desencadenan por la interacción del usuario final con la página, como cuando se introduce texto en un elemento de formulario o se mueve el puntero del mouse. En algunos casos, como los eventos de carga y descarga de la página, el propio navegador activará el evento.</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jQuery ofrece métodos de conveniencia para la mayoría de los eventos nativos del navegador. Estos métodos son la abreviatura del método de jQuery. El método on es útil para enlazar la misma función de controlador a varios eventos, cuando desea proporcionar datos al controlador de eventos, cuando trabaja con eventos personalizados o cuando desea pasar un objeto de varios eventos y controladores.</a:t>
            </a:r>
            <a:endParaRPr sz="1150">
              <a:solidFill>
                <a:srgbClr val="333333"/>
              </a:solidFill>
              <a:highlight>
                <a:srgbClr val="FFFFFF"/>
              </a:highlight>
              <a:latin typeface="Arial"/>
              <a:ea typeface="Arial"/>
              <a:cs typeface="Arial"/>
              <a:sym typeface="Arial"/>
            </a:endParaRPr>
          </a:p>
          <a:p>
            <a:pPr indent="457200" lvl="0" marL="0" rtl="0" algn="just">
              <a:spcBef>
                <a:spcPts val="1100"/>
              </a:spcBef>
              <a:spcAft>
                <a:spcPts val="0"/>
              </a:spcAft>
              <a:buNone/>
            </a:pPr>
            <a:r>
              <a:rPr lang="es" sz="1000">
                <a:solidFill>
                  <a:schemeClr val="lt2"/>
                </a:solidFill>
                <a:highlight>
                  <a:srgbClr val="FFFFFF"/>
                </a:highlight>
                <a:latin typeface="Consolas"/>
                <a:ea typeface="Consolas"/>
                <a:cs typeface="Consolas"/>
                <a:sym typeface="Consolas"/>
              </a:rPr>
              <a:t>.click() 		.focus()			.blur()		.change()			.on()</a:t>
            </a:r>
            <a:endParaRPr sz="1000">
              <a:solidFill>
                <a:schemeClr val="lt2"/>
              </a:solidFill>
              <a:highlight>
                <a:srgbClr val="FFFFFF"/>
              </a:highlight>
              <a:latin typeface="Consolas"/>
              <a:ea typeface="Consolas"/>
              <a:cs typeface="Consolas"/>
              <a:sym typeface="Consolas"/>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496" name="Google Shape;496;p4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a:t>
            </a:r>
            <a:r>
              <a:rPr lang="es" sz="1500">
                <a:solidFill>
                  <a:schemeClr val="lt2"/>
                </a:solidFill>
                <a:latin typeface="Archivo Medium"/>
                <a:ea typeface="Archivo Medium"/>
                <a:cs typeface="Archivo Medium"/>
                <a:sym typeface="Archivo Medium"/>
              </a:rPr>
              <a:t>Query</a:t>
            </a:r>
            <a:endParaRPr sz="100">
              <a:solidFill>
                <a:schemeClr val="lt2"/>
              </a:solidFill>
              <a:latin typeface="Barlow"/>
              <a:ea typeface="Barlow"/>
              <a:cs typeface="Barlow"/>
              <a:sym typeface="Barlow"/>
            </a:endParaRPr>
          </a:p>
        </p:txBody>
      </p:sp>
      <p:sp>
        <p:nvSpPr>
          <p:cNvPr id="497" name="Google Shape;497;p48"/>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básicos de eventos jQuery</a:t>
            </a:r>
            <a:endParaRPr sz="3500"/>
          </a:p>
        </p:txBody>
      </p:sp>
      <p:sp>
        <p:nvSpPr>
          <p:cNvPr id="503" name="Google Shape;503;p49"/>
          <p:cNvSpPr txBox="1"/>
          <p:nvPr>
            <p:ph idx="1" type="subTitle"/>
          </p:nvPr>
        </p:nvSpPr>
        <p:spPr>
          <a:xfrm>
            <a:off x="713250" y="1216000"/>
            <a:ext cx="7717500" cy="109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Extender eventos a nuevos elementos de página</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rPr lang="es" sz="1150">
                <a:solidFill>
                  <a:srgbClr val="333333"/>
                </a:solidFill>
                <a:highlight>
                  <a:srgbClr val="FFFFFF"/>
                </a:highlight>
                <a:latin typeface="Arial"/>
                <a:ea typeface="Arial"/>
                <a:cs typeface="Arial"/>
                <a:sym typeface="Arial"/>
              </a:rPr>
              <a:t>Es importante tener en cuenta que solo se pueden crear detectores de eventos en elementos que existen </a:t>
            </a:r>
            <a:r>
              <a:rPr i="1" lang="es" sz="1150">
                <a:solidFill>
                  <a:srgbClr val="6D6D6D"/>
                </a:solidFill>
                <a:highlight>
                  <a:srgbClr val="FFFFFF"/>
                </a:highlight>
                <a:latin typeface="Arial"/>
                <a:ea typeface="Arial"/>
                <a:cs typeface="Arial"/>
                <a:sym typeface="Arial"/>
              </a:rPr>
              <a:t>en el momento de configurar los detectores</a:t>
            </a:r>
            <a:r>
              <a:rPr lang="es" sz="1150">
                <a:solidFill>
                  <a:srgbClr val="333333"/>
                </a:solidFill>
                <a:highlight>
                  <a:srgbClr val="FFFFFF"/>
                </a:highlight>
                <a:latin typeface="Arial"/>
                <a:ea typeface="Arial"/>
                <a:cs typeface="Arial"/>
                <a:sym typeface="Arial"/>
              </a:rPr>
              <a:t>. Los elementos similares creados después de establecer los detectores de eventos no recogerán automáticamente los comportamientos de eventos que haya configurado anteriormente</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504" name="Google Shape;504;p4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05" name="Google Shape;505;p49"/>
          <p:cNvSpPr txBox="1"/>
          <p:nvPr>
            <p:ph idx="1" type="subTitle"/>
          </p:nvPr>
        </p:nvSpPr>
        <p:spPr>
          <a:xfrm>
            <a:off x="765825" y="2314900"/>
            <a:ext cx="7717500" cy="32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300">
                <a:solidFill>
                  <a:schemeClr val="lt2"/>
                </a:solidFill>
                <a:highlight>
                  <a:srgbClr val="FFFFFF"/>
                </a:highlight>
                <a:latin typeface="Arial"/>
                <a:ea typeface="Arial"/>
                <a:cs typeface="Arial"/>
                <a:sym typeface="Arial"/>
              </a:rPr>
              <a:t>Ejemplo no Funcionamiento</a:t>
            </a:r>
            <a:endParaRPr b="1" sz="1300">
              <a:solidFill>
                <a:schemeClr val="lt2"/>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506" name="Google Shape;506;p49"/>
          <p:cNvSpPr txBox="1"/>
          <p:nvPr/>
        </p:nvSpPr>
        <p:spPr>
          <a:xfrm>
            <a:off x="552725" y="2637400"/>
            <a:ext cx="8316300" cy="1335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document</a:t>
            </a:r>
            <a:r>
              <a:rPr lang="es" sz="1150">
                <a:solidFill>
                  <a:srgbClr val="188038"/>
                </a:solidFill>
                <a:highlight>
                  <a:srgbClr val="EEEEEE"/>
                </a:highlight>
                <a:latin typeface="Consolas"/>
                <a:ea typeface="Consolas"/>
                <a:cs typeface="Consolas"/>
                <a:sym typeface="Consolas"/>
              </a:rPr>
              <a:t> ).ready(</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DD1144"/>
                </a:solidFill>
                <a:highlight>
                  <a:srgbClr val="EEEEEE"/>
                </a:highlight>
                <a:latin typeface="Consolas"/>
                <a:ea typeface="Consolas"/>
                <a:cs typeface="Consolas"/>
                <a:sym typeface="Consolas"/>
              </a:rPr>
              <a:t>"button.alert"</a:t>
            </a:r>
            <a:r>
              <a:rPr lang="es" sz="1150">
                <a:solidFill>
                  <a:srgbClr val="188038"/>
                </a:solidFill>
                <a:highlight>
                  <a:srgbClr val="EEEEEE"/>
                </a:highlight>
                <a:latin typeface="Consolas"/>
                <a:ea typeface="Consolas"/>
                <a:cs typeface="Consolas"/>
                <a:sym typeface="Consolas"/>
              </a:rPr>
              <a:t> ).on(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"A button with the alert class was clicked!"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DD1144"/>
                </a:solidFill>
                <a:highlight>
                  <a:srgbClr val="EEEEEE"/>
                </a:highlight>
                <a:latin typeface="Consolas"/>
                <a:ea typeface="Consolas"/>
                <a:cs typeface="Consolas"/>
                <a:sym typeface="Consolas"/>
              </a:rPr>
              <a:t>"&lt;button class='alert'&gt;Alert!&lt;/button&gt;"</a:t>
            </a:r>
            <a:r>
              <a:rPr lang="es" sz="1150">
                <a:solidFill>
                  <a:srgbClr val="188038"/>
                </a:solidFill>
                <a:highlight>
                  <a:srgbClr val="EEEEEE"/>
                </a:highlight>
                <a:latin typeface="Consolas"/>
                <a:ea typeface="Consolas"/>
                <a:cs typeface="Consolas"/>
                <a:sym typeface="Consolas"/>
              </a:rPr>
              <a:t> ).appendTo( </a:t>
            </a:r>
            <a:r>
              <a:rPr lang="es" sz="1150">
                <a:solidFill>
                  <a:srgbClr val="0086B3"/>
                </a:solidFill>
                <a:highlight>
                  <a:srgbClr val="EEEEEE"/>
                </a:highlight>
                <a:latin typeface="Consolas"/>
                <a:ea typeface="Consolas"/>
                <a:cs typeface="Consolas"/>
                <a:sym typeface="Consolas"/>
              </a:rPr>
              <a:t>document</a:t>
            </a:r>
            <a:r>
              <a:rPr lang="es" sz="1150">
                <a:solidFill>
                  <a:srgbClr val="188038"/>
                </a:solidFill>
                <a:highlight>
                  <a:srgbClr val="EEEEEE"/>
                </a:highlight>
                <a:latin typeface="Consolas"/>
                <a:ea typeface="Consolas"/>
                <a:cs typeface="Consolas"/>
                <a:sym typeface="Consolas"/>
              </a:rPr>
              <a:t>.body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p:txBody>
      </p:sp>
      <p:sp>
        <p:nvSpPr>
          <p:cNvPr id="507" name="Google Shape;507;p49"/>
          <p:cNvSpPr txBox="1"/>
          <p:nvPr>
            <p:ph idx="1" type="subTitle"/>
          </p:nvPr>
        </p:nvSpPr>
        <p:spPr>
          <a:xfrm>
            <a:off x="765825" y="3873400"/>
            <a:ext cx="7717500" cy="53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No funciona porque el botón no pertenece al documento cuando se declara la función del evento de pulsación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508" name="Google Shape;508;p49"/>
          <p:cNvSpPr/>
          <p:nvPr/>
        </p:nvSpPr>
        <p:spPr>
          <a:xfrm>
            <a:off x="6951400" y="42132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básicos de eventos jQuery</a:t>
            </a:r>
            <a:endParaRPr sz="3500"/>
          </a:p>
        </p:txBody>
      </p:sp>
      <p:sp>
        <p:nvSpPr>
          <p:cNvPr id="514" name="Google Shape;514;p50"/>
          <p:cNvSpPr txBox="1"/>
          <p:nvPr>
            <p:ph idx="1" type="subTitle"/>
          </p:nvPr>
        </p:nvSpPr>
        <p:spPr>
          <a:xfrm>
            <a:off x="713250" y="1216000"/>
            <a:ext cx="7717500" cy="106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Dentro de la función de controlador de eventos</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rPr lang="es" sz="1050">
                <a:solidFill>
                  <a:srgbClr val="333333"/>
                </a:solidFill>
                <a:highlight>
                  <a:srgbClr val="FFFFFF"/>
                </a:highlight>
                <a:latin typeface="Arial"/>
                <a:ea typeface="Arial"/>
                <a:cs typeface="Arial"/>
                <a:sym typeface="Arial"/>
              </a:rPr>
              <a:t>Cada función de control de eventos recibe un objeto de evento, que contiene muchas propiedades y métodos. El objeto de evento se utiliza más comúnmente para evitar la acción predeterminada del evento a través del método. Sin embargo, el objeto de evento contiene una serie de otras propiedades y métodos útiles, entre los que se incluyen</a:t>
            </a:r>
            <a:endParaRPr sz="1050">
              <a:solidFill>
                <a:schemeClr val="lt2"/>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515" name="Google Shape;515;p50"/>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16" name="Google Shape;516;p50"/>
          <p:cNvSpPr txBox="1"/>
          <p:nvPr/>
        </p:nvSpPr>
        <p:spPr>
          <a:xfrm>
            <a:off x="713250" y="2285800"/>
            <a:ext cx="3894900" cy="21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750">
                <a:solidFill>
                  <a:srgbClr val="333333"/>
                </a:solidFill>
                <a:highlight>
                  <a:srgbClr val="FFFFFF"/>
                </a:highlight>
              </a:rPr>
              <a:t>pageX, pageY</a:t>
            </a:r>
            <a:endParaRPr b="1" sz="750">
              <a:solidFill>
                <a:srgbClr val="333333"/>
              </a:solidFill>
              <a:highlight>
                <a:srgbClr val="FFFFFF"/>
              </a:highlight>
            </a:endParaRPr>
          </a:p>
          <a:p>
            <a:pPr indent="0" lvl="0" marL="0" marR="0" rtl="0" algn="l">
              <a:lnSpc>
                <a:spcPct val="100000"/>
              </a:lnSpc>
              <a:spcBef>
                <a:spcPts val="500"/>
              </a:spcBef>
              <a:spcAft>
                <a:spcPts val="0"/>
              </a:spcAft>
              <a:buNone/>
            </a:pPr>
            <a:r>
              <a:rPr lang="es" sz="750">
                <a:solidFill>
                  <a:srgbClr val="333333"/>
                </a:solidFill>
                <a:highlight>
                  <a:srgbClr val="FFFFFF"/>
                </a:highlight>
              </a:rPr>
              <a:t>La posición del ratón en el momento en que se produjo el evento, en relación con la esquina superior izquierda del área de visualización de la página (no toda la ventana del navegador).</a:t>
            </a:r>
            <a:endParaRPr sz="750">
              <a:solidFill>
                <a:srgbClr val="333333"/>
              </a:solidFill>
              <a:highlight>
                <a:srgbClr val="FFFFFF"/>
              </a:highlight>
            </a:endParaRPr>
          </a:p>
          <a:p>
            <a:pPr indent="0" lvl="0" marL="0" marR="0" rtl="0" algn="l">
              <a:lnSpc>
                <a:spcPct val="100000"/>
              </a:lnSpc>
              <a:spcBef>
                <a:spcPts val="500"/>
              </a:spcBef>
              <a:spcAft>
                <a:spcPts val="0"/>
              </a:spcAft>
              <a:buNone/>
            </a:pPr>
            <a:r>
              <a:rPr b="1" lang="es" sz="750">
                <a:solidFill>
                  <a:srgbClr val="333333"/>
                </a:solidFill>
                <a:highlight>
                  <a:srgbClr val="FFFFFF"/>
                </a:highlight>
              </a:rPr>
              <a:t>type</a:t>
            </a:r>
            <a:endParaRPr b="1" sz="750">
              <a:solidFill>
                <a:srgbClr val="333333"/>
              </a:solidFill>
              <a:highlight>
                <a:srgbClr val="FFFFFF"/>
              </a:highlight>
            </a:endParaRPr>
          </a:p>
          <a:p>
            <a:pPr indent="0" lvl="0" marL="0" marR="0" rtl="0" algn="l">
              <a:lnSpc>
                <a:spcPct val="100000"/>
              </a:lnSpc>
              <a:spcBef>
                <a:spcPts val="500"/>
              </a:spcBef>
              <a:spcAft>
                <a:spcPts val="0"/>
              </a:spcAft>
              <a:buNone/>
            </a:pPr>
            <a:r>
              <a:rPr lang="es" sz="750">
                <a:solidFill>
                  <a:srgbClr val="333333"/>
                </a:solidFill>
                <a:highlight>
                  <a:srgbClr val="FFFFFF"/>
                </a:highlight>
              </a:rPr>
              <a:t>El tipo del evento (por ejemplo, "click").</a:t>
            </a:r>
            <a:endParaRPr b="1" sz="750">
              <a:solidFill>
                <a:srgbClr val="333333"/>
              </a:solidFill>
              <a:highlight>
                <a:srgbClr val="FFFFFF"/>
              </a:highlight>
              <a:uFill>
                <a:noFill/>
              </a:uFill>
              <a:hlinkClick r:id="rId3">
                <a:extLst>
                  <a:ext uri="{A12FA001-AC4F-418D-AE19-62706E023703}">
                    <ahyp:hlinkClr val="tx"/>
                  </a:ext>
                </a:extLst>
              </a:hlinkClick>
            </a:endParaRPr>
          </a:p>
          <a:p>
            <a:pPr indent="0" lvl="0" marL="0" marR="0" rtl="0" algn="l">
              <a:lnSpc>
                <a:spcPct val="100000"/>
              </a:lnSpc>
              <a:spcBef>
                <a:spcPts val="500"/>
              </a:spcBef>
              <a:spcAft>
                <a:spcPts val="0"/>
              </a:spcAft>
              <a:buNone/>
            </a:pPr>
            <a:r>
              <a:rPr b="1" lang="es" sz="750">
                <a:solidFill>
                  <a:srgbClr val="333333"/>
                </a:solidFill>
                <a:highlight>
                  <a:srgbClr val="FFFFFF"/>
                </a:highlight>
              </a:rPr>
              <a:t>which</a:t>
            </a:r>
            <a:endParaRPr b="1" sz="750">
              <a:solidFill>
                <a:srgbClr val="333333"/>
              </a:solidFill>
              <a:highlight>
                <a:srgbClr val="FFFFFF"/>
              </a:highlight>
            </a:endParaRPr>
          </a:p>
          <a:p>
            <a:pPr indent="0" lvl="0" marL="0" marR="0" rtl="0" algn="l">
              <a:lnSpc>
                <a:spcPct val="100000"/>
              </a:lnSpc>
              <a:spcBef>
                <a:spcPts val="500"/>
              </a:spcBef>
              <a:spcAft>
                <a:spcPts val="0"/>
              </a:spcAft>
              <a:buNone/>
            </a:pPr>
            <a:r>
              <a:rPr lang="es" sz="750">
                <a:solidFill>
                  <a:srgbClr val="333333"/>
                </a:solidFill>
                <a:highlight>
                  <a:srgbClr val="FFFFFF"/>
                </a:highlight>
              </a:rPr>
              <a:t>El botón o la tecla que se presionó</a:t>
            </a:r>
            <a:r>
              <a:rPr b="1" lang="es" sz="750">
                <a:solidFill>
                  <a:srgbClr val="333333"/>
                </a:solidFill>
                <a:highlight>
                  <a:srgbClr val="FFFFFF"/>
                </a:highlight>
              </a:rPr>
              <a:t>.</a:t>
            </a:r>
            <a:endParaRPr b="1" sz="750">
              <a:solidFill>
                <a:srgbClr val="333333"/>
              </a:solidFill>
              <a:highlight>
                <a:srgbClr val="FFFFFF"/>
              </a:highlight>
              <a:uFill>
                <a:noFill/>
              </a:uFill>
              <a:hlinkClick r:id="rId4">
                <a:extLst>
                  <a:ext uri="{A12FA001-AC4F-418D-AE19-62706E023703}">
                    <ahyp:hlinkClr val="tx"/>
                  </a:ext>
                </a:extLst>
              </a:hlinkClick>
            </a:endParaRPr>
          </a:p>
          <a:p>
            <a:pPr indent="0" lvl="0" marL="0" marR="0" rtl="0" algn="l">
              <a:lnSpc>
                <a:spcPct val="100000"/>
              </a:lnSpc>
              <a:spcBef>
                <a:spcPts val="500"/>
              </a:spcBef>
              <a:spcAft>
                <a:spcPts val="0"/>
              </a:spcAft>
              <a:buNone/>
            </a:pPr>
            <a:r>
              <a:rPr b="1" lang="es" sz="750">
                <a:solidFill>
                  <a:srgbClr val="333333"/>
                </a:solidFill>
                <a:highlight>
                  <a:srgbClr val="FFFFFF"/>
                </a:highlight>
              </a:rPr>
              <a:t>data</a:t>
            </a:r>
            <a:endParaRPr b="1" sz="750">
              <a:solidFill>
                <a:srgbClr val="333333"/>
              </a:solidFill>
              <a:highlight>
                <a:srgbClr val="FFFFFF"/>
              </a:highlight>
            </a:endParaRPr>
          </a:p>
          <a:p>
            <a:pPr indent="0" lvl="0" marL="0" marR="0" rtl="0" algn="l">
              <a:lnSpc>
                <a:spcPct val="100000"/>
              </a:lnSpc>
              <a:spcBef>
                <a:spcPts val="500"/>
              </a:spcBef>
              <a:spcAft>
                <a:spcPts val="0"/>
              </a:spcAft>
              <a:buNone/>
            </a:pPr>
            <a:r>
              <a:rPr lang="es" sz="750">
                <a:solidFill>
                  <a:srgbClr val="333333"/>
                </a:solidFill>
                <a:highlight>
                  <a:srgbClr val="FFFFFF"/>
                </a:highlight>
              </a:rPr>
              <a:t>Cualquier dato que pasó cuando se enlazó el evento</a:t>
            </a:r>
            <a:r>
              <a:rPr b="1" lang="es" sz="750">
                <a:solidFill>
                  <a:srgbClr val="333333"/>
                </a:solidFill>
                <a:highlight>
                  <a:srgbClr val="FFFFFF"/>
                </a:highlight>
              </a:rPr>
              <a:t>.</a:t>
            </a:r>
            <a:endParaRPr b="1" sz="750">
              <a:solidFill>
                <a:srgbClr val="333333"/>
              </a:solidFill>
              <a:highlight>
                <a:srgbClr val="FFFFFF"/>
              </a:highlight>
            </a:endParaRPr>
          </a:p>
          <a:p>
            <a:pPr indent="0" lvl="0" marL="0" rtl="0" algn="l">
              <a:spcBef>
                <a:spcPts val="500"/>
              </a:spcBef>
              <a:spcAft>
                <a:spcPts val="0"/>
              </a:spcAft>
              <a:buNone/>
            </a:pPr>
            <a:r>
              <a:t/>
            </a:r>
            <a:endParaRPr sz="750">
              <a:solidFill>
                <a:srgbClr val="333333"/>
              </a:solidFill>
              <a:highlight>
                <a:srgbClr val="FFFFFF"/>
              </a:highlight>
            </a:endParaRPr>
          </a:p>
          <a:p>
            <a:pPr indent="0" lvl="0" marL="0" marR="0" rtl="0" algn="l">
              <a:lnSpc>
                <a:spcPct val="100000"/>
              </a:lnSpc>
              <a:spcBef>
                <a:spcPts val="500"/>
              </a:spcBef>
              <a:spcAft>
                <a:spcPts val="500"/>
              </a:spcAft>
              <a:buNone/>
            </a:pPr>
            <a:r>
              <a:t/>
            </a:r>
            <a:endParaRPr b="1" sz="750">
              <a:solidFill>
                <a:srgbClr val="333333"/>
              </a:solidFill>
              <a:highlight>
                <a:srgbClr val="FFFFFF"/>
              </a:highlight>
            </a:endParaRPr>
          </a:p>
        </p:txBody>
      </p:sp>
      <p:sp>
        <p:nvSpPr>
          <p:cNvPr id="517" name="Google Shape;517;p50"/>
          <p:cNvSpPr txBox="1"/>
          <p:nvPr/>
        </p:nvSpPr>
        <p:spPr>
          <a:xfrm>
            <a:off x="4572000" y="2285800"/>
            <a:ext cx="4135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750">
                <a:solidFill>
                  <a:srgbClr val="333333"/>
                </a:solidFill>
                <a:highlight>
                  <a:srgbClr val="FFFFFF"/>
                </a:highlight>
              </a:rPr>
              <a:t>target</a:t>
            </a:r>
            <a:endParaRPr b="1" sz="750">
              <a:solidFill>
                <a:srgbClr val="333333"/>
              </a:solidFill>
              <a:highlight>
                <a:srgbClr val="FFFFFF"/>
              </a:highlight>
            </a:endParaRPr>
          </a:p>
          <a:p>
            <a:pPr indent="0" lvl="0" marL="0" marR="0" rtl="0" algn="l">
              <a:lnSpc>
                <a:spcPct val="100000"/>
              </a:lnSpc>
              <a:spcBef>
                <a:spcPts val="500"/>
              </a:spcBef>
              <a:spcAft>
                <a:spcPts val="0"/>
              </a:spcAft>
              <a:buNone/>
            </a:pPr>
            <a:r>
              <a:rPr lang="es" sz="750">
                <a:solidFill>
                  <a:srgbClr val="333333"/>
                </a:solidFill>
                <a:highlight>
                  <a:srgbClr val="FFFFFF"/>
                </a:highlight>
              </a:rPr>
              <a:t>El elemento DOM que inició el evento.</a:t>
            </a:r>
            <a:endParaRPr sz="750">
              <a:solidFill>
                <a:srgbClr val="333333"/>
              </a:solidFill>
              <a:highlight>
                <a:srgbClr val="FFFFFF"/>
              </a:highlight>
            </a:endParaRPr>
          </a:p>
          <a:p>
            <a:pPr indent="0" lvl="0" marL="0" marR="0" rtl="0" algn="l">
              <a:lnSpc>
                <a:spcPct val="100000"/>
              </a:lnSpc>
              <a:spcBef>
                <a:spcPts val="500"/>
              </a:spcBef>
              <a:spcAft>
                <a:spcPts val="0"/>
              </a:spcAft>
              <a:buNone/>
            </a:pPr>
            <a:r>
              <a:rPr b="1" lang="es" sz="750">
                <a:solidFill>
                  <a:srgbClr val="333333"/>
                </a:solidFill>
                <a:highlight>
                  <a:srgbClr val="FFFFFF"/>
                </a:highlight>
              </a:rPr>
              <a:t>namespace</a:t>
            </a:r>
            <a:endParaRPr b="1" sz="750">
              <a:solidFill>
                <a:srgbClr val="333333"/>
              </a:solidFill>
              <a:highlight>
                <a:srgbClr val="FFFFFF"/>
              </a:highlight>
            </a:endParaRPr>
          </a:p>
          <a:p>
            <a:pPr indent="0" lvl="0" marL="0" marR="0" rtl="0" algn="l">
              <a:lnSpc>
                <a:spcPct val="100000"/>
              </a:lnSpc>
              <a:spcBef>
                <a:spcPts val="500"/>
              </a:spcBef>
              <a:spcAft>
                <a:spcPts val="0"/>
              </a:spcAft>
              <a:buNone/>
            </a:pPr>
            <a:r>
              <a:rPr lang="es" sz="750">
                <a:solidFill>
                  <a:srgbClr val="333333"/>
                </a:solidFill>
                <a:highlight>
                  <a:srgbClr val="FFFFFF"/>
                </a:highlight>
              </a:rPr>
              <a:t>El espacio de nombres especificado cuando se desencadenó el evento.</a:t>
            </a:r>
            <a:endParaRPr b="1" sz="750">
              <a:solidFill>
                <a:srgbClr val="333333"/>
              </a:solidFill>
              <a:highlight>
                <a:srgbClr val="FFFFFF"/>
              </a:highlight>
              <a:uFill>
                <a:noFill/>
              </a:uFill>
              <a:hlinkClick r:id="rId5">
                <a:extLst>
                  <a:ext uri="{A12FA001-AC4F-418D-AE19-62706E023703}">
                    <ahyp:hlinkClr val="tx"/>
                  </a:ext>
                </a:extLst>
              </a:hlinkClick>
            </a:endParaRPr>
          </a:p>
          <a:p>
            <a:pPr indent="0" lvl="0" marL="0" marR="0" rtl="0" algn="l">
              <a:lnSpc>
                <a:spcPct val="100000"/>
              </a:lnSpc>
              <a:spcBef>
                <a:spcPts val="500"/>
              </a:spcBef>
              <a:spcAft>
                <a:spcPts val="0"/>
              </a:spcAft>
              <a:buNone/>
            </a:pPr>
            <a:r>
              <a:rPr b="1" lang="es" sz="750">
                <a:solidFill>
                  <a:srgbClr val="333333"/>
                </a:solidFill>
                <a:highlight>
                  <a:srgbClr val="FFFFFF"/>
                </a:highlight>
              </a:rPr>
              <a:t>timestamp</a:t>
            </a:r>
            <a:endParaRPr b="1" sz="750">
              <a:solidFill>
                <a:srgbClr val="333333"/>
              </a:solidFill>
              <a:highlight>
                <a:srgbClr val="FFFFFF"/>
              </a:highlight>
            </a:endParaRPr>
          </a:p>
          <a:p>
            <a:pPr indent="0" lvl="0" marL="0" marR="0" rtl="0" algn="l">
              <a:lnSpc>
                <a:spcPct val="100000"/>
              </a:lnSpc>
              <a:spcBef>
                <a:spcPts val="500"/>
              </a:spcBef>
              <a:spcAft>
                <a:spcPts val="0"/>
              </a:spcAft>
              <a:buNone/>
            </a:pPr>
            <a:r>
              <a:rPr lang="es" sz="750">
                <a:solidFill>
                  <a:srgbClr val="333333"/>
                </a:solidFill>
                <a:highlight>
                  <a:srgbClr val="FFFFFF"/>
                </a:highlight>
              </a:rPr>
              <a:t>La diferencia en milisegundos entre el momento en que ocurrió el evento en el navegador y el 1 de enero de 1970.</a:t>
            </a:r>
            <a:endParaRPr b="1" sz="750">
              <a:solidFill>
                <a:srgbClr val="333333"/>
              </a:solidFill>
              <a:highlight>
                <a:srgbClr val="FFFFFF"/>
              </a:highlight>
              <a:uFill>
                <a:noFill/>
              </a:uFill>
              <a:hlinkClick r:id="rId6">
                <a:extLst>
                  <a:ext uri="{A12FA001-AC4F-418D-AE19-62706E023703}">
                    <ahyp:hlinkClr val="tx"/>
                  </a:ext>
                </a:extLst>
              </a:hlinkClick>
            </a:endParaRPr>
          </a:p>
          <a:p>
            <a:pPr indent="0" lvl="0" marL="0" marR="0" rtl="0" algn="l">
              <a:lnSpc>
                <a:spcPct val="100000"/>
              </a:lnSpc>
              <a:spcBef>
                <a:spcPts val="500"/>
              </a:spcBef>
              <a:spcAft>
                <a:spcPts val="0"/>
              </a:spcAft>
              <a:buNone/>
            </a:pPr>
            <a:r>
              <a:rPr b="1" lang="es" sz="750">
                <a:solidFill>
                  <a:srgbClr val="333333"/>
                </a:solidFill>
                <a:highlight>
                  <a:srgbClr val="FFFFFF"/>
                </a:highlight>
              </a:rPr>
              <a:t>preventDefault()</a:t>
            </a:r>
            <a:endParaRPr b="1" sz="750">
              <a:solidFill>
                <a:srgbClr val="333333"/>
              </a:solidFill>
              <a:highlight>
                <a:srgbClr val="FFFFFF"/>
              </a:highlight>
            </a:endParaRPr>
          </a:p>
          <a:p>
            <a:pPr indent="0" lvl="0" marL="0" marR="0" rtl="0" algn="l">
              <a:lnSpc>
                <a:spcPct val="100000"/>
              </a:lnSpc>
              <a:spcBef>
                <a:spcPts val="500"/>
              </a:spcBef>
              <a:spcAft>
                <a:spcPts val="0"/>
              </a:spcAft>
              <a:buNone/>
            </a:pPr>
            <a:r>
              <a:rPr lang="es" sz="750">
                <a:solidFill>
                  <a:srgbClr val="333333"/>
                </a:solidFill>
                <a:highlight>
                  <a:srgbClr val="FFFFFF"/>
                </a:highlight>
              </a:rPr>
              <a:t>Impedir la acción predeterminada del evento (por ejemplo, seguir un enlace).</a:t>
            </a:r>
            <a:endParaRPr sz="750">
              <a:solidFill>
                <a:srgbClr val="333333"/>
              </a:solidFill>
              <a:highlight>
                <a:srgbClr val="FFFFFF"/>
              </a:highlight>
            </a:endParaRPr>
          </a:p>
          <a:p>
            <a:pPr indent="0" lvl="0" marL="0" marR="0" rtl="0" algn="l">
              <a:lnSpc>
                <a:spcPct val="100000"/>
              </a:lnSpc>
              <a:spcBef>
                <a:spcPts val="500"/>
              </a:spcBef>
              <a:spcAft>
                <a:spcPts val="0"/>
              </a:spcAft>
              <a:buNone/>
            </a:pPr>
            <a:r>
              <a:rPr b="1" lang="es" sz="750">
                <a:solidFill>
                  <a:srgbClr val="333333"/>
                </a:solidFill>
                <a:highlight>
                  <a:srgbClr val="FFFFFF"/>
                </a:highlight>
              </a:rPr>
              <a:t>stopPropagation()</a:t>
            </a:r>
            <a:endParaRPr b="1" sz="750">
              <a:solidFill>
                <a:srgbClr val="333333"/>
              </a:solidFill>
              <a:highlight>
                <a:srgbClr val="FFFFFF"/>
              </a:highlight>
            </a:endParaRPr>
          </a:p>
          <a:p>
            <a:pPr indent="0" lvl="0" marL="0" marR="0" rtl="0" algn="l">
              <a:lnSpc>
                <a:spcPct val="100000"/>
              </a:lnSpc>
              <a:spcBef>
                <a:spcPts val="500"/>
              </a:spcBef>
              <a:spcAft>
                <a:spcPts val="500"/>
              </a:spcAft>
              <a:buNone/>
            </a:pPr>
            <a:r>
              <a:rPr lang="es" sz="750">
                <a:solidFill>
                  <a:srgbClr val="333333"/>
                </a:solidFill>
                <a:highlight>
                  <a:srgbClr val="FFFFFF"/>
                </a:highlight>
              </a:rPr>
              <a:t>Evita que el evento burbujee a otros elementos.</a:t>
            </a:r>
            <a:endParaRPr sz="750">
              <a:solidFill>
                <a:srgbClr val="333333"/>
              </a:solidFill>
              <a:highlight>
                <a:srgbClr val="FFFFFF"/>
              </a:highlight>
            </a:endParaRPr>
          </a:p>
        </p:txBody>
      </p:sp>
      <p:sp>
        <p:nvSpPr>
          <p:cNvPr id="518" name="Google Shape;518;p50"/>
          <p:cNvSpPr/>
          <p:nvPr/>
        </p:nvSpPr>
        <p:spPr>
          <a:xfrm>
            <a:off x="6973850" y="4047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7">
                  <a:extLst>
                    <a:ext uri="{A12FA001-AC4F-418D-AE19-62706E023703}">
                      <ahyp:hlinkClr val="tx"/>
                    </a:ext>
                  </a:extLst>
                </a:hlinkClick>
              </a:rPr>
              <a:t>✚</a:t>
            </a: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básicos de eventos jQuery</a:t>
            </a:r>
            <a:endParaRPr sz="3500"/>
          </a:p>
        </p:txBody>
      </p:sp>
      <p:sp>
        <p:nvSpPr>
          <p:cNvPr id="524" name="Google Shape;524;p51"/>
          <p:cNvSpPr txBox="1"/>
          <p:nvPr>
            <p:ph idx="1" type="subTitle"/>
          </p:nvPr>
        </p:nvSpPr>
        <p:spPr>
          <a:xfrm>
            <a:off x="713250" y="1216000"/>
            <a:ext cx="7717500" cy="76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Configuración de varias respuestas a eventos</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rPr lang="es" sz="950">
                <a:solidFill>
                  <a:srgbClr val="333333"/>
                </a:solidFill>
                <a:highlight>
                  <a:srgbClr val="FFFFFF"/>
                </a:highlight>
                <a:latin typeface="Arial"/>
                <a:ea typeface="Arial"/>
                <a:cs typeface="Arial"/>
                <a:sym typeface="Arial"/>
              </a:rPr>
              <a:t>Muy a menudo, los elementos de la aplicación estarán vinculados a varios eventos. Si varios eventos van a compartir la misma función de control, puede proporcionar los tipos de eventos como una lista separada por espacios a:</a:t>
            </a:r>
            <a:r>
              <a:rPr lang="es" sz="800">
                <a:solidFill>
                  <a:srgbClr val="333333"/>
                </a:solidFill>
                <a:latin typeface="Consolas"/>
                <a:ea typeface="Consolas"/>
                <a:cs typeface="Consolas"/>
                <a:sym typeface="Consolas"/>
              </a:rPr>
              <a:t>.</a:t>
            </a:r>
            <a:r>
              <a:rPr lang="es" sz="800">
                <a:solidFill>
                  <a:schemeClr val="lt2"/>
                </a:solidFill>
                <a:latin typeface="Consolas"/>
                <a:ea typeface="Consolas"/>
                <a:cs typeface="Consolas"/>
                <a:sym typeface="Consolas"/>
              </a:rPr>
              <a:t>on()</a:t>
            </a:r>
            <a:endParaRPr sz="850">
              <a:solidFill>
                <a:schemeClr val="lt2"/>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525" name="Google Shape;525;p5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26" name="Google Shape;526;p51"/>
          <p:cNvSpPr txBox="1"/>
          <p:nvPr/>
        </p:nvSpPr>
        <p:spPr>
          <a:xfrm>
            <a:off x="798375" y="1982250"/>
            <a:ext cx="6366300" cy="11790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i="1" lang="es" sz="850">
                <a:solidFill>
                  <a:srgbClr val="999988"/>
                </a:solidFill>
                <a:highlight>
                  <a:srgbClr val="EEEEEE"/>
                </a:highlight>
                <a:latin typeface="Consolas"/>
                <a:ea typeface="Consolas"/>
                <a:cs typeface="Consolas"/>
                <a:sym typeface="Consolas"/>
              </a:rPr>
              <a:t>// Multiple events, same handler</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DD1144"/>
                </a:solidFill>
                <a:highlight>
                  <a:srgbClr val="EEEEEE"/>
                </a:highlight>
                <a:latin typeface="Consolas"/>
                <a:ea typeface="Consolas"/>
                <a:cs typeface="Consolas"/>
                <a:sym typeface="Consolas"/>
              </a:rPr>
              <a:t>"input"</a:t>
            </a:r>
            <a:r>
              <a:rPr lang="es" sz="850">
                <a:solidFill>
                  <a:srgbClr val="188038"/>
                </a:solidFill>
                <a:highlight>
                  <a:srgbClr val="EEEEEE"/>
                </a:highlight>
                <a:latin typeface="Consolas"/>
                <a:ea typeface="Consolas"/>
                <a:cs typeface="Consolas"/>
                <a:sym typeface="Consolas"/>
              </a:rPr>
              <a:t> ).on(</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DD1144"/>
                </a:solidFill>
                <a:highlight>
                  <a:srgbClr val="EEEEEE"/>
                </a:highlight>
                <a:latin typeface="Consolas"/>
                <a:ea typeface="Consolas"/>
                <a:cs typeface="Consolas"/>
                <a:sym typeface="Consolas"/>
              </a:rPr>
              <a:t>"click change"</a:t>
            </a:r>
            <a:r>
              <a:rPr lang="es" sz="850">
                <a:solidFill>
                  <a:srgbClr val="188038"/>
                </a:solidFill>
                <a:highlight>
                  <a:srgbClr val="EEEEEE"/>
                </a:highlight>
                <a:latin typeface="Consolas"/>
                <a:ea typeface="Consolas"/>
                <a:cs typeface="Consolas"/>
                <a:sym typeface="Consolas"/>
              </a:rPr>
              <a:t>, </a:t>
            </a:r>
            <a:r>
              <a:rPr i="1" lang="es" sz="850">
                <a:solidFill>
                  <a:srgbClr val="999988"/>
                </a:solidFill>
                <a:highlight>
                  <a:srgbClr val="EEEEEE"/>
                </a:highlight>
                <a:latin typeface="Consolas"/>
                <a:ea typeface="Consolas"/>
                <a:cs typeface="Consolas"/>
                <a:sym typeface="Consolas"/>
              </a:rPr>
              <a:t>// Bind handlers for multiple events</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6B3"/>
                </a:solidFill>
                <a:highlight>
                  <a:srgbClr val="EEEEEE"/>
                </a:highlight>
                <a:latin typeface="Consolas"/>
                <a:ea typeface="Consolas"/>
                <a:cs typeface="Consolas"/>
                <a:sym typeface="Consolas"/>
              </a:rPr>
              <a:t>console</a:t>
            </a:r>
            <a:r>
              <a:rPr lang="es" sz="850">
                <a:solidFill>
                  <a:srgbClr val="188038"/>
                </a:solidFill>
                <a:highlight>
                  <a:srgbClr val="EEEEEE"/>
                </a:highlight>
                <a:latin typeface="Consolas"/>
                <a:ea typeface="Consolas"/>
                <a:cs typeface="Consolas"/>
                <a:sym typeface="Consolas"/>
              </a:rPr>
              <a:t>.log( </a:t>
            </a:r>
            <a:r>
              <a:rPr lang="es" sz="850">
                <a:solidFill>
                  <a:srgbClr val="DD1144"/>
                </a:solidFill>
                <a:highlight>
                  <a:srgbClr val="EEEEEE"/>
                </a:highlight>
                <a:latin typeface="Consolas"/>
                <a:ea typeface="Consolas"/>
                <a:cs typeface="Consolas"/>
                <a:sym typeface="Consolas"/>
              </a:rPr>
              <a:t>"An input was clicked or changed!"</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p:txBody>
      </p:sp>
      <p:sp>
        <p:nvSpPr>
          <p:cNvPr id="527" name="Google Shape;527;p51"/>
          <p:cNvSpPr txBox="1"/>
          <p:nvPr/>
        </p:nvSpPr>
        <p:spPr>
          <a:xfrm>
            <a:off x="713250" y="3047725"/>
            <a:ext cx="8009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50">
                <a:solidFill>
                  <a:srgbClr val="333333"/>
                </a:solidFill>
                <a:highlight>
                  <a:srgbClr val="FFFFFF"/>
                </a:highlight>
              </a:rPr>
              <a:t>Cuando cada evento tiene su propio controlador, puede pasar un objeto a uno o más pares clave/valor, siendo la clave el nombre del evento y el valor la función para controlar el evento.</a:t>
            </a:r>
            <a:r>
              <a:rPr lang="es" sz="800">
                <a:solidFill>
                  <a:srgbClr val="333333"/>
                </a:solidFill>
                <a:latin typeface="Consolas"/>
                <a:ea typeface="Consolas"/>
                <a:cs typeface="Consolas"/>
                <a:sym typeface="Consolas"/>
              </a:rPr>
              <a:t>.on()</a:t>
            </a:r>
            <a:endParaRPr sz="1200"/>
          </a:p>
        </p:txBody>
      </p:sp>
      <p:sp>
        <p:nvSpPr>
          <p:cNvPr id="528" name="Google Shape;528;p51"/>
          <p:cNvSpPr txBox="1"/>
          <p:nvPr/>
        </p:nvSpPr>
        <p:spPr>
          <a:xfrm>
            <a:off x="798375" y="3477625"/>
            <a:ext cx="4155300" cy="891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DD1144"/>
                </a:solidFill>
                <a:highlight>
                  <a:srgbClr val="EEEEEE"/>
                </a:highlight>
                <a:latin typeface="Consolas"/>
                <a:ea typeface="Consolas"/>
                <a:cs typeface="Consolas"/>
                <a:sym typeface="Consolas"/>
              </a:rPr>
              <a:t>"p"</a:t>
            </a:r>
            <a:r>
              <a:rPr lang="es" sz="850">
                <a:solidFill>
                  <a:srgbClr val="188038"/>
                </a:solidFill>
                <a:highlight>
                  <a:srgbClr val="EEEEEE"/>
                </a:highlight>
                <a:latin typeface="Consolas"/>
                <a:ea typeface="Consolas"/>
                <a:cs typeface="Consolas"/>
                <a:sym typeface="Consolas"/>
              </a:rPr>
              <a:t> ).on({</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DD1144"/>
                </a:solidFill>
                <a:highlight>
                  <a:srgbClr val="EEEEEE"/>
                </a:highlight>
                <a:latin typeface="Consolas"/>
                <a:ea typeface="Consolas"/>
                <a:cs typeface="Consolas"/>
                <a:sym typeface="Consolas"/>
              </a:rPr>
              <a:t>"click"</a:t>
            </a: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 </a:t>
            </a:r>
            <a:r>
              <a:rPr lang="es" sz="850">
                <a:solidFill>
                  <a:srgbClr val="0086B3"/>
                </a:solidFill>
                <a:highlight>
                  <a:srgbClr val="EEEEEE"/>
                </a:highlight>
                <a:latin typeface="Consolas"/>
                <a:ea typeface="Consolas"/>
                <a:cs typeface="Consolas"/>
                <a:sym typeface="Consolas"/>
              </a:rPr>
              <a:t>console</a:t>
            </a:r>
            <a:r>
              <a:rPr lang="es" sz="850">
                <a:solidFill>
                  <a:srgbClr val="188038"/>
                </a:solidFill>
                <a:highlight>
                  <a:srgbClr val="EEEEEE"/>
                </a:highlight>
                <a:latin typeface="Consolas"/>
                <a:ea typeface="Consolas"/>
                <a:cs typeface="Consolas"/>
                <a:sym typeface="Consolas"/>
              </a:rPr>
              <a:t>.log( </a:t>
            </a:r>
            <a:r>
              <a:rPr lang="es" sz="850">
                <a:solidFill>
                  <a:srgbClr val="DD1144"/>
                </a:solidFill>
                <a:highlight>
                  <a:srgbClr val="EEEEEE"/>
                </a:highlight>
                <a:latin typeface="Consolas"/>
                <a:ea typeface="Consolas"/>
                <a:cs typeface="Consolas"/>
                <a:sym typeface="Consolas"/>
              </a:rPr>
              <a:t>"clicked!"</a:t>
            </a:r>
            <a:r>
              <a:rPr lang="es" sz="850">
                <a:solidFill>
                  <a:srgbClr val="188038"/>
                </a:solidFill>
                <a:highlight>
                  <a:srgbClr val="EEEEEE"/>
                </a:highlight>
                <a:latin typeface="Consolas"/>
                <a:ea typeface="Consolas"/>
                <a:cs typeface="Consolas"/>
                <a:sym typeface="Consolas"/>
              </a:rPr>
              <a: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DD1144"/>
                </a:solidFill>
                <a:highlight>
                  <a:srgbClr val="EEEEEE"/>
                </a:highlight>
                <a:latin typeface="Consolas"/>
                <a:ea typeface="Consolas"/>
                <a:cs typeface="Consolas"/>
                <a:sym typeface="Consolas"/>
              </a:rPr>
              <a:t>"mouseover"</a:t>
            </a: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 </a:t>
            </a:r>
            <a:r>
              <a:rPr lang="es" sz="850">
                <a:solidFill>
                  <a:srgbClr val="0086B3"/>
                </a:solidFill>
                <a:highlight>
                  <a:srgbClr val="EEEEEE"/>
                </a:highlight>
                <a:latin typeface="Consolas"/>
                <a:ea typeface="Consolas"/>
                <a:cs typeface="Consolas"/>
                <a:sym typeface="Consolas"/>
              </a:rPr>
              <a:t>console</a:t>
            </a:r>
            <a:r>
              <a:rPr lang="es" sz="850">
                <a:solidFill>
                  <a:srgbClr val="188038"/>
                </a:solidFill>
                <a:highlight>
                  <a:srgbClr val="EEEEEE"/>
                </a:highlight>
                <a:latin typeface="Consolas"/>
                <a:ea typeface="Consolas"/>
                <a:cs typeface="Consolas"/>
                <a:sym typeface="Consolas"/>
              </a:rPr>
              <a:t>.log( </a:t>
            </a:r>
            <a:r>
              <a:rPr lang="es" sz="850">
                <a:solidFill>
                  <a:srgbClr val="DD1144"/>
                </a:solidFill>
                <a:highlight>
                  <a:srgbClr val="EEEEEE"/>
                </a:highlight>
                <a:latin typeface="Consolas"/>
                <a:ea typeface="Consolas"/>
                <a:cs typeface="Consolas"/>
                <a:sym typeface="Consolas"/>
              </a:rPr>
              <a:t>"hovered!"</a:t>
            </a:r>
            <a:r>
              <a:rPr lang="es" sz="850">
                <a:solidFill>
                  <a:srgbClr val="188038"/>
                </a:solidFill>
                <a:highlight>
                  <a:srgbClr val="EEEEEE"/>
                </a:highlight>
                <a:latin typeface="Consolas"/>
                <a:ea typeface="Consolas"/>
                <a:cs typeface="Consolas"/>
                <a:sym typeface="Consolas"/>
              </a:rPr>
              <a: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p:txBody>
      </p:sp>
      <p:sp>
        <p:nvSpPr>
          <p:cNvPr id="529" name="Google Shape;529;p51"/>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básicos de eventos jQuery</a:t>
            </a:r>
            <a:endParaRPr sz="3500"/>
          </a:p>
        </p:txBody>
      </p:sp>
      <p:sp>
        <p:nvSpPr>
          <p:cNvPr id="535" name="Google Shape;535;p52"/>
          <p:cNvSpPr txBox="1"/>
          <p:nvPr>
            <p:ph idx="1" type="subTitle"/>
          </p:nvPr>
        </p:nvSpPr>
        <p:spPr>
          <a:xfrm>
            <a:off x="713250" y="1216000"/>
            <a:ext cx="7717500" cy="76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Eventos de espaciado de nombres</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rPr lang="es" sz="1150">
                <a:solidFill>
                  <a:srgbClr val="333333"/>
                </a:solidFill>
                <a:highlight>
                  <a:srgbClr val="FFFFFF"/>
                </a:highlight>
                <a:latin typeface="Arial"/>
                <a:ea typeface="Arial"/>
                <a:cs typeface="Arial"/>
                <a:sym typeface="Arial"/>
              </a:rPr>
              <a:t>Para aplicaciones complejas y para complementos que comparte con otros, puede ser útil espaciar sus eventos para que no desconecte involuntariamente eventos que no conocía o no podía conocer.</a:t>
            </a:r>
            <a:endParaRPr sz="850">
              <a:solidFill>
                <a:schemeClr val="lt2"/>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i="1" sz="1100">
              <a:solidFill>
                <a:srgbClr val="999988"/>
              </a:solidFill>
              <a:latin typeface="Consolas"/>
              <a:ea typeface="Consolas"/>
              <a:cs typeface="Consolas"/>
              <a:sym typeface="Consolas"/>
            </a:endParaRPr>
          </a:p>
          <a:p>
            <a:pPr indent="0" lvl="0" marL="76200" marR="76200" rtl="0" algn="l">
              <a:lnSpc>
                <a:spcPct val="110000"/>
              </a:lnSpc>
              <a:spcBef>
                <a:spcPts val="0"/>
              </a:spcBef>
              <a:spcAft>
                <a:spcPts val="0"/>
              </a:spcAft>
              <a:buNone/>
            </a:pPr>
            <a:r>
              <a:rPr lang="es" sz="1100">
                <a:solidFill>
                  <a:srgbClr val="333333"/>
                </a:solidFill>
                <a:latin typeface="Consolas"/>
                <a:ea typeface="Consolas"/>
                <a:cs typeface="Consolas"/>
                <a:sym typeface="Consolas"/>
              </a:rPr>
              <a:t>$( </a:t>
            </a:r>
            <a:r>
              <a:rPr lang="es" sz="1100">
                <a:solidFill>
                  <a:srgbClr val="DD1144"/>
                </a:solidFill>
                <a:latin typeface="Consolas"/>
                <a:ea typeface="Consolas"/>
                <a:cs typeface="Consolas"/>
                <a:sym typeface="Consolas"/>
              </a:rPr>
              <a:t>"p"</a:t>
            </a:r>
            <a:r>
              <a:rPr lang="es" sz="1100">
                <a:solidFill>
                  <a:srgbClr val="333333"/>
                </a:solidFill>
                <a:latin typeface="Consolas"/>
                <a:ea typeface="Consolas"/>
                <a:cs typeface="Consolas"/>
                <a:sym typeface="Consolas"/>
              </a:rPr>
              <a:t> ).on( </a:t>
            </a:r>
            <a:r>
              <a:rPr lang="es" sz="1100">
                <a:solidFill>
                  <a:srgbClr val="DD1144"/>
                </a:solidFill>
                <a:latin typeface="Consolas"/>
                <a:ea typeface="Consolas"/>
                <a:cs typeface="Consolas"/>
                <a:sym typeface="Consolas"/>
              </a:rPr>
              <a:t>"click.myNamespace"</a:t>
            </a:r>
            <a:r>
              <a:rPr lang="es" sz="1100">
                <a:solidFill>
                  <a:srgbClr val="333333"/>
                </a:solidFill>
                <a:latin typeface="Consolas"/>
                <a:ea typeface="Consolas"/>
                <a:cs typeface="Consolas"/>
                <a:sym typeface="Consolas"/>
              </a:rPr>
              <a:t>, </a:t>
            </a:r>
            <a:r>
              <a:rPr b="1" lang="es" sz="1100">
                <a:solidFill>
                  <a:srgbClr val="333333"/>
                </a:solidFill>
                <a:latin typeface="Consolas"/>
                <a:ea typeface="Consolas"/>
                <a:cs typeface="Consolas"/>
                <a:sym typeface="Consolas"/>
              </a:rPr>
              <a:t>function</a:t>
            </a:r>
            <a:r>
              <a:rPr lang="es" sz="1100">
                <a:solidFill>
                  <a:srgbClr val="333333"/>
                </a:solidFill>
                <a:latin typeface="Consolas"/>
                <a:ea typeface="Consolas"/>
                <a:cs typeface="Consolas"/>
                <a:sym typeface="Consolas"/>
              </a:rPr>
              <a:t>() { </a:t>
            </a:r>
            <a:r>
              <a:rPr i="1" lang="es" sz="1100">
                <a:solidFill>
                  <a:srgbClr val="999988"/>
                </a:solidFill>
                <a:latin typeface="Consolas"/>
                <a:ea typeface="Consolas"/>
                <a:cs typeface="Consolas"/>
                <a:sym typeface="Consolas"/>
              </a:rPr>
              <a:t>/* ... */</a:t>
            </a:r>
            <a:r>
              <a:rPr lang="es" sz="1100">
                <a:solidFill>
                  <a:srgbClr val="333333"/>
                </a:solidFill>
                <a:latin typeface="Consolas"/>
                <a:ea typeface="Consolas"/>
                <a:cs typeface="Consolas"/>
                <a:sym typeface="Consolas"/>
              </a:rPr>
              <a:t> } );</a:t>
            </a:r>
            <a:endParaRPr sz="1100">
              <a:solidFill>
                <a:srgbClr val="333333"/>
              </a:solidFill>
              <a:latin typeface="Consolas"/>
              <a:ea typeface="Consolas"/>
              <a:cs typeface="Consolas"/>
              <a:sym typeface="Consolas"/>
            </a:endParaRPr>
          </a:p>
          <a:p>
            <a:pPr indent="0" lvl="0" marL="76200" marR="76200" rtl="0" algn="l">
              <a:lnSpc>
                <a:spcPct val="110000"/>
              </a:lnSpc>
              <a:spcBef>
                <a:spcPts val="0"/>
              </a:spcBef>
              <a:spcAft>
                <a:spcPts val="0"/>
              </a:spcAft>
              <a:buNone/>
            </a:pPr>
            <a:r>
              <a:rPr lang="es" sz="1100">
                <a:solidFill>
                  <a:srgbClr val="333333"/>
                </a:solidFill>
                <a:latin typeface="Consolas"/>
                <a:ea typeface="Consolas"/>
                <a:cs typeface="Consolas"/>
                <a:sym typeface="Consolas"/>
              </a:rPr>
              <a:t>$( </a:t>
            </a:r>
            <a:r>
              <a:rPr lang="es" sz="1100">
                <a:solidFill>
                  <a:srgbClr val="DD1144"/>
                </a:solidFill>
                <a:latin typeface="Consolas"/>
                <a:ea typeface="Consolas"/>
                <a:cs typeface="Consolas"/>
                <a:sym typeface="Consolas"/>
              </a:rPr>
              <a:t>"p"</a:t>
            </a:r>
            <a:r>
              <a:rPr lang="es" sz="1100">
                <a:solidFill>
                  <a:srgbClr val="333333"/>
                </a:solidFill>
                <a:latin typeface="Consolas"/>
                <a:ea typeface="Consolas"/>
                <a:cs typeface="Consolas"/>
                <a:sym typeface="Consolas"/>
              </a:rPr>
              <a:t> ).off( </a:t>
            </a:r>
            <a:r>
              <a:rPr lang="es" sz="1100">
                <a:solidFill>
                  <a:srgbClr val="DD1144"/>
                </a:solidFill>
                <a:latin typeface="Consolas"/>
                <a:ea typeface="Consolas"/>
                <a:cs typeface="Consolas"/>
                <a:sym typeface="Consolas"/>
              </a:rPr>
              <a:t>"click.myNamespace"</a:t>
            </a:r>
            <a:r>
              <a:rPr lang="es" sz="1100">
                <a:solidFill>
                  <a:srgbClr val="333333"/>
                </a:solidFill>
                <a:latin typeface="Consolas"/>
                <a:ea typeface="Consolas"/>
                <a:cs typeface="Consolas"/>
                <a:sym typeface="Consolas"/>
              </a:rPr>
              <a:t> );</a:t>
            </a:r>
            <a:endParaRPr sz="1100">
              <a:solidFill>
                <a:srgbClr val="333333"/>
              </a:solidFill>
              <a:latin typeface="Consolas"/>
              <a:ea typeface="Consolas"/>
              <a:cs typeface="Consolas"/>
              <a:sym typeface="Consolas"/>
            </a:endParaRPr>
          </a:p>
          <a:p>
            <a:pPr indent="0" lvl="0" marL="76200" marR="76200" rtl="0" algn="l">
              <a:lnSpc>
                <a:spcPct val="110000"/>
              </a:lnSpc>
              <a:spcBef>
                <a:spcPts val="0"/>
              </a:spcBef>
              <a:spcAft>
                <a:spcPts val="0"/>
              </a:spcAft>
              <a:buNone/>
            </a:pPr>
            <a:r>
              <a:rPr lang="es" sz="1100">
                <a:solidFill>
                  <a:srgbClr val="333333"/>
                </a:solidFill>
                <a:latin typeface="Consolas"/>
                <a:ea typeface="Consolas"/>
                <a:cs typeface="Consolas"/>
                <a:sym typeface="Consolas"/>
              </a:rPr>
              <a:t>$( </a:t>
            </a:r>
            <a:r>
              <a:rPr lang="es" sz="1100">
                <a:solidFill>
                  <a:srgbClr val="DD1144"/>
                </a:solidFill>
                <a:latin typeface="Consolas"/>
                <a:ea typeface="Consolas"/>
                <a:cs typeface="Consolas"/>
                <a:sym typeface="Consolas"/>
              </a:rPr>
              <a:t>"p"</a:t>
            </a:r>
            <a:r>
              <a:rPr lang="es" sz="1100">
                <a:solidFill>
                  <a:srgbClr val="333333"/>
                </a:solidFill>
                <a:latin typeface="Consolas"/>
                <a:ea typeface="Consolas"/>
                <a:cs typeface="Consolas"/>
                <a:sym typeface="Consolas"/>
              </a:rPr>
              <a:t> ).off( </a:t>
            </a:r>
            <a:r>
              <a:rPr lang="es" sz="1100">
                <a:solidFill>
                  <a:srgbClr val="DD1144"/>
                </a:solidFill>
                <a:latin typeface="Consolas"/>
                <a:ea typeface="Consolas"/>
                <a:cs typeface="Consolas"/>
                <a:sym typeface="Consolas"/>
              </a:rPr>
              <a:t>".myNamespace"</a:t>
            </a:r>
            <a:r>
              <a:rPr lang="es" sz="1100">
                <a:solidFill>
                  <a:srgbClr val="333333"/>
                </a:solidFill>
                <a:latin typeface="Consolas"/>
                <a:ea typeface="Consolas"/>
                <a:cs typeface="Consolas"/>
                <a:sym typeface="Consolas"/>
              </a:rPr>
              <a:t> ); </a:t>
            </a:r>
            <a:endParaRPr i="1" sz="1100">
              <a:solidFill>
                <a:srgbClr val="999988"/>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536" name="Google Shape;536;p5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37" name="Google Shape;537;p52"/>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básicos de eventos jQuery</a:t>
            </a:r>
            <a:endParaRPr sz="3500"/>
          </a:p>
        </p:txBody>
      </p:sp>
      <p:sp>
        <p:nvSpPr>
          <p:cNvPr id="543" name="Google Shape;543;p53"/>
          <p:cNvSpPr txBox="1"/>
          <p:nvPr>
            <p:ph idx="1" type="subTitle"/>
          </p:nvPr>
        </p:nvSpPr>
        <p:spPr>
          <a:xfrm>
            <a:off x="713250" y="1208300"/>
            <a:ext cx="7717500" cy="106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Desactivar eventos</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1100"/>
              </a:spcAft>
              <a:buNone/>
            </a:pPr>
            <a:r>
              <a:rPr lang="es" sz="1150">
                <a:solidFill>
                  <a:srgbClr val="333333"/>
                </a:solidFill>
                <a:highlight>
                  <a:srgbClr val="FFFFFF"/>
                </a:highlight>
                <a:latin typeface="Arial"/>
                <a:ea typeface="Arial"/>
                <a:cs typeface="Arial"/>
                <a:sym typeface="Arial"/>
              </a:rPr>
              <a:t>Para quitar un detector de eventos, utilice el método y pase el tipo de evento a off. Si ha adjuntado una función con nombre al evento, puede aislar el desmontaje del evento a esa función con nombre pasándola como segundo argumento.</a:t>
            </a:r>
            <a:endParaRPr sz="1150">
              <a:solidFill>
                <a:srgbClr val="333333"/>
              </a:solidFill>
              <a:highlight>
                <a:srgbClr val="FFFFFF"/>
              </a:highlight>
              <a:latin typeface="Arial"/>
              <a:ea typeface="Arial"/>
              <a:cs typeface="Arial"/>
              <a:sym typeface="Arial"/>
            </a:endParaRPr>
          </a:p>
        </p:txBody>
      </p:sp>
      <p:sp>
        <p:nvSpPr>
          <p:cNvPr id="544" name="Google Shape;544;p5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45" name="Google Shape;545;p53"/>
          <p:cNvSpPr txBox="1"/>
          <p:nvPr/>
        </p:nvSpPr>
        <p:spPr>
          <a:xfrm>
            <a:off x="713250" y="2268800"/>
            <a:ext cx="3000000" cy="3618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"p"</a:t>
            </a:r>
            <a:r>
              <a:rPr lang="es" sz="1150">
                <a:solidFill>
                  <a:srgbClr val="188038"/>
                </a:solidFill>
                <a:highlight>
                  <a:srgbClr val="EEEEEE"/>
                </a:highlight>
                <a:latin typeface="Consolas"/>
                <a:ea typeface="Consolas"/>
                <a:cs typeface="Consolas"/>
                <a:sym typeface="Consolas"/>
              </a:rPr>
              <a:t> ).off(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p:txBody>
      </p:sp>
      <p:sp>
        <p:nvSpPr>
          <p:cNvPr id="546" name="Google Shape;546;p53"/>
          <p:cNvSpPr txBox="1"/>
          <p:nvPr/>
        </p:nvSpPr>
        <p:spPr>
          <a:xfrm>
            <a:off x="713250" y="3020000"/>
            <a:ext cx="6904200" cy="9459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foo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"foo"</a:t>
            </a:r>
            <a:r>
              <a:rPr lang="es" sz="1150">
                <a:solidFill>
                  <a:srgbClr val="188038"/>
                </a:solidFill>
                <a:highlight>
                  <a:srgbClr val="EEEEEE"/>
                </a:highlight>
                <a:latin typeface="Consolas"/>
                <a:ea typeface="Consolas"/>
                <a:cs typeface="Consolas"/>
                <a:sym typeface="Consolas"/>
              </a:rPr>
              <a: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bar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"bar"</a:t>
            </a:r>
            <a:r>
              <a:rPr lang="es" sz="1150">
                <a:solidFill>
                  <a:srgbClr val="188038"/>
                </a:solidFill>
                <a:highlight>
                  <a:srgbClr val="EEEEEE"/>
                </a:highlight>
                <a:latin typeface="Consolas"/>
                <a:ea typeface="Consolas"/>
                <a:cs typeface="Consolas"/>
                <a:sym typeface="Consolas"/>
              </a:rPr>
              <a: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"p"</a:t>
            </a:r>
            <a:r>
              <a:rPr lang="es" sz="1150">
                <a:solidFill>
                  <a:srgbClr val="188038"/>
                </a:solidFill>
                <a:highlight>
                  <a:srgbClr val="EEEEEE"/>
                </a:highlight>
                <a:latin typeface="Consolas"/>
                <a:ea typeface="Consolas"/>
                <a:cs typeface="Consolas"/>
                <a:sym typeface="Consolas"/>
              </a:rPr>
              <a:t> ).on(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foo ).on(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bar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"p"</a:t>
            </a:r>
            <a:r>
              <a:rPr lang="es" sz="1150">
                <a:solidFill>
                  <a:srgbClr val="188038"/>
                </a:solidFill>
                <a:highlight>
                  <a:srgbClr val="EEEEEE"/>
                </a:highlight>
                <a:latin typeface="Consolas"/>
                <a:ea typeface="Consolas"/>
                <a:cs typeface="Consolas"/>
                <a:sym typeface="Consolas"/>
              </a:rPr>
              <a:t> ).off(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bar ); </a:t>
            </a:r>
            <a:endParaRPr i="1" sz="1150">
              <a:solidFill>
                <a:srgbClr val="999988"/>
              </a:solidFill>
              <a:highlight>
                <a:srgbClr val="EEEEEE"/>
              </a:highlight>
              <a:latin typeface="Consolas"/>
              <a:ea typeface="Consolas"/>
              <a:cs typeface="Consolas"/>
              <a:sym typeface="Consolas"/>
            </a:endParaRPr>
          </a:p>
        </p:txBody>
      </p:sp>
      <p:sp>
        <p:nvSpPr>
          <p:cNvPr id="547" name="Google Shape;547;p53"/>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7"/>
          <p:cNvSpPr txBox="1"/>
          <p:nvPr>
            <p:ph type="title"/>
          </p:nvPr>
        </p:nvSpPr>
        <p:spPr>
          <a:xfrm>
            <a:off x="2317950" y="1307100"/>
            <a:ext cx="57450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Introducción a  jQuery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básicos de eventos jQuery</a:t>
            </a:r>
            <a:endParaRPr sz="3500"/>
          </a:p>
        </p:txBody>
      </p:sp>
      <p:sp>
        <p:nvSpPr>
          <p:cNvPr id="553" name="Google Shape;553;p54"/>
          <p:cNvSpPr txBox="1"/>
          <p:nvPr>
            <p:ph idx="1" type="subTitle"/>
          </p:nvPr>
        </p:nvSpPr>
        <p:spPr>
          <a:xfrm>
            <a:off x="713250" y="1208300"/>
            <a:ext cx="7717500" cy="106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Configuración de eventos para que se ejecuten solo una vez</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1100"/>
              </a:spcAft>
              <a:buNone/>
            </a:pPr>
            <a:r>
              <a:rPr lang="es" sz="1150">
                <a:solidFill>
                  <a:srgbClr val="333333"/>
                </a:solidFill>
                <a:highlight>
                  <a:srgbClr val="FFFFFF"/>
                </a:highlight>
                <a:latin typeface="Arial"/>
                <a:ea typeface="Arial"/>
                <a:cs typeface="Arial"/>
                <a:sym typeface="Arial"/>
              </a:rPr>
              <a:t>A veces necesita que un controlador determinado se ejecute solo una vez; después de eso, es posible que desee que no se ejecute ningún controlador o que desee que se ejecute un controlador diferente. jQuery proporciona el método para este propósito.</a:t>
            </a:r>
            <a:endParaRPr sz="1150">
              <a:solidFill>
                <a:schemeClr val="lt2"/>
              </a:solidFill>
              <a:highlight>
                <a:srgbClr val="FFFFFF"/>
              </a:highlight>
              <a:latin typeface="Arial"/>
              <a:ea typeface="Arial"/>
              <a:cs typeface="Arial"/>
              <a:sym typeface="Arial"/>
            </a:endParaRPr>
          </a:p>
        </p:txBody>
      </p:sp>
      <p:sp>
        <p:nvSpPr>
          <p:cNvPr id="554" name="Google Shape;554;p5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55" name="Google Shape;555;p54"/>
          <p:cNvSpPr txBox="1"/>
          <p:nvPr/>
        </p:nvSpPr>
        <p:spPr>
          <a:xfrm>
            <a:off x="713250" y="2468400"/>
            <a:ext cx="6957900" cy="15300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"p"</a:t>
            </a:r>
            <a:r>
              <a:rPr lang="es" sz="1150">
                <a:solidFill>
                  <a:srgbClr val="188038"/>
                </a:solidFill>
                <a:highlight>
                  <a:srgbClr val="EEEEEE"/>
                </a:highlight>
                <a:latin typeface="Consolas"/>
                <a:ea typeface="Consolas"/>
                <a:cs typeface="Consolas"/>
                <a:sym typeface="Consolas"/>
              </a:rPr>
              <a:t> ).one(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firstClick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firstClick()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"You just clicked this for the first time!"</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).click(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"You have clicked this before!"</a:t>
            </a:r>
            <a:r>
              <a:rPr lang="es" sz="1150">
                <a:solidFill>
                  <a:srgbClr val="188038"/>
                </a:solidFill>
                <a:highlight>
                  <a:srgbClr val="EEEEEE"/>
                </a:highlight>
                <a:latin typeface="Consolas"/>
                <a:ea typeface="Consolas"/>
                <a:cs typeface="Consolas"/>
                <a:sym typeface="Consolas"/>
              </a:rPr>
              <a:t> );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p:txBody>
      </p:sp>
      <p:sp>
        <p:nvSpPr>
          <p:cNvPr id="556" name="Google Shape;556;p54"/>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es" sz="2700">
                <a:solidFill>
                  <a:srgbClr val="333333"/>
                </a:solidFill>
                <a:highlight>
                  <a:srgbClr val="FFFFFF"/>
                </a:highlight>
                <a:latin typeface="Arial"/>
                <a:ea typeface="Arial"/>
                <a:cs typeface="Arial"/>
                <a:sym typeface="Arial"/>
              </a:rPr>
              <a:t>Ayudantes de eventos</a:t>
            </a:r>
            <a:r>
              <a:rPr b="1" lang="es" sz="2700">
                <a:solidFill>
                  <a:srgbClr val="333333"/>
                </a:solidFill>
                <a:highlight>
                  <a:srgbClr val="FFFFFF"/>
                </a:highlight>
                <a:latin typeface="Arial"/>
                <a:ea typeface="Arial"/>
                <a:cs typeface="Arial"/>
                <a:sym typeface="Arial"/>
              </a:rPr>
              <a:t> jQuery</a:t>
            </a:r>
            <a:endParaRPr sz="3500"/>
          </a:p>
        </p:txBody>
      </p:sp>
      <p:sp>
        <p:nvSpPr>
          <p:cNvPr id="562" name="Google Shape;562;p55"/>
          <p:cNvSpPr txBox="1"/>
          <p:nvPr>
            <p:ph idx="1" type="subTitle"/>
          </p:nvPr>
        </p:nvSpPr>
        <p:spPr>
          <a:xfrm>
            <a:off x="713250" y="1208300"/>
            <a:ext cx="7717500" cy="20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jQuery ofrece algunas funciones auxiliares relacionadas con eventos que le ahorran algunas pulsaciones de teclas. Aquí hay un ejemplo de uno, la función.</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0"/>
              </a:spcAft>
              <a:buNone/>
            </a:pPr>
            <a:r>
              <a:rPr b="1" lang="es" sz="1000">
                <a:solidFill>
                  <a:schemeClr val="lt2"/>
                </a:solidFill>
                <a:highlight>
                  <a:srgbClr val="FFFFFF"/>
                </a:highlight>
                <a:latin typeface="Consolas"/>
                <a:ea typeface="Consolas"/>
                <a:cs typeface="Consolas"/>
                <a:sym typeface="Consolas"/>
              </a:rPr>
              <a:t>.hover()</a:t>
            </a:r>
            <a:endParaRPr b="1" sz="1000">
              <a:solidFill>
                <a:schemeClr val="lt2"/>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El método </a:t>
            </a:r>
            <a:r>
              <a:rPr lang="es" sz="1150">
                <a:solidFill>
                  <a:schemeClr val="lt2"/>
                </a:solidFill>
                <a:highlight>
                  <a:srgbClr val="FFFFFF"/>
                </a:highlight>
                <a:latin typeface="Arial"/>
                <a:ea typeface="Arial"/>
                <a:cs typeface="Arial"/>
                <a:sym typeface="Arial"/>
              </a:rPr>
              <a:t>.</a:t>
            </a:r>
            <a:r>
              <a:rPr lang="es" sz="1000" u="sng">
                <a:solidFill>
                  <a:schemeClr val="lt2"/>
                </a:solidFill>
                <a:highlight>
                  <a:srgbClr val="FFFFFF"/>
                </a:highlight>
                <a:latin typeface="Consolas"/>
                <a:ea typeface="Consolas"/>
                <a:cs typeface="Consolas"/>
                <a:sym typeface="Consolas"/>
                <a:hlinkClick r:id="rId3">
                  <a:extLst>
                    <a:ext uri="{A12FA001-AC4F-418D-AE19-62706E023703}">
                      <ahyp:hlinkClr val="tx"/>
                    </a:ext>
                  </a:extLst>
                </a:hlinkClick>
              </a:rPr>
              <a:t>hover()</a:t>
            </a:r>
            <a:r>
              <a:rPr lang="es" sz="1150">
                <a:solidFill>
                  <a:srgbClr val="333333"/>
                </a:solidFill>
                <a:highlight>
                  <a:srgbClr val="FFFFFF"/>
                </a:highlight>
                <a:latin typeface="Arial"/>
                <a:ea typeface="Arial"/>
                <a:cs typeface="Arial"/>
                <a:sym typeface="Arial"/>
              </a:rPr>
              <a:t> permite pasar una o dos funciones para que se ejecuten cuando se produzcan eventos and en un elemento. Si pasa una función, se ejecutará para ambos eventos</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b="1" lang="es" sz="1150">
                <a:solidFill>
                  <a:srgbClr val="1A1A1A"/>
                </a:solidFill>
                <a:highlight>
                  <a:srgbClr val="FFFFFF"/>
                </a:highlight>
                <a:latin typeface="Arial"/>
                <a:ea typeface="Arial"/>
                <a:cs typeface="Arial"/>
                <a:sym typeface="Arial"/>
              </a:rPr>
              <a:t>Nota:</a:t>
            </a:r>
            <a:r>
              <a:rPr lang="es" sz="1150">
                <a:solidFill>
                  <a:srgbClr val="333333"/>
                </a:solidFill>
                <a:highlight>
                  <a:srgbClr val="FFFFFF"/>
                </a:highlight>
                <a:latin typeface="Arial"/>
                <a:ea typeface="Arial"/>
                <a:cs typeface="Arial"/>
                <a:sym typeface="Arial"/>
              </a:rPr>
              <a:t> Antes de jQuery 1.4, el método requería dos funciones.</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1100"/>
              </a:spcAft>
              <a:buNone/>
            </a:pPr>
            <a:r>
              <a:t/>
            </a:r>
            <a:endParaRPr b="1" sz="1500">
              <a:solidFill>
                <a:srgbClr val="666666"/>
              </a:solidFill>
              <a:highlight>
                <a:srgbClr val="FFFFFF"/>
              </a:highlight>
              <a:latin typeface="Arial"/>
              <a:ea typeface="Arial"/>
              <a:cs typeface="Arial"/>
              <a:sym typeface="Arial"/>
            </a:endParaRPr>
          </a:p>
        </p:txBody>
      </p:sp>
      <p:sp>
        <p:nvSpPr>
          <p:cNvPr id="563" name="Google Shape;563;p55"/>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64" name="Google Shape;564;p55"/>
          <p:cNvSpPr txBox="1"/>
          <p:nvPr/>
        </p:nvSpPr>
        <p:spPr>
          <a:xfrm>
            <a:off x="767700" y="3282200"/>
            <a:ext cx="5122500" cy="9459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"#menu li"</a:t>
            </a:r>
            <a:r>
              <a:rPr lang="es" sz="1150">
                <a:solidFill>
                  <a:srgbClr val="188038"/>
                </a:solidFill>
                <a:highlight>
                  <a:srgbClr val="EEEEEE"/>
                </a:highlight>
                <a:latin typeface="Consolas"/>
                <a:ea typeface="Consolas"/>
                <a:cs typeface="Consolas"/>
                <a:sym typeface="Consolas"/>
              </a:rPr>
              <a:t> ).hover(</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).toggleClass( </a:t>
            </a:r>
            <a:r>
              <a:rPr lang="es" sz="1150">
                <a:solidFill>
                  <a:srgbClr val="DD1144"/>
                </a:solidFill>
                <a:highlight>
                  <a:srgbClr val="EEEEEE"/>
                </a:highlight>
                <a:latin typeface="Consolas"/>
                <a:ea typeface="Consolas"/>
                <a:cs typeface="Consolas"/>
                <a:sym typeface="Consolas"/>
              </a:rPr>
              <a:t>"hover"</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p:txBody>
      </p:sp>
      <p:sp>
        <p:nvSpPr>
          <p:cNvPr id="565" name="Google Shape;565;p55"/>
          <p:cNvSpPr/>
          <p:nvPr/>
        </p:nvSpPr>
        <p:spPr>
          <a:xfrm>
            <a:off x="6921525"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es" sz="2700">
                <a:solidFill>
                  <a:srgbClr val="333333"/>
                </a:solidFill>
                <a:highlight>
                  <a:srgbClr val="FFFFFF"/>
                </a:highlight>
                <a:latin typeface="Arial"/>
                <a:ea typeface="Arial"/>
                <a:cs typeface="Arial"/>
                <a:sym typeface="Arial"/>
              </a:rPr>
              <a:t>Introducción a eventos</a:t>
            </a:r>
            <a:endParaRPr sz="3500"/>
          </a:p>
        </p:txBody>
      </p:sp>
      <p:sp>
        <p:nvSpPr>
          <p:cNvPr id="571" name="Google Shape;571;p5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72" name="Google Shape;572;p56"/>
          <p:cNvSpPr txBox="1"/>
          <p:nvPr/>
        </p:nvSpPr>
        <p:spPr>
          <a:xfrm>
            <a:off x="713250" y="1228275"/>
            <a:ext cx="7717500" cy="2758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sz="1600">
                <a:solidFill>
                  <a:srgbClr val="333333"/>
                </a:solidFill>
                <a:highlight>
                  <a:srgbClr val="FFFFFF"/>
                </a:highlight>
              </a:rPr>
              <a:t>Introducción</a:t>
            </a:r>
            <a:endParaRPr b="1" sz="1600">
              <a:solidFill>
                <a:srgbClr val="333333"/>
              </a:solidFill>
              <a:highlight>
                <a:srgbClr val="FFFFFF"/>
              </a:highlight>
            </a:endParaRPr>
          </a:p>
          <a:p>
            <a:pPr indent="0" lvl="0" marL="0" rtl="0" algn="just">
              <a:lnSpc>
                <a:spcPct val="115000"/>
              </a:lnSpc>
              <a:spcBef>
                <a:spcPts val="800"/>
              </a:spcBef>
              <a:spcAft>
                <a:spcPts val="0"/>
              </a:spcAft>
              <a:buNone/>
            </a:pPr>
            <a:r>
              <a:rPr lang="es" sz="950">
                <a:solidFill>
                  <a:srgbClr val="333333"/>
                </a:solidFill>
                <a:highlight>
                  <a:srgbClr val="FFFFFF"/>
                </a:highlight>
              </a:rPr>
              <a:t>Las páginas web tienen que ver con la interacción. Los usuarios realizan un sinnúmero de acciones, como mover sus ratones sobre la página, hacer clic en elementos y escribir en cuadros de texto, todos estos son ejemplos de eventos. Además de estos eventos de usuario, hay una gran cantidad de otros que ocurren, como cuando se carga la página, cuando el video comienza a reproducirse o se pausa, etc. Cada vez que ocurre algo interesante en la página, se activa un evento, lo que significa que el navegador básicamente anuncia que algo ha sucedido. Es este anuncio el que permite a los desarrolladores "escuchar" los eventos y reaccionar a ellos de manera adecuada.</a:t>
            </a:r>
            <a:endParaRPr sz="950">
              <a:solidFill>
                <a:srgbClr val="333333"/>
              </a:solidFill>
              <a:highlight>
                <a:srgbClr val="FFFFFF"/>
              </a:highlight>
            </a:endParaRPr>
          </a:p>
          <a:p>
            <a:pPr indent="0" lvl="0" marL="0" rtl="0" algn="just">
              <a:lnSpc>
                <a:spcPct val="115000"/>
              </a:lnSpc>
              <a:spcBef>
                <a:spcPts val="1100"/>
              </a:spcBef>
              <a:spcAft>
                <a:spcPts val="0"/>
              </a:spcAft>
              <a:buNone/>
            </a:pPr>
            <a:r>
              <a:rPr b="1" lang="es" sz="1600">
                <a:solidFill>
                  <a:srgbClr val="333333"/>
                </a:solidFill>
                <a:highlight>
                  <a:srgbClr val="FFFFFF"/>
                </a:highlight>
              </a:rPr>
              <a:t>¿Qué es un evento DOM?</a:t>
            </a:r>
            <a:endParaRPr b="1" sz="1600">
              <a:solidFill>
                <a:srgbClr val="333333"/>
              </a:solidFill>
              <a:highlight>
                <a:srgbClr val="FFFFFF"/>
              </a:highlight>
            </a:endParaRPr>
          </a:p>
          <a:p>
            <a:pPr indent="0" lvl="0" marL="0" rtl="0" algn="just">
              <a:lnSpc>
                <a:spcPct val="115000"/>
              </a:lnSpc>
              <a:spcBef>
                <a:spcPts val="1100"/>
              </a:spcBef>
              <a:spcAft>
                <a:spcPts val="1100"/>
              </a:spcAft>
              <a:buNone/>
            </a:pPr>
            <a:r>
              <a:rPr lang="es" sz="950">
                <a:solidFill>
                  <a:srgbClr val="333333"/>
                </a:solidFill>
                <a:highlight>
                  <a:srgbClr val="FFFFFF"/>
                </a:highlight>
              </a:rPr>
              <a:t>Como se mencionó, hay una gran cantidad de tipos de eventos, pero quizás los que son más fáciles de entender son los eventos de usuario, como cuando alguien hace clic en un elemento o escribe en un formulario. Estos tipos de eventos ocurren en un elemento, lo que significa que cuando un usuario hace clic en un botón, por ejemplo, el botón ha tenido un evento en él. Si bien las interacciones del usuario no son los únicos tipos de eventos DOM, sin duda son los más fáciles de entender al comenzar. Mozilla Developer Network tiene una buena referencia de </a:t>
            </a:r>
            <a:r>
              <a:rPr lang="es" sz="950" u="sng">
                <a:solidFill>
                  <a:srgbClr val="0769AD"/>
                </a:solidFill>
                <a:highlight>
                  <a:srgbClr val="FFFFFF"/>
                </a:highlight>
                <a:hlinkClick r:id="rId3">
                  <a:extLst>
                    <a:ext uri="{A12FA001-AC4F-418D-AE19-62706E023703}">
                      <ahyp:hlinkClr val="tx"/>
                    </a:ext>
                  </a:extLst>
                </a:hlinkClick>
              </a:rPr>
              <a:t>eventos DOM disponibles</a:t>
            </a:r>
            <a:r>
              <a:rPr lang="es" sz="950">
                <a:solidFill>
                  <a:srgbClr val="333333"/>
                </a:solidFill>
                <a:highlight>
                  <a:srgbClr val="FFFFFF"/>
                </a:highlight>
              </a:rPr>
              <a:t>.</a:t>
            </a:r>
            <a:endParaRPr sz="950">
              <a:solidFill>
                <a:srgbClr val="333333"/>
              </a:solidFill>
              <a:highlight>
                <a:srgbClr val="FFFFFF"/>
              </a:highlight>
            </a:endParaRPr>
          </a:p>
        </p:txBody>
      </p:sp>
      <p:sp>
        <p:nvSpPr>
          <p:cNvPr id="573" name="Google Shape;573;p56"/>
          <p:cNvSpPr/>
          <p:nvPr/>
        </p:nvSpPr>
        <p:spPr>
          <a:xfrm>
            <a:off x="6936475" y="39069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es" sz="2700">
                <a:solidFill>
                  <a:srgbClr val="333333"/>
                </a:solidFill>
                <a:highlight>
                  <a:srgbClr val="FFFFFF"/>
                </a:highlight>
                <a:latin typeface="Arial"/>
                <a:ea typeface="Arial"/>
                <a:cs typeface="Arial"/>
                <a:sym typeface="Arial"/>
              </a:rPr>
              <a:t>Introducción a</a:t>
            </a:r>
            <a:r>
              <a:rPr b="1" lang="es" sz="2700">
                <a:solidFill>
                  <a:srgbClr val="333333"/>
                </a:solidFill>
                <a:highlight>
                  <a:srgbClr val="FFFFFF"/>
                </a:highlight>
                <a:latin typeface="Arial"/>
                <a:ea typeface="Arial"/>
                <a:cs typeface="Arial"/>
                <a:sym typeface="Arial"/>
              </a:rPr>
              <a:t> eventos</a:t>
            </a:r>
            <a:endParaRPr sz="3500"/>
          </a:p>
        </p:txBody>
      </p:sp>
      <p:sp>
        <p:nvSpPr>
          <p:cNvPr id="579" name="Google Shape;579;p5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80" name="Google Shape;580;p57"/>
          <p:cNvSpPr txBox="1"/>
          <p:nvPr/>
        </p:nvSpPr>
        <p:spPr>
          <a:xfrm>
            <a:off x="713250" y="1192350"/>
            <a:ext cx="7717500" cy="244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rgbClr val="333333"/>
                </a:solidFill>
                <a:highlight>
                  <a:srgbClr val="FFFFFF"/>
                </a:highlight>
              </a:rPr>
              <a:t>Formas de escuchar eventos</a:t>
            </a:r>
            <a:endParaRPr b="1" sz="1800">
              <a:solidFill>
                <a:srgbClr val="333333"/>
              </a:solidFill>
              <a:highlight>
                <a:srgbClr val="FFFFFF"/>
              </a:highlight>
            </a:endParaRPr>
          </a:p>
          <a:p>
            <a:pPr indent="0" lvl="0" marL="0" rtl="0" algn="l">
              <a:lnSpc>
                <a:spcPct val="115000"/>
              </a:lnSpc>
              <a:spcBef>
                <a:spcPts val="800"/>
              </a:spcBef>
              <a:spcAft>
                <a:spcPts val="0"/>
              </a:spcAft>
              <a:buNone/>
            </a:pPr>
            <a:r>
              <a:rPr lang="es" sz="1150">
                <a:solidFill>
                  <a:srgbClr val="333333"/>
                </a:solidFill>
                <a:highlight>
                  <a:srgbClr val="FFFFFF"/>
                </a:highlight>
              </a:rPr>
              <a:t>Hay muchas maneras de escuchar los eventos. Las acciones ocurren constantemente en una página web, pero el desarrollador solo recibe una notificación sobre ellas si las está </a:t>
            </a:r>
            <a:r>
              <a:rPr i="1" lang="es" sz="1150">
                <a:solidFill>
                  <a:srgbClr val="6D6D6D"/>
                </a:solidFill>
                <a:highlight>
                  <a:srgbClr val="FFFFFF"/>
                </a:highlight>
              </a:rPr>
              <a:t>escuchando</a:t>
            </a:r>
            <a:r>
              <a:rPr lang="es" sz="1150">
                <a:solidFill>
                  <a:srgbClr val="333333"/>
                </a:solidFill>
                <a:highlight>
                  <a:srgbClr val="FFFFFF"/>
                </a:highlight>
              </a:rPr>
              <a:t>. Escuchar un evento básicamente significa que está esperando que el navegador le diga que se ha producido un evento específico y luego especificará cómo debe reaccionar la página.</a:t>
            </a:r>
            <a:endParaRPr sz="1150">
              <a:solidFill>
                <a:srgbClr val="333333"/>
              </a:solidFill>
              <a:highlight>
                <a:srgbClr val="FFFFFF"/>
              </a:highlight>
            </a:endParaRPr>
          </a:p>
          <a:p>
            <a:pPr indent="0" lvl="0" marL="0" rtl="0" algn="l">
              <a:lnSpc>
                <a:spcPct val="115000"/>
              </a:lnSpc>
              <a:spcBef>
                <a:spcPts val="1100"/>
              </a:spcBef>
              <a:spcAft>
                <a:spcPts val="0"/>
              </a:spcAft>
              <a:buNone/>
            </a:pPr>
            <a:r>
              <a:rPr lang="es" sz="1150">
                <a:solidFill>
                  <a:srgbClr val="333333"/>
                </a:solidFill>
                <a:highlight>
                  <a:srgbClr val="FFFFFF"/>
                </a:highlight>
              </a:rPr>
              <a:t>Para especificar al explorador qué hacer cuando se produce un evento, proporcione una función, también conocida como </a:t>
            </a:r>
            <a:r>
              <a:rPr i="1" lang="es" sz="1150">
                <a:solidFill>
                  <a:srgbClr val="6D6D6D"/>
                </a:solidFill>
                <a:highlight>
                  <a:srgbClr val="FFFFFF"/>
                </a:highlight>
              </a:rPr>
              <a:t>controlador de eventos</a:t>
            </a:r>
            <a:r>
              <a:rPr lang="es" sz="1150">
                <a:solidFill>
                  <a:srgbClr val="333333"/>
                </a:solidFill>
                <a:highlight>
                  <a:srgbClr val="FFFFFF"/>
                </a:highlight>
              </a:rPr>
              <a:t>. Esta función se ejecuta siempre que se produce el evento (o hasta que el evento se desvincula).</a:t>
            </a:r>
            <a:endParaRPr sz="1150">
              <a:solidFill>
                <a:srgbClr val="333333"/>
              </a:solidFill>
              <a:highlight>
                <a:srgbClr val="FFFFFF"/>
              </a:highlight>
            </a:endParaRPr>
          </a:p>
          <a:p>
            <a:pPr indent="0" lvl="0" marL="0" rtl="0" algn="just">
              <a:lnSpc>
                <a:spcPct val="115000"/>
              </a:lnSpc>
              <a:spcBef>
                <a:spcPts val="1100"/>
              </a:spcBef>
              <a:spcAft>
                <a:spcPts val="1100"/>
              </a:spcAft>
              <a:buNone/>
            </a:pPr>
            <a:r>
              <a:rPr lang="es" sz="1150">
                <a:solidFill>
                  <a:srgbClr val="000080"/>
                </a:solidFill>
                <a:highlight>
                  <a:srgbClr val="EEEEEE"/>
                </a:highlight>
                <a:latin typeface="Consolas"/>
                <a:ea typeface="Consolas"/>
                <a:cs typeface="Consolas"/>
                <a:sym typeface="Consolas"/>
              </a:rPr>
              <a:t>&lt;button </a:t>
            </a:r>
            <a:r>
              <a:rPr lang="es" sz="1150">
                <a:solidFill>
                  <a:srgbClr val="008080"/>
                </a:solidFill>
                <a:highlight>
                  <a:srgbClr val="EEEEEE"/>
                </a:highlight>
                <a:latin typeface="Consolas"/>
                <a:ea typeface="Consolas"/>
                <a:cs typeface="Consolas"/>
                <a:sym typeface="Consolas"/>
              </a:rPr>
              <a:t>onclick</a:t>
            </a:r>
            <a:r>
              <a:rPr lang="es" sz="1150">
                <a:solidFill>
                  <a:srgbClr val="000080"/>
                </a:solidFill>
                <a:highlight>
                  <a:srgbClr val="EEEEEE"/>
                </a:highlight>
                <a:latin typeface="Consolas"/>
                <a:ea typeface="Consolas"/>
                <a:cs typeface="Consolas"/>
                <a:sym typeface="Consolas"/>
              </a:rPr>
              <a:t>=</a:t>
            </a:r>
            <a:r>
              <a:rPr lang="es" sz="1150">
                <a:solidFill>
                  <a:srgbClr val="DD1144"/>
                </a:solidFill>
                <a:highlight>
                  <a:srgbClr val="EEEEEE"/>
                </a:highlight>
                <a:latin typeface="Consolas"/>
                <a:ea typeface="Consolas"/>
                <a:cs typeface="Consolas"/>
                <a:sym typeface="Consolas"/>
              </a:rPr>
              <a:t>"alert('Hello')"</a:t>
            </a:r>
            <a:r>
              <a:rPr lang="es" sz="1150">
                <a:solidFill>
                  <a:srgbClr val="000080"/>
                </a:solidFill>
                <a:highlight>
                  <a:srgbClr val="EEEEEE"/>
                </a:highlight>
                <a:latin typeface="Consolas"/>
                <a:ea typeface="Consolas"/>
                <a:cs typeface="Consolas"/>
                <a:sym typeface="Consolas"/>
              </a:rPr>
              <a:t>&gt;</a:t>
            </a:r>
            <a:r>
              <a:rPr lang="es" sz="1150">
                <a:solidFill>
                  <a:srgbClr val="333333"/>
                </a:solidFill>
                <a:highlight>
                  <a:srgbClr val="EEEEEE"/>
                </a:highlight>
                <a:latin typeface="Consolas"/>
                <a:ea typeface="Consolas"/>
                <a:cs typeface="Consolas"/>
                <a:sym typeface="Consolas"/>
              </a:rPr>
              <a:t>Say hello</a:t>
            </a:r>
            <a:r>
              <a:rPr lang="es" sz="1150">
                <a:solidFill>
                  <a:srgbClr val="000080"/>
                </a:solidFill>
                <a:highlight>
                  <a:srgbClr val="EEEEEE"/>
                </a:highlight>
                <a:latin typeface="Consolas"/>
                <a:ea typeface="Consolas"/>
                <a:cs typeface="Consolas"/>
                <a:sym typeface="Consolas"/>
              </a:rPr>
              <a:t>&lt;/button&gt;</a:t>
            </a:r>
            <a:endParaRPr b="1" sz="1600">
              <a:solidFill>
                <a:srgbClr val="333333"/>
              </a:solidFill>
              <a:highlight>
                <a:srgbClr val="FFFFFF"/>
              </a:highlight>
            </a:endParaRPr>
          </a:p>
        </p:txBody>
      </p:sp>
      <p:sp>
        <p:nvSpPr>
          <p:cNvPr id="581" name="Google Shape;581;p57"/>
          <p:cNvSpPr/>
          <p:nvPr/>
        </p:nvSpPr>
        <p:spPr>
          <a:xfrm>
            <a:off x="6936475" y="39069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es" sz="2700">
                <a:solidFill>
                  <a:srgbClr val="333333"/>
                </a:solidFill>
                <a:highlight>
                  <a:srgbClr val="FFFFFF"/>
                </a:highlight>
                <a:latin typeface="Arial"/>
                <a:ea typeface="Arial"/>
                <a:cs typeface="Arial"/>
                <a:sym typeface="Arial"/>
              </a:rPr>
              <a:t>Introducción </a:t>
            </a:r>
            <a:r>
              <a:rPr b="1" lang="es" sz="2700">
                <a:solidFill>
                  <a:srgbClr val="333333"/>
                </a:solidFill>
                <a:highlight>
                  <a:srgbClr val="FFFFFF"/>
                </a:highlight>
                <a:latin typeface="Arial"/>
                <a:ea typeface="Arial"/>
                <a:cs typeface="Arial"/>
                <a:sym typeface="Arial"/>
              </a:rPr>
              <a:t>de eventos</a:t>
            </a:r>
            <a:endParaRPr sz="3500"/>
          </a:p>
        </p:txBody>
      </p:sp>
      <p:sp>
        <p:nvSpPr>
          <p:cNvPr id="587" name="Google Shape;587;p5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88" name="Google Shape;588;p58"/>
          <p:cNvSpPr txBox="1"/>
          <p:nvPr/>
        </p:nvSpPr>
        <p:spPr>
          <a:xfrm>
            <a:off x="713250" y="1338225"/>
            <a:ext cx="7717500" cy="371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rgbClr val="333333"/>
                </a:solidFill>
                <a:highlight>
                  <a:srgbClr val="FFFFFF"/>
                </a:highlight>
              </a:rPr>
              <a:t>Delegación de eventos  </a:t>
            </a:r>
            <a:endParaRPr b="1" sz="1800">
              <a:solidFill>
                <a:srgbClr val="DD1144"/>
              </a:solidFill>
              <a:highlight>
                <a:srgbClr val="FFFFFF"/>
              </a:highlight>
            </a:endParaRPr>
          </a:p>
          <a:p>
            <a:pPr indent="0" lvl="0" marL="0" rtl="0" algn="just">
              <a:lnSpc>
                <a:spcPct val="115000"/>
              </a:lnSpc>
              <a:spcBef>
                <a:spcPts val="800"/>
              </a:spcBef>
              <a:spcAft>
                <a:spcPts val="0"/>
              </a:spcAft>
              <a:buNone/>
            </a:pPr>
            <a:r>
              <a:rPr lang="es" sz="950">
                <a:solidFill>
                  <a:srgbClr val="333333"/>
                </a:solidFill>
                <a:highlight>
                  <a:srgbClr val="FFFFFF"/>
                </a:highlight>
              </a:rPr>
              <a:t>La delegación de eventos funciona debido a la noción de </a:t>
            </a:r>
            <a:r>
              <a:rPr i="1" lang="es" sz="950">
                <a:solidFill>
                  <a:srgbClr val="6D6D6D"/>
                </a:solidFill>
                <a:highlight>
                  <a:srgbClr val="FFFFFF"/>
                </a:highlight>
              </a:rPr>
              <a:t>event bubbling</a:t>
            </a:r>
            <a:r>
              <a:rPr lang="es" sz="1150">
                <a:solidFill>
                  <a:srgbClr val="333333"/>
                </a:solidFill>
                <a:highlight>
                  <a:srgbClr val="FFFFFF"/>
                </a:highlight>
              </a:rPr>
              <a:t>.</a:t>
            </a:r>
            <a:r>
              <a:rPr lang="es" sz="950">
                <a:solidFill>
                  <a:srgbClr val="333333"/>
                </a:solidFill>
                <a:highlight>
                  <a:srgbClr val="FFFFFF"/>
                </a:highlight>
              </a:rPr>
              <a:t> Para la mayoría de los eventos, cada vez que ocurre algo en una página (como se hace clic en un elemento), el evento viaja desde el elemento en el que ocurrió, hasta su padre, luego hasta el padre del padre, y así sucesivamente, hasta que llega al elemento raíz, también conocido como . Entonces, en nuestro ejemplo de tabla, cada vez que se hace clic en un, su padre también sería notificado del clic, el padre sería notificado, el sería notificado y, en última instancia, también se </a:t>
            </a:r>
            <a:r>
              <a:rPr lang="es" sz="950">
                <a:solidFill>
                  <a:srgbClr val="333333"/>
                </a:solidFill>
                <a:highlight>
                  <a:srgbClr val="FFFFFF"/>
                </a:highlight>
              </a:rPr>
              <a:t>notificará</a:t>
            </a:r>
            <a:r>
              <a:rPr lang="es" sz="950">
                <a:solidFill>
                  <a:srgbClr val="333333"/>
                </a:solidFill>
                <a:highlight>
                  <a:srgbClr val="FFFFFF"/>
                </a:highlight>
              </a:rPr>
              <a:t>. Si bien el </a:t>
            </a:r>
            <a:r>
              <a:rPr i="1" lang="es" sz="950">
                <a:solidFill>
                  <a:srgbClr val="6D6D6D"/>
                </a:solidFill>
                <a:highlight>
                  <a:srgbClr val="FFFFFF"/>
                </a:highlight>
              </a:rPr>
              <a:t>event bubbling </a:t>
            </a:r>
            <a:r>
              <a:rPr lang="es" sz="950">
                <a:solidFill>
                  <a:srgbClr val="333333"/>
                </a:solidFill>
                <a:highlight>
                  <a:srgbClr val="FFFFFF"/>
                </a:highlight>
              </a:rPr>
              <a:t>y la delegación funcionan bien, el elemento de delegación (en nuestro ejemplo, el ) siempre debe estar lo más cerca posible de los delegados para que el evento no tenga que viajar hacia arriba en el árbol DOM antes de llamar a su función de controlador.</a:t>
            </a:r>
            <a:endParaRPr sz="800">
              <a:solidFill>
                <a:srgbClr val="188038"/>
              </a:solidFill>
              <a:highlight>
                <a:srgbClr val="FFFFFF"/>
              </a:highlight>
              <a:latin typeface="Consolas"/>
              <a:ea typeface="Consolas"/>
              <a:cs typeface="Consolas"/>
              <a:sym typeface="Consolas"/>
            </a:endParaRPr>
          </a:p>
          <a:p>
            <a:pPr indent="0" lvl="0" marL="0" rtl="0" algn="just">
              <a:lnSpc>
                <a:spcPct val="115000"/>
              </a:lnSpc>
              <a:spcBef>
                <a:spcPts val="1100"/>
              </a:spcBef>
              <a:spcAft>
                <a:spcPts val="0"/>
              </a:spcAft>
              <a:buNone/>
            </a:pPr>
            <a:r>
              <a:rPr lang="es" sz="950">
                <a:solidFill>
                  <a:srgbClr val="333333"/>
                </a:solidFill>
                <a:highlight>
                  <a:srgbClr val="FFFFFF"/>
                </a:highlight>
              </a:rPr>
              <a:t>Las dos ventajas principales de la delegación de eventos sobre la vinculación directa a un elemento (o conjunto de elementos) son el rendimiento y el </a:t>
            </a:r>
            <a:r>
              <a:rPr i="1" lang="es" sz="950">
                <a:solidFill>
                  <a:srgbClr val="6D6D6D"/>
                </a:solidFill>
                <a:highlight>
                  <a:srgbClr val="FFFFFF"/>
                </a:highlight>
              </a:rPr>
              <a:t>event bubbling</a:t>
            </a:r>
            <a:r>
              <a:rPr lang="es" sz="950">
                <a:solidFill>
                  <a:srgbClr val="333333"/>
                </a:solidFill>
                <a:highlight>
                  <a:srgbClr val="FFFFFF"/>
                </a:highlight>
              </a:rPr>
              <a:t> antes mencionado. Imagine tener una tabla grande de 1.000 celdas y enlazar a un evento para cada celda. Eso es 1,000 controladores de eventos separados que el navegador tiene que adjuntar, incluso si todos están asignados a la misma función. Sin embargo, en lugar de vincular a cada celda individual, podríamos usar la delegación para escuchar los eventos que ocurren en la tabla principal y reaccionar en consecuencia. Un evento estaría enlazado en lugar de 1.000, lo que daría como resultado un rendimiento y una administración de memoria mucho mejores.</a:t>
            </a:r>
            <a:endParaRPr sz="950">
              <a:solidFill>
                <a:srgbClr val="333333"/>
              </a:solidFill>
              <a:highlight>
                <a:srgbClr val="FFFFFF"/>
              </a:highlight>
            </a:endParaRPr>
          </a:p>
          <a:p>
            <a:pPr indent="0" lvl="0" marL="0" rtl="0" algn="just">
              <a:lnSpc>
                <a:spcPct val="115000"/>
              </a:lnSpc>
              <a:spcBef>
                <a:spcPts val="1100"/>
              </a:spcBef>
              <a:spcAft>
                <a:spcPts val="1100"/>
              </a:spcAft>
              <a:buNone/>
            </a:pPr>
            <a:r>
              <a:rPr lang="es" sz="950">
                <a:solidFill>
                  <a:srgbClr val="333333"/>
                </a:solidFill>
                <a:highlight>
                  <a:srgbClr val="FFFFFF"/>
                </a:highlight>
              </a:rPr>
              <a:t>El </a:t>
            </a:r>
            <a:r>
              <a:rPr i="1" lang="es" sz="950">
                <a:solidFill>
                  <a:srgbClr val="6D6D6D"/>
                </a:solidFill>
                <a:highlight>
                  <a:srgbClr val="FFFFFF"/>
                </a:highlight>
              </a:rPr>
              <a:t>event bubbling</a:t>
            </a:r>
            <a:r>
              <a:rPr lang="es" sz="950">
                <a:solidFill>
                  <a:srgbClr val="333333"/>
                </a:solidFill>
                <a:highlight>
                  <a:srgbClr val="FFFFFF"/>
                </a:highlight>
              </a:rPr>
              <a:t> que se produce nos permite agregar celdas a través de Ajax, por ejemplo, sin tener que enlazar eventos directamente a esas celdas, ya que la tabla principal está escuchando clics y, por lo tanto, se le notifica de los clics en sus hijos. Si no estuviéramos usando la delegación, tendríamos que vincular constantemente eventos para cada celda que se agrega, lo que no solo es un problema de rendimiento, sino que también podría convertirse en una pesadilla de mantenimiento.</a:t>
            </a:r>
            <a:endParaRPr b="1" sz="1800">
              <a:solidFill>
                <a:srgbClr val="333333"/>
              </a:solidFill>
              <a:highlight>
                <a:srgbClr val="FFFFFF"/>
              </a:highlight>
            </a:endParaRPr>
          </a:p>
        </p:txBody>
      </p:sp>
      <p:sp>
        <p:nvSpPr>
          <p:cNvPr id="589" name="Google Shape;589;p58"/>
          <p:cNvSpPr/>
          <p:nvPr/>
        </p:nvSpPr>
        <p:spPr>
          <a:xfrm>
            <a:off x="7065000" y="130717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es" sz="2700">
                <a:solidFill>
                  <a:srgbClr val="333333"/>
                </a:solidFill>
                <a:highlight>
                  <a:srgbClr val="FFFFFF"/>
                </a:highlight>
                <a:latin typeface="Arial"/>
                <a:ea typeface="Arial"/>
                <a:cs typeface="Arial"/>
                <a:sym typeface="Arial"/>
              </a:rPr>
              <a:t>Introducción a</a:t>
            </a:r>
            <a:r>
              <a:rPr b="1" lang="es" sz="2700">
                <a:solidFill>
                  <a:srgbClr val="333333"/>
                </a:solidFill>
                <a:highlight>
                  <a:srgbClr val="FFFFFF"/>
                </a:highlight>
                <a:latin typeface="Arial"/>
                <a:ea typeface="Arial"/>
                <a:cs typeface="Arial"/>
                <a:sym typeface="Arial"/>
              </a:rPr>
              <a:t> eventos</a:t>
            </a:r>
            <a:endParaRPr sz="3500"/>
          </a:p>
        </p:txBody>
      </p:sp>
      <p:sp>
        <p:nvSpPr>
          <p:cNvPr id="595" name="Google Shape;595;p5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596" name="Google Shape;596;p59"/>
          <p:cNvSpPr txBox="1"/>
          <p:nvPr/>
        </p:nvSpPr>
        <p:spPr>
          <a:xfrm>
            <a:off x="713250" y="1338225"/>
            <a:ext cx="7717500" cy="322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rgbClr val="333333"/>
                </a:solidFill>
                <a:highlight>
                  <a:srgbClr val="FFFFFF"/>
                </a:highlight>
              </a:rPr>
              <a:t>El objeto de evento</a:t>
            </a:r>
            <a:endParaRPr b="1" sz="1800">
              <a:solidFill>
                <a:srgbClr val="333333"/>
              </a:solidFill>
              <a:highlight>
                <a:srgbClr val="FFFFFF"/>
              </a:highlight>
            </a:endParaRPr>
          </a:p>
          <a:p>
            <a:pPr indent="0" lvl="0" marL="76200" marR="76200" rtl="0" algn="l">
              <a:lnSpc>
                <a:spcPct val="110000"/>
              </a:lnSpc>
              <a:spcBef>
                <a:spcPts val="800"/>
              </a:spcBef>
              <a:spcAft>
                <a:spcPts val="0"/>
              </a:spcAft>
              <a:buNone/>
            </a:pPr>
            <a:r>
              <a:rPr b="1" lang="es" sz="1050">
                <a:solidFill>
                  <a:srgbClr val="188038"/>
                </a:solidFill>
                <a:highlight>
                  <a:srgbClr val="EEEEEE"/>
                </a:highlight>
                <a:latin typeface="Consolas"/>
                <a:ea typeface="Consolas"/>
                <a:cs typeface="Consolas"/>
                <a:sym typeface="Consolas"/>
              </a:rPr>
              <a:t>function</a:t>
            </a:r>
            <a:r>
              <a:rPr lang="es" sz="1050">
                <a:solidFill>
                  <a:srgbClr val="188038"/>
                </a:solidFill>
                <a:highlight>
                  <a:srgbClr val="EEEEEE"/>
                </a:highlight>
                <a:latin typeface="Consolas"/>
                <a:ea typeface="Consolas"/>
                <a:cs typeface="Consolas"/>
                <a:sym typeface="Consolas"/>
              </a:rPr>
              <a:t> sayHello( event ) {</a:t>
            </a:r>
            <a:endParaRPr sz="10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050">
                <a:solidFill>
                  <a:srgbClr val="188038"/>
                </a:solidFill>
                <a:highlight>
                  <a:srgbClr val="EEEEEE"/>
                </a:highlight>
                <a:latin typeface="Consolas"/>
                <a:ea typeface="Consolas"/>
                <a:cs typeface="Consolas"/>
                <a:sym typeface="Consolas"/>
              </a:rPr>
              <a:t>   alert( </a:t>
            </a:r>
            <a:r>
              <a:rPr lang="es" sz="1050">
                <a:solidFill>
                  <a:srgbClr val="DD1144"/>
                </a:solidFill>
                <a:highlight>
                  <a:srgbClr val="EEEEEE"/>
                </a:highlight>
                <a:latin typeface="Consolas"/>
                <a:ea typeface="Consolas"/>
                <a:cs typeface="Consolas"/>
                <a:sym typeface="Consolas"/>
              </a:rPr>
              <a:t>"Hello."</a:t>
            </a:r>
            <a:r>
              <a:rPr lang="es" sz="1050">
                <a:solidFill>
                  <a:srgbClr val="188038"/>
                </a:solidFill>
                <a:highlight>
                  <a:srgbClr val="EEEEEE"/>
                </a:highlight>
                <a:latin typeface="Consolas"/>
                <a:ea typeface="Consolas"/>
                <a:cs typeface="Consolas"/>
                <a:sym typeface="Consolas"/>
              </a:rPr>
              <a:t> );</a:t>
            </a:r>
            <a:endParaRPr sz="10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050">
                <a:solidFill>
                  <a:srgbClr val="188038"/>
                </a:solidFill>
                <a:highlight>
                  <a:srgbClr val="EEEEEE"/>
                </a:highlight>
                <a:latin typeface="Consolas"/>
                <a:ea typeface="Consolas"/>
                <a:cs typeface="Consolas"/>
                <a:sym typeface="Consolas"/>
              </a:rPr>
              <a:t>}</a:t>
            </a:r>
            <a:endParaRPr sz="10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050">
                <a:solidFill>
                  <a:srgbClr val="188038"/>
                </a:solidFill>
                <a:highlight>
                  <a:srgbClr val="EEEEEE"/>
                </a:highlight>
                <a:latin typeface="Consolas"/>
                <a:ea typeface="Consolas"/>
                <a:cs typeface="Consolas"/>
                <a:sym typeface="Consolas"/>
              </a:rPr>
              <a:t>$( </a:t>
            </a:r>
            <a:r>
              <a:rPr lang="es" sz="1050">
                <a:solidFill>
                  <a:srgbClr val="DD1144"/>
                </a:solidFill>
                <a:highlight>
                  <a:srgbClr val="EEEEEE"/>
                </a:highlight>
                <a:latin typeface="Consolas"/>
                <a:ea typeface="Consolas"/>
                <a:cs typeface="Consolas"/>
                <a:sym typeface="Consolas"/>
              </a:rPr>
              <a:t>"#helloBtn"</a:t>
            </a:r>
            <a:r>
              <a:rPr lang="es" sz="1050">
                <a:solidFill>
                  <a:srgbClr val="188038"/>
                </a:solidFill>
                <a:highlight>
                  <a:srgbClr val="EEEEEE"/>
                </a:highlight>
                <a:latin typeface="Consolas"/>
                <a:ea typeface="Consolas"/>
                <a:cs typeface="Consolas"/>
                <a:sym typeface="Consolas"/>
              </a:rPr>
              <a:t> ).on( </a:t>
            </a:r>
            <a:r>
              <a:rPr lang="es" sz="1050">
                <a:solidFill>
                  <a:srgbClr val="DD1144"/>
                </a:solidFill>
                <a:highlight>
                  <a:srgbClr val="EEEEEE"/>
                </a:highlight>
                <a:latin typeface="Consolas"/>
                <a:ea typeface="Consolas"/>
                <a:cs typeface="Consolas"/>
                <a:sym typeface="Consolas"/>
              </a:rPr>
              <a:t>"click"</a:t>
            </a:r>
            <a:r>
              <a:rPr lang="es" sz="1050">
                <a:solidFill>
                  <a:srgbClr val="188038"/>
                </a:solidFill>
                <a:highlight>
                  <a:srgbClr val="EEEEEE"/>
                </a:highlight>
                <a:latin typeface="Consolas"/>
                <a:ea typeface="Consolas"/>
                <a:cs typeface="Consolas"/>
                <a:sym typeface="Consolas"/>
              </a:rPr>
              <a:t>, sayHello );</a:t>
            </a:r>
            <a:endParaRPr sz="10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050">
              <a:solidFill>
                <a:srgbClr val="188038"/>
              </a:solidFill>
              <a:highlight>
                <a:srgbClr val="EEEEEE"/>
              </a:highlight>
              <a:latin typeface="Consolas"/>
              <a:ea typeface="Consolas"/>
              <a:cs typeface="Consolas"/>
              <a:sym typeface="Consolas"/>
            </a:endParaRPr>
          </a:p>
          <a:p>
            <a:pPr indent="0" lvl="0" marL="0" rtl="0" algn="just">
              <a:lnSpc>
                <a:spcPct val="115000"/>
              </a:lnSpc>
              <a:spcBef>
                <a:spcPts val="0"/>
              </a:spcBef>
              <a:spcAft>
                <a:spcPts val="0"/>
              </a:spcAft>
              <a:buNone/>
            </a:pPr>
            <a:r>
              <a:rPr lang="es" sz="1050">
                <a:solidFill>
                  <a:srgbClr val="333333"/>
                </a:solidFill>
                <a:highlight>
                  <a:srgbClr val="FFFFFF"/>
                </a:highlight>
              </a:rPr>
              <a:t>Si el elemento tiene funcionalidad predeterminada para un evento específico (como un vínculo que abre una nueva página, un botón en un formulario envía el formulario, etc.), esa funcionalidad predeterminada se puede cancelar.. Para ello, </a:t>
            </a:r>
            <a:r>
              <a:rPr lang="es" sz="1050">
                <a:solidFill>
                  <a:srgbClr val="333333"/>
                </a:solidFill>
                <a:highlight>
                  <a:srgbClr val="FFFFFF"/>
                </a:highlight>
              </a:rPr>
              <a:t>utilizamos</a:t>
            </a:r>
            <a:r>
              <a:rPr lang="es" sz="1050">
                <a:solidFill>
                  <a:srgbClr val="333333"/>
                </a:solidFill>
                <a:highlight>
                  <a:srgbClr val="FFFFFF"/>
                </a:highlight>
              </a:rPr>
              <a:t> el objeto de evento y llamaríamos a su método. También podemos evitar que el evento burbujee el árbol DOM para que los elementos primarios no sean notificados de su ocurrencia (en el caso de que se esté utilizando la delegación de eventos)</a:t>
            </a:r>
            <a:endParaRPr sz="1050">
              <a:solidFill>
                <a:srgbClr val="333333"/>
              </a:solidFill>
              <a:highlight>
                <a:srgbClr val="FFFFFF"/>
              </a:highlight>
            </a:endParaRPr>
          </a:p>
          <a:p>
            <a:pPr indent="0" lvl="0" marL="76200" marR="76200" rtl="0" algn="l">
              <a:lnSpc>
                <a:spcPct val="110000"/>
              </a:lnSpc>
              <a:spcBef>
                <a:spcPts val="1100"/>
              </a:spcBef>
              <a:spcAft>
                <a:spcPts val="0"/>
              </a:spcAft>
              <a:buNone/>
            </a:pPr>
            <a:r>
              <a:rPr lang="es" sz="1050">
                <a:solidFill>
                  <a:srgbClr val="188038"/>
                </a:solidFill>
                <a:highlight>
                  <a:srgbClr val="EEEEEE"/>
                </a:highlight>
                <a:latin typeface="Consolas"/>
                <a:ea typeface="Consolas"/>
                <a:cs typeface="Consolas"/>
                <a:sym typeface="Consolas"/>
              </a:rPr>
              <a:t>$( </a:t>
            </a:r>
            <a:r>
              <a:rPr lang="es" sz="1050">
                <a:solidFill>
                  <a:srgbClr val="DD1144"/>
                </a:solidFill>
                <a:highlight>
                  <a:srgbClr val="EEEEEE"/>
                </a:highlight>
                <a:latin typeface="Consolas"/>
                <a:ea typeface="Consolas"/>
                <a:cs typeface="Consolas"/>
                <a:sym typeface="Consolas"/>
              </a:rPr>
              <a:t>"form"</a:t>
            </a:r>
            <a:r>
              <a:rPr lang="es" sz="1050">
                <a:solidFill>
                  <a:srgbClr val="188038"/>
                </a:solidFill>
                <a:highlight>
                  <a:srgbClr val="EEEEEE"/>
                </a:highlight>
                <a:latin typeface="Consolas"/>
                <a:ea typeface="Consolas"/>
                <a:cs typeface="Consolas"/>
                <a:sym typeface="Consolas"/>
              </a:rPr>
              <a:t> ).on( </a:t>
            </a:r>
            <a:r>
              <a:rPr lang="es" sz="1050">
                <a:solidFill>
                  <a:srgbClr val="DD1144"/>
                </a:solidFill>
                <a:highlight>
                  <a:srgbClr val="EEEEEE"/>
                </a:highlight>
                <a:latin typeface="Consolas"/>
                <a:ea typeface="Consolas"/>
                <a:cs typeface="Consolas"/>
                <a:sym typeface="Consolas"/>
              </a:rPr>
              <a:t>"submit"</a:t>
            </a:r>
            <a:r>
              <a:rPr lang="es" sz="1050">
                <a:solidFill>
                  <a:srgbClr val="188038"/>
                </a:solidFill>
                <a:highlight>
                  <a:srgbClr val="EEEEEE"/>
                </a:highlight>
                <a:latin typeface="Consolas"/>
                <a:ea typeface="Consolas"/>
                <a:cs typeface="Consolas"/>
                <a:sym typeface="Consolas"/>
              </a:rPr>
              <a:t>, </a:t>
            </a:r>
            <a:r>
              <a:rPr b="1" lang="es" sz="1050">
                <a:solidFill>
                  <a:srgbClr val="188038"/>
                </a:solidFill>
                <a:highlight>
                  <a:srgbClr val="EEEEEE"/>
                </a:highlight>
                <a:latin typeface="Consolas"/>
                <a:ea typeface="Consolas"/>
                <a:cs typeface="Consolas"/>
                <a:sym typeface="Consolas"/>
              </a:rPr>
              <a:t>function</a:t>
            </a:r>
            <a:r>
              <a:rPr lang="es" sz="1050">
                <a:solidFill>
                  <a:srgbClr val="188038"/>
                </a:solidFill>
                <a:highlight>
                  <a:srgbClr val="EEEEEE"/>
                </a:highlight>
                <a:latin typeface="Consolas"/>
                <a:ea typeface="Consolas"/>
                <a:cs typeface="Consolas"/>
                <a:sym typeface="Consolas"/>
              </a:rPr>
              <a:t>( event ) {</a:t>
            </a:r>
            <a:endParaRPr sz="10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050">
                <a:solidFill>
                  <a:srgbClr val="188038"/>
                </a:solidFill>
                <a:highlight>
                  <a:srgbClr val="EEEEEE"/>
                </a:highlight>
                <a:latin typeface="Consolas"/>
                <a:ea typeface="Consolas"/>
                <a:cs typeface="Consolas"/>
                <a:sym typeface="Consolas"/>
              </a:rPr>
              <a:t>      event.preventDefault();</a:t>
            </a:r>
            <a:endParaRPr sz="10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050">
                <a:solidFill>
                  <a:srgbClr val="188038"/>
                </a:solidFill>
                <a:highlight>
                  <a:srgbClr val="EEEEEE"/>
                </a:highlight>
                <a:latin typeface="Consolas"/>
                <a:ea typeface="Consolas"/>
                <a:cs typeface="Consolas"/>
                <a:sym typeface="Consolas"/>
              </a:rPr>
              <a:t>      event.stopPropagation();</a:t>
            </a:r>
            <a:endParaRPr sz="10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050">
                <a:solidFill>
                  <a:srgbClr val="188038"/>
                </a:solidFill>
                <a:highlight>
                  <a:srgbClr val="EEEEEE"/>
                </a:highlight>
                <a:latin typeface="Consolas"/>
                <a:ea typeface="Consolas"/>
                <a:cs typeface="Consolas"/>
                <a:sym typeface="Consolas"/>
              </a:rPr>
              <a:t>   });</a:t>
            </a:r>
            <a:endParaRPr sz="1050">
              <a:solidFill>
                <a:srgbClr val="188038"/>
              </a:solidFill>
              <a:highlight>
                <a:srgbClr val="EEEEEE"/>
              </a:highlight>
              <a:latin typeface="Consolas"/>
              <a:ea typeface="Consolas"/>
              <a:cs typeface="Consolas"/>
              <a:sym typeface="Consolas"/>
            </a:endParaRPr>
          </a:p>
          <a:p>
            <a:pPr indent="0" lvl="0" marL="0" rtl="0" algn="just">
              <a:lnSpc>
                <a:spcPct val="115000"/>
              </a:lnSpc>
              <a:spcBef>
                <a:spcPts val="0"/>
              </a:spcBef>
              <a:spcAft>
                <a:spcPts val="1100"/>
              </a:spcAft>
              <a:buNone/>
            </a:pPr>
            <a:r>
              <a:t/>
            </a:r>
            <a:endParaRPr sz="1150">
              <a:solidFill>
                <a:srgbClr val="333333"/>
              </a:solidFill>
              <a:highlight>
                <a:srgbClr val="FFFFFF"/>
              </a:highlight>
            </a:endParaRPr>
          </a:p>
        </p:txBody>
      </p:sp>
      <p:sp>
        <p:nvSpPr>
          <p:cNvPr id="597" name="Google Shape;597;p59"/>
          <p:cNvSpPr/>
          <p:nvPr/>
        </p:nvSpPr>
        <p:spPr>
          <a:xfrm>
            <a:off x="6936475" y="39069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Control de eventos</a:t>
            </a:r>
            <a:endParaRPr b="1" sz="2700">
              <a:solidFill>
                <a:srgbClr val="333333"/>
              </a:solidFill>
              <a:highlight>
                <a:srgbClr val="FFFFFF"/>
              </a:highlight>
              <a:latin typeface="Arial"/>
              <a:ea typeface="Arial"/>
              <a:cs typeface="Arial"/>
              <a:sym typeface="Arial"/>
            </a:endParaRPr>
          </a:p>
        </p:txBody>
      </p:sp>
      <p:sp>
        <p:nvSpPr>
          <p:cNvPr id="603" name="Google Shape;603;p60"/>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604" name="Google Shape;604;p60"/>
          <p:cNvSpPr txBox="1"/>
          <p:nvPr/>
        </p:nvSpPr>
        <p:spPr>
          <a:xfrm>
            <a:off x="713250" y="1338225"/>
            <a:ext cx="7717500" cy="76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100"/>
              </a:spcAft>
              <a:buNone/>
            </a:pPr>
            <a:r>
              <a:rPr lang="es" sz="1150">
                <a:solidFill>
                  <a:srgbClr val="333333"/>
                </a:solidFill>
                <a:highlight>
                  <a:srgbClr val="FFFFFF"/>
                </a:highlight>
              </a:rPr>
              <a:t>jQuery proporciona un método para responder a cualquier evento en los elementos seleccionados. Esto se </a:t>
            </a:r>
            <a:r>
              <a:rPr i="1" lang="es" sz="1150">
                <a:solidFill>
                  <a:srgbClr val="6D6D6D"/>
                </a:solidFill>
                <a:highlight>
                  <a:srgbClr val="FFFFFF"/>
                </a:highlight>
              </a:rPr>
              <a:t>denomina enlace de eventos</a:t>
            </a:r>
            <a:r>
              <a:rPr lang="es" sz="1150">
                <a:solidFill>
                  <a:srgbClr val="333333"/>
                </a:solidFill>
                <a:highlight>
                  <a:srgbClr val="FFFFFF"/>
                </a:highlight>
              </a:rPr>
              <a:t>. Aunque no es el único método proporcionado para el enlace de eventos, es una práctica recomendada usarlo para jQuery 1.7+</a:t>
            </a:r>
            <a:endParaRPr b="1" sz="1800">
              <a:solidFill>
                <a:srgbClr val="DD1144"/>
              </a:solidFill>
              <a:highlight>
                <a:srgbClr val="FFFFFF"/>
              </a:highlight>
            </a:endParaRPr>
          </a:p>
        </p:txBody>
      </p:sp>
      <p:sp>
        <p:nvSpPr>
          <p:cNvPr id="605" name="Google Shape;605;p60"/>
          <p:cNvSpPr txBox="1"/>
          <p:nvPr/>
        </p:nvSpPr>
        <p:spPr>
          <a:xfrm>
            <a:off x="713250" y="1996000"/>
            <a:ext cx="6512700" cy="72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666666"/>
                </a:solidFill>
                <a:highlight>
                  <a:srgbClr val="FFFFFF"/>
                </a:highlight>
              </a:rPr>
              <a:t>Ejemplos</a:t>
            </a:r>
            <a:endParaRPr b="1" sz="1500">
              <a:solidFill>
                <a:srgbClr val="666666"/>
              </a:solidFill>
              <a:highlight>
                <a:srgbClr val="FFFFFF"/>
              </a:highlight>
            </a:endParaRPr>
          </a:p>
          <a:p>
            <a:pPr indent="0" lvl="0" marL="0" rtl="0" algn="l">
              <a:spcBef>
                <a:spcPts val="1000"/>
              </a:spcBef>
              <a:spcAft>
                <a:spcPts val="1000"/>
              </a:spcAft>
              <a:buNone/>
            </a:pPr>
            <a:r>
              <a:rPr b="1" lang="es" sz="1150">
                <a:solidFill>
                  <a:srgbClr val="333333"/>
                </a:solidFill>
                <a:highlight>
                  <a:srgbClr val="FFFFFF"/>
                </a:highlight>
              </a:rPr>
              <a:t>Ejemplo: </a:t>
            </a:r>
            <a:r>
              <a:rPr b="1" lang="es" sz="1150">
                <a:solidFill>
                  <a:srgbClr val="333333"/>
                </a:solidFill>
                <a:highlight>
                  <a:srgbClr val="FFFFFF"/>
                </a:highlight>
              </a:rPr>
              <a:t>Enlace de eventos simple</a:t>
            </a:r>
            <a:endParaRPr b="1" sz="1150">
              <a:solidFill>
                <a:srgbClr val="333333"/>
              </a:solidFill>
              <a:highlight>
                <a:srgbClr val="FFFFFF"/>
              </a:highlight>
            </a:endParaRPr>
          </a:p>
        </p:txBody>
      </p:sp>
      <p:sp>
        <p:nvSpPr>
          <p:cNvPr id="606" name="Google Shape;606;p60"/>
          <p:cNvSpPr txBox="1"/>
          <p:nvPr/>
        </p:nvSpPr>
        <p:spPr>
          <a:xfrm>
            <a:off x="775375" y="2716900"/>
            <a:ext cx="6512700" cy="9459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"p"</a:t>
            </a:r>
            <a:r>
              <a:rPr lang="es" sz="1150">
                <a:solidFill>
                  <a:srgbClr val="188038"/>
                </a:solidFill>
                <a:highlight>
                  <a:srgbClr val="EEEEEE"/>
                </a:highlight>
                <a:latin typeface="Consolas"/>
                <a:ea typeface="Consolas"/>
                <a:cs typeface="Consolas"/>
                <a:sym typeface="Consolas"/>
              </a:rPr>
              <a:t> ).on(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"&lt;p&gt; was clicked"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p:txBody>
      </p:sp>
      <p:sp>
        <p:nvSpPr>
          <p:cNvPr id="607" name="Google Shape;607;p60"/>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Control de eventos</a:t>
            </a:r>
            <a:endParaRPr b="1" sz="2700">
              <a:solidFill>
                <a:srgbClr val="333333"/>
              </a:solidFill>
              <a:highlight>
                <a:srgbClr val="FFFFFF"/>
              </a:highlight>
              <a:latin typeface="Arial"/>
              <a:ea typeface="Arial"/>
              <a:cs typeface="Arial"/>
              <a:sym typeface="Arial"/>
            </a:endParaRPr>
          </a:p>
        </p:txBody>
      </p:sp>
      <p:sp>
        <p:nvSpPr>
          <p:cNvPr id="613" name="Google Shape;613;p6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614" name="Google Shape;614;p61"/>
          <p:cNvSpPr txBox="1"/>
          <p:nvPr/>
        </p:nvSpPr>
        <p:spPr>
          <a:xfrm>
            <a:off x="713250" y="1197600"/>
            <a:ext cx="7717500" cy="112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150">
                <a:solidFill>
                  <a:srgbClr val="333333"/>
                </a:solidFill>
                <a:highlight>
                  <a:srgbClr val="FFFFFF"/>
                </a:highlight>
              </a:rPr>
              <a:t>Ejemplo: Muchos eventos, pero solo un controlador de eventos</a:t>
            </a:r>
            <a:endParaRPr b="1" sz="1150">
              <a:solidFill>
                <a:srgbClr val="333333"/>
              </a:solidFill>
              <a:highlight>
                <a:srgbClr val="FFFFFF"/>
              </a:highlight>
            </a:endParaRPr>
          </a:p>
          <a:p>
            <a:pPr indent="0" lvl="0" marL="0" rtl="0" algn="just">
              <a:lnSpc>
                <a:spcPct val="115000"/>
              </a:lnSpc>
              <a:spcBef>
                <a:spcPts val="1200"/>
              </a:spcBef>
              <a:spcAft>
                <a:spcPts val="1100"/>
              </a:spcAft>
              <a:buNone/>
            </a:pPr>
            <a:r>
              <a:rPr lang="es" sz="1150">
                <a:solidFill>
                  <a:srgbClr val="333333"/>
                </a:solidFill>
                <a:highlight>
                  <a:srgbClr val="FFFFFF"/>
                </a:highlight>
              </a:rPr>
              <a:t>Supongamos que desea activar el mismo evento cada vez que el mouse se desplaza sobre los elementos seleccionados o abandona. La mejor práctica para esto es usar "mouseenter mouseleave". Tenga en cuenta la diferencia entre este y el siguiente ejemplo.</a:t>
            </a:r>
            <a:endParaRPr b="1" sz="1500">
              <a:solidFill>
                <a:srgbClr val="666666"/>
              </a:solidFill>
              <a:highlight>
                <a:srgbClr val="FFFFFF"/>
              </a:highlight>
            </a:endParaRPr>
          </a:p>
        </p:txBody>
      </p:sp>
      <p:sp>
        <p:nvSpPr>
          <p:cNvPr id="615" name="Google Shape;615;p61"/>
          <p:cNvSpPr txBox="1"/>
          <p:nvPr/>
        </p:nvSpPr>
        <p:spPr>
          <a:xfrm>
            <a:off x="798425" y="2363750"/>
            <a:ext cx="7632300" cy="11406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"div"</a:t>
            </a:r>
            <a:r>
              <a:rPr lang="es" sz="1150">
                <a:solidFill>
                  <a:srgbClr val="188038"/>
                </a:solidFill>
                <a:highlight>
                  <a:srgbClr val="EEEEEE"/>
                </a:highlight>
                <a:latin typeface="Consolas"/>
                <a:ea typeface="Consolas"/>
                <a:cs typeface="Consolas"/>
                <a:sym typeface="Consolas"/>
              </a:rPr>
              <a:t> ).on( </a:t>
            </a:r>
            <a:r>
              <a:rPr lang="es" sz="1150">
                <a:solidFill>
                  <a:srgbClr val="DD1144"/>
                </a:solidFill>
                <a:highlight>
                  <a:srgbClr val="EEEEEE"/>
                </a:highlight>
                <a:latin typeface="Consolas"/>
                <a:ea typeface="Consolas"/>
                <a:cs typeface="Consolas"/>
                <a:sym typeface="Consolas"/>
              </a:rPr>
              <a:t>"mouseenter mouseleave"</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"mouse hovered over or left a div"</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p:txBody>
      </p:sp>
      <p:sp>
        <p:nvSpPr>
          <p:cNvPr id="616" name="Google Shape;616;p61"/>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Control de eventos</a:t>
            </a:r>
            <a:endParaRPr b="1" sz="2700">
              <a:solidFill>
                <a:srgbClr val="333333"/>
              </a:solidFill>
              <a:highlight>
                <a:srgbClr val="FFFFFF"/>
              </a:highlight>
              <a:latin typeface="Arial"/>
              <a:ea typeface="Arial"/>
              <a:cs typeface="Arial"/>
              <a:sym typeface="Arial"/>
            </a:endParaRPr>
          </a:p>
        </p:txBody>
      </p:sp>
      <p:sp>
        <p:nvSpPr>
          <p:cNvPr id="622" name="Google Shape;622;p6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623" name="Google Shape;623;p62"/>
          <p:cNvSpPr txBox="1"/>
          <p:nvPr/>
        </p:nvSpPr>
        <p:spPr>
          <a:xfrm>
            <a:off x="713250" y="1197600"/>
            <a:ext cx="7717500" cy="18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150">
                <a:solidFill>
                  <a:srgbClr val="333333"/>
                </a:solidFill>
                <a:highlight>
                  <a:srgbClr val="FFFFFF"/>
                </a:highlight>
              </a:rPr>
              <a:t>Ejemplo: Muchos eventos y controladores</a:t>
            </a:r>
            <a:endParaRPr b="1" sz="1150">
              <a:solidFill>
                <a:srgbClr val="333333"/>
              </a:solidFill>
              <a:highlight>
                <a:srgbClr val="FFFFFF"/>
              </a:highlight>
            </a:endParaRPr>
          </a:p>
          <a:p>
            <a:pPr indent="0" lvl="0" marL="0" rtl="0" algn="l">
              <a:lnSpc>
                <a:spcPct val="115000"/>
              </a:lnSpc>
              <a:spcBef>
                <a:spcPts val="1200"/>
              </a:spcBef>
              <a:spcAft>
                <a:spcPts val="0"/>
              </a:spcAft>
              <a:buNone/>
            </a:pPr>
            <a:r>
              <a:rPr lang="es" sz="1150">
                <a:solidFill>
                  <a:srgbClr val="333333"/>
                </a:solidFill>
                <a:highlight>
                  <a:srgbClr val="FFFFFF"/>
                </a:highlight>
              </a:rPr>
              <a:t>Supongamos que, en su lugar, desea diferentes controladores de eventos para cuando el mouse entra y sale de un elemento. Esto es más común que el ejemplo anterior. Por ejemplo, si desea mostrar y ocultar una información sobre herramientas al pasar el puntero, debe usar esto.</a:t>
            </a:r>
            <a:endParaRPr sz="1150">
              <a:solidFill>
                <a:srgbClr val="333333"/>
              </a:solidFill>
              <a:highlight>
                <a:srgbClr val="FFFFFF"/>
              </a:highlight>
            </a:endParaRPr>
          </a:p>
          <a:p>
            <a:pPr indent="0" lvl="0" marL="0" rtl="0" algn="l">
              <a:lnSpc>
                <a:spcPct val="115000"/>
              </a:lnSpc>
              <a:spcBef>
                <a:spcPts val="1100"/>
              </a:spcBef>
              <a:spcAft>
                <a:spcPts val="0"/>
              </a:spcAft>
              <a:buNone/>
            </a:pPr>
            <a:r>
              <a:rPr lang="es" sz="1000">
                <a:solidFill>
                  <a:schemeClr val="lt2"/>
                </a:solidFill>
                <a:highlight>
                  <a:srgbClr val="FFFFFF"/>
                </a:highlight>
                <a:latin typeface="Consolas"/>
                <a:ea typeface="Consolas"/>
                <a:cs typeface="Consolas"/>
                <a:sym typeface="Consolas"/>
              </a:rPr>
              <a:t>.on()</a:t>
            </a:r>
            <a:r>
              <a:rPr lang="es" sz="1150">
                <a:solidFill>
                  <a:schemeClr val="lt2"/>
                </a:solidFill>
                <a:highlight>
                  <a:srgbClr val="FFFFFF"/>
                </a:highlight>
              </a:rPr>
              <a:t> </a:t>
            </a:r>
            <a:r>
              <a:rPr lang="es" sz="1150">
                <a:solidFill>
                  <a:srgbClr val="333333"/>
                </a:solidFill>
                <a:highlight>
                  <a:srgbClr val="FFFFFF"/>
                </a:highlight>
              </a:rPr>
              <a:t>Acepta un objeto que contiene varios eventos y controladores.</a:t>
            </a:r>
            <a:endParaRPr sz="1150">
              <a:solidFill>
                <a:srgbClr val="333333"/>
              </a:solidFill>
              <a:highlight>
                <a:srgbClr val="FFFFFF"/>
              </a:highlight>
            </a:endParaRPr>
          </a:p>
          <a:p>
            <a:pPr indent="0" lvl="0" marL="0" rtl="0" algn="just">
              <a:lnSpc>
                <a:spcPct val="115000"/>
              </a:lnSpc>
              <a:spcBef>
                <a:spcPts val="1100"/>
              </a:spcBef>
              <a:spcAft>
                <a:spcPts val="1100"/>
              </a:spcAft>
              <a:buNone/>
            </a:pPr>
            <a:r>
              <a:t/>
            </a:r>
            <a:endParaRPr b="1" sz="1150">
              <a:solidFill>
                <a:srgbClr val="333333"/>
              </a:solidFill>
              <a:highlight>
                <a:srgbClr val="FFFFFF"/>
              </a:highlight>
            </a:endParaRPr>
          </a:p>
        </p:txBody>
      </p:sp>
      <p:sp>
        <p:nvSpPr>
          <p:cNvPr id="624" name="Google Shape;624;p62"/>
          <p:cNvSpPr txBox="1"/>
          <p:nvPr/>
        </p:nvSpPr>
        <p:spPr>
          <a:xfrm>
            <a:off x="755850" y="2640000"/>
            <a:ext cx="7632300" cy="23088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"div"</a:t>
            </a:r>
            <a:r>
              <a:rPr lang="es" sz="1150">
                <a:solidFill>
                  <a:srgbClr val="188038"/>
                </a:solidFill>
                <a:highlight>
                  <a:srgbClr val="EEEEEE"/>
                </a:highlight>
                <a:latin typeface="Consolas"/>
                <a:ea typeface="Consolas"/>
                <a:cs typeface="Consolas"/>
                <a:sym typeface="Consolas"/>
              </a:rPr>
              <a:t> ).on({</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mouseenter</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"hovered over a div"</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mouseleave</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"mouse left a div"</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"clicked on a div"</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i="1" sz="1150">
              <a:solidFill>
                <a:srgbClr val="999988"/>
              </a:solidFill>
              <a:highlight>
                <a:srgbClr val="EEEEEE"/>
              </a:highlight>
              <a:latin typeface="Consolas"/>
              <a:ea typeface="Consolas"/>
              <a:cs typeface="Consolas"/>
              <a:sym typeface="Consolas"/>
            </a:endParaRPr>
          </a:p>
        </p:txBody>
      </p:sp>
      <p:sp>
        <p:nvSpPr>
          <p:cNvPr id="625" name="Google Shape;625;p62"/>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Control de eventos</a:t>
            </a:r>
            <a:endParaRPr b="1" sz="2700">
              <a:solidFill>
                <a:srgbClr val="333333"/>
              </a:solidFill>
              <a:highlight>
                <a:srgbClr val="FFFFFF"/>
              </a:highlight>
              <a:latin typeface="Arial"/>
              <a:ea typeface="Arial"/>
              <a:cs typeface="Arial"/>
              <a:sym typeface="Arial"/>
            </a:endParaRPr>
          </a:p>
        </p:txBody>
      </p:sp>
      <p:sp>
        <p:nvSpPr>
          <p:cNvPr id="631" name="Google Shape;631;p6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632" name="Google Shape;632;p63"/>
          <p:cNvSpPr txBox="1"/>
          <p:nvPr/>
        </p:nvSpPr>
        <p:spPr>
          <a:xfrm>
            <a:off x="713250" y="1197600"/>
            <a:ext cx="7717500" cy="112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150">
                <a:solidFill>
                  <a:srgbClr val="333333"/>
                </a:solidFill>
                <a:highlight>
                  <a:srgbClr val="FFFFFF"/>
                </a:highlight>
              </a:rPr>
              <a:t>Ejemplo: </a:t>
            </a:r>
            <a:r>
              <a:rPr b="1" lang="es" sz="1150">
                <a:solidFill>
                  <a:srgbClr val="333333"/>
                </a:solidFill>
                <a:highlight>
                  <a:srgbClr val="FFFFFF"/>
                </a:highlight>
              </a:rPr>
              <a:t>El objeto de evento</a:t>
            </a:r>
            <a:endParaRPr b="1" sz="1150">
              <a:solidFill>
                <a:srgbClr val="333333"/>
              </a:solidFill>
              <a:highlight>
                <a:srgbClr val="FFFFFF"/>
              </a:highlight>
            </a:endParaRPr>
          </a:p>
          <a:p>
            <a:pPr indent="0" lvl="0" marL="0" rtl="0" algn="l">
              <a:lnSpc>
                <a:spcPct val="115000"/>
              </a:lnSpc>
              <a:spcBef>
                <a:spcPts val="1200"/>
              </a:spcBef>
              <a:spcAft>
                <a:spcPts val="1100"/>
              </a:spcAft>
              <a:buNone/>
            </a:pPr>
            <a:r>
              <a:rPr lang="es" sz="1150">
                <a:solidFill>
                  <a:srgbClr val="333333"/>
                </a:solidFill>
                <a:highlight>
                  <a:srgbClr val="FFFFFF"/>
                </a:highlight>
              </a:rPr>
              <a:t>Manejar eventos puede ser complicado. A menudo resulta útil usar la información adicional contenida en el objeto de evento pasado al controlador de eventos para obtener más control. Para familiarizarse con el objeto de evento, utilice este código para inspeccionarlo en la consola del explorador después de hacer clic en una página.</a:t>
            </a:r>
            <a:endParaRPr b="1" sz="1150">
              <a:solidFill>
                <a:srgbClr val="333333"/>
              </a:solidFill>
              <a:highlight>
                <a:srgbClr val="FFFFFF"/>
              </a:highlight>
            </a:endParaRPr>
          </a:p>
        </p:txBody>
      </p:sp>
      <p:sp>
        <p:nvSpPr>
          <p:cNvPr id="633" name="Google Shape;633;p63"/>
          <p:cNvSpPr txBox="1"/>
          <p:nvPr/>
        </p:nvSpPr>
        <p:spPr>
          <a:xfrm>
            <a:off x="713250" y="2249325"/>
            <a:ext cx="5813400" cy="9459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"div"</a:t>
            </a:r>
            <a:r>
              <a:rPr lang="es" sz="1150">
                <a:solidFill>
                  <a:srgbClr val="188038"/>
                </a:solidFill>
                <a:highlight>
                  <a:srgbClr val="EEEEEE"/>
                </a:highlight>
                <a:latin typeface="Consolas"/>
                <a:ea typeface="Consolas"/>
                <a:cs typeface="Consolas"/>
                <a:sym typeface="Consolas"/>
              </a:rPr>
              <a:t> ).on(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event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"event object:"</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.dir( event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p:txBody>
      </p:sp>
      <p:sp>
        <p:nvSpPr>
          <p:cNvPr id="634" name="Google Shape;634;p63"/>
          <p:cNvSpPr txBox="1"/>
          <p:nvPr/>
        </p:nvSpPr>
        <p:spPr>
          <a:xfrm>
            <a:off x="713250" y="3132175"/>
            <a:ext cx="5676000" cy="71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150">
                <a:solidFill>
                  <a:srgbClr val="333333"/>
                </a:solidFill>
                <a:highlight>
                  <a:srgbClr val="FFFFFF"/>
                </a:highlight>
              </a:rPr>
              <a:t>Ejemplo: </a:t>
            </a:r>
            <a:r>
              <a:rPr b="1" lang="es" sz="1150">
                <a:solidFill>
                  <a:srgbClr val="333333"/>
                </a:solidFill>
                <a:highlight>
                  <a:srgbClr val="FFFFFF"/>
                </a:highlight>
              </a:rPr>
              <a:t>Pasar datos al controlador de eventos</a:t>
            </a:r>
            <a:endParaRPr b="1" sz="1150">
              <a:solidFill>
                <a:srgbClr val="333333"/>
              </a:solidFill>
              <a:highlight>
                <a:srgbClr val="FFFFFF"/>
              </a:highlight>
            </a:endParaRPr>
          </a:p>
          <a:p>
            <a:pPr indent="0" lvl="0" marL="0" rtl="0" algn="l">
              <a:lnSpc>
                <a:spcPct val="115000"/>
              </a:lnSpc>
              <a:spcBef>
                <a:spcPts val="1200"/>
              </a:spcBef>
              <a:spcAft>
                <a:spcPts val="1100"/>
              </a:spcAft>
              <a:buNone/>
            </a:pPr>
            <a:r>
              <a:rPr lang="es" sz="1150">
                <a:solidFill>
                  <a:srgbClr val="333333"/>
                </a:solidFill>
                <a:highlight>
                  <a:srgbClr val="FFFFFF"/>
                </a:highlight>
              </a:rPr>
              <a:t>Puede pasar sus propios datos al objeto de evento.</a:t>
            </a:r>
            <a:endParaRPr sz="1150">
              <a:solidFill>
                <a:srgbClr val="333333"/>
              </a:solidFill>
              <a:highlight>
                <a:srgbClr val="FFFFFF"/>
              </a:highlight>
            </a:endParaRPr>
          </a:p>
        </p:txBody>
      </p:sp>
      <p:sp>
        <p:nvSpPr>
          <p:cNvPr id="635" name="Google Shape;635;p63"/>
          <p:cNvSpPr txBox="1"/>
          <p:nvPr/>
        </p:nvSpPr>
        <p:spPr>
          <a:xfrm>
            <a:off x="713250" y="3851275"/>
            <a:ext cx="6465900" cy="11406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"p"</a:t>
            </a:r>
            <a:r>
              <a:rPr lang="es" sz="1150">
                <a:solidFill>
                  <a:srgbClr val="188038"/>
                </a:solidFill>
                <a:highlight>
                  <a:srgbClr val="EEEEEE"/>
                </a:highlight>
                <a:latin typeface="Consolas"/>
                <a:ea typeface="Consolas"/>
                <a:cs typeface="Consolas"/>
                <a:sym typeface="Consolas"/>
              </a:rPr>
              <a:t> ).on( </a:t>
            </a:r>
            <a:r>
              <a:rPr lang="es" sz="1150">
                <a:solidFill>
                  <a:srgbClr val="DD1144"/>
                </a:solidFill>
                <a:highlight>
                  <a:srgbClr val="EEEEEE"/>
                </a:highlight>
                <a:latin typeface="Consolas"/>
                <a:ea typeface="Consolas"/>
                <a:cs typeface="Consolas"/>
                <a:sym typeface="Consolas"/>
              </a:rPr>
              <a:t>"click"</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foo</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"bar"</a:t>
            </a:r>
            <a:endParaRPr sz="1150">
              <a:solidFill>
                <a:srgbClr val="DD1144"/>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event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"event data: "</a:t>
            </a:r>
            <a:r>
              <a:rPr lang="es" sz="1150">
                <a:solidFill>
                  <a:srgbClr val="188038"/>
                </a:solidFill>
                <a:highlight>
                  <a:srgbClr val="EEEEEE"/>
                </a:highlight>
                <a:latin typeface="Consolas"/>
                <a:ea typeface="Consolas"/>
                <a:cs typeface="Consolas"/>
                <a:sym typeface="Consolas"/>
              </a:rPr>
              <a:t> + event.data.foo + </a:t>
            </a:r>
            <a:r>
              <a:rPr lang="es" sz="1150">
                <a:solidFill>
                  <a:srgbClr val="DD1144"/>
                </a:solidFill>
                <a:highlight>
                  <a:srgbClr val="EEEEEE"/>
                </a:highlight>
                <a:latin typeface="Consolas"/>
                <a:ea typeface="Consolas"/>
                <a:cs typeface="Consolas"/>
                <a:sym typeface="Consolas"/>
              </a:rPr>
              <a:t>" (should be 'bar')"</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p:txBody>
      </p:sp>
      <p:sp>
        <p:nvSpPr>
          <p:cNvPr id="636" name="Google Shape;636;p63"/>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500"/>
              <a:t>Introducción a  jQuery</a:t>
            </a:r>
            <a:endParaRPr sz="3500"/>
          </a:p>
        </p:txBody>
      </p:sp>
      <p:sp>
        <p:nvSpPr>
          <p:cNvPr id="344" name="Google Shape;344;p28"/>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1600"/>
              </a:spcAft>
              <a:buNone/>
            </a:pPr>
            <a:r>
              <a:rPr lang="es" sz="1550">
                <a:solidFill>
                  <a:srgbClr val="333333"/>
                </a:solidFill>
                <a:highlight>
                  <a:srgbClr val="FFFFFF"/>
                </a:highlight>
                <a:latin typeface="Arial"/>
                <a:ea typeface="Arial"/>
                <a:cs typeface="Arial"/>
                <a:sym typeface="Arial"/>
              </a:rPr>
              <a:t>JQuery es solo una </a:t>
            </a:r>
            <a:r>
              <a:rPr b="1" lang="es" sz="1550">
                <a:solidFill>
                  <a:srgbClr val="1A1A1A"/>
                </a:solidFill>
                <a:highlight>
                  <a:srgbClr val="FFFFFF"/>
                </a:highlight>
                <a:latin typeface="Arial"/>
                <a:ea typeface="Arial"/>
                <a:cs typeface="Arial"/>
                <a:sym typeface="Arial"/>
              </a:rPr>
              <a:t>biblioteca de JavaScript</a:t>
            </a:r>
            <a:r>
              <a:rPr lang="es" sz="1550">
                <a:solidFill>
                  <a:srgbClr val="333333"/>
                </a:solidFill>
                <a:highlight>
                  <a:srgbClr val="FFFFFF"/>
                </a:highlight>
                <a:latin typeface="Arial"/>
                <a:ea typeface="Arial"/>
                <a:cs typeface="Arial"/>
                <a:sym typeface="Arial"/>
              </a:rPr>
              <a:t>. Se accede a todo el poder de jQuery a través de JavaScript, por lo que tener una sólida comprensión de JavaScript es esencial para comprender, estructurar y depurar su código. Si bien trabajar con jQuery regularmente puede, con el tiempo, mejorar su competencia con JavaScript, puede ser difícil comenzar a escribir jQuery sin un conocimiento práctico de las construcciones y la sintaxis integradas de JavaScript. </a:t>
            </a:r>
            <a:endParaRPr sz="1600"/>
          </a:p>
        </p:txBody>
      </p:sp>
      <p:sp>
        <p:nvSpPr>
          <p:cNvPr id="345" name="Google Shape;345;p28"/>
          <p:cNvSpPr/>
          <p:nvPr/>
        </p:nvSpPr>
        <p:spPr>
          <a:xfrm>
            <a:off x="7302525" y="404887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1" lang="es" sz="2300">
                <a:solidFill>
                  <a:srgbClr val="666666"/>
                </a:solidFill>
                <a:highlight>
                  <a:srgbClr val="FFFFFF"/>
                </a:highlight>
                <a:latin typeface="Arial"/>
                <a:ea typeface="Arial"/>
                <a:cs typeface="Arial"/>
                <a:sym typeface="Arial"/>
              </a:rPr>
              <a:t>Dentro de la función de controlador de eventos</a:t>
            </a:r>
            <a:endParaRPr b="1" sz="3500">
              <a:solidFill>
                <a:srgbClr val="333333"/>
              </a:solidFill>
              <a:highlight>
                <a:srgbClr val="FFFFFF"/>
              </a:highlight>
              <a:latin typeface="Arial"/>
              <a:ea typeface="Arial"/>
              <a:cs typeface="Arial"/>
              <a:sym typeface="Arial"/>
            </a:endParaRPr>
          </a:p>
        </p:txBody>
      </p:sp>
      <p:sp>
        <p:nvSpPr>
          <p:cNvPr id="642" name="Google Shape;642;p64"/>
          <p:cNvSpPr txBox="1"/>
          <p:nvPr>
            <p:ph idx="1" type="subTitle"/>
          </p:nvPr>
        </p:nvSpPr>
        <p:spPr>
          <a:xfrm>
            <a:off x="713250" y="1216000"/>
            <a:ext cx="7717500" cy="99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050">
                <a:solidFill>
                  <a:srgbClr val="333333"/>
                </a:solidFill>
                <a:highlight>
                  <a:srgbClr val="FFFFFF"/>
                </a:highlight>
                <a:latin typeface="Arial"/>
                <a:ea typeface="Arial"/>
                <a:cs typeface="Arial"/>
                <a:sym typeface="Arial"/>
              </a:rPr>
              <a:t>Como ya vimos en los Conceptos </a:t>
            </a:r>
            <a:r>
              <a:rPr lang="es" sz="1050">
                <a:solidFill>
                  <a:srgbClr val="333333"/>
                </a:solidFill>
                <a:highlight>
                  <a:srgbClr val="FFFFFF"/>
                </a:highlight>
                <a:latin typeface="Arial"/>
                <a:ea typeface="Arial"/>
                <a:cs typeface="Arial"/>
                <a:sym typeface="Arial"/>
              </a:rPr>
              <a:t>Básicos</a:t>
            </a:r>
            <a:r>
              <a:rPr lang="es" sz="1050">
                <a:solidFill>
                  <a:srgbClr val="333333"/>
                </a:solidFill>
                <a:highlight>
                  <a:srgbClr val="FFFFFF"/>
                </a:highlight>
                <a:latin typeface="Arial"/>
                <a:ea typeface="Arial"/>
                <a:cs typeface="Arial"/>
                <a:sym typeface="Arial"/>
              </a:rPr>
              <a:t> en este apartado, c</a:t>
            </a:r>
            <a:r>
              <a:rPr lang="es" sz="1050">
                <a:solidFill>
                  <a:srgbClr val="333333"/>
                </a:solidFill>
                <a:highlight>
                  <a:srgbClr val="FFFFFF"/>
                </a:highlight>
                <a:latin typeface="Arial"/>
                <a:ea typeface="Arial"/>
                <a:cs typeface="Arial"/>
                <a:sym typeface="Arial"/>
              </a:rPr>
              <a:t>ada función de control de eventos recibe un objeto de evento, que contiene muchas propiedades y métodos. </a:t>
            </a:r>
            <a:r>
              <a:rPr lang="es" sz="1050">
                <a:solidFill>
                  <a:srgbClr val="333333"/>
                </a:solidFill>
                <a:highlight>
                  <a:srgbClr val="FFFFFF"/>
                </a:highlight>
                <a:latin typeface="Arial"/>
                <a:ea typeface="Arial"/>
                <a:cs typeface="Arial"/>
                <a:sym typeface="Arial"/>
              </a:rPr>
              <a:t>Además del objeto de evento, la función de control de eventos también tiene acceso al elemento DOM al que el controlador estaba enlazado a través de la palabra clave . Para convertir el elemento DOM en un objeto jQuery en el que podemos usar métodos jQuery, simplemente hacemos, a menudo siguiendo este modismo:</a:t>
            </a:r>
            <a:endParaRPr sz="900">
              <a:solidFill>
                <a:schemeClr val="lt2"/>
              </a:solidFill>
              <a:latin typeface="Consolas"/>
              <a:ea typeface="Consolas"/>
              <a:cs typeface="Consolas"/>
              <a:sym typeface="Consolas"/>
            </a:endParaRPr>
          </a:p>
          <a:p>
            <a:pPr indent="0" lvl="0" marL="0" rtl="0" algn="just">
              <a:spcBef>
                <a:spcPts val="1100"/>
              </a:spcBef>
              <a:spcAft>
                <a:spcPts val="1100"/>
              </a:spcAft>
              <a:buNone/>
            </a:pPr>
            <a:r>
              <a:t/>
            </a:r>
            <a:endParaRPr sz="1050">
              <a:solidFill>
                <a:srgbClr val="333333"/>
              </a:solidFill>
              <a:highlight>
                <a:srgbClr val="FFFFFF"/>
              </a:highlight>
              <a:latin typeface="Arial"/>
              <a:ea typeface="Arial"/>
              <a:cs typeface="Arial"/>
              <a:sym typeface="Arial"/>
            </a:endParaRPr>
          </a:p>
        </p:txBody>
      </p:sp>
      <p:sp>
        <p:nvSpPr>
          <p:cNvPr id="643" name="Google Shape;643;p6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644" name="Google Shape;644;p64"/>
          <p:cNvSpPr txBox="1"/>
          <p:nvPr/>
        </p:nvSpPr>
        <p:spPr>
          <a:xfrm>
            <a:off x="713250" y="2352100"/>
            <a:ext cx="30000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50">
                <a:solidFill>
                  <a:srgbClr val="333333"/>
                </a:solidFill>
                <a:highlight>
                  <a:srgbClr val="EEEEEE"/>
                </a:highlight>
                <a:latin typeface="Consolas"/>
                <a:ea typeface="Consolas"/>
                <a:cs typeface="Consolas"/>
                <a:sym typeface="Consolas"/>
              </a:rPr>
              <a:t>var</a:t>
            </a:r>
            <a:r>
              <a:rPr lang="es" sz="1150">
                <a:solidFill>
                  <a:srgbClr val="333333"/>
                </a:solidFill>
                <a:highlight>
                  <a:srgbClr val="EEEEEE"/>
                </a:highlight>
                <a:latin typeface="Consolas"/>
                <a:ea typeface="Consolas"/>
                <a:cs typeface="Consolas"/>
                <a:sym typeface="Consolas"/>
              </a:rPr>
              <a:t> elem = $( </a:t>
            </a:r>
            <a:r>
              <a:rPr lang="es" sz="1150">
                <a:solidFill>
                  <a:srgbClr val="0086B3"/>
                </a:solidFill>
                <a:highlight>
                  <a:srgbClr val="EEEEEE"/>
                </a:highlight>
                <a:latin typeface="Consolas"/>
                <a:ea typeface="Consolas"/>
                <a:cs typeface="Consolas"/>
                <a:sym typeface="Consolas"/>
              </a:rPr>
              <a:t>this</a:t>
            </a:r>
            <a:r>
              <a:rPr lang="es" sz="1150">
                <a:solidFill>
                  <a:srgbClr val="333333"/>
                </a:solidFill>
                <a:highlight>
                  <a:srgbClr val="EEEEEE"/>
                </a:highlight>
                <a:latin typeface="Consolas"/>
                <a:ea typeface="Consolas"/>
                <a:cs typeface="Consolas"/>
                <a:sym typeface="Consolas"/>
              </a:rPr>
              <a:t> );</a:t>
            </a:r>
            <a:endParaRPr/>
          </a:p>
        </p:txBody>
      </p:sp>
      <p:sp>
        <p:nvSpPr>
          <p:cNvPr id="645" name="Google Shape;645;p64"/>
          <p:cNvSpPr txBox="1"/>
          <p:nvPr/>
        </p:nvSpPr>
        <p:spPr>
          <a:xfrm>
            <a:off x="713250" y="2667850"/>
            <a:ext cx="7426200" cy="17247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a:t>
            </a:r>
            <a:r>
              <a:rPr lang="es" sz="1150">
                <a:solidFill>
                  <a:srgbClr val="188038"/>
                </a:solidFill>
                <a:highlight>
                  <a:srgbClr val="EEEEEE"/>
                </a:highlight>
                <a:latin typeface="Consolas"/>
                <a:ea typeface="Consolas"/>
                <a:cs typeface="Consolas"/>
                <a:sym typeface="Consolas"/>
              </a:rPr>
              <a:t> ).click(</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event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elem =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if</a:t>
            </a:r>
            <a:r>
              <a:rPr lang="es" sz="1150">
                <a:solidFill>
                  <a:srgbClr val="188038"/>
                </a:solidFill>
                <a:highlight>
                  <a:srgbClr val="EEEEEE"/>
                </a:highlight>
                <a:latin typeface="Consolas"/>
                <a:ea typeface="Consolas"/>
                <a:cs typeface="Consolas"/>
                <a:sym typeface="Consolas"/>
              </a:rPr>
              <a:t> ( elem.attr( </a:t>
            </a:r>
            <a:r>
              <a:rPr lang="es" sz="1150">
                <a:solidFill>
                  <a:srgbClr val="DD1144"/>
                </a:solidFill>
                <a:highlight>
                  <a:srgbClr val="EEEEEE"/>
                </a:highlight>
                <a:latin typeface="Consolas"/>
                <a:ea typeface="Consolas"/>
                <a:cs typeface="Consolas"/>
                <a:sym typeface="Consolas"/>
              </a:rPr>
              <a:t>"href"</a:t>
            </a:r>
            <a:r>
              <a:rPr lang="es" sz="1150">
                <a:solidFill>
                  <a:srgbClr val="188038"/>
                </a:solidFill>
                <a:highlight>
                  <a:srgbClr val="EEEEEE"/>
                </a:highlight>
                <a:latin typeface="Consolas"/>
                <a:ea typeface="Consolas"/>
                <a:cs typeface="Consolas"/>
                <a:sym typeface="Consolas"/>
              </a:rPr>
              <a:t> ).match( </a:t>
            </a:r>
            <a:r>
              <a:rPr lang="es" sz="1150">
                <a:solidFill>
                  <a:srgbClr val="DD1144"/>
                </a:solidFill>
                <a:highlight>
                  <a:srgbClr val="EEEEEE"/>
                </a:highlight>
                <a:latin typeface="Consolas"/>
                <a:ea typeface="Consolas"/>
                <a:cs typeface="Consolas"/>
                <a:sym typeface="Consolas"/>
              </a:rPr>
              <a:t>"evil"</a:t>
            </a:r>
            <a:r>
              <a:rPr lang="es" sz="1150">
                <a:solidFill>
                  <a:srgbClr val="188038"/>
                </a:solidFill>
                <a:highlight>
                  <a:srgbClr val="EEEEEE"/>
                </a:highlight>
                <a:latin typeface="Consolas"/>
                <a:ea typeface="Consolas"/>
                <a:cs typeface="Consolas"/>
                <a:sym typeface="Consolas"/>
              </a:rPr>
              <a:t> )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event.preventDefault();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elem.addClass( </a:t>
            </a:r>
            <a:r>
              <a:rPr lang="es" sz="1150">
                <a:solidFill>
                  <a:srgbClr val="DD1144"/>
                </a:solidFill>
                <a:highlight>
                  <a:srgbClr val="EEEEEE"/>
                </a:highlight>
                <a:latin typeface="Consolas"/>
                <a:ea typeface="Consolas"/>
                <a:cs typeface="Consolas"/>
                <a:sym typeface="Consolas"/>
              </a:rPr>
              <a:t>"evil"</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p:txBody>
      </p:sp>
      <p:sp>
        <p:nvSpPr>
          <p:cNvPr id="646" name="Google Shape;646;p64"/>
          <p:cNvSpPr/>
          <p:nvPr/>
        </p:nvSpPr>
        <p:spPr>
          <a:xfrm>
            <a:off x="6929000" y="37127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1" lang="es" sz="2300">
                <a:solidFill>
                  <a:srgbClr val="666666"/>
                </a:solidFill>
                <a:highlight>
                  <a:srgbClr val="FFFFFF"/>
                </a:highlight>
                <a:latin typeface="Arial"/>
                <a:ea typeface="Arial"/>
                <a:cs typeface="Arial"/>
                <a:sym typeface="Arial"/>
              </a:rPr>
              <a:t>Delegación de eventos</a:t>
            </a:r>
            <a:endParaRPr b="1" sz="3500">
              <a:solidFill>
                <a:srgbClr val="333333"/>
              </a:solidFill>
              <a:highlight>
                <a:srgbClr val="FFFFFF"/>
              </a:highlight>
              <a:latin typeface="Arial"/>
              <a:ea typeface="Arial"/>
              <a:cs typeface="Arial"/>
              <a:sym typeface="Arial"/>
            </a:endParaRPr>
          </a:p>
        </p:txBody>
      </p:sp>
      <p:sp>
        <p:nvSpPr>
          <p:cNvPr id="652" name="Google Shape;652;p65"/>
          <p:cNvSpPr txBox="1"/>
          <p:nvPr>
            <p:ph idx="1" type="subTitle"/>
          </p:nvPr>
        </p:nvSpPr>
        <p:spPr>
          <a:xfrm>
            <a:off x="713250" y="1216000"/>
            <a:ext cx="7717500" cy="99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950">
                <a:solidFill>
                  <a:srgbClr val="333333"/>
                </a:solidFill>
                <a:highlight>
                  <a:srgbClr val="FFFFFF"/>
                </a:highlight>
                <a:latin typeface="Arial"/>
                <a:ea typeface="Arial"/>
                <a:cs typeface="Arial"/>
                <a:sym typeface="Arial"/>
              </a:rPr>
              <a:t>La delegación de eventos nos permite adjuntar un único detector de eventos, a un elemento padre, que se activará para todos los descendientes que coincidan con un selector, ya sea que esos descendientes existan ahora o se agreguen en el futuro.</a:t>
            </a:r>
            <a:endParaRPr sz="700">
              <a:solidFill>
                <a:srgbClr val="DD1144"/>
              </a:solidFill>
              <a:latin typeface="Consolas"/>
              <a:ea typeface="Consolas"/>
              <a:cs typeface="Consolas"/>
              <a:sym typeface="Consolas"/>
            </a:endParaRPr>
          </a:p>
          <a:p>
            <a:pPr indent="0" lvl="0" marL="0" rtl="0" algn="l">
              <a:lnSpc>
                <a:spcPct val="100000"/>
              </a:lnSpc>
              <a:spcBef>
                <a:spcPts val="1100"/>
              </a:spcBef>
              <a:spcAft>
                <a:spcPts val="0"/>
              </a:spcAft>
              <a:buNone/>
            </a:pPr>
            <a:r>
              <a:rPr b="1" lang="es" sz="1600">
                <a:solidFill>
                  <a:srgbClr val="333333"/>
                </a:solidFill>
                <a:highlight>
                  <a:srgbClr val="FFFFFF"/>
                </a:highlight>
                <a:latin typeface="Arial"/>
                <a:ea typeface="Arial"/>
                <a:cs typeface="Arial"/>
                <a:sym typeface="Arial"/>
              </a:rPr>
              <a:t>Propagación de eventos</a:t>
            </a:r>
            <a:endParaRPr b="1" sz="16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950">
                <a:solidFill>
                  <a:srgbClr val="333333"/>
                </a:solidFill>
                <a:highlight>
                  <a:srgbClr val="FFFFFF"/>
                </a:highlight>
                <a:latin typeface="Arial"/>
                <a:ea typeface="Arial"/>
                <a:cs typeface="Arial"/>
                <a:sym typeface="Arial"/>
              </a:rPr>
              <a:t>Comprender cómo se propagan los eventos es un factor importante para poder aprovechar la delegación de eventos. Cada vez que se hace clic en una de nuestras etiquetas de anclaje, se desencadena un evento de clic para ese anclaje y, a continuación, burbujea en el árbol DOM, activando cada uno de sus controladores de eventos de </a:t>
            </a:r>
            <a:r>
              <a:rPr i="1" lang="es" sz="950">
                <a:solidFill>
                  <a:srgbClr val="6D6D6D"/>
                </a:solidFill>
                <a:highlight>
                  <a:srgbClr val="FFFFFF"/>
                </a:highlight>
                <a:latin typeface="Arial"/>
                <a:ea typeface="Arial"/>
                <a:cs typeface="Arial"/>
                <a:sym typeface="Arial"/>
              </a:rPr>
              <a:t>clic</a:t>
            </a:r>
            <a:r>
              <a:rPr lang="es" sz="950">
                <a:solidFill>
                  <a:srgbClr val="333333"/>
                </a:solidFill>
                <a:highlight>
                  <a:srgbClr val="FFFFFF"/>
                </a:highlight>
                <a:latin typeface="Arial"/>
                <a:ea typeface="Arial"/>
                <a:cs typeface="Arial"/>
                <a:sym typeface="Arial"/>
              </a:rPr>
              <a:t> primarios:</a:t>
            </a:r>
            <a:endParaRPr sz="950">
              <a:solidFill>
                <a:srgbClr val="333333"/>
              </a:solidFill>
              <a:highlight>
                <a:srgbClr val="FFFFFF"/>
              </a:highlight>
              <a:latin typeface="Arial"/>
              <a:ea typeface="Arial"/>
              <a:cs typeface="Arial"/>
              <a:sym typeface="Arial"/>
            </a:endParaRPr>
          </a:p>
          <a:p>
            <a:pPr indent="-279400" lvl="0" marL="457200" rtl="0" algn="l">
              <a:lnSpc>
                <a:spcPct val="130434"/>
              </a:lnSpc>
              <a:spcBef>
                <a:spcPts val="1100"/>
              </a:spcBef>
              <a:spcAft>
                <a:spcPts val="0"/>
              </a:spcAft>
              <a:buSzPts val="800"/>
              <a:buFont typeface="Consolas"/>
              <a:buChar char="●"/>
            </a:pPr>
            <a:r>
              <a:rPr lang="es" sz="800">
                <a:highlight>
                  <a:srgbClr val="FFFFFF"/>
                </a:highlight>
                <a:latin typeface="Consolas"/>
                <a:ea typeface="Consolas"/>
                <a:cs typeface="Consolas"/>
                <a:sym typeface="Consolas"/>
              </a:rPr>
              <a:t>&lt;a&gt;</a:t>
            </a:r>
            <a:endParaRPr sz="800">
              <a:highlight>
                <a:srgbClr val="FFFFFF"/>
              </a:highlight>
              <a:latin typeface="Consolas"/>
              <a:ea typeface="Consolas"/>
              <a:cs typeface="Consolas"/>
              <a:sym typeface="Consolas"/>
            </a:endParaRPr>
          </a:p>
          <a:p>
            <a:pPr indent="-279400" lvl="0" marL="457200" rtl="0" algn="l">
              <a:lnSpc>
                <a:spcPct val="130434"/>
              </a:lnSpc>
              <a:spcBef>
                <a:spcPts val="0"/>
              </a:spcBef>
              <a:spcAft>
                <a:spcPts val="0"/>
              </a:spcAft>
              <a:buSzPts val="800"/>
              <a:buFont typeface="Consolas"/>
              <a:buChar char="●"/>
            </a:pPr>
            <a:r>
              <a:rPr lang="es" sz="800">
                <a:highlight>
                  <a:srgbClr val="FFFFFF"/>
                </a:highlight>
                <a:latin typeface="Consolas"/>
                <a:ea typeface="Consolas"/>
                <a:cs typeface="Consolas"/>
                <a:sym typeface="Consolas"/>
              </a:rPr>
              <a:t>&lt;li&gt;</a:t>
            </a:r>
            <a:endParaRPr sz="800">
              <a:highlight>
                <a:srgbClr val="FFFFFF"/>
              </a:highlight>
              <a:latin typeface="Consolas"/>
              <a:ea typeface="Consolas"/>
              <a:cs typeface="Consolas"/>
              <a:sym typeface="Consolas"/>
            </a:endParaRPr>
          </a:p>
          <a:p>
            <a:pPr indent="-279400" lvl="0" marL="457200" rtl="0" algn="l">
              <a:lnSpc>
                <a:spcPct val="130434"/>
              </a:lnSpc>
              <a:spcBef>
                <a:spcPts val="0"/>
              </a:spcBef>
              <a:spcAft>
                <a:spcPts val="0"/>
              </a:spcAft>
              <a:buSzPts val="800"/>
              <a:buFont typeface="Consolas"/>
              <a:buChar char="●"/>
            </a:pPr>
            <a:r>
              <a:rPr lang="es" sz="800">
                <a:highlight>
                  <a:srgbClr val="FFFFFF"/>
                </a:highlight>
                <a:latin typeface="Consolas"/>
                <a:ea typeface="Consolas"/>
                <a:cs typeface="Consolas"/>
                <a:sym typeface="Consolas"/>
              </a:rPr>
              <a:t>&lt;ul #list&gt;</a:t>
            </a:r>
            <a:endParaRPr sz="800">
              <a:highlight>
                <a:srgbClr val="FFFFFF"/>
              </a:highlight>
              <a:latin typeface="Consolas"/>
              <a:ea typeface="Consolas"/>
              <a:cs typeface="Consolas"/>
              <a:sym typeface="Consolas"/>
            </a:endParaRPr>
          </a:p>
          <a:p>
            <a:pPr indent="-279400" lvl="0" marL="457200" rtl="0" algn="l">
              <a:lnSpc>
                <a:spcPct val="130434"/>
              </a:lnSpc>
              <a:spcBef>
                <a:spcPts val="0"/>
              </a:spcBef>
              <a:spcAft>
                <a:spcPts val="0"/>
              </a:spcAft>
              <a:buSzPts val="800"/>
              <a:buFont typeface="Consolas"/>
              <a:buChar char="●"/>
            </a:pPr>
            <a:r>
              <a:rPr lang="es" sz="800">
                <a:highlight>
                  <a:srgbClr val="FFFFFF"/>
                </a:highlight>
                <a:latin typeface="Consolas"/>
                <a:ea typeface="Consolas"/>
                <a:cs typeface="Consolas"/>
                <a:sym typeface="Consolas"/>
              </a:rPr>
              <a:t>&lt;div #container&gt;</a:t>
            </a:r>
            <a:endParaRPr sz="800">
              <a:highlight>
                <a:srgbClr val="FFFFFF"/>
              </a:highlight>
              <a:latin typeface="Consolas"/>
              <a:ea typeface="Consolas"/>
              <a:cs typeface="Consolas"/>
              <a:sym typeface="Consolas"/>
            </a:endParaRPr>
          </a:p>
          <a:p>
            <a:pPr indent="-279400" lvl="0" marL="457200" rtl="0" algn="l">
              <a:lnSpc>
                <a:spcPct val="130434"/>
              </a:lnSpc>
              <a:spcBef>
                <a:spcPts val="0"/>
              </a:spcBef>
              <a:spcAft>
                <a:spcPts val="0"/>
              </a:spcAft>
              <a:buSzPts val="800"/>
              <a:buFont typeface="Consolas"/>
              <a:buChar char="●"/>
            </a:pPr>
            <a:r>
              <a:rPr lang="es" sz="800">
                <a:highlight>
                  <a:srgbClr val="FFFFFF"/>
                </a:highlight>
                <a:latin typeface="Consolas"/>
                <a:ea typeface="Consolas"/>
                <a:cs typeface="Consolas"/>
                <a:sym typeface="Consolas"/>
              </a:rPr>
              <a:t>&lt;body&gt;</a:t>
            </a:r>
            <a:endParaRPr sz="800">
              <a:highlight>
                <a:srgbClr val="FFFFFF"/>
              </a:highlight>
              <a:latin typeface="Consolas"/>
              <a:ea typeface="Consolas"/>
              <a:cs typeface="Consolas"/>
              <a:sym typeface="Consolas"/>
            </a:endParaRPr>
          </a:p>
          <a:p>
            <a:pPr indent="-279400" lvl="0" marL="457200" rtl="0" algn="l">
              <a:lnSpc>
                <a:spcPct val="130434"/>
              </a:lnSpc>
              <a:spcBef>
                <a:spcPts val="0"/>
              </a:spcBef>
              <a:spcAft>
                <a:spcPts val="0"/>
              </a:spcAft>
              <a:buSzPts val="800"/>
              <a:buFont typeface="Consolas"/>
              <a:buChar char="●"/>
            </a:pPr>
            <a:r>
              <a:rPr lang="es" sz="800">
                <a:highlight>
                  <a:srgbClr val="FFFFFF"/>
                </a:highlight>
                <a:latin typeface="Consolas"/>
                <a:ea typeface="Consolas"/>
                <a:cs typeface="Consolas"/>
                <a:sym typeface="Consolas"/>
              </a:rPr>
              <a:t>&lt;html&gt;</a:t>
            </a:r>
            <a:endParaRPr sz="800">
              <a:highlight>
                <a:srgbClr val="FFFFFF"/>
              </a:highlight>
              <a:latin typeface="Consolas"/>
              <a:ea typeface="Consolas"/>
              <a:cs typeface="Consolas"/>
              <a:sym typeface="Consolas"/>
            </a:endParaRPr>
          </a:p>
          <a:p>
            <a:pPr indent="-288925" lvl="0" marL="457200" rtl="0" algn="l">
              <a:lnSpc>
                <a:spcPct val="130434"/>
              </a:lnSpc>
              <a:spcBef>
                <a:spcPts val="0"/>
              </a:spcBef>
              <a:spcAft>
                <a:spcPts val="0"/>
              </a:spcAft>
              <a:buSzPts val="950"/>
              <a:buFont typeface="Arial"/>
              <a:buChar char="●"/>
            </a:pPr>
            <a:r>
              <a:rPr lang="es" sz="950">
                <a:highlight>
                  <a:srgbClr val="FFFFFF"/>
                </a:highlight>
                <a:latin typeface="Arial"/>
                <a:ea typeface="Arial"/>
                <a:cs typeface="Arial"/>
                <a:sym typeface="Arial"/>
              </a:rPr>
              <a:t>Raíz </a:t>
            </a:r>
            <a:r>
              <a:rPr i="1" lang="es" sz="950">
                <a:highlight>
                  <a:srgbClr val="FFFFFF"/>
                </a:highlight>
                <a:latin typeface="Arial"/>
                <a:ea typeface="Arial"/>
                <a:cs typeface="Arial"/>
                <a:sym typeface="Arial"/>
              </a:rPr>
              <a:t>del documento</a:t>
            </a:r>
            <a:endParaRPr i="1" sz="950">
              <a:highlight>
                <a:srgbClr val="FFFFFF"/>
              </a:highlight>
              <a:latin typeface="Arial"/>
              <a:ea typeface="Arial"/>
              <a:cs typeface="Arial"/>
              <a:sym typeface="Arial"/>
            </a:endParaRPr>
          </a:p>
          <a:p>
            <a:pPr indent="0" lvl="0" marL="0" rtl="0" algn="l">
              <a:spcBef>
                <a:spcPts val="1500"/>
              </a:spcBef>
              <a:spcAft>
                <a:spcPts val="0"/>
              </a:spcAft>
              <a:buNone/>
            </a:pPr>
            <a:r>
              <a:rPr lang="es" sz="950">
                <a:solidFill>
                  <a:srgbClr val="333333"/>
                </a:solidFill>
                <a:highlight>
                  <a:srgbClr val="FFFFFF"/>
                </a:highlight>
                <a:latin typeface="Arial"/>
                <a:ea typeface="Arial"/>
                <a:cs typeface="Arial"/>
                <a:sym typeface="Arial"/>
              </a:rPr>
              <a:t>Esto significa que cada vez que hace clic en una de nuestras etiquetas de anclaje encuadernadas, ¡está haciendo clic efectivamente en todo el cuerpo del documento! Esto se </a:t>
            </a:r>
            <a:r>
              <a:rPr i="1" lang="es" sz="950">
                <a:solidFill>
                  <a:srgbClr val="6D6D6D"/>
                </a:solidFill>
                <a:highlight>
                  <a:srgbClr val="FFFFFF"/>
                </a:highlight>
                <a:latin typeface="Arial"/>
                <a:ea typeface="Arial"/>
                <a:cs typeface="Arial"/>
                <a:sym typeface="Arial"/>
              </a:rPr>
              <a:t>denomina burbujeo</a:t>
            </a:r>
            <a:r>
              <a:rPr lang="es" sz="950">
                <a:solidFill>
                  <a:srgbClr val="333333"/>
                </a:solidFill>
                <a:highlight>
                  <a:srgbClr val="FFFFFF"/>
                </a:highlight>
                <a:latin typeface="Arial"/>
                <a:ea typeface="Arial"/>
                <a:cs typeface="Arial"/>
                <a:sym typeface="Arial"/>
              </a:rPr>
              <a:t> de eventos o </a:t>
            </a:r>
            <a:r>
              <a:rPr i="1" lang="es" sz="950">
                <a:solidFill>
                  <a:srgbClr val="6D6D6D"/>
                </a:solidFill>
                <a:highlight>
                  <a:srgbClr val="FFFFFF"/>
                </a:highlight>
                <a:latin typeface="Arial"/>
                <a:ea typeface="Arial"/>
                <a:cs typeface="Arial"/>
                <a:sym typeface="Arial"/>
              </a:rPr>
              <a:t>propagación de eventos</a:t>
            </a:r>
            <a:r>
              <a:rPr lang="es" sz="950">
                <a:solidFill>
                  <a:srgbClr val="333333"/>
                </a:solidFill>
                <a:highlight>
                  <a:srgbClr val="FFFFFF"/>
                </a:highlight>
                <a:latin typeface="Arial"/>
                <a:ea typeface="Arial"/>
                <a:cs typeface="Arial"/>
                <a:sym typeface="Arial"/>
              </a:rPr>
              <a:t>.</a:t>
            </a:r>
            <a:endParaRPr sz="950">
              <a:solidFill>
                <a:srgbClr val="333333"/>
              </a:solidFill>
              <a:highlight>
                <a:srgbClr val="FFFFFF"/>
              </a:highlight>
              <a:latin typeface="Arial"/>
              <a:ea typeface="Arial"/>
              <a:cs typeface="Arial"/>
              <a:sym typeface="Arial"/>
            </a:endParaRPr>
          </a:p>
          <a:p>
            <a:pPr indent="0" lvl="0" marL="0" rtl="0" algn="just">
              <a:spcBef>
                <a:spcPts val="1100"/>
              </a:spcBef>
              <a:spcAft>
                <a:spcPts val="1100"/>
              </a:spcAft>
              <a:buNone/>
            </a:pPr>
            <a:r>
              <a:t/>
            </a:r>
            <a:endParaRPr sz="1050">
              <a:solidFill>
                <a:srgbClr val="333333"/>
              </a:solidFill>
              <a:highlight>
                <a:srgbClr val="FFFFFF"/>
              </a:highlight>
              <a:latin typeface="Arial"/>
              <a:ea typeface="Arial"/>
              <a:cs typeface="Arial"/>
              <a:sym typeface="Arial"/>
            </a:endParaRPr>
          </a:p>
        </p:txBody>
      </p:sp>
      <p:sp>
        <p:nvSpPr>
          <p:cNvPr id="653" name="Google Shape;653;p65"/>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654" name="Google Shape;654;p65"/>
          <p:cNvSpPr/>
          <p:nvPr/>
        </p:nvSpPr>
        <p:spPr>
          <a:xfrm>
            <a:off x="6951425" y="344377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Eventos personalizados</a:t>
            </a:r>
            <a:endParaRPr b="1" sz="2300">
              <a:solidFill>
                <a:srgbClr val="666666"/>
              </a:solidFill>
              <a:highlight>
                <a:srgbClr val="FFFFFF"/>
              </a:highlight>
              <a:latin typeface="Arial"/>
              <a:ea typeface="Arial"/>
              <a:cs typeface="Arial"/>
              <a:sym typeface="Arial"/>
            </a:endParaRPr>
          </a:p>
        </p:txBody>
      </p:sp>
      <p:sp>
        <p:nvSpPr>
          <p:cNvPr id="660" name="Google Shape;660;p66"/>
          <p:cNvSpPr txBox="1"/>
          <p:nvPr>
            <p:ph idx="1" type="subTitle"/>
          </p:nvPr>
        </p:nvSpPr>
        <p:spPr>
          <a:xfrm>
            <a:off x="713250" y="1216000"/>
            <a:ext cx="7717500" cy="99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600">
                <a:solidFill>
                  <a:srgbClr val="333333"/>
                </a:solidFill>
                <a:highlight>
                  <a:srgbClr val="FFFFFF"/>
                </a:highlight>
                <a:latin typeface="Arial"/>
                <a:ea typeface="Arial"/>
                <a:cs typeface="Arial"/>
                <a:sym typeface="Arial"/>
              </a:rPr>
              <a:t>Eventos personalizados</a:t>
            </a:r>
            <a:endParaRPr b="1" sz="1600">
              <a:solidFill>
                <a:srgbClr val="333333"/>
              </a:solidFill>
              <a:highlight>
                <a:srgbClr val="FFFFFF"/>
              </a:highlight>
              <a:latin typeface="Arial"/>
              <a:ea typeface="Arial"/>
              <a:cs typeface="Arial"/>
              <a:sym typeface="Arial"/>
            </a:endParaRPr>
          </a:p>
          <a:p>
            <a:pPr indent="0" lvl="0" marL="0" rtl="0" algn="just">
              <a:spcBef>
                <a:spcPts val="800"/>
              </a:spcBef>
              <a:spcAft>
                <a:spcPts val="0"/>
              </a:spcAft>
              <a:buNone/>
            </a:pPr>
            <a:r>
              <a:rPr lang="es" sz="950">
                <a:solidFill>
                  <a:srgbClr val="333333"/>
                </a:solidFill>
                <a:highlight>
                  <a:srgbClr val="FFFFFF"/>
                </a:highlight>
                <a:latin typeface="Arial"/>
                <a:ea typeface="Arial"/>
                <a:cs typeface="Arial"/>
                <a:sym typeface="Arial"/>
              </a:rPr>
              <a:t>Todos estamos familiarizados con los eventos básicos: clic, mouseover, enfoque, desenfoque, envío, etc. — a la que podemos aferrarnos cuando un usuario interactúa con el navegador. Los eventos personalizados abren un mundo completamente nuevo de programación basada en eventos.</a:t>
            </a:r>
            <a:endParaRPr sz="9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950">
                <a:solidFill>
                  <a:srgbClr val="333333"/>
                </a:solidFill>
                <a:highlight>
                  <a:srgbClr val="FFFFFF"/>
                </a:highlight>
                <a:latin typeface="Arial"/>
                <a:ea typeface="Arial"/>
                <a:cs typeface="Arial"/>
                <a:sym typeface="Arial"/>
              </a:rPr>
              <a:t>Al principio puede ser difícil entender por qué querría usar eventos personalizados, cuando los eventos integrados parecen satisfacer sus necesidades muy bien. Resulta que los eventos personalizados ofrecen una forma completamente nueva de pensar sobre JavaScript basado en eventos. En lugar de centrarse en el elemento que desencadena una acción, los eventos personalizados ponen el foco en el elemento sobre el que se está actuando. Esto trae una gran cantidad de beneficios, que incluyen:</a:t>
            </a:r>
            <a:endParaRPr sz="950">
              <a:solidFill>
                <a:srgbClr val="333333"/>
              </a:solidFill>
              <a:highlight>
                <a:srgbClr val="FFFFFF"/>
              </a:highlight>
              <a:latin typeface="Arial"/>
              <a:ea typeface="Arial"/>
              <a:cs typeface="Arial"/>
              <a:sym typeface="Arial"/>
            </a:endParaRPr>
          </a:p>
          <a:p>
            <a:pPr indent="-288925" lvl="0" marL="457200" rtl="0" algn="just">
              <a:lnSpc>
                <a:spcPct val="130434"/>
              </a:lnSpc>
              <a:spcBef>
                <a:spcPts val="1100"/>
              </a:spcBef>
              <a:spcAft>
                <a:spcPts val="0"/>
              </a:spcAft>
              <a:buClr>
                <a:srgbClr val="333333"/>
              </a:buClr>
              <a:buSzPts val="950"/>
              <a:buFont typeface="Arial"/>
              <a:buChar char="●"/>
            </a:pPr>
            <a:r>
              <a:rPr lang="es" sz="950">
                <a:solidFill>
                  <a:srgbClr val="333333"/>
                </a:solidFill>
                <a:highlight>
                  <a:srgbClr val="FFFFFF"/>
                </a:highlight>
                <a:latin typeface="Arial"/>
                <a:ea typeface="Arial"/>
                <a:cs typeface="Arial"/>
                <a:sym typeface="Arial"/>
              </a:rPr>
              <a:t>Los comportamientos del elemento de destino pueden ser fácilmente activados por diferentes elementos utilizando el mismo código.</a:t>
            </a:r>
            <a:endParaRPr sz="950">
              <a:solidFill>
                <a:srgbClr val="333333"/>
              </a:solidFill>
              <a:highlight>
                <a:srgbClr val="FFFFFF"/>
              </a:highlight>
              <a:latin typeface="Arial"/>
              <a:ea typeface="Arial"/>
              <a:cs typeface="Arial"/>
              <a:sym typeface="Arial"/>
            </a:endParaRPr>
          </a:p>
          <a:p>
            <a:pPr indent="-288925" lvl="0" marL="457200" rtl="0" algn="just">
              <a:lnSpc>
                <a:spcPct val="130434"/>
              </a:lnSpc>
              <a:spcBef>
                <a:spcPts val="0"/>
              </a:spcBef>
              <a:spcAft>
                <a:spcPts val="0"/>
              </a:spcAft>
              <a:buClr>
                <a:srgbClr val="333333"/>
              </a:buClr>
              <a:buSzPts val="950"/>
              <a:buFont typeface="Arial"/>
              <a:buChar char="●"/>
            </a:pPr>
            <a:r>
              <a:rPr lang="es" sz="950">
                <a:solidFill>
                  <a:srgbClr val="333333"/>
                </a:solidFill>
                <a:highlight>
                  <a:srgbClr val="FFFFFF"/>
                </a:highlight>
                <a:latin typeface="Arial"/>
                <a:ea typeface="Arial"/>
                <a:cs typeface="Arial"/>
                <a:sym typeface="Arial"/>
              </a:rPr>
              <a:t>Los comportamientos se pueden desencadenar a través de múltiples elementos de destino similares a la vez.</a:t>
            </a:r>
            <a:endParaRPr sz="950">
              <a:solidFill>
                <a:srgbClr val="333333"/>
              </a:solidFill>
              <a:highlight>
                <a:srgbClr val="FFFFFF"/>
              </a:highlight>
              <a:latin typeface="Arial"/>
              <a:ea typeface="Arial"/>
              <a:cs typeface="Arial"/>
              <a:sym typeface="Arial"/>
            </a:endParaRPr>
          </a:p>
          <a:p>
            <a:pPr indent="-288925" lvl="0" marL="457200" rtl="0" algn="just">
              <a:lnSpc>
                <a:spcPct val="130434"/>
              </a:lnSpc>
              <a:spcBef>
                <a:spcPts val="0"/>
              </a:spcBef>
              <a:spcAft>
                <a:spcPts val="0"/>
              </a:spcAft>
              <a:buClr>
                <a:srgbClr val="333333"/>
              </a:buClr>
              <a:buSzPts val="950"/>
              <a:buFont typeface="Arial"/>
              <a:buChar char="●"/>
            </a:pPr>
            <a:r>
              <a:rPr lang="es" sz="950">
                <a:solidFill>
                  <a:srgbClr val="333333"/>
                </a:solidFill>
                <a:highlight>
                  <a:srgbClr val="FFFFFF"/>
                </a:highlight>
                <a:latin typeface="Arial"/>
                <a:ea typeface="Arial"/>
                <a:cs typeface="Arial"/>
                <a:sym typeface="Arial"/>
              </a:rPr>
              <a:t>Los comportamientos están más claramente asociados con el elemento de destino en el código, lo que hace que el código sea más fácil de leer y mantener.</a:t>
            </a:r>
            <a:endParaRPr sz="950">
              <a:solidFill>
                <a:srgbClr val="333333"/>
              </a:solidFill>
              <a:highlight>
                <a:srgbClr val="FFFFFF"/>
              </a:highlight>
              <a:latin typeface="Arial"/>
              <a:ea typeface="Arial"/>
              <a:cs typeface="Arial"/>
              <a:sym typeface="Arial"/>
            </a:endParaRPr>
          </a:p>
          <a:p>
            <a:pPr indent="0" lvl="0" marL="0" rtl="0" algn="just">
              <a:spcBef>
                <a:spcPts val="1500"/>
              </a:spcBef>
              <a:spcAft>
                <a:spcPts val="1100"/>
              </a:spcAft>
              <a:buNone/>
            </a:pPr>
            <a:r>
              <a:t/>
            </a:r>
            <a:endParaRPr sz="1050">
              <a:solidFill>
                <a:srgbClr val="DD1144"/>
              </a:solidFill>
              <a:highlight>
                <a:srgbClr val="FFFFFF"/>
              </a:highlight>
              <a:latin typeface="Arial"/>
              <a:ea typeface="Arial"/>
              <a:cs typeface="Arial"/>
              <a:sym typeface="Arial"/>
            </a:endParaRPr>
          </a:p>
        </p:txBody>
      </p:sp>
      <p:sp>
        <p:nvSpPr>
          <p:cNvPr id="661" name="Google Shape;661;p6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662" name="Google Shape;662;p66"/>
          <p:cNvSpPr/>
          <p:nvPr/>
        </p:nvSpPr>
        <p:spPr>
          <a:xfrm>
            <a:off x="6906600" y="38247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Extensiones de eventos jQuery</a:t>
            </a:r>
            <a:endParaRPr b="1" sz="2700">
              <a:solidFill>
                <a:srgbClr val="333333"/>
              </a:solidFill>
              <a:highlight>
                <a:srgbClr val="FFFFFF"/>
              </a:highlight>
              <a:latin typeface="Arial"/>
              <a:ea typeface="Arial"/>
              <a:cs typeface="Arial"/>
              <a:sym typeface="Arial"/>
            </a:endParaRPr>
          </a:p>
        </p:txBody>
      </p:sp>
      <p:sp>
        <p:nvSpPr>
          <p:cNvPr id="668" name="Google Shape;668;p67"/>
          <p:cNvSpPr txBox="1"/>
          <p:nvPr>
            <p:ph idx="1" type="subTitle"/>
          </p:nvPr>
        </p:nvSpPr>
        <p:spPr>
          <a:xfrm>
            <a:off x="713250" y="1216000"/>
            <a:ext cx="7717500" cy="162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Query ofrece varias formas de ampliar su sistema de eventos para proporcionar funcionalidad personalizada cuando los eventos se adjuntan a elementos. Internamente en jQuery, estas extensiones se utilizan principalmente para garantizar que los eventos estándar como y se comporten de manera consistente en todos los navegadores. Sin embargo, también se pueden usar para definir nuevos eventos con un comportamiento personalizado.</a:t>
            </a:r>
            <a:endParaRPr sz="1000">
              <a:solidFill>
                <a:srgbClr val="188038"/>
              </a:solidFill>
              <a:highlight>
                <a:srgbClr val="FFFFFF"/>
              </a:highlight>
              <a:latin typeface="Consolas"/>
              <a:ea typeface="Consolas"/>
              <a:cs typeface="Consolas"/>
              <a:sym typeface="Consolas"/>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Este documento cubre las extensiones disponibles a partir de jQuery 1.7; un subconjunto escasamente documentado de esta funcionalidad ha estado disponible desde jQuery 1.3, pero las diferencias en la funcionalidad son extensas.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1100"/>
              </a:spcAft>
              <a:buNone/>
            </a:pPr>
            <a:r>
              <a:t/>
            </a:r>
            <a:endParaRPr sz="1050">
              <a:solidFill>
                <a:srgbClr val="DD1144"/>
              </a:solidFill>
              <a:highlight>
                <a:srgbClr val="FFFFFF"/>
              </a:highlight>
              <a:latin typeface="Arial"/>
              <a:ea typeface="Arial"/>
              <a:cs typeface="Arial"/>
              <a:sym typeface="Arial"/>
            </a:endParaRPr>
          </a:p>
        </p:txBody>
      </p:sp>
      <p:sp>
        <p:nvSpPr>
          <p:cNvPr id="669" name="Google Shape;669;p6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Eventos jQuery</a:t>
            </a:r>
            <a:endParaRPr sz="100">
              <a:solidFill>
                <a:schemeClr val="lt2"/>
              </a:solidFill>
              <a:latin typeface="Barlow"/>
              <a:ea typeface="Barlow"/>
              <a:cs typeface="Barlow"/>
              <a:sym typeface="Barlow"/>
            </a:endParaRPr>
          </a:p>
        </p:txBody>
      </p:sp>
      <p:sp>
        <p:nvSpPr>
          <p:cNvPr id="670" name="Google Shape;670;p67"/>
          <p:cNvSpPr txBox="1"/>
          <p:nvPr/>
        </p:nvSpPr>
        <p:spPr>
          <a:xfrm>
            <a:off x="713250" y="3093800"/>
            <a:ext cx="7717500" cy="106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150">
                <a:solidFill>
                  <a:schemeClr val="lt2"/>
                </a:solidFill>
              </a:rPr>
              <a:t>Nota:</a:t>
            </a:r>
            <a:r>
              <a:rPr lang="es" sz="1150">
                <a:solidFill>
                  <a:srgbClr val="333333"/>
                </a:solidFill>
              </a:rPr>
              <a:t> Las extensiones de eventos jQuery son una característica avanzada; requieren un conocimiento más profundo tanto del comportamiento del navegador como de los aspectos internos de jQuery que la mayoría de la API. La mayoría de los usuarios de jQuery no necesitarán usar extensiones de eventos, y aquellos que lo hagan deben usarlas con cuidado. Por ejemplo, en un proyecto grande con complementos de terceros, cambiar el comportamiento de eventos estándar como 'clic' o 'mouseover' puede causar serios problemas de compatibilidad.</a:t>
            </a:r>
            <a:endParaRPr/>
          </a:p>
        </p:txBody>
      </p:sp>
      <p:sp>
        <p:nvSpPr>
          <p:cNvPr id="671" name="Google Shape;671;p67"/>
          <p:cNvSpPr/>
          <p:nvPr/>
        </p:nvSpPr>
        <p:spPr>
          <a:xfrm>
            <a:off x="6966350" y="42804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8"/>
          <p:cNvSpPr txBox="1"/>
          <p:nvPr>
            <p:ph type="title"/>
          </p:nvPr>
        </p:nvSpPr>
        <p:spPr>
          <a:xfrm>
            <a:off x="1399275" y="1307100"/>
            <a:ext cx="66636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400"/>
              <a:t>Efectos  jQuery</a:t>
            </a:r>
            <a:endParaRPr sz="4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500"/>
              <a:t>Efectos  JQuery</a:t>
            </a:r>
            <a:endParaRPr sz="3500"/>
          </a:p>
        </p:txBody>
      </p:sp>
      <p:sp>
        <p:nvSpPr>
          <p:cNvPr id="682" name="Google Shape;682;p69"/>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jQuery hace que sea trivial agregar efectos simples a su página. Los efectos pueden usar la configuración integrada o proporcionar una duración personalizada. También puede crear animaciones personalizadas de propiedades CSS arbitrarias.</a:t>
            </a:r>
            <a:endParaRPr sz="1150">
              <a:solidFill>
                <a:srgbClr val="333333"/>
              </a:solidFill>
              <a:highlight>
                <a:srgbClr val="FFFFFF"/>
              </a:highlight>
              <a:latin typeface="Arial"/>
              <a:ea typeface="Arial"/>
              <a:cs typeface="Arial"/>
              <a:sym typeface="Arial"/>
            </a:endParaRPr>
          </a:p>
          <a:p>
            <a:pPr indent="0" lvl="0" marL="0" rtl="0" algn="just">
              <a:lnSpc>
                <a:spcPct val="115000"/>
              </a:lnSpc>
              <a:spcBef>
                <a:spcPts val="1100"/>
              </a:spcBef>
              <a:spcAft>
                <a:spcPts val="1600"/>
              </a:spcAft>
              <a:buNone/>
            </a:pPr>
            <a:r>
              <a:t/>
            </a:r>
            <a:endParaRPr sz="1150">
              <a:solidFill>
                <a:srgbClr val="333333"/>
              </a:solidFill>
              <a:highlight>
                <a:srgbClr val="FFFFFF"/>
              </a:highlight>
              <a:latin typeface="Arial"/>
              <a:ea typeface="Arial"/>
              <a:cs typeface="Arial"/>
              <a:sym typeface="Arial"/>
            </a:endParaRPr>
          </a:p>
        </p:txBody>
      </p:sp>
      <p:sp>
        <p:nvSpPr>
          <p:cNvPr id="683" name="Google Shape;683;p69"/>
          <p:cNvSpPr/>
          <p:nvPr/>
        </p:nvSpPr>
        <p:spPr>
          <a:xfrm>
            <a:off x="6981275" y="354087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Efectos  jQuery</a:t>
            </a:r>
            <a:endParaRPr sz="3500"/>
          </a:p>
        </p:txBody>
      </p:sp>
      <p:sp>
        <p:nvSpPr>
          <p:cNvPr id="689" name="Google Shape;689;p70"/>
          <p:cNvSpPr txBox="1"/>
          <p:nvPr>
            <p:ph idx="2" type="subTitle"/>
          </p:nvPr>
        </p:nvSpPr>
        <p:spPr>
          <a:xfrm>
            <a:off x="1182025" y="1892700"/>
            <a:ext cx="3433800" cy="251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Introducción a los efectos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Efectos personalizados con .animate()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Explicación de las colas de espera</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90" name="Google Shape;690;p70"/>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Introducción a los efectos</a:t>
            </a:r>
            <a:endParaRPr b="1" sz="2700">
              <a:solidFill>
                <a:srgbClr val="333333"/>
              </a:solidFill>
              <a:highlight>
                <a:srgbClr val="FFFFFF"/>
              </a:highlight>
              <a:latin typeface="Arial"/>
              <a:ea typeface="Arial"/>
              <a:cs typeface="Arial"/>
              <a:sym typeface="Arial"/>
            </a:endParaRPr>
          </a:p>
        </p:txBody>
      </p:sp>
      <p:sp>
        <p:nvSpPr>
          <p:cNvPr id="696" name="Google Shape;696;p71"/>
          <p:cNvSpPr txBox="1"/>
          <p:nvPr>
            <p:ph idx="1" type="subTitle"/>
          </p:nvPr>
        </p:nvSpPr>
        <p:spPr>
          <a:xfrm>
            <a:off x="713250" y="1216000"/>
            <a:ext cx="7717500" cy="320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Mostrar y ocultar contenido</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jQuery puede mostrar u ocultar contenido instantáneamente con </a:t>
            </a:r>
            <a:r>
              <a:rPr lang="es" sz="1000">
                <a:solidFill>
                  <a:schemeClr val="lt2"/>
                </a:solidFill>
                <a:highlight>
                  <a:schemeClr val="lt1"/>
                </a:highlight>
                <a:latin typeface="Consolas"/>
                <a:ea typeface="Consolas"/>
                <a:cs typeface="Consolas"/>
                <a:sym typeface="Consolas"/>
              </a:rPr>
              <a:t>.show() </a:t>
            </a:r>
            <a:r>
              <a:rPr lang="es" sz="1150">
                <a:solidFill>
                  <a:srgbClr val="333333"/>
                </a:solidFill>
                <a:highlight>
                  <a:srgbClr val="FFFFFF"/>
                </a:highlight>
                <a:latin typeface="Arial"/>
                <a:ea typeface="Arial"/>
                <a:cs typeface="Arial"/>
                <a:sym typeface="Arial"/>
              </a:rPr>
              <a:t>o  </a:t>
            </a:r>
            <a:r>
              <a:rPr lang="es" sz="1000">
                <a:solidFill>
                  <a:schemeClr val="lt2"/>
                </a:solidFill>
                <a:highlight>
                  <a:schemeClr val="lt1"/>
                </a:highlight>
                <a:latin typeface="Consolas"/>
                <a:ea typeface="Consolas"/>
                <a:cs typeface="Consolas"/>
                <a:sym typeface="Consolas"/>
              </a:rPr>
              <a:t>.hide()</a:t>
            </a:r>
            <a:r>
              <a:rPr lang="es" sz="1150">
                <a:solidFill>
                  <a:srgbClr val="333333"/>
                </a:solidFill>
                <a:highlight>
                  <a:srgbClr val="FFFFFF"/>
                </a:highlight>
                <a:latin typeface="Arial"/>
                <a:ea typeface="Arial"/>
                <a:cs typeface="Arial"/>
                <a:sym typeface="Arial"/>
              </a:rPr>
              <a:t>.</a:t>
            </a:r>
            <a:endParaRPr sz="1000">
              <a:solidFill>
                <a:schemeClr val="lt2"/>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Cuando jQuery oculta un elemento, establece su propiedad CSS en </a:t>
            </a:r>
            <a:r>
              <a:rPr lang="es" sz="1000">
                <a:solidFill>
                  <a:schemeClr val="lt2"/>
                </a:solidFill>
                <a:highlight>
                  <a:schemeClr val="lt1"/>
                </a:highlight>
                <a:latin typeface="Consolas"/>
                <a:ea typeface="Consolas"/>
                <a:cs typeface="Consolas"/>
                <a:sym typeface="Consolas"/>
              </a:rPr>
              <a:t>displaynone</a:t>
            </a:r>
            <a:r>
              <a:rPr lang="es" sz="1150">
                <a:solidFill>
                  <a:srgbClr val="333333"/>
                </a:solidFill>
                <a:highlight>
                  <a:srgbClr val="FFFFFF"/>
                </a:highlight>
                <a:latin typeface="Arial"/>
                <a:ea typeface="Arial"/>
                <a:cs typeface="Arial"/>
                <a:sym typeface="Arial"/>
              </a:rPr>
              <a:t> . Esto significa que el contenido tendrá cero anchura y altura; No significa que el contenido simplemente se volverá transparente y dejará un área vacía en la página.</a:t>
            </a:r>
            <a:endParaRPr sz="1000">
              <a:solidFill>
                <a:schemeClr val="lt2"/>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jQuery también puede mostrar u ocultar contenido mediante efectos de animación. Puedes decir y usar la animación de un par de maneras. Una es pasar en un argumento de </a:t>
            </a:r>
            <a:r>
              <a:rPr lang="es" sz="1000">
                <a:solidFill>
                  <a:schemeClr val="lt2"/>
                </a:solidFill>
                <a:highlight>
                  <a:schemeClr val="lt1"/>
                </a:highlight>
                <a:latin typeface="Consolas"/>
                <a:ea typeface="Consolas"/>
                <a:cs typeface="Consolas"/>
                <a:sym typeface="Consolas"/>
              </a:rPr>
              <a:t>.show()</a:t>
            </a:r>
            <a:r>
              <a:rPr lang="es" sz="1150">
                <a:solidFill>
                  <a:srgbClr val="333333"/>
                </a:solidFill>
                <a:highlight>
                  <a:srgbClr val="FFFFFF"/>
                </a:highlight>
                <a:latin typeface="Arial"/>
                <a:ea typeface="Arial"/>
                <a:cs typeface="Arial"/>
                <a:sym typeface="Arial"/>
              </a:rPr>
              <a:t> o </a:t>
            </a:r>
            <a:r>
              <a:rPr lang="es" sz="1000">
                <a:solidFill>
                  <a:schemeClr val="lt2"/>
                </a:solidFill>
                <a:highlight>
                  <a:schemeClr val="lt1"/>
                </a:highlight>
                <a:latin typeface="Consolas"/>
                <a:ea typeface="Consolas"/>
                <a:cs typeface="Consolas"/>
                <a:sym typeface="Consolas"/>
              </a:rPr>
              <a:t>.hide()</a:t>
            </a:r>
            <a:endParaRPr sz="1000">
              <a:solidFill>
                <a:schemeClr val="lt2"/>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Si prefiere un control más directo sobre la duración del efecto de animación, puede pasar la duración deseada en milisegundos a </a:t>
            </a:r>
            <a:r>
              <a:rPr lang="es" sz="1000">
                <a:solidFill>
                  <a:srgbClr val="333333"/>
                </a:solidFill>
                <a:latin typeface="Consolas"/>
                <a:ea typeface="Consolas"/>
                <a:cs typeface="Consolas"/>
                <a:sym typeface="Consolas"/>
              </a:rPr>
              <a:t>.show() </a:t>
            </a:r>
            <a:r>
              <a:rPr lang="es" sz="1150">
                <a:solidFill>
                  <a:srgbClr val="333333"/>
                </a:solidFill>
                <a:highlight>
                  <a:srgbClr val="FFFFFF"/>
                </a:highlight>
                <a:latin typeface="Arial"/>
                <a:ea typeface="Arial"/>
                <a:cs typeface="Arial"/>
                <a:sym typeface="Arial"/>
              </a:rPr>
              <a:t>y </a:t>
            </a:r>
            <a:r>
              <a:rPr lang="es" sz="1000">
                <a:solidFill>
                  <a:srgbClr val="333333"/>
                </a:solidFill>
                <a:latin typeface="Consolas"/>
                <a:ea typeface="Consolas"/>
                <a:cs typeface="Consolas"/>
                <a:sym typeface="Consolas"/>
              </a:rPr>
              <a:t>.hide().</a:t>
            </a:r>
            <a:endParaRPr sz="1000">
              <a:solidFill>
                <a:srgbClr val="333333"/>
              </a:solidFill>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La mayoría de los desarrolladores pasan en un número de milisegundos para tener un control más preciso sobre la duración.</a:t>
            </a:r>
            <a:endParaRPr sz="1000">
              <a:solidFill>
                <a:srgbClr val="333333"/>
              </a:solidFill>
              <a:latin typeface="Consolas"/>
              <a:ea typeface="Consolas"/>
              <a:cs typeface="Consolas"/>
              <a:sym typeface="Consolas"/>
            </a:endParaRPr>
          </a:p>
          <a:p>
            <a:pPr indent="457200" lvl="0" marL="0" rtl="0" algn="just">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697" name="Google Shape;697;p7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698" name="Google Shape;698;p71"/>
          <p:cNvSpPr/>
          <p:nvPr/>
        </p:nvSpPr>
        <p:spPr>
          <a:xfrm>
            <a:off x="7115750" y="40787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Introducción a los efectos</a:t>
            </a:r>
            <a:endParaRPr b="1" sz="2700">
              <a:solidFill>
                <a:srgbClr val="333333"/>
              </a:solidFill>
              <a:highlight>
                <a:srgbClr val="FFFFFF"/>
              </a:highlight>
              <a:latin typeface="Arial"/>
              <a:ea typeface="Arial"/>
              <a:cs typeface="Arial"/>
              <a:sym typeface="Arial"/>
            </a:endParaRPr>
          </a:p>
        </p:txBody>
      </p:sp>
      <p:sp>
        <p:nvSpPr>
          <p:cNvPr id="704" name="Google Shape;704;p72"/>
          <p:cNvSpPr txBox="1"/>
          <p:nvPr>
            <p:ph idx="1" type="subTitle"/>
          </p:nvPr>
        </p:nvSpPr>
        <p:spPr>
          <a:xfrm>
            <a:off x="713250" y="1216000"/>
            <a:ext cx="7717500" cy="3202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Animaciones de fundido y diapositivas</a:t>
            </a:r>
            <a:endParaRPr b="1" sz="1800">
              <a:solidFill>
                <a:srgbClr val="333333"/>
              </a:solidFill>
              <a:highlight>
                <a:srgbClr val="FFFFFF"/>
              </a:highlight>
              <a:latin typeface="Arial"/>
              <a:ea typeface="Arial"/>
              <a:cs typeface="Arial"/>
              <a:sym typeface="Arial"/>
            </a:endParaRPr>
          </a:p>
          <a:p>
            <a:pPr indent="0" lvl="0" marL="0" rtl="0" algn="just">
              <a:spcBef>
                <a:spcPts val="800"/>
              </a:spcBef>
              <a:spcAft>
                <a:spcPts val="0"/>
              </a:spcAft>
              <a:buNone/>
            </a:pPr>
            <a:r>
              <a:rPr lang="es" sz="1150">
                <a:solidFill>
                  <a:srgbClr val="333333"/>
                </a:solidFill>
                <a:highlight>
                  <a:srgbClr val="FFFFFF"/>
                </a:highlight>
                <a:latin typeface="Arial"/>
                <a:ea typeface="Arial"/>
                <a:cs typeface="Arial"/>
                <a:sym typeface="Arial"/>
              </a:rPr>
              <a:t>Es posible que lo haya notado y use una combinación de efectos de diapositiva y fundido al mostrar y ocultar contenido de forma animada. Si prefiere mostrar u ocultar contenido con un efecto u otro, existen métodos adicionales que pueden ayudar. y mostrar y ocultar contenido, respectivamente, utilizando solo un efecto de diapositiva. Las animaciones de diapositivas se logran realizando rápidamente cambios en la propiedad CSS de un elemento.</a:t>
            </a:r>
            <a:endParaRPr sz="1000">
              <a:solidFill>
                <a:schemeClr val="lt2"/>
              </a:solidFill>
              <a:highlight>
                <a:srgbClr val="FFFFFF"/>
              </a:highlight>
              <a:latin typeface="Consolas"/>
              <a:ea typeface="Consolas"/>
              <a:cs typeface="Consolas"/>
              <a:sym typeface="Consolas"/>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Del mismo modo y mostrar y ocultar contenido, respectivamente, mediante una animación de fundido. Las animaciones de fundido implican realizar cambios rápidamente en la propiedad CSS de un elemento.</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705" name="Google Shape;705;p7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06" name="Google Shape;706;p72"/>
          <p:cNvSpPr/>
          <p:nvPr/>
        </p:nvSpPr>
        <p:spPr>
          <a:xfrm>
            <a:off x="7115750" y="40787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Introducción a los efectos</a:t>
            </a:r>
            <a:endParaRPr b="1" sz="2700">
              <a:solidFill>
                <a:srgbClr val="333333"/>
              </a:solidFill>
              <a:highlight>
                <a:srgbClr val="FFFFFF"/>
              </a:highlight>
              <a:latin typeface="Arial"/>
              <a:ea typeface="Arial"/>
              <a:cs typeface="Arial"/>
              <a:sym typeface="Arial"/>
            </a:endParaRPr>
          </a:p>
        </p:txBody>
      </p:sp>
      <p:sp>
        <p:nvSpPr>
          <p:cNvPr id="712" name="Google Shape;712;p73"/>
          <p:cNvSpPr txBox="1"/>
          <p:nvPr>
            <p:ph idx="1" type="subTitle"/>
          </p:nvPr>
        </p:nvSpPr>
        <p:spPr>
          <a:xfrm>
            <a:off x="713250" y="1216000"/>
            <a:ext cx="7717500" cy="320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Cambio de la visualización en función del estado de visibilidad actual</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jQuery también puede permitirle cambiar la visibilidad de un contenido en función de su estado de visibilidad actual. mostrará el contenido que está oculto actualmente y ocultará el contenido que está visible.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Puede pasar los mismos argumentos a los que pasa a cualquiera de los métodos de efectos anteriores. usará una combinación de efectos de deslizamiento y fundido, tal como y lo hace. Puede alternar la visualización de contenido con solo una diapositiva o un fundido usando y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713" name="Google Shape;713;p7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14" name="Google Shape;714;p73"/>
          <p:cNvSpPr/>
          <p:nvPr/>
        </p:nvSpPr>
        <p:spPr>
          <a:xfrm>
            <a:off x="7115750" y="40787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2317950" y="1307100"/>
            <a:ext cx="57450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Core</a:t>
            </a:r>
            <a:r>
              <a:rPr lang="es"/>
              <a:t> jQuery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Introducción a los efectos</a:t>
            </a:r>
            <a:endParaRPr b="1" sz="2700">
              <a:solidFill>
                <a:srgbClr val="333333"/>
              </a:solidFill>
              <a:highlight>
                <a:srgbClr val="FFFFFF"/>
              </a:highlight>
              <a:latin typeface="Arial"/>
              <a:ea typeface="Arial"/>
              <a:cs typeface="Arial"/>
              <a:sym typeface="Arial"/>
            </a:endParaRPr>
          </a:p>
        </p:txBody>
      </p:sp>
      <p:sp>
        <p:nvSpPr>
          <p:cNvPr id="720" name="Google Shape;720;p74"/>
          <p:cNvSpPr txBox="1"/>
          <p:nvPr>
            <p:ph idx="1" type="subTitle"/>
          </p:nvPr>
        </p:nvSpPr>
        <p:spPr>
          <a:xfrm>
            <a:off x="713250" y="1216000"/>
            <a:ext cx="7717500" cy="347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Gestión de efectos de animación</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jQuery proporciona algunas características adicionales para controlar sus animaciones:</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000">
                <a:solidFill>
                  <a:schemeClr val="lt2"/>
                </a:solidFill>
                <a:highlight>
                  <a:srgbClr val="FFFFFF"/>
                </a:highlight>
                <a:latin typeface="Consolas"/>
                <a:ea typeface="Consolas"/>
                <a:cs typeface="Consolas"/>
                <a:sym typeface="Consolas"/>
              </a:rPr>
              <a:t>.stop()</a:t>
            </a:r>
            <a:r>
              <a:rPr lang="es" sz="1150">
                <a:solidFill>
                  <a:schemeClr val="lt2"/>
                </a:solidFill>
                <a:highlight>
                  <a:srgbClr val="FFFFFF"/>
                </a:highlight>
                <a:latin typeface="Arial"/>
                <a:ea typeface="Arial"/>
                <a:cs typeface="Arial"/>
                <a:sym typeface="Arial"/>
              </a:rPr>
              <a:t> </a:t>
            </a:r>
            <a:r>
              <a:rPr lang="es" sz="1150">
                <a:solidFill>
                  <a:srgbClr val="333333"/>
                </a:solidFill>
                <a:highlight>
                  <a:srgbClr val="FFFFFF"/>
                </a:highlight>
                <a:latin typeface="Arial"/>
                <a:ea typeface="Arial"/>
                <a:cs typeface="Arial"/>
                <a:sym typeface="Arial"/>
              </a:rPr>
              <a:t>finalizará inmediatamente todas las animaciones que se ejecuten en los elementos de su selección. Puede dar a los usuarios finales el control sobre las animaciones de página manipulando un botón en el que puedan hacer clic para detener las animaciones.</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000">
                <a:solidFill>
                  <a:schemeClr val="lt2"/>
                </a:solidFill>
                <a:latin typeface="Consolas"/>
                <a:ea typeface="Consolas"/>
                <a:cs typeface="Consolas"/>
                <a:sym typeface="Consolas"/>
              </a:rPr>
              <a:t>.delay()</a:t>
            </a:r>
            <a:r>
              <a:rPr lang="es" sz="1150">
                <a:solidFill>
                  <a:schemeClr val="lt2"/>
                </a:solidFill>
                <a:highlight>
                  <a:srgbClr val="FFFFFF"/>
                </a:highlight>
                <a:latin typeface="Arial"/>
                <a:ea typeface="Arial"/>
                <a:cs typeface="Arial"/>
                <a:sym typeface="Arial"/>
              </a:rPr>
              <a:t> </a:t>
            </a:r>
            <a:r>
              <a:rPr lang="es" sz="1150">
                <a:solidFill>
                  <a:srgbClr val="333333"/>
                </a:solidFill>
                <a:highlight>
                  <a:srgbClr val="FFFFFF"/>
                </a:highlight>
                <a:latin typeface="Arial"/>
                <a:ea typeface="Arial"/>
                <a:cs typeface="Arial"/>
                <a:sym typeface="Arial"/>
              </a:rPr>
              <a:t>se utiliza para introducir un retraso entre animaciones sucesivas.</a:t>
            </a:r>
            <a:endParaRPr sz="1150">
              <a:solidFill>
                <a:srgbClr val="333333"/>
              </a:solidFill>
              <a:highlight>
                <a:srgbClr val="FFFFFF"/>
              </a:highlight>
              <a:latin typeface="Arial"/>
              <a:ea typeface="Arial"/>
              <a:cs typeface="Arial"/>
              <a:sym typeface="Arial"/>
            </a:endParaRPr>
          </a:p>
          <a:p>
            <a:pPr indent="0" lvl="0" marL="0" marR="63500" rtl="0" algn="l">
              <a:spcBef>
                <a:spcPts val="1100"/>
              </a:spcBef>
              <a:spcAft>
                <a:spcPts val="0"/>
              </a:spcAft>
              <a:buNone/>
            </a:pPr>
            <a:r>
              <a:rPr b="1" lang="es" sz="1000">
                <a:solidFill>
                  <a:schemeClr val="lt2"/>
                </a:solidFill>
                <a:highlight>
                  <a:srgbClr val="FFFFFF"/>
                </a:highlight>
                <a:latin typeface="Consolas"/>
                <a:ea typeface="Consolas"/>
                <a:cs typeface="Consolas"/>
                <a:sym typeface="Consolas"/>
              </a:rPr>
              <a:t>jQuery.fx</a:t>
            </a:r>
            <a:endParaRPr b="1" sz="1000">
              <a:solidFill>
                <a:schemeClr val="lt2"/>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El objeto tiene una serie de propiedades que controlan cómo se implementan los efectos. Asigna los argumentos , , y duración mencionados anteriormente a un número específico de milisegundos. El valor predeterminado de es:</a:t>
            </a:r>
            <a:r>
              <a:rPr lang="es" sz="1000">
                <a:solidFill>
                  <a:schemeClr val="lt2"/>
                </a:solidFill>
                <a:highlight>
                  <a:srgbClr val="FFFFFF"/>
                </a:highlight>
                <a:latin typeface="Consolas"/>
                <a:ea typeface="Consolas"/>
                <a:cs typeface="Consolas"/>
                <a:sym typeface="Consolas"/>
              </a:rPr>
              <a:t>jQuery.fxjQuery.fx.speedsslownormalfastjQuery.fx.speeds</a:t>
            </a:r>
            <a:endParaRPr sz="1000">
              <a:solidFill>
                <a:schemeClr val="lt2"/>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000">
                <a:solidFill>
                  <a:schemeClr val="lt2"/>
                </a:solidFill>
                <a:latin typeface="Consolas"/>
                <a:ea typeface="Consolas"/>
                <a:cs typeface="Consolas"/>
                <a:sym typeface="Consolas"/>
              </a:rPr>
              <a:t>jQuery.fx.interval</a:t>
            </a:r>
            <a:r>
              <a:rPr lang="es" sz="1150">
                <a:solidFill>
                  <a:srgbClr val="333333"/>
                </a:solidFill>
                <a:highlight>
                  <a:srgbClr val="FFFFFF"/>
                </a:highlight>
                <a:latin typeface="Arial"/>
                <a:ea typeface="Arial"/>
                <a:cs typeface="Arial"/>
                <a:sym typeface="Arial"/>
              </a:rPr>
              <a:t> Controla el número de fotogramas por segundo que se muestra en una animación. El valor predeterminado es de 13 milisegundos entre fotogramas sucesivos.</a:t>
            </a:r>
            <a:endParaRPr sz="1000">
              <a:solidFill>
                <a:srgbClr val="188038"/>
              </a:solidFill>
              <a:highlight>
                <a:srgbClr val="FFFFFF"/>
              </a:highlight>
              <a:latin typeface="Consolas"/>
              <a:ea typeface="Consolas"/>
              <a:cs typeface="Consolas"/>
              <a:sym typeface="Consolas"/>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721" name="Google Shape;721;p7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22" name="Google Shape;722;p74"/>
          <p:cNvSpPr/>
          <p:nvPr/>
        </p:nvSpPr>
        <p:spPr>
          <a:xfrm>
            <a:off x="7115750" y="43551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Efectos personalizados con .animate()</a:t>
            </a:r>
            <a:endParaRPr b="1" sz="2700">
              <a:solidFill>
                <a:srgbClr val="333333"/>
              </a:solidFill>
              <a:highlight>
                <a:srgbClr val="FFFFFF"/>
              </a:highlight>
              <a:latin typeface="Arial"/>
              <a:ea typeface="Arial"/>
              <a:cs typeface="Arial"/>
              <a:sym typeface="Arial"/>
            </a:endParaRPr>
          </a:p>
        </p:txBody>
      </p:sp>
      <p:sp>
        <p:nvSpPr>
          <p:cNvPr id="728" name="Google Shape;728;p75"/>
          <p:cNvSpPr txBox="1"/>
          <p:nvPr>
            <p:ph idx="1" type="subTitle"/>
          </p:nvPr>
        </p:nvSpPr>
        <p:spPr>
          <a:xfrm>
            <a:off x="713250" y="1216000"/>
            <a:ext cx="7717500" cy="3662400"/>
          </a:xfrm>
          <a:prstGeom prst="rect">
            <a:avLst/>
          </a:prstGeom>
        </p:spPr>
        <p:txBody>
          <a:bodyPr anchorCtr="0" anchor="t" bIns="91425" lIns="91425" spcFirstLastPara="1" rIns="91425" wrap="square" tIns="91425">
            <a:noAutofit/>
          </a:bodyPr>
          <a:lstStyle/>
          <a:p>
            <a:pPr indent="0" lvl="0" marL="76200" marR="76200" rtl="0" algn="l">
              <a:lnSpc>
                <a:spcPct val="110000"/>
              </a:lnSpc>
              <a:spcBef>
                <a:spcPts val="0"/>
              </a:spcBef>
              <a:spcAft>
                <a:spcPts val="0"/>
              </a:spcAft>
              <a:buNone/>
            </a:pPr>
            <a:r>
              <a:rPr lang="es" sz="1150">
                <a:solidFill>
                  <a:srgbClr val="333333"/>
                </a:solidFill>
                <a:highlight>
                  <a:srgbClr val="FFFFFF"/>
                </a:highlight>
                <a:latin typeface="Arial"/>
                <a:ea typeface="Arial"/>
                <a:cs typeface="Arial"/>
                <a:sym typeface="Arial"/>
              </a:rPr>
              <a:t>Query permite animar propiedades CSS arbitrarias a través del método </a:t>
            </a:r>
            <a:r>
              <a:rPr lang="es" sz="1000">
                <a:solidFill>
                  <a:schemeClr val="lt2"/>
                </a:solidFill>
                <a:latin typeface="Consolas"/>
                <a:ea typeface="Consolas"/>
                <a:cs typeface="Consolas"/>
                <a:sym typeface="Consolas"/>
              </a:rPr>
              <a:t>.animate().</a:t>
            </a:r>
            <a:endParaRPr sz="950">
              <a:solidFill>
                <a:schemeClr val="lt2"/>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0"/>
              </a:spcBef>
              <a:spcAft>
                <a:spcPts val="0"/>
              </a:spcAft>
              <a:buNone/>
            </a:pPr>
            <a:r>
              <a:rPr lang="es" sz="1150">
                <a:solidFill>
                  <a:srgbClr val="333333"/>
                </a:solidFill>
                <a:highlight>
                  <a:srgbClr val="FFFFFF"/>
                </a:highlight>
                <a:latin typeface="Arial"/>
                <a:ea typeface="Arial"/>
                <a:cs typeface="Arial"/>
                <a:sym typeface="Arial"/>
              </a:rPr>
              <a:t>El método permite animar a un valor establecido o a un valor relativo al valor actual.</a:t>
            </a:r>
            <a:endParaRPr sz="1000">
              <a:solidFill>
                <a:srgbClr val="333333"/>
              </a:solidFill>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"div.funtimes"</a:t>
            </a:r>
            <a:r>
              <a:rPr lang="es" sz="1150">
                <a:solidFill>
                  <a:srgbClr val="188038"/>
                </a:solidFill>
                <a:highlight>
                  <a:srgbClr val="EEEEEE"/>
                </a:highlight>
                <a:latin typeface="Consolas"/>
                <a:ea typeface="Consolas"/>
                <a:cs typeface="Consolas"/>
                <a:sym typeface="Consolas"/>
              </a:rPr>
              <a:t> ).animate(</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left</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"+=50"</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opacity</a:t>
            </a:r>
            <a:r>
              <a:rPr lang="es" sz="1150">
                <a:solidFill>
                  <a:srgbClr val="188038"/>
                </a:solidFill>
                <a:highlight>
                  <a:srgbClr val="EEEEEE"/>
                </a:highlight>
                <a:latin typeface="Consolas"/>
                <a:ea typeface="Consolas"/>
                <a:cs typeface="Consolas"/>
                <a:sym typeface="Consolas"/>
              </a:rPr>
              <a:t>: </a:t>
            </a:r>
            <a:r>
              <a:rPr lang="es" sz="1150">
                <a:solidFill>
                  <a:srgbClr val="009999"/>
                </a:solidFill>
                <a:highlight>
                  <a:srgbClr val="EEEEEE"/>
                </a:highlight>
                <a:latin typeface="Consolas"/>
                <a:ea typeface="Consolas"/>
                <a:cs typeface="Consolas"/>
                <a:sym typeface="Consolas"/>
              </a:rPr>
              <a:t>0.25</a:t>
            </a:r>
            <a:endParaRPr sz="1150">
              <a:solidFill>
                <a:srgbClr val="009999"/>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9999"/>
                </a:solidFill>
                <a:highlight>
                  <a:srgbClr val="EEEEEE"/>
                </a:highlight>
                <a:latin typeface="Consolas"/>
                <a:ea typeface="Consolas"/>
                <a:cs typeface="Consolas"/>
                <a:sym typeface="Consolas"/>
              </a:rPr>
              <a:t>300</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"done!"</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marR="63500" rtl="0" algn="l">
              <a:spcBef>
                <a:spcPts val="0"/>
              </a:spcBef>
              <a:spcAft>
                <a:spcPts val="1000"/>
              </a:spcAft>
              <a:buNone/>
            </a:pPr>
            <a:r>
              <a:rPr b="1" lang="es" sz="1150">
                <a:solidFill>
                  <a:schemeClr val="lt2"/>
                </a:solidFill>
                <a:highlight>
                  <a:srgbClr val="FFFFFF"/>
                </a:highlight>
                <a:latin typeface="Arial"/>
                <a:ea typeface="Arial"/>
                <a:cs typeface="Arial"/>
                <a:sym typeface="Arial"/>
              </a:rPr>
              <a:t>Nota:</a:t>
            </a:r>
            <a:r>
              <a:rPr lang="es" sz="1150">
                <a:solidFill>
                  <a:srgbClr val="333333"/>
                </a:solidFill>
                <a:highlight>
                  <a:srgbClr val="FFFFFF"/>
                </a:highlight>
                <a:latin typeface="Arial"/>
                <a:ea typeface="Arial"/>
                <a:cs typeface="Arial"/>
                <a:sym typeface="Arial"/>
              </a:rPr>
              <a:t> Las propiedades relacionadas con el color no se pueden animar con el uso de jQuery listo para usar. Las animaciones de color se pueden lograr fácilmente incluyendo el complemento de color. Discutiremos el uso de complementos más adelante en el libro.</a:t>
            </a:r>
            <a:endParaRPr sz="1150">
              <a:solidFill>
                <a:srgbClr val="333333"/>
              </a:solidFill>
              <a:highlight>
                <a:srgbClr val="FFFFFF"/>
              </a:highlight>
              <a:latin typeface="Arial"/>
              <a:ea typeface="Arial"/>
              <a:cs typeface="Arial"/>
              <a:sym typeface="Arial"/>
            </a:endParaRPr>
          </a:p>
        </p:txBody>
      </p:sp>
      <p:sp>
        <p:nvSpPr>
          <p:cNvPr id="729" name="Google Shape;729;p75"/>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30" name="Google Shape;730;p75"/>
          <p:cNvSpPr/>
          <p:nvPr/>
        </p:nvSpPr>
        <p:spPr>
          <a:xfrm>
            <a:off x="7138150" y="42132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Efectos personalizados con .animate()</a:t>
            </a:r>
            <a:endParaRPr b="1" sz="2700">
              <a:solidFill>
                <a:srgbClr val="333333"/>
              </a:solidFill>
              <a:highlight>
                <a:srgbClr val="FFFFFF"/>
              </a:highlight>
              <a:latin typeface="Arial"/>
              <a:ea typeface="Arial"/>
              <a:cs typeface="Arial"/>
              <a:sym typeface="Arial"/>
            </a:endParaRPr>
          </a:p>
        </p:txBody>
      </p:sp>
      <p:sp>
        <p:nvSpPr>
          <p:cNvPr id="736" name="Google Shape;736;p76"/>
          <p:cNvSpPr txBox="1"/>
          <p:nvPr>
            <p:ph idx="1" type="subTitle"/>
          </p:nvPr>
        </p:nvSpPr>
        <p:spPr>
          <a:xfrm>
            <a:off x="713250" y="1216000"/>
            <a:ext cx="7717500" cy="366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Facilitar</a:t>
            </a:r>
            <a:endParaRPr b="1" sz="1500">
              <a:solidFill>
                <a:srgbClr val="666666"/>
              </a:solidFill>
              <a:highlight>
                <a:srgbClr val="FFFFFF"/>
              </a:highlight>
              <a:latin typeface="Arial"/>
              <a:ea typeface="Arial"/>
              <a:cs typeface="Arial"/>
              <a:sym typeface="Arial"/>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Definición: La flexibilización describe la manera en que se produce un efecto, ya sea que la tasa de cambio sea constante o </a:t>
            </a:r>
            <a:r>
              <a:rPr lang="es" sz="1150">
                <a:solidFill>
                  <a:srgbClr val="333333"/>
                </a:solidFill>
                <a:highlight>
                  <a:srgbClr val="FFFFFF"/>
                </a:highlight>
                <a:latin typeface="Arial"/>
                <a:ea typeface="Arial"/>
                <a:cs typeface="Arial"/>
                <a:sym typeface="Arial"/>
              </a:rPr>
              <a:t>varía</a:t>
            </a:r>
            <a:r>
              <a:rPr lang="es" sz="1150">
                <a:solidFill>
                  <a:srgbClr val="333333"/>
                </a:solidFill>
                <a:highlight>
                  <a:srgbClr val="FFFFFF"/>
                </a:highlight>
                <a:latin typeface="Arial"/>
                <a:ea typeface="Arial"/>
                <a:cs typeface="Arial"/>
                <a:sym typeface="Arial"/>
              </a:rPr>
              <a:t> durante la duración de la animación. jQuery incluye solo dos métodos de flexibilización: swing y lineal. Si desea transiciones más naturales en sus animaciones, hay varios complementos de facilitación disponibles.</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A partir de jQuery 1.4, es posible hacer una flexibilización por propiedad cuando se usa el método.</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188038"/>
              </a:solidFill>
              <a:highlight>
                <a:srgbClr val="EEEEEE"/>
              </a:highlight>
              <a:latin typeface="Consolas"/>
              <a:ea typeface="Consolas"/>
              <a:cs typeface="Consolas"/>
              <a:sym typeface="Consolas"/>
            </a:endParaRPr>
          </a:p>
          <a:p>
            <a:pPr indent="0" lvl="0" marL="0" marR="63500" rtl="0" algn="l">
              <a:spcBef>
                <a:spcPts val="0"/>
              </a:spcBef>
              <a:spcAft>
                <a:spcPts val="1000"/>
              </a:spcAft>
              <a:buNone/>
            </a:pPr>
            <a:r>
              <a:t/>
            </a:r>
            <a:endParaRPr sz="1150">
              <a:solidFill>
                <a:srgbClr val="333333"/>
              </a:solidFill>
              <a:highlight>
                <a:srgbClr val="FFFFFF"/>
              </a:highlight>
              <a:latin typeface="Arial"/>
              <a:ea typeface="Arial"/>
              <a:cs typeface="Arial"/>
              <a:sym typeface="Arial"/>
            </a:endParaRPr>
          </a:p>
        </p:txBody>
      </p:sp>
      <p:sp>
        <p:nvSpPr>
          <p:cNvPr id="737" name="Google Shape;737;p7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38" name="Google Shape;738;p76"/>
          <p:cNvSpPr/>
          <p:nvPr/>
        </p:nvSpPr>
        <p:spPr>
          <a:xfrm>
            <a:off x="7138150" y="42132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7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Explicación de las colas de espera</a:t>
            </a:r>
            <a:endParaRPr b="1" sz="2700">
              <a:solidFill>
                <a:srgbClr val="333333"/>
              </a:solidFill>
              <a:highlight>
                <a:srgbClr val="FFFFFF"/>
              </a:highlight>
              <a:latin typeface="Arial"/>
              <a:ea typeface="Arial"/>
              <a:cs typeface="Arial"/>
              <a:sym typeface="Arial"/>
            </a:endParaRPr>
          </a:p>
        </p:txBody>
      </p:sp>
      <p:sp>
        <p:nvSpPr>
          <p:cNvPr id="744" name="Google Shape;744;p77"/>
          <p:cNvSpPr txBox="1"/>
          <p:nvPr>
            <p:ph idx="1" type="subTitle"/>
          </p:nvPr>
        </p:nvSpPr>
        <p:spPr>
          <a:xfrm>
            <a:off x="713250" y="1216000"/>
            <a:ext cx="7717500" cy="288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Las colas son la base de todas las animaciones en jQuery, permiten que una serie de funciones se ejecuten de forma asíncrona en un elemento. Métodos como </a:t>
            </a:r>
            <a:r>
              <a:rPr lang="es" sz="1000">
                <a:solidFill>
                  <a:schemeClr val="lt2"/>
                </a:solidFill>
                <a:highlight>
                  <a:srgbClr val="FFFFFF"/>
                </a:highlight>
                <a:latin typeface="Consolas"/>
                <a:ea typeface="Consolas"/>
                <a:cs typeface="Consolas"/>
                <a:sym typeface="Consolas"/>
              </a:rPr>
              <a:t>slideUp()</a:t>
            </a:r>
            <a:r>
              <a:rPr lang="es" sz="1150">
                <a:solidFill>
                  <a:schemeClr val="lt2"/>
                </a:solidFill>
                <a:highlight>
                  <a:srgbClr val="FFFFFF"/>
                </a:highlight>
                <a:latin typeface="Arial"/>
                <a:ea typeface="Arial"/>
                <a:cs typeface="Arial"/>
                <a:sym typeface="Arial"/>
              </a:rPr>
              <a:t>, </a:t>
            </a:r>
            <a:r>
              <a:rPr lang="es" sz="1000">
                <a:solidFill>
                  <a:schemeClr val="lt2"/>
                </a:solidFill>
                <a:highlight>
                  <a:srgbClr val="FFFFFF"/>
                </a:highlight>
                <a:latin typeface="Consolas"/>
                <a:ea typeface="Consolas"/>
                <a:cs typeface="Consolas"/>
                <a:sym typeface="Consolas"/>
              </a:rPr>
              <a:t>slideDown()</a:t>
            </a:r>
            <a:r>
              <a:rPr lang="es" sz="1150">
                <a:solidFill>
                  <a:schemeClr val="lt2"/>
                </a:solidFill>
                <a:highlight>
                  <a:srgbClr val="FFFFFF"/>
                </a:highlight>
                <a:latin typeface="Arial"/>
                <a:ea typeface="Arial"/>
                <a:cs typeface="Arial"/>
                <a:sym typeface="Arial"/>
              </a:rPr>
              <a:t>, </a:t>
            </a:r>
            <a:r>
              <a:rPr lang="es" sz="1000">
                <a:solidFill>
                  <a:schemeClr val="lt2"/>
                </a:solidFill>
                <a:highlight>
                  <a:srgbClr val="FFFFFF"/>
                </a:highlight>
                <a:latin typeface="Consolas"/>
                <a:ea typeface="Consolas"/>
                <a:cs typeface="Consolas"/>
                <a:sym typeface="Consolas"/>
              </a:rPr>
              <a:t>fadeIn()</a:t>
            </a:r>
            <a:r>
              <a:rPr lang="es" sz="1150">
                <a:solidFill>
                  <a:schemeClr val="lt2"/>
                </a:solidFill>
                <a:highlight>
                  <a:srgbClr val="FFFFFF"/>
                </a:highlight>
                <a:latin typeface="Arial"/>
                <a:ea typeface="Arial"/>
                <a:cs typeface="Arial"/>
                <a:sym typeface="Arial"/>
              </a:rPr>
              <a:t>,</a:t>
            </a:r>
            <a:r>
              <a:rPr lang="es" sz="1000">
                <a:solidFill>
                  <a:schemeClr val="lt2"/>
                </a:solidFill>
                <a:highlight>
                  <a:srgbClr val="FFFFFF"/>
                </a:highlight>
                <a:latin typeface="Consolas"/>
                <a:ea typeface="Consolas"/>
                <a:cs typeface="Consolas"/>
                <a:sym typeface="Consolas"/>
              </a:rPr>
              <a:t>fadeOut(), animate()</a:t>
            </a:r>
            <a:r>
              <a:rPr lang="es" sz="1000">
                <a:solidFill>
                  <a:srgbClr val="188038"/>
                </a:solidFill>
                <a:highlight>
                  <a:srgbClr val="FFFFFF"/>
                </a:highlight>
                <a:latin typeface="Consolas"/>
                <a:ea typeface="Consolas"/>
                <a:cs typeface="Consolas"/>
                <a:sym typeface="Consolas"/>
              </a:rPr>
              <a:t> </a:t>
            </a:r>
            <a:r>
              <a:rPr lang="es" sz="1150">
                <a:solidFill>
                  <a:srgbClr val="333333"/>
                </a:solidFill>
                <a:highlight>
                  <a:srgbClr val="FFFFFF"/>
                </a:highlight>
                <a:latin typeface="Arial"/>
                <a:ea typeface="Arial"/>
                <a:cs typeface="Arial"/>
                <a:sym typeface="Arial"/>
              </a:rPr>
              <a:t> y todas usan , que aprovecha </a:t>
            </a:r>
            <a:r>
              <a:rPr i="1" lang="es" sz="1150">
                <a:solidFill>
                  <a:srgbClr val="6D6D6D"/>
                </a:solidFill>
                <a:highlight>
                  <a:srgbClr val="FFFFFF"/>
                </a:highlight>
                <a:latin typeface="Arial"/>
                <a:ea typeface="Arial"/>
                <a:cs typeface="Arial"/>
                <a:sym typeface="Arial"/>
              </a:rPr>
              <a:t>las colas</a:t>
            </a:r>
            <a:r>
              <a:rPr lang="es" sz="1150">
                <a:solidFill>
                  <a:srgbClr val="333333"/>
                </a:solidFill>
                <a:highlight>
                  <a:srgbClr val="FFFFFF"/>
                </a:highlight>
                <a:latin typeface="Arial"/>
                <a:ea typeface="Arial"/>
                <a:cs typeface="Arial"/>
                <a:sym typeface="Arial"/>
              </a:rPr>
              <a:t> para crear la serie de pasos que harán la transición de uno o más valores CSS a lo largo de la animación.</a:t>
            </a:r>
            <a:endParaRPr sz="1000">
              <a:solidFill>
                <a:srgbClr val="188038"/>
              </a:solidFill>
              <a:highlight>
                <a:srgbClr val="FFFFFF"/>
              </a:highlight>
              <a:latin typeface="Consolas"/>
              <a:ea typeface="Consolas"/>
              <a:cs typeface="Consolas"/>
              <a:sym typeface="Consolas"/>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Podemos pasar una función de devolución de llamada al método, que se ejecutará una vez que la animación se haya completado.</a:t>
            </a:r>
            <a:endParaRPr sz="1000">
              <a:solidFill>
                <a:srgbClr val="188038"/>
              </a:solidFill>
              <a:highlight>
                <a:srgbClr val="FFFFFF"/>
              </a:highlight>
              <a:latin typeface="Consolas"/>
              <a:ea typeface="Consolas"/>
              <a:cs typeface="Consolas"/>
              <a:sym typeface="Consolas"/>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".box"</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.animate(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height</a:t>
            </a:r>
            <a:r>
              <a:rPr lang="es" sz="1150">
                <a:solidFill>
                  <a:srgbClr val="188038"/>
                </a:solidFill>
                <a:highlight>
                  <a:srgbClr val="EEEEEE"/>
                </a:highlight>
                <a:latin typeface="Consolas"/>
                <a:ea typeface="Consolas"/>
                <a:cs typeface="Consolas"/>
                <a:sym typeface="Consolas"/>
              </a:rPr>
              <a:t>: </a:t>
            </a:r>
            <a:r>
              <a:rPr lang="es" sz="1150">
                <a:solidFill>
                  <a:srgbClr val="009999"/>
                </a:solidFill>
                <a:highlight>
                  <a:srgbClr val="EEEEEE"/>
                </a:highlight>
                <a:latin typeface="Consolas"/>
                <a:ea typeface="Consolas"/>
                <a:cs typeface="Consolas"/>
                <a:sym typeface="Consolas"/>
              </a:rPr>
              <a:t>20</a:t>
            </a:r>
            <a:endParaRPr sz="1150">
              <a:solidFill>
                <a:srgbClr val="009999"/>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DD1144"/>
                </a:solidFill>
                <a:highlight>
                  <a:srgbClr val="EEEEEE"/>
                </a:highlight>
                <a:latin typeface="Consolas"/>
                <a:ea typeface="Consolas"/>
                <a:cs typeface="Consolas"/>
                <a:sym typeface="Consolas"/>
              </a:rPr>
              <a:t>"slow"</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DD1144"/>
                </a:solidFill>
                <a:highlight>
                  <a:srgbClr val="EEEEEE"/>
                </a:highlight>
                <a:latin typeface="Consolas"/>
                <a:ea typeface="Consolas"/>
                <a:cs typeface="Consolas"/>
                <a:sym typeface="Consolas"/>
              </a:rPr>
              <a:t>"#title"</a:t>
            </a:r>
            <a:r>
              <a:rPr lang="es" sz="1150">
                <a:solidFill>
                  <a:srgbClr val="188038"/>
                </a:solidFill>
                <a:highlight>
                  <a:srgbClr val="EEEEEE"/>
                </a:highlight>
                <a:latin typeface="Consolas"/>
                <a:ea typeface="Consolas"/>
                <a:cs typeface="Consolas"/>
                <a:sym typeface="Consolas"/>
              </a:rPr>
              <a:t> ).html( </a:t>
            </a:r>
            <a:r>
              <a:rPr lang="es" sz="1150">
                <a:solidFill>
                  <a:srgbClr val="DD1144"/>
                </a:solidFill>
                <a:highlight>
                  <a:srgbClr val="EEEEEE"/>
                </a:highlight>
                <a:latin typeface="Consolas"/>
                <a:ea typeface="Consolas"/>
                <a:cs typeface="Consolas"/>
                <a:sym typeface="Consolas"/>
              </a:rPr>
              <a:t>"We're in the callback, baby!"</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745" name="Google Shape;745;p7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46" name="Google Shape;746;p77"/>
          <p:cNvSpPr/>
          <p:nvPr/>
        </p:nvSpPr>
        <p:spPr>
          <a:xfrm>
            <a:off x="7138150" y="37948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Explicación de las colas de espera</a:t>
            </a:r>
            <a:endParaRPr b="1" sz="2700">
              <a:solidFill>
                <a:srgbClr val="333333"/>
              </a:solidFill>
              <a:highlight>
                <a:srgbClr val="FFFFFF"/>
              </a:highlight>
              <a:latin typeface="Arial"/>
              <a:ea typeface="Arial"/>
              <a:cs typeface="Arial"/>
              <a:sym typeface="Arial"/>
            </a:endParaRPr>
          </a:p>
        </p:txBody>
      </p:sp>
      <p:sp>
        <p:nvSpPr>
          <p:cNvPr id="752" name="Google Shape;752;p78"/>
          <p:cNvSpPr txBox="1"/>
          <p:nvPr>
            <p:ph idx="1" type="subTitle"/>
          </p:nvPr>
        </p:nvSpPr>
        <p:spPr>
          <a:xfrm>
            <a:off x="713250" y="1216000"/>
            <a:ext cx="7717500" cy="288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Colas como devoluciones de llamada</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En lugar de pasar una devolución de llamada como argumento, podemos agregar otra función a la </a:t>
            </a:r>
            <a:r>
              <a:rPr i="1" lang="es" sz="1150">
                <a:solidFill>
                  <a:srgbClr val="6D6D6D"/>
                </a:solidFill>
                <a:highlight>
                  <a:srgbClr val="FFFFFF"/>
                </a:highlight>
                <a:latin typeface="Arial"/>
                <a:ea typeface="Arial"/>
                <a:cs typeface="Arial"/>
                <a:sym typeface="Arial"/>
              </a:rPr>
              <a:t>cola</a:t>
            </a:r>
            <a:r>
              <a:rPr lang="es" sz="1150">
                <a:solidFill>
                  <a:srgbClr val="333333"/>
                </a:solidFill>
                <a:highlight>
                  <a:srgbClr val="FFFFFF"/>
                </a:highlight>
                <a:latin typeface="Arial"/>
                <a:ea typeface="Arial"/>
                <a:cs typeface="Arial"/>
                <a:sym typeface="Arial"/>
              </a:rPr>
              <a:t> que actuará como nuestra devolución de llamada. Esto se ejecutará después de que se hayan completado todos los pasos de la animación.</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jQuery no tiene ninguna idea de cómo funcionan los elementos de cola, por lo que debemos llamar a </a:t>
            </a:r>
            <a:r>
              <a:rPr lang="es" sz="1000">
                <a:solidFill>
                  <a:schemeClr val="lt2"/>
                </a:solidFill>
                <a:highlight>
                  <a:srgbClr val="FFFFFF"/>
                </a:highlight>
                <a:latin typeface="Consolas"/>
                <a:ea typeface="Consolas"/>
                <a:cs typeface="Consolas"/>
                <a:sym typeface="Consolas"/>
              </a:rPr>
              <a:t>dequeue()</a:t>
            </a:r>
            <a:r>
              <a:rPr lang="es" sz="1150">
                <a:solidFill>
                  <a:srgbClr val="333333"/>
                </a:solidFill>
                <a:highlight>
                  <a:srgbClr val="FFFFFF"/>
                </a:highlight>
                <a:latin typeface="Arial"/>
                <a:ea typeface="Arial"/>
                <a:cs typeface="Arial"/>
                <a:sym typeface="Arial"/>
              </a:rPr>
              <a:t>, que le dice a jQuery cuándo pasar al siguiente elemento de la cola.</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Otra forma de </a:t>
            </a:r>
            <a:r>
              <a:rPr i="1" lang="es" sz="1150">
                <a:solidFill>
                  <a:srgbClr val="6D6D6D"/>
                </a:solidFill>
                <a:highlight>
                  <a:srgbClr val="FFFFFF"/>
                </a:highlight>
                <a:latin typeface="Arial"/>
                <a:ea typeface="Arial"/>
                <a:cs typeface="Arial"/>
                <a:sym typeface="Arial"/>
              </a:rPr>
              <a:t>hacer cola</a:t>
            </a:r>
            <a:r>
              <a:rPr lang="es" sz="1150">
                <a:solidFill>
                  <a:srgbClr val="333333"/>
                </a:solidFill>
                <a:highlight>
                  <a:srgbClr val="FFFFFF"/>
                </a:highlight>
                <a:latin typeface="Arial"/>
                <a:ea typeface="Arial"/>
                <a:cs typeface="Arial"/>
                <a:sym typeface="Arial"/>
              </a:rPr>
              <a:t> es llamando a la función que se pasa a la devolución de llamada.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753" name="Google Shape;753;p7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54" name="Google Shape;754;p78"/>
          <p:cNvSpPr/>
          <p:nvPr/>
        </p:nvSpPr>
        <p:spPr>
          <a:xfrm>
            <a:off x="7138150" y="37948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Explicación de las colas de espera</a:t>
            </a:r>
            <a:endParaRPr b="1" sz="2700">
              <a:solidFill>
                <a:srgbClr val="333333"/>
              </a:solidFill>
              <a:highlight>
                <a:srgbClr val="FFFFFF"/>
              </a:highlight>
              <a:latin typeface="Arial"/>
              <a:ea typeface="Arial"/>
              <a:cs typeface="Arial"/>
              <a:sym typeface="Arial"/>
            </a:endParaRPr>
          </a:p>
        </p:txBody>
      </p:sp>
      <p:sp>
        <p:nvSpPr>
          <p:cNvPr id="760" name="Google Shape;760;p79"/>
          <p:cNvSpPr txBox="1"/>
          <p:nvPr>
            <p:ph idx="1" type="subTitle"/>
          </p:nvPr>
        </p:nvSpPr>
        <p:spPr>
          <a:xfrm>
            <a:off x="713250" y="1216000"/>
            <a:ext cx="7717500" cy="288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Colas como devoluciones de llamada</a:t>
            </a:r>
            <a:endParaRPr b="1" sz="1800">
              <a:solidFill>
                <a:srgbClr val="333333"/>
              </a:solidFill>
              <a:highlight>
                <a:srgbClr val="FFFFFF"/>
              </a:highlight>
              <a:latin typeface="Arial"/>
              <a:ea typeface="Arial"/>
              <a:cs typeface="Arial"/>
              <a:sym typeface="Arial"/>
            </a:endParaRPr>
          </a:p>
          <a:p>
            <a:pPr indent="0" lvl="0" marL="76200" marR="76200" rtl="0" algn="l">
              <a:lnSpc>
                <a:spcPct val="110000"/>
              </a:lnSpc>
              <a:spcBef>
                <a:spcPts val="8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".box"</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.animate(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height</a:t>
            </a:r>
            <a:r>
              <a:rPr lang="es" sz="1150">
                <a:solidFill>
                  <a:srgbClr val="188038"/>
                </a:solidFill>
                <a:highlight>
                  <a:srgbClr val="EEEEEE"/>
                </a:highlight>
                <a:latin typeface="Consolas"/>
                <a:ea typeface="Consolas"/>
                <a:cs typeface="Consolas"/>
                <a:sym typeface="Consolas"/>
              </a:rPr>
              <a:t>: </a:t>
            </a:r>
            <a:r>
              <a:rPr lang="es" sz="1150">
                <a:solidFill>
                  <a:srgbClr val="009999"/>
                </a:solidFill>
                <a:highlight>
                  <a:srgbClr val="EEEEEE"/>
                </a:highlight>
                <a:latin typeface="Consolas"/>
                <a:ea typeface="Consolas"/>
                <a:cs typeface="Consolas"/>
                <a:sym typeface="Consolas"/>
              </a:rPr>
              <a:t>20</a:t>
            </a:r>
            <a:endParaRPr sz="1150">
              <a:solidFill>
                <a:srgbClr val="009999"/>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DD1144"/>
                </a:solidFill>
                <a:highlight>
                  <a:srgbClr val="EEEEEE"/>
                </a:highlight>
                <a:latin typeface="Consolas"/>
                <a:ea typeface="Consolas"/>
                <a:cs typeface="Consolas"/>
                <a:sym typeface="Consolas"/>
              </a:rPr>
              <a:t>"slow"</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.queue(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DD1144"/>
                </a:solidFill>
                <a:highlight>
                  <a:srgbClr val="EEEEEE"/>
                </a:highlight>
                <a:latin typeface="Consolas"/>
                <a:ea typeface="Consolas"/>
                <a:cs typeface="Consolas"/>
                <a:sym typeface="Consolas"/>
              </a:rPr>
              <a:t>"#title"</a:t>
            </a:r>
            <a:r>
              <a:rPr lang="es" sz="1150">
                <a:solidFill>
                  <a:srgbClr val="188038"/>
                </a:solidFill>
                <a:highlight>
                  <a:srgbClr val="EEEEEE"/>
                </a:highlight>
                <a:latin typeface="Consolas"/>
                <a:ea typeface="Consolas"/>
                <a:cs typeface="Consolas"/>
                <a:sym typeface="Consolas"/>
              </a:rPr>
              <a:t> ).html( </a:t>
            </a:r>
            <a:r>
              <a:rPr lang="es" sz="1150">
                <a:solidFill>
                  <a:srgbClr val="DD1144"/>
                </a:solidFill>
                <a:highlight>
                  <a:srgbClr val="EEEEEE"/>
                </a:highlight>
                <a:latin typeface="Consolas"/>
                <a:ea typeface="Consolas"/>
                <a:cs typeface="Consolas"/>
                <a:sym typeface="Consolas"/>
              </a:rPr>
              <a:t>"We're in the animation, baby!"</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).dequeue();</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En este ejemplo, la función en cola se ejecutará justo después de la animación.</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761" name="Google Shape;761;p7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62" name="Google Shape;762;p79"/>
          <p:cNvSpPr/>
          <p:nvPr/>
        </p:nvSpPr>
        <p:spPr>
          <a:xfrm>
            <a:off x="7138150" y="37948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8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Explicación de las colas de espera</a:t>
            </a:r>
            <a:endParaRPr b="1" sz="2700">
              <a:solidFill>
                <a:srgbClr val="333333"/>
              </a:solidFill>
              <a:highlight>
                <a:srgbClr val="FFFFFF"/>
              </a:highlight>
              <a:latin typeface="Arial"/>
              <a:ea typeface="Arial"/>
              <a:cs typeface="Arial"/>
              <a:sym typeface="Arial"/>
            </a:endParaRPr>
          </a:p>
        </p:txBody>
      </p:sp>
      <p:sp>
        <p:nvSpPr>
          <p:cNvPr id="768" name="Google Shape;768;p80"/>
          <p:cNvSpPr txBox="1"/>
          <p:nvPr>
            <p:ph idx="1" type="subTitle"/>
          </p:nvPr>
        </p:nvSpPr>
        <p:spPr>
          <a:xfrm>
            <a:off x="713250" y="1216000"/>
            <a:ext cx="7717500" cy="3126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Colas personalizadas</a:t>
            </a:r>
            <a:endParaRPr b="1" sz="1800">
              <a:solidFill>
                <a:srgbClr val="333333"/>
              </a:solidFill>
              <a:highlight>
                <a:srgbClr val="FFFFFF"/>
              </a:highlight>
              <a:latin typeface="Arial"/>
              <a:ea typeface="Arial"/>
              <a:cs typeface="Arial"/>
              <a:sym typeface="Arial"/>
            </a:endParaRPr>
          </a:p>
          <a:p>
            <a:pPr indent="0" lvl="0" marL="0" rtl="0" algn="just">
              <a:spcBef>
                <a:spcPts val="800"/>
              </a:spcBef>
              <a:spcAft>
                <a:spcPts val="0"/>
              </a:spcAft>
              <a:buNone/>
            </a:pPr>
            <a:r>
              <a:rPr lang="es" sz="950">
                <a:solidFill>
                  <a:srgbClr val="333333"/>
                </a:solidFill>
                <a:highlight>
                  <a:srgbClr val="FFFFFF"/>
                </a:highlight>
                <a:latin typeface="Arial"/>
                <a:ea typeface="Arial"/>
                <a:cs typeface="Arial"/>
                <a:sym typeface="Arial"/>
              </a:rPr>
              <a:t>Hasta este punto, todos nuestros ejemplos de animación y cola han estado usando el nombre de cola predeterminado que es </a:t>
            </a:r>
            <a:r>
              <a:rPr lang="es" sz="800">
                <a:solidFill>
                  <a:schemeClr val="lt2"/>
                </a:solidFill>
                <a:highlight>
                  <a:srgbClr val="FFFFFF"/>
                </a:highlight>
                <a:latin typeface="Consolas"/>
                <a:ea typeface="Consolas"/>
                <a:cs typeface="Consolas"/>
                <a:sym typeface="Consolas"/>
              </a:rPr>
              <a:t>queue()</a:t>
            </a:r>
            <a:r>
              <a:rPr lang="es" sz="800">
                <a:solidFill>
                  <a:srgbClr val="188038"/>
                </a:solidFill>
                <a:highlight>
                  <a:srgbClr val="FFFFFF"/>
                </a:highlight>
                <a:latin typeface="Consolas"/>
                <a:ea typeface="Consolas"/>
                <a:cs typeface="Consolas"/>
                <a:sym typeface="Consolas"/>
              </a:rPr>
              <a:t> </a:t>
            </a:r>
            <a:r>
              <a:rPr lang="es" sz="950">
                <a:solidFill>
                  <a:srgbClr val="333333"/>
                </a:solidFill>
                <a:highlight>
                  <a:srgbClr val="FFFFFF"/>
                </a:highlight>
                <a:latin typeface="Arial"/>
                <a:ea typeface="Arial"/>
                <a:cs typeface="Arial"/>
                <a:sym typeface="Arial"/>
              </a:rPr>
              <a:t>. Los elementos pueden tener varias colas adjuntas a ellos, y podemos dar a cada una de estas colas un nombre diferente. Podemos especificar un nombre de cola personalizado como primer argumento del método.</a:t>
            </a:r>
            <a:endParaRPr sz="800">
              <a:solidFill>
                <a:srgbClr val="188038"/>
              </a:solidFill>
              <a:highlight>
                <a:srgbClr val="FFFFFF"/>
              </a:highlight>
              <a:latin typeface="Consolas"/>
              <a:ea typeface="Consolas"/>
              <a:cs typeface="Consolas"/>
              <a:sym typeface="Consolas"/>
            </a:endParaRPr>
          </a:p>
          <a:p>
            <a:pPr indent="0" lvl="0" marL="76200" marR="76200" rtl="0" algn="l">
              <a:lnSpc>
                <a:spcPct val="110000"/>
              </a:lnSpc>
              <a:spcBef>
                <a:spcPts val="1100"/>
              </a:spcBef>
              <a:spcAft>
                <a:spcPts val="0"/>
              </a:spcAft>
              <a:buNone/>
            </a:pPr>
            <a:r>
              <a:rPr lang="es" sz="750">
                <a:solidFill>
                  <a:srgbClr val="188038"/>
                </a:solidFill>
                <a:highlight>
                  <a:srgbClr val="EEEEEE"/>
                </a:highlight>
                <a:latin typeface="Consolas"/>
                <a:ea typeface="Consolas"/>
                <a:cs typeface="Consolas"/>
                <a:sym typeface="Consolas"/>
              </a:rPr>
              <a:t>$( </a:t>
            </a:r>
            <a:r>
              <a:rPr lang="es" sz="750">
                <a:solidFill>
                  <a:srgbClr val="DD1144"/>
                </a:solidFill>
                <a:highlight>
                  <a:srgbClr val="EEEEEE"/>
                </a:highlight>
                <a:latin typeface="Consolas"/>
                <a:ea typeface="Consolas"/>
                <a:cs typeface="Consolas"/>
                <a:sym typeface="Consolas"/>
              </a:rPr>
              <a:t>".box"</a:t>
            </a:r>
            <a:r>
              <a:rPr lang="es" sz="750">
                <a:solidFill>
                  <a:srgbClr val="188038"/>
                </a:solidFill>
                <a:highlight>
                  <a:srgbClr val="EEEEEE"/>
                </a:highlight>
                <a:latin typeface="Consolas"/>
                <a:ea typeface="Consolas"/>
                <a:cs typeface="Consolas"/>
                <a:sym typeface="Consolas"/>
              </a:rPr>
              <a:t> )</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.queue( </a:t>
            </a:r>
            <a:r>
              <a:rPr lang="es" sz="750">
                <a:solidFill>
                  <a:srgbClr val="DD1144"/>
                </a:solidFill>
                <a:highlight>
                  <a:srgbClr val="EEEEEE"/>
                </a:highlight>
                <a:latin typeface="Consolas"/>
                <a:ea typeface="Consolas"/>
                <a:cs typeface="Consolas"/>
                <a:sym typeface="Consolas"/>
              </a:rPr>
              <a:t>"steps"</a:t>
            </a:r>
            <a:r>
              <a:rPr lang="es" sz="750">
                <a:solidFill>
                  <a:srgbClr val="188038"/>
                </a:solidFill>
                <a:highlight>
                  <a:srgbClr val="EEEEEE"/>
                </a:highlight>
                <a:latin typeface="Consolas"/>
                <a:ea typeface="Consolas"/>
                <a:cs typeface="Consolas"/>
                <a:sym typeface="Consolas"/>
              </a:rPr>
              <a:t>, </a:t>
            </a:r>
            <a:r>
              <a:rPr b="1" lang="es" sz="750">
                <a:solidFill>
                  <a:srgbClr val="188038"/>
                </a:solidFill>
                <a:highlight>
                  <a:srgbClr val="EEEEEE"/>
                </a:highlight>
                <a:latin typeface="Consolas"/>
                <a:ea typeface="Consolas"/>
                <a:cs typeface="Consolas"/>
                <a:sym typeface="Consolas"/>
              </a:rPr>
              <a:t>function</a:t>
            </a:r>
            <a:r>
              <a:rPr lang="es" sz="750">
                <a:solidFill>
                  <a:srgbClr val="188038"/>
                </a:solidFill>
                <a:highlight>
                  <a:srgbClr val="EEEEEE"/>
                </a:highlight>
                <a:latin typeface="Consolas"/>
                <a:ea typeface="Consolas"/>
                <a:cs typeface="Consolas"/>
                <a:sym typeface="Consolas"/>
              </a:rPr>
              <a:t>( next ) {</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a:t>
            </a:r>
            <a:r>
              <a:rPr lang="es" sz="750">
                <a:solidFill>
                  <a:srgbClr val="0086B3"/>
                </a:solidFill>
                <a:highlight>
                  <a:srgbClr val="EEEEEE"/>
                </a:highlight>
                <a:latin typeface="Consolas"/>
                <a:ea typeface="Consolas"/>
                <a:cs typeface="Consolas"/>
                <a:sym typeface="Consolas"/>
              </a:rPr>
              <a:t>console</a:t>
            </a:r>
            <a:r>
              <a:rPr lang="es" sz="750">
                <a:solidFill>
                  <a:srgbClr val="188038"/>
                </a:solidFill>
                <a:highlight>
                  <a:srgbClr val="EEEEEE"/>
                </a:highlight>
                <a:latin typeface="Consolas"/>
                <a:ea typeface="Consolas"/>
                <a:cs typeface="Consolas"/>
                <a:sym typeface="Consolas"/>
              </a:rPr>
              <a:t>.log( </a:t>
            </a:r>
            <a:r>
              <a:rPr lang="es" sz="750">
                <a:solidFill>
                  <a:srgbClr val="DD1144"/>
                </a:solidFill>
                <a:highlight>
                  <a:srgbClr val="EEEEEE"/>
                </a:highlight>
                <a:latin typeface="Consolas"/>
                <a:ea typeface="Consolas"/>
                <a:cs typeface="Consolas"/>
                <a:sym typeface="Consolas"/>
              </a:rPr>
              <a:t>"Step 1"</a:t>
            </a:r>
            <a:r>
              <a:rPr lang="es" sz="750">
                <a:solidFill>
                  <a:srgbClr val="188038"/>
                </a:solidFill>
                <a:highlight>
                  <a:srgbClr val="EEEEEE"/>
                </a:highlight>
                <a:latin typeface="Consolas"/>
                <a:ea typeface="Consolas"/>
                <a:cs typeface="Consolas"/>
                <a:sym typeface="Consolas"/>
              </a:rPr>
              <a:t> );</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next();</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 )</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.queue( </a:t>
            </a:r>
            <a:r>
              <a:rPr lang="es" sz="750">
                <a:solidFill>
                  <a:srgbClr val="DD1144"/>
                </a:solidFill>
                <a:highlight>
                  <a:srgbClr val="EEEEEE"/>
                </a:highlight>
                <a:latin typeface="Consolas"/>
                <a:ea typeface="Consolas"/>
                <a:cs typeface="Consolas"/>
                <a:sym typeface="Consolas"/>
              </a:rPr>
              <a:t>"steps"</a:t>
            </a:r>
            <a:r>
              <a:rPr lang="es" sz="750">
                <a:solidFill>
                  <a:srgbClr val="188038"/>
                </a:solidFill>
                <a:highlight>
                  <a:srgbClr val="EEEEEE"/>
                </a:highlight>
                <a:latin typeface="Consolas"/>
                <a:ea typeface="Consolas"/>
                <a:cs typeface="Consolas"/>
                <a:sym typeface="Consolas"/>
              </a:rPr>
              <a:t>, </a:t>
            </a:r>
            <a:r>
              <a:rPr b="1" lang="es" sz="750">
                <a:solidFill>
                  <a:srgbClr val="188038"/>
                </a:solidFill>
                <a:highlight>
                  <a:srgbClr val="EEEEEE"/>
                </a:highlight>
                <a:latin typeface="Consolas"/>
                <a:ea typeface="Consolas"/>
                <a:cs typeface="Consolas"/>
                <a:sym typeface="Consolas"/>
              </a:rPr>
              <a:t>function</a:t>
            </a:r>
            <a:r>
              <a:rPr lang="es" sz="750">
                <a:solidFill>
                  <a:srgbClr val="188038"/>
                </a:solidFill>
                <a:highlight>
                  <a:srgbClr val="EEEEEE"/>
                </a:highlight>
                <a:latin typeface="Consolas"/>
                <a:ea typeface="Consolas"/>
                <a:cs typeface="Consolas"/>
                <a:sym typeface="Consolas"/>
              </a:rPr>
              <a:t>( next ) {</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a:t>
            </a:r>
            <a:r>
              <a:rPr lang="es" sz="750">
                <a:solidFill>
                  <a:srgbClr val="0086B3"/>
                </a:solidFill>
                <a:highlight>
                  <a:srgbClr val="EEEEEE"/>
                </a:highlight>
                <a:latin typeface="Consolas"/>
                <a:ea typeface="Consolas"/>
                <a:cs typeface="Consolas"/>
                <a:sym typeface="Consolas"/>
              </a:rPr>
              <a:t>console</a:t>
            </a:r>
            <a:r>
              <a:rPr lang="es" sz="750">
                <a:solidFill>
                  <a:srgbClr val="188038"/>
                </a:solidFill>
                <a:highlight>
                  <a:srgbClr val="EEEEEE"/>
                </a:highlight>
                <a:latin typeface="Consolas"/>
                <a:ea typeface="Consolas"/>
                <a:cs typeface="Consolas"/>
                <a:sym typeface="Consolas"/>
              </a:rPr>
              <a:t>.log( </a:t>
            </a:r>
            <a:r>
              <a:rPr lang="es" sz="750">
                <a:solidFill>
                  <a:srgbClr val="DD1144"/>
                </a:solidFill>
                <a:highlight>
                  <a:srgbClr val="EEEEEE"/>
                </a:highlight>
                <a:latin typeface="Consolas"/>
                <a:ea typeface="Consolas"/>
                <a:cs typeface="Consolas"/>
                <a:sym typeface="Consolas"/>
              </a:rPr>
              <a:t>"Step 2"</a:t>
            </a:r>
            <a:r>
              <a:rPr lang="es" sz="750">
                <a:solidFill>
                  <a:srgbClr val="188038"/>
                </a:solidFill>
                <a:highlight>
                  <a:srgbClr val="EEEEEE"/>
                </a:highlight>
                <a:latin typeface="Consolas"/>
                <a:ea typeface="Consolas"/>
                <a:cs typeface="Consolas"/>
                <a:sym typeface="Consolas"/>
              </a:rPr>
              <a:t> );</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next();</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 )</a:t>
            </a:r>
            <a:endParaRPr sz="7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750">
                <a:solidFill>
                  <a:srgbClr val="188038"/>
                </a:solidFill>
                <a:highlight>
                  <a:srgbClr val="EEEEEE"/>
                </a:highlight>
                <a:latin typeface="Consolas"/>
                <a:ea typeface="Consolas"/>
                <a:cs typeface="Consolas"/>
                <a:sym typeface="Consolas"/>
              </a:rPr>
              <a:t>   .dequeue( </a:t>
            </a:r>
            <a:r>
              <a:rPr lang="es" sz="750">
                <a:solidFill>
                  <a:srgbClr val="DD1144"/>
                </a:solidFill>
                <a:highlight>
                  <a:srgbClr val="EEEEEE"/>
                </a:highlight>
                <a:latin typeface="Consolas"/>
                <a:ea typeface="Consolas"/>
                <a:cs typeface="Consolas"/>
                <a:sym typeface="Consolas"/>
              </a:rPr>
              <a:t>"steps"</a:t>
            </a:r>
            <a:r>
              <a:rPr lang="es" sz="750">
                <a:solidFill>
                  <a:srgbClr val="188038"/>
                </a:solidFill>
                <a:highlight>
                  <a:srgbClr val="EEEEEE"/>
                </a:highlight>
                <a:latin typeface="Consolas"/>
                <a:ea typeface="Consolas"/>
                <a:cs typeface="Consolas"/>
                <a:sym typeface="Consolas"/>
              </a:rPr>
              <a:t> );</a:t>
            </a:r>
            <a:endParaRPr sz="7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sz="800">
              <a:solidFill>
                <a:srgbClr val="188038"/>
              </a:solidFill>
              <a:highlight>
                <a:srgbClr val="FFFFFF"/>
              </a:highlight>
              <a:latin typeface="Consolas"/>
              <a:ea typeface="Consolas"/>
              <a:cs typeface="Consolas"/>
              <a:sym typeface="Consolas"/>
            </a:endParaRPr>
          </a:p>
          <a:p>
            <a:pPr indent="0" lvl="0" marL="0" rtl="0" algn="just">
              <a:spcBef>
                <a:spcPts val="1100"/>
              </a:spcBef>
              <a:spcAft>
                <a:spcPts val="0"/>
              </a:spcAft>
              <a:buNone/>
            </a:pPr>
            <a:r>
              <a:rPr lang="es" sz="950">
                <a:solidFill>
                  <a:srgbClr val="333333"/>
                </a:solidFill>
                <a:highlight>
                  <a:srgbClr val="FFFFFF"/>
                </a:highlight>
                <a:latin typeface="Arial"/>
                <a:ea typeface="Arial"/>
                <a:cs typeface="Arial"/>
                <a:sym typeface="Arial"/>
              </a:rPr>
              <a:t>Tenga en cuenta que tenemos que llamar al método pasándole el nombre de nuestra cola personalizada para iniciar la ejecución. Todas las colas, excepto las predeterminadas,  deben iniciarse manualmente llamándolas y pasándole el nombre de la cola.</a:t>
            </a:r>
            <a:endParaRPr b="1" sz="1800">
              <a:solidFill>
                <a:srgbClr val="333333"/>
              </a:solidFill>
              <a:highlight>
                <a:srgbClr val="FFFFFF"/>
              </a:highlight>
              <a:latin typeface="Arial"/>
              <a:ea typeface="Arial"/>
              <a:cs typeface="Arial"/>
              <a:sym typeface="Arial"/>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769" name="Google Shape;769;p80"/>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70" name="Google Shape;770;p80"/>
          <p:cNvSpPr/>
          <p:nvPr/>
        </p:nvSpPr>
        <p:spPr>
          <a:xfrm>
            <a:off x="716055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8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Explicación de las colas de espera</a:t>
            </a:r>
            <a:endParaRPr b="1" sz="2700">
              <a:solidFill>
                <a:srgbClr val="333333"/>
              </a:solidFill>
              <a:highlight>
                <a:srgbClr val="FFFFFF"/>
              </a:highlight>
              <a:latin typeface="Arial"/>
              <a:ea typeface="Arial"/>
              <a:cs typeface="Arial"/>
              <a:sym typeface="Arial"/>
            </a:endParaRPr>
          </a:p>
        </p:txBody>
      </p:sp>
      <p:sp>
        <p:nvSpPr>
          <p:cNvPr id="776" name="Google Shape;776;p81"/>
          <p:cNvSpPr txBox="1"/>
          <p:nvPr>
            <p:ph idx="1" type="subTitle"/>
          </p:nvPr>
        </p:nvSpPr>
        <p:spPr>
          <a:xfrm>
            <a:off x="713250" y="1216000"/>
            <a:ext cx="7717500" cy="3432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Borrar la cola</a:t>
            </a:r>
            <a:endParaRPr b="1" sz="1800">
              <a:solidFill>
                <a:srgbClr val="333333"/>
              </a:solidFill>
              <a:highlight>
                <a:srgbClr val="FFFFFF"/>
              </a:highlight>
              <a:latin typeface="Arial"/>
              <a:ea typeface="Arial"/>
              <a:cs typeface="Arial"/>
              <a:sym typeface="Arial"/>
            </a:endParaRPr>
          </a:p>
          <a:p>
            <a:pPr indent="0" lvl="0" marL="0" rtl="0" algn="just">
              <a:spcBef>
                <a:spcPts val="800"/>
              </a:spcBef>
              <a:spcAft>
                <a:spcPts val="0"/>
              </a:spcAft>
              <a:buNone/>
            </a:pPr>
            <a:r>
              <a:rPr lang="es" sz="1150">
                <a:solidFill>
                  <a:srgbClr val="333333"/>
                </a:solidFill>
                <a:highlight>
                  <a:srgbClr val="FFFFFF"/>
                </a:highlight>
                <a:latin typeface="Arial"/>
                <a:ea typeface="Arial"/>
                <a:cs typeface="Arial"/>
                <a:sym typeface="Arial"/>
              </a:rPr>
              <a:t>Dado que las colas son solo un conjunto de operaciones ordenadas, nuestra aplicación puede tener cierta lógica que debe evitar que se ejecuten las entradas de cola restantes. Podemos hacer esto llamando al método </a:t>
            </a:r>
            <a:r>
              <a:rPr lang="es" sz="1000">
                <a:solidFill>
                  <a:schemeClr val="lt2"/>
                </a:solidFill>
                <a:highlight>
                  <a:schemeClr val="lt1"/>
                </a:highlight>
                <a:latin typeface="Consolas"/>
                <a:ea typeface="Consolas"/>
                <a:cs typeface="Consolas"/>
                <a:sym typeface="Consolas"/>
              </a:rPr>
              <a:t>clearQueue() </a:t>
            </a:r>
            <a:r>
              <a:rPr lang="es" sz="1150">
                <a:solidFill>
                  <a:srgbClr val="333333"/>
                </a:solidFill>
                <a:highlight>
                  <a:srgbClr val="FFFFFF"/>
                </a:highlight>
                <a:latin typeface="Arial"/>
                <a:ea typeface="Arial"/>
                <a:cs typeface="Arial"/>
                <a:sym typeface="Arial"/>
              </a:rPr>
              <a:t>, que vaciará la cola</a:t>
            </a:r>
            <a:r>
              <a:rPr lang="es" sz="1000">
                <a:solidFill>
                  <a:srgbClr val="188038"/>
                </a:solidFill>
                <a:highlight>
                  <a:srgbClr val="FFFFFF"/>
                </a:highlight>
                <a:latin typeface="Consolas"/>
                <a:ea typeface="Consolas"/>
                <a:cs typeface="Consolas"/>
                <a:sym typeface="Consolas"/>
              </a:rPr>
              <a:t>: </a:t>
            </a:r>
            <a:endParaRPr sz="1000">
              <a:solidFill>
                <a:schemeClr val="lt2"/>
              </a:solidFill>
              <a:highlight>
                <a:srgbClr val="FFFFFF"/>
              </a:highlight>
              <a:latin typeface="Consolas"/>
              <a:ea typeface="Consolas"/>
              <a:cs typeface="Consolas"/>
              <a:sym typeface="Consolas"/>
            </a:endParaRPr>
          </a:p>
          <a:p>
            <a:pPr indent="0" lvl="0" marL="76200" marR="76200" rtl="0" algn="just">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".box"</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.queue( </a:t>
            </a:r>
            <a:r>
              <a:rPr lang="es" sz="1150">
                <a:solidFill>
                  <a:srgbClr val="DD1144"/>
                </a:solidFill>
                <a:highlight>
                  <a:srgbClr val="EEEEEE"/>
                </a:highlight>
                <a:latin typeface="Consolas"/>
                <a:ea typeface="Consolas"/>
                <a:cs typeface="Consolas"/>
                <a:sym typeface="Consolas"/>
              </a:rPr>
              <a:t>"steps"</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next )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"Will never log because we clear the queue"</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next();</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.clearQueue( </a:t>
            </a:r>
            <a:r>
              <a:rPr lang="es" sz="1150">
                <a:solidFill>
                  <a:srgbClr val="DD1144"/>
                </a:solidFill>
                <a:highlight>
                  <a:srgbClr val="EEEEEE"/>
                </a:highlight>
                <a:latin typeface="Consolas"/>
                <a:ea typeface="Consolas"/>
                <a:cs typeface="Consolas"/>
                <a:sym typeface="Consolas"/>
              </a:rPr>
              <a:t>"steps"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.dequeue( </a:t>
            </a:r>
            <a:r>
              <a:rPr lang="es" sz="1150">
                <a:solidFill>
                  <a:srgbClr val="DD1144"/>
                </a:solidFill>
                <a:highlight>
                  <a:srgbClr val="EEEEEE"/>
                </a:highlight>
                <a:latin typeface="Consolas"/>
                <a:ea typeface="Consolas"/>
                <a:cs typeface="Consolas"/>
                <a:sym typeface="Consolas"/>
              </a:rPr>
              <a:t>"steps"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t/>
            </a:r>
            <a:endParaRPr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En este ejemplo, no pasará nada cuando eliminemos todo de la cola.</a:t>
            </a:r>
            <a:endParaRPr sz="1000">
              <a:solidFill>
                <a:srgbClr val="188038"/>
              </a:solidFill>
              <a:highlight>
                <a:srgbClr val="FFFFFF"/>
              </a:highlight>
              <a:latin typeface="Consolas"/>
              <a:ea typeface="Consolas"/>
              <a:cs typeface="Consolas"/>
              <a:sym typeface="Consolas"/>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Otra forma de borrar la cola es llamar a </a:t>
            </a:r>
            <a:r>
              <a:rPr lang="es" sz="1000">
                <a:solidFill>
                  <a:schemeClr val="lt2"/>
                </a:solidFill>
                <a:highlight>
                  <a:srgbClr val="FFFFFF"/>
                </a:highlight>
                <a:latin typeface="Consolas"/>
                <a:ea typeface="Consolas"/>
                <a:cs typeface="Consolas"/>
                <a:sym typeface="Consolas"/>
              </a:rPr>
              <a:t>stop(true)</a:t>
            </a:r>
            <a:r>
              <a:rPr lang="es" sz="1150">
                <a:solidFill>
                  <a:srgbClr val="333333"/>
                </a:solidFill>
                <a:highlight>
                  <a:srgbClr val="FFFFFF"/>
                </a:highlight>
                <a:latin typeface="Arial"/>
                <a:ea typeface="Arial"/>
                <a:cs typeface="Arial"/>
                <a:sym typeface="Arial"/>
              </a:rPr>
              <a:t>.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Eso detendrá las animaciones que se están ejecutando actualmente y borrará la cola.</a:t>
            </a:r>
            <a:endParaRPr b="1" sz="1800">
              <a:solidFill>
                <a:srgbClr val="333333"/>
              </a:solidFill>
              <a:highlight>
                <a:srgbClr val="FFFFFF"/>
              </a:highlight>
              <a:latin typeface="Arial"/>
              <a:ea typeface="Arial"/>
              <a:cs typeface="Arial"/>
              <a:sym typeface="Arial"/>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777" name="Google Shape;777;p8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78" name="Google Shape;778;p81"/>
          <p:cNvSpPr/>
          <p:nvPr/>
        </p:nvSpPr>
        <p:spPr>
          <a:xfrm>
            <a:off x="7108275" y="4263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Explicación de las colas de espera</a:t>
            </a:r>
            <a:endParaRPr b="1" sz="2700">
              <a:solidFill>
                <a:srgbClr val="333333"/>
              </a:solidFill>
              <a:highlight>
                <a:srgbClr val="FFFFFF"/>
              </a:highlight>
              <a:latin typeface="Arial"/>
              <a:ea typeface="Arial"/>
              <a:cs typeface="Arial"/>
              <a:sym typeface="Arial"/>
            </a:endParaRPr>
          </a:p>
        </p:txBody>
      </p:sp>
      <p:sp>
        <p:nvSpPr>
          <p:cNvPr id="784" name="Google Shape;784;p82"/>
          <p:cNvSpPr txBox="1"/>
          <p:nvPr>
            <p:ph idx="1" type="subTitle"/>
          </p:nvPr>
        </p:nvSpPr>
        <p:spPr>
          <a:xfrm>
            <a:off x="713250" y="1216000"/>
            <a:ext cx="7717500" cy="343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Sustitución de la cola</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Cuando se pasa una matriz de funciones como segundo argumento a </a:t>
            </a:r>
            <a:r>
              <a:rPr lang="es" sz="1000">
                <a:solidFill>
                  <a:schemeClr val="lt2"/>
                </a:solidFill>
                <a:highlight>
                  <a:srgbClr val="FFFFFF"/>
                </a:highlight>
                <a:latin typeface="Consolas"/>
                <a:ea typeface="Consolas"/>
                <a:cs typeface="Consolas"/>
                <a:sym typeface="Consolas"/>
              </a:rPr>
              <a:t>queue()</a:t>
            </a:r>
            <a:r>
              <a:rPr lang="es" sz="1150">
                <a:solidFill>
                  <a:srgbClr val="333333"/>
                </a:solidFill>
                <a:highlight>
                  <a:srgbClr val="FFFFFF"/>
                </a:highlight>
                <a:latin typeface="Arial"/>
                <a:ea typeface="Arial"/>
                <a:cs typeface="Arial"/>
                <a:sym typeface="Arial"/>
              </a:rPr>
              <a:t>, esa matriz reemplazará la cola.</a:t>
            </a:r>
            <a:endParaRPr sz="1000">
              <a:solidFill>
                <a:srgbClr val="188038"/>
              </a:solidFill>
              <a:highlight>
                <a:srgbClr val="FFFFFF"/>
              </a:highlight>
              <a:latin typeface="Consolas"/>
              <a:ea typeface="Consolas"/>
              <a:cs typeface="Consolas"/>
              <a:sym typeface="Consolas"/>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".box"</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.queue( </a:t>
            </a:r>
            <a:r>
              <a:rPr lang="es" sz="1150">
                <a:solidFill>
                  <a:srgbClr val="DD1144"/>
                </a:solidFill>
                <a:highlight>
                  <a:srgbClr val="EEEEEE"/>
                </a:highlight>
                <a:latin typeface="Consolas"/>
                <a:ea typeface="Consolas"/>
                <a:cs typeface="Consolas"/>
                <a:sym typeface="Consolas"/>
              </a:rPr>
              <a:t>"steps"</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next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"I will never fire as we totally replace the queue"</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next();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.queue( </a:t>
            </a:r>
            <a:r>
              <a:rPr lang="es" sz="1150">
                <a:solidFill>
                  <a:srgbClr val="DD1144"/>
                </a:solidFill>
                <a:highlight>
                  <a:srgbClr val="EEEEEE"/>
                </a:highlight>
                <a:latin typeface="Consolas"/>
                <a:ea typeface="Consolas"/>
                <a:cs typeface="Consolas"/>
                <a:sym typeface="Consolas"/>
              </a:rPr>
              <a:t>"steps"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next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"I fired!"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next();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.dequeue( </a:t>
            </a:r>
            <a:r>
              <a:rPr lang="es" sz="1150">
                <a:solidFill>
                  <a:srgbClr val="DD1144"/>
                </a:solidFill>
                <a:highlight>
                  <a:srgbClr val="EEEEEE"/>
                </a:highlight>
                <a:latin typeface="Consolas"/>
                <a:ea typeface="Consolas"/>
                <a:cs typeface="Consolas"/>
                <a:sym typeface="Consolas"/>
              </a:rPr>
              <a:t>"steps"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785" name="Google Shape;785;p8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Efectos jQuery</a:t>
            </a:r>
            <a:endParaRPr sz="100">
              <a:solidFill>
                <a:schemeClr val="lt2"/>
              </a:solidFill>
              <a:latin typeface="Barlow"/>
              <a:ea typeface="Barlow"/>
              <a:cs typeface="Barlow"/>
              <a:sym typeface="Barlow"/>
            </a:endParaRPr>
          </a:p>
        </p:txBody>
      </p:sp>
      <p:sp>
        <p:nvSpPr>
          <p:cNvPr id="786" name="Google Shape;786;p82"/>
          <p:cNvSpPr/>
          <p:nvPr/>
        </p:nvSpPr>
        <p:spPr>
          <a:xfrm>
            <a:off x="7138150" y="37948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3"/>
          <p:cNvSpPr txBox="1"/>
          <p:nvPr>
            <p:ph type="title"/>
          </p:nvPr>
        </p:nvSpPr>
        <p:spPr>
          <a:xfrm>
            <a:off x="1399275" y="1307100"/>
            <a:ext cx="66636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400"/>
              <a:t>AJAX</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Core</a:t>
            </a:r>
            <a:r>
              <a:rPr lang="es" sz="3500"/>
              <a:t>  jQuery</a:t>
            </a:r>
            <a:endParaRPr sz="3500"/>
          </a:p>
        </p:txBody>
      </p:sp>
      <p:sp>
        <p:nvSpPr>
          <p:cNvPr id="356" name="Google Shape;356;p30"/>
          <p:cNvSpPr txBox="1"/>
          <p:nvPr>
            <p:ph idx="1" type="subTitle"/>
          </p:nvPr>
        </p:nvSpPr>
        <p:spPr>
          <a:xfrm>
            <a:off x="5456350" y="1892700"/>
            <a:ext cx="3328200" cy="251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AutoNum type="arabicPeriod" startAt="8"/>
            </a:pPr>
            <a:r>
              <a:rPr lang="es" sz="1100">
                <a:solidFill>
                  <a:srgbClr val="000000"/>
                </a:solidFill>
                <a:latin typeface="Arial"/>
                <a:ea typeface="Arial"/>
                <a:cs typeface="Arial"/>
                <a:sym typeface="Arial"/>
              </a:rPr>
              <a:t>El objeto jQuery</a:t>
            </a:r>
            <a:endParaRPr sz="1100">
              <a:solidFill>
                <a:srgbClr val="000000"/>
              </a:solidFill>
              <a:latin typeface="Arial"/>
              <a:ea typeface="Arial"/>
              <a:cs typeface="Arial"/>
              <a:sym typeface="Arial"/>
            </a:endParaRPr>
          </a:p>
          <a:p>
            <a:pPr indent="0" lvl="0" marL="22860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startAt="8"/>
            </a:pPr>
            <a:r>
              <a:rPr lang="es" sz="1100">
                <a:solidFill>
                  <a:srgbClr val="000000"/>
                </a:solidFill>
                <a:latin typeface="Arial"/>
                <a:ea typeface="Arial"/>
                <a:cs typeface="Arial"/>
                <a:sym typeface="Arial"/>
              </a:rPr>
              <a:t>Recorriendo CSS, Estilos y Dimensiones</a:t>
            </a:r>
            <a:endParaRPr sz="1100">
              <a:solidFill>
                <a:srgbClr val="000000"/>
              </a:solidFill>
              <a:latin typeface="Arial"/>
              <a:ea typeface="Arial"/>
              <a:cs typeface="Arial"/>
              <a:sym typeface="Arial"/>
            </a:endParaRPr>
          </a:p>
          <a:p>
            <a:pPr indent="0" lvl="0" marL="22860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startAt="8"/>
            </a:pPr>
            <a:r>
              <a:rPr lang="es" sz="1100">
                <a:solidFill>
                  <a:srgbClr val="000000"/>
                </a:solidFill>
                <a:latin typeface="Arial"/>
                <a:ea typeface="Arial"/>
                <a:cs typeface="Arial"/>
                <a:sym typeface="Arial"/>
              </a:rPr>
              <a:t>Métodos de Datos</a:t>
            </a:r>
            <a:endParaRPr sz="1100">
              <a:solidFill>
                <a:srgbClr val="000000"/>
              </a:solidFill>
              <a:latin typeface="Arial"/>
              <a:ea typeface="Arial"/>
              <a:cs typeface="Arial"/>
              <a:sym typeface="Arial"/>
            </a:endParaRPr>
          </a:p>
          <a:p>
            <a:pPr indent="0" lvl="0" marL="22860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startAt="8"/>
            </a:pPr>
            <a:r>
              <a:rPr lang="es" sz="1100">
                <a:solidFill>
                  <a:srgbClr val="000000"/>
                </a:solidFill>
                <a:latin typeface="Arial"/>
                <a:ea typeface="Arial"/>
                <a:cs typeface="Arial"/>
                <a:sym typeface="Arial"/>
              </a:rPr>
              <a:t>Métodos de utilidad</a:t>
            </a:r>
            <a:endParaRPr sz="1100">
              <a:solidFill>
                <a:srgbClr val="000000"/>
              </a:solidFill>
              <a:latin typeface="Arial"/>
              <a:ea typeface="Arial"/>
              <a:cs typeface="Arial"/>
              <a:sym typeface="Arial"/>
            </a:endParaRPr>
          </a:p>
          <a:p>
            <a:pPr indent="0" lvl="0" marL="22860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startAt="8"/>
            </a:pPr>
            <a:r>
              <a:rPr lang="es" sz="1100">
                <a:solidFill>
                  <a:srgbClr val="000000"/>
                </a:solidFill>
                <a:latin typeface="Arial"/>
                <a:ea typeface="Arial"/>
                <a:cs typeface="Arial"/>
                <a:sym typeface="Arial"/>
              </a:rPr>
              <a:t>Iteración sobre objetos jQuery y no jQuery</a:t>
            </a:r>
            <a:endParaRPr sz="1100">
              <a:solidFill>
                <a:srgbClr val="000000"/>
              </a:solidFill>
              <a:latin typeface="Arial"/>
              <a:ea typeface="Arial"/>
              <a:cs typeface="Arial"/>
              <a:sym typeface="Arial"/>
            </a:endParaRPr>
          </a:p>
          <a:p>
            <a:pPr indent="0" lvl="0" marL="22860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startAt="8"/>
            </a:pPr>
            <a:r>
              <a:rPr lang="es" sz="1100">
                <a:solidFill>
                  <a:srgbClr val="000000"/>
                </a:solidFill>
                <a:latin typeface="Arial"/>
                <a:ea typeface="Arial"/>
                <a:cs typeface="Arial"/>
                <a:sym typeface="Arial"/>
              </a:rPr>
              <a:t>Uso de la función .index() de jQuery</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a:p>
        </p:txBody>
      </p:sp>
      <p:sp>
        <p:nvSpPr>
          <p:cNvPr id="357" name="Google Shape;357;p30"/>
          <p:cNvSpPr txBox="1"/>
          <p:nvPr>
            <p:ph idx="2" type="subTitle"/>
          </p:nvPr>
        </p:nvSpPr>
        <p:spPr>
          <a:xfrm>
            <a:off x="1182025" y="1892700"/>
            <a:ext cx="3433800" cy="251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Constructor jQuery - $ vs $()</a:t>
            </a:r>
            <a:endParaRPr sz="1100">
              <a:solidFill>
                <a:srgbClr val="000000"/>
              </a:solidFill>
              <a:latin typeface="Arial"/>
              <a:ea typeface="Arial"/>
              <a:cs typeface="Arial"/>
              <a:sym typeface="Arial"/>
            </a:endParaRPr>
          </a:p>
          <a:p>
            <a:pPr indent="0" lvl="0" marL="18288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 document ).ready()</a:t>
            </a:r>
            <a:endParaRPr sz="1100">
              <a:solidFill>
                <a:srgbClr val="000000"/>
              </a:solidFill>
              <a:latin typeface="Arial"/>
              <a:ea typeface="Arial"/>
              <a:cs typeface="Arial"/>
              <a:sym typeface="Arial"/>
            </a:endParaRPr>
          </a:p>
          <a:p>
            <a:pPr indent="0" lvl="0" marL="18288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Evitar conflictos con otras bibliotecas</a:t>
            </a:r>
            <a:endParaRPr sz="1100">
              <a:solidFill>
                <a:srgbClr val="000000"/>
              </a:solidFill>
              <a:latin typeface="Arial"/>
              <a:ea typeface="Arial"/>
              <a:cs typeface="Arial"/>
              <a:sym typeface="Arial"/>
            </a:endParaRPr>
          </a:p>
          <a:p>
            <a:pPr indent="0" lvl="0" marL="18288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Atributos</a:t>
            </a:r>
            <a:endParaRPr sz="1100">
              <a:solidFill>
                <a:srgbClr val="000000"/>
              </a:solidFill>
              <a:latin typeface="Arial"/>
              <a:ea typeface="Arial"/>
              <a:cs typeface="Arial"/>
              <a:sym typeface="Arial"/>
            </a:endParaRPr>
          </a:p>
          <a:p>
            <a:pPr indent="0" lvl="0" marL="18288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Selección de elementos</a:t>
            </a:r>
            <a:endParaRPr sz="1100">
              <a:solidFill>
                <a:srgbClr val="000000"/>
              </a:solidFill>
              <a:latin typeface="Arial"/>
              <a:ea typeface="Arial"/>
              <a:cs typeface="Arial"/>
              <a:sym typeface="Arial"/>
            </a:endParaRPr>
          </a:p>
          <a:p>
            <a:pPr indent="0" lvl="0" marL="18288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Trabajo con selecciones</a:t>
            </a:r>
            <a:endParaRPr sz="1100">
              <a:solidFill>
                <a:srgbClr val="000000"/>
              </a:solidFill>
              <a:latin typeface="Arial"/>
              <a:ea typeface="Arial"/>
              <a:cs typeface="Arial"/>
              <a:sym typeface="Arial"/>
            </a:endParaRPr>
          </a:p>
          <a:p>
            <a:pPr indent="0" lvl="0" marL="18288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Manipulación de elementos</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a:p>
        </p:txBody>
      </p:sp>
      <p:sp>
        <p:nvSpPr>
          <p:cNvPr id="358" name="Google Shape;358;p30"/>
          <p:cNvSpPr/>
          <p:nvPr/>
        </p:nvSpPr>
        <p:spPr>
          <a:xfrm>
            <a:off x="7519175" y="427297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500"/>
              <a:t>AJAX</a:t>
            </a:r>
            <a:endParaRPr sz="3500"/>
          </a:p>
        </p:txBody>
      </p:sp>
      <p:sp>
        <p:nvSpPr>
          <p:cNvPr id="797" name="Google Shape;797;p84"/>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s" sz="1150">
                <a:highlight>
                  <a:srgbClr val="FFFFFF"/>
                </a:highlight>
                <a:latin typeface="Arial"/>
                <a:ea typeface="Arial"/>
                <a:cs typeface="Arial"/>
                <a:sym typeface="Arial"/>
              </a:rPr>
              <a:t>Ajax, acrónimo de Asynchronous JavaScript And XML (JavaScript asíncrono y XML), es una técnica de desarrollo web para crear aplicaciones interactivas o RIA (Rich Internet Applications).</a:t>
            </a:r>
            <a:endParaRPr sz="1150">
              <a:highlight>
                <a:srgbClr val="FFFFFF"/>
              </a:highlight>
              <a:latin typeface="Arial"/>
              <a:ea typeface="Arial"/>
              <a:cs typeface="Arial"/>
              <a:sym typeface="Arial"/>
            </a:endParaRPr>
          </a:p>
          <a:p>
            <a:pPr indent="0" lvl="0" marL="0" rtl="0" algn="just">
              <a:spcBef>
                <a:spcPts val="1100"/>
              </a:spcBef>
              <a:spcAft>
                <a:spcPts val="0"/>
              </a:spcAft>
              <a:buNone/>
            </a:pPr>
            <a:r>
              <a:rPr lang="es" sz="1150">
                <a:highlight>
                  <a:srgbClr val="FFFFFF"/>
                </a:highlight>
                <a:latin typeface="Arial"/>
                <a:ea typeface="Arial"/>
                <a:cs typeface="Arial"/>
                <a:sym typeface="Arial"/>
              </a:rPr>
              <a:t> Estas aplicaciones se ejecutan en el cliente, es decir, en el navegador de los usuarios mientras se mantiene la comunicación asíncrona con el servidor en segundo plano. </a:t>
            </a:r>
            <a:endParaRPr sz="1150">
              <a:highlight>
                <a:srgbClr val="FFFFFF"/>
              </a:highlight>
              <a:latin typeface="Arial"/>
              <a:ea typeface="Arial"/>
              <a:cs typeface="Arial"/>
              <a:sym typeface="Arial"/>
            </a:endParaRPr>
          </a:p>
          <a:p>
            <a:pPr indent="0" lvl="0" marL="0" rtl="0" algn="just">
              <a:spcBef>
                <a:spcPts val="1100"/>
              </a:spcBef>
              <a:spcAft>
                <a:spcPts val="0"/>
              </a:spcAft>
              <a:buNone/>
            </a:pPr>
            <a:r>
              <a:rPr lang="es" sz="1150">
                <a:highlight>
                  <a:srgbClr val="FFFFFF"/>
                </a:highlight>
                <a:latin typeface="Arial"/>
                <a:ea typeface="Arial"/>
                <a:cs typeface="Arial"/>
                <a:sym typeface="Arial"/>
              </a:rPr>
              <a:t>De esta forma es posible realizar cambios sobre las páginas sin necesidad de recargarlas, lo que significa aumentar la interactividad, velocidad y usabilidad en las aplicaciones. En concepto parte del hecho que desde javascript podemos realizar solicitudes( httpRequests ) y que por medio que javascript no espera el resultado de dicha solicitud para continuar su flujo.</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1600"/>
              </a:spcAft>
              <a:buNone/>
            </a:pPr>
            <a:r>
              <a:t/>
            </a:r>
            <a:endParaRPr sz="1150">
              <a:solidFill>
                <a:srgbClr val="333333"/>
              </a:solidFill>
              <a:highlight>
                <a:srgbClr val="FFFFFF"/>
              </a:highlight>
              <a:latin typeface="Arial"/>
              <a:ea typeface="Arial"/>
              <a:cs typeface="Arial"/>
              <a:sym typeface="Arial"/>
            </a:endParaRPr>
          </a:p>
        </p:txBody>
      </p:sp>
      <p:sp>
        <p:nvSpPr>
          <p:cNvPr id="798" name="Google Shape;798;p84"/>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8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AJAX</a:t>
            </a:r>
            <a:r>
              <a:rPr lang="es" sz="3500"/>
              <a:t> </a:t>
            </a:r>
            <a:endParaRPr sz="3500"/>
          </a:p>
        </p:txBody>
      </p:sp>
      <p:sp>
        <p:nvSpPr>
          <p:cNvPr id="804" name="Google Shape;804;p85"/>
          <p:cNvSpPr txBox="1"/>
          <p:nvPr>
            <p:ph idx="2" type="subTitle"/>
          </p:nvPr>
        </p:nvSpPr>
        <p:spPr>
          <a:xfrm>
            <a:off x="1182025" y="1892700"/>
            <a:ext cx="3433800" cy="251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Conceptos clave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Métodos AJAX de jQuery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AJAX y Formularios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Trabajando con JSONP</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Eventos AJAX</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05" name="Google Shape;805;p85"/>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8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Conceptos clave</a:t>
            </a:r>
            <a:endParaRPr b="1" sz="2700">
              <a:solidFill>
                <a:srgbClr val="333333"/>
              </a:solidFill>
              <a:highlight>
                <a:srgbClr val="FFFFFF"/>
              </a:highlight>
              <a:latin typeface="Arial"/>
              <a:ea typeface="Arial"/>
              <a:cs typeface="Arial"/>
              <a:sym typeface="Arial"/>
            </a:endParaRPr>
          </a:p>
        </p:txBody>
      </p:sp>
      <p:sp>
        <p:nvSpPr>
          <p:cNvPr id="811" name="Google Shape;811;p86"/>
          <p:cNvSpPr txBox="1"/>
          <p:nvPr>
            <p:ph idx="1" type="subTitle"/>
          </p:nvPr>
        </p:nvSpPr>
        <p:spPr>
          <a:xfrm>
            <a:off x="713250" y="1216000"/>
            <a:ext cx="7717500" cy="3432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GET vs. POST</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rPr lang="es" sz="1150">
                <a:solidFill>
                  <a:srgbClr val="333333"/>
                </a:solidFill>
                <a:highlight>
                  <a:srgbClr val="FFFFFF"/>
                </a:highlight>
                <a:latin typeface="Arial"/>
                <a:ea typeface="Arial"/>
                <a:cs typeface="Arial"/>
                <a:sym typeface="Arial"/>
              </a:rPr>
              <a:t>Los dos "métodos" más comunes para enviar una solicitud a un servidor son GET y POST. Es importante entender la aplicación adecuada de cada uno.</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El método GET debe usarse para operaciones no destructivas, es decir, operaciones en las que solo está "obteniendo" datos del servidor, no cambiando los datos en el servidor. Por ejemplo, una consulta a un servicio de búsqueda podría ser una solicitud GET. Las solicitudes GET pueden ser almacenadas en caché por el navegador, lo que puede conducir a un comportamiento impredecible si no lo espera. Las solicitudes GET generalmente envían todos sus datos en una cadena de consulta.</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El método POST debe utilizarse para operaciones destructivas, es decir, operaciones en las que se cambian datos en el servidor. Por ejemplo, un usuario que guarda una entrada de blog debe ser una solicitud POST. Las solicitudes POST generalmente no son almacenadas en caché por el navegador; una cadena de consulta puede formar parte de la dirección URL, pero los datos tienden a enviarse por separado como datos de publicación</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12" name="Google Shape;812;p8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13" name="Google Shape;813;p86"/>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8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Métodos relacionados con Ajax de jQuery</a:t>
            </a:r>
            <a:endParaRPr b="1" sz="2700">
              <a:solidFill>
                <a:srgbClr val="333333"/>
              </a:solidFill>
              <a:highlight>
                <a:srgbClr val="FFFFFF"/>
              </a:highlight>
              <a:latin typeface="Arial"/>
              <a:ea typeface="Arial"/>
              <a:cs typeface="Arial"/>
              <a:sym typeface="Arial"/>
            </a:endParaRPr>
          </a:p>
        </p:txBody>
      </p:sp>
      <p:sp>
        <p:nvSpPr>
          <p:cNvPr id="819" name="Google Shape;819;p87"/>
          <p:cNvSpPr txBox="1"/>
          <p:nvPr>
            <p:ph idx="1" type="subTitle"/>
          </p:nvPr>
        </p:nvSpPr>
        <p:spPr>
          <a:xfrm>
            <a:off x="713250" y="1216000"/>
            <a:ext cx="7717500" cy="343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Si bien jQuery ofrece muchos métodos de conveniencia relacionados con Ajax, el método central está en el corazón de todos ellos, y comprenderlo es imperativo</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b="1" lang="es" sz="1000">
                <a:solidFill>
                  <a:schemeClr val="lt2"/>
                </a:solidFill>
                <a:highlight>
                  <a:srgbClr val="FFFFFF"/>
                </a:highlight>
                <a:latin typeface="Consolas"/>
                <a:ea typeface="Consolas"/>
                <a:cs typeface="Consolas"/>
                <a:sym typeface="Consolas"/>
              </a:rPr>
              <a:t>$.ajax()</a:t>
            </a:r>
            <a:endParaRPr b="1" sz="1000">
              <a:solidFill>
                <a:schemeClr val="lt2"/>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El método principal de jQuery es una forma potente y sencilla de crear solicitudes Ajax. Toma un objeto de configuración que contiene todas las instrucciones que jQuery requiere para completar la solicitud. El método es particularmente valioso porque ofrece la capacidad de especificar devoluciones de llamada exitosas y erróneas. Además, su capacidad para tomar un objeto de configuración que se puede definir por separado facilita la escritura de código reutilizable. Para obtener documentación completa de las opciones de configuración, visite </a:t>
            </a:r>
            <a:r>
              <a:rPr lang="es" sz="11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http://api.jquery.com/jQuery.ajax/</a:t>
            </a:r>
            <a:r>
              <a:rPr lang="es" sz="1150">
                <a:solidFill>
                  <a:srgbClr val="333333"/>
                </a:solidFill>
                <a:highlight>
                  <a:srgbClr val="FFFFFF"/>
                </a:highlight>
                <a:latin typeface="Arial"/>
                <a:ea typeface="Arial"/>
                <a:cs typeface="Arial"/>
                <a:sym typeface="Arial"/>
              </a:rPr>
              <a:t>.</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20" name="Google Shape;820;p8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21" name="Google Shape;821;p87"/>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8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Métodos relacionados con Ajax de jQuery</a:t>
            </a:r>
            <a:endParaRPr b="1" sz="2700">
              <a:solidFill>
                <a:srgbClr val="333333"/>
              </a:solidFill>
              <a:highlight>
                <a:srgbClr val="FFFFFF"/>
              </a:highlight>
              <a:latin typeface="Arial"/>
              <a:ea typeface="Arial"/>
              <a:cs typeface="Arial"/>
              <a:sym typeface="Arial"/>
            </a:endParaRPr>
          </a:p>
        </p:txBody>
      </p:sp>
      <p:sp>
        <p:nvSpPr>
          <p:cNvPr id="827" name="Google Shape;827;p88"/>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Opciones del método ajax</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lang="es" sz="1150">
                <a:solidFill>
                  <a:srgbClr val="333333"/>
                </a:solidFill>
                <a:highlight>
                  <a:srgbClr val="FFFFFF"/>
                </a:highlight>
                <a:latin typeface="Arial"/>
                <a:ea typeface="Arial"/>
                <a:cs typeface="Arial"/>
                <a:sym typeface="Arial"/>
              </a:rPr>
              <a:t>Hay muchas, muchas opciones para el método, que es parte de su poder. Para obtener una lista completa de opciones, visite </a:t>
            </a:r>
            <a:r>
              <a:rPr lang="es" sz="11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http://api.jquery.com/jQuery.ajax/</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b="1" lang="es" sz="750">
                <a:solidFill>
                  <a:schemeClr val="lt2"/>
                </a:solidFill>
                <a:highlight>
                  <a:srgbClr val="FFFFFF"/>
                </a:highlight>
                <a:latin typeface="Arial"/>
                <a:ea typeface="Arial"/>
                <a:cs typeface="Arial"/>
                <a:sym typeface="Arial"/>
              </a:rPr>
              <a:t>async</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Se establece en si la solicitud debe enviarse de forma sincrónica. El valor predeterminado es . Tenga en cuenta que si establece esta opción en , la solicitud bloqueará la ejecución de otro código hasta que se reciba la respuesta.</a:t>
            </a:r>
            <a:endParaRPr sz="600">
              <a:solidFill>
                <a:srgbClr val="188038"/>
              </a:solidFill>
              <a:highlight>
                <a:srgbClr val="FFFFFF"/>
              </a:highlight>
              <a:latin typeface="Consolas"/>
              <a:ea typeface="Consolas"/>
              <a:cs typeface="Consolas"/>
              <a:sym typeface="Consolas"/>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cache</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Si se debe usar una respuesta almacenada en caché si está disponible. El valor predeterminado es para todos los s excepto "script" y "jsonp". Cuando se establece en , la URL simplemente tendrá un parámetro cachebusting anexado.</a:t>
            </a:r>
            <a:endParaRPr sz="600">
              <a:solidFill>
                <a:srgbClr val="188038"/>
              </a:solidFill>
              <a:highlight>
                <a:srgbClr val="FFFFFF"/>
              </a:highlight>
              <a:latin typeface="Consolas"/>
              <a:ea typeface="Consolas"/>
              <a:cs typeface="Consolas"/>
              <a:sym typeface="Consolas"/>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done</a:t>
            </a:r>
            <a:endParaRPr b="1" sz="750">
              <a:solidFill>
                <a:schemeClr val="lt2"/>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Una función de devolución de llamada que se ejecutará si la solicitud se realiza correctamente. La función recibe los datos de respuesta (convertidos en un objeto JavaScript si era JSON), así como el estado del texto de la solicitud y el objeto de solicitud sin procesar.</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fail</a:t>
            </a:r>
            <a:endParaRPr b="1"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Una función de devolución de llamada que se ejecutará si la solicitud produce un error. La función recibe el objeto de solicitud sin procesar y el estado de texto de la solicitud.</a:t>
            </a:r>
            <a:endParaRPr sz="7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always</a:t>
            </a:r>
            <a:endParaRPr sz="7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Una función de devolución de llamada que se ejecuta cuando se completa la solicitud, independientemente de si se ha realizado correctamente o no. La función recibe el objeto de solicitud sin procesar y el estado de texto de la solicitud.</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context</a:t>
            </a:r>
            <a:endParaRPr b="1"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El ámbito en el que deben ejecutarse las funciones de devolución de llamada (es decir, lo que significa dentro de la(s) función(es) de devolución de llamada). De forma predeterminada, dentro de la(s) función(es) de devolución de llamada se hace referencia al objeto pasado originalmente a ajax().</a:t>
            </a:r>
            <a:endParaRPr b="1" sz="10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28" name="Google Shape;828;p8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Métodos relacionados con Ajax de jQuery</a:t>
            </a:r>
            <a:endParaRPr b="1" sz="2700">
              <a:solidFill>
                <a:srgbClr val="333333"/>
              </a:solidFill>
              <a:highlight>
                <a:srgbClr val="FFFFFF"/>
              </a:highlight>
              <a:latin typeface="Arial"/>
              <a:ea typeface="Arial"/>
              <a:cs typeface="Arial"/>
              <a:sym typeface="Arial"/>
            </a:endParaRPr>
          </a:p>
        </p:txBody>
      </p:sp>
      <p:sp>
        <p:nvSpPr>
          <p:cNvPr id="834" name="Google Shape;834;p89"/>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Opciones del método ajax</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lang="es" sz="1150">
                <a:solidFill>
                  <a:srgbClr val="333333"/>
                </a:solidFill>
                <a:highlight>
                  <a:srgbClr val="FFFFFF"/>
                </a:highlight>
                <a:latin typeface="Arial"/>
                <a:ea typeface="Arial"/>
                <a:cs typeface="Arial"/>
                <a:sym typeface="Arial"/>
              </a:rPr>
              <a:t>Hay muchas, muchas opciones para el método, que es parte de su poder. Para obtener una lista completa de opciones, visite </a:t>
            </a:r>
            <a:r>
              <a:rPr lang="es" sz="11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http://api.jquery.com/jQuery.ajax/</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b="1" lang="es" sz="750">
                <a:solidFill>
                  <a:schemeClr val="lt2"/>
                </a:solidFill>
                <a:highlight>
                  <a:srgbClr val="FFFFFF"/>
                </a:highlight>
                <a:latin typeface="Arial"/>
                <a:ea typeface="Arial"/>
                <a:cs typeface="Arial"/>
                <a:sym typeface="Arial"/>
              </a:rPr>
              <a:t>data</a:t>
            </a:r>
            <a:endParaRPr b="1"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Los datos que se enviarán al servidor. Puede ser un objeto o una cadena de consulta</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Datatype</a:t>
            </a:r>
            <a:endParaRPr b="1"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El tipo de datos que espera del servidor. De forma predeterminada, jQuery mirará el tipo MIME de la respuesta si no se especifica ninguno.</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jsonp</a:t>
            </a:r>
            <a:endParaRPr b="1"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Nombre de devolución de llamada que se va a enviar en una cadena de consulta al realizar una solicitud JSONP. El valor predeterminado es "devolución de llamada"</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timeout</a:t>
            </a:r>
            <a:endParaRPr b="1"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El tiempo en milisegundos para esperar antes de considerar la solicitud como un error.</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traditional</a:t>
            </a:r>
            <a:endParaRPr b="1"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Se establece en para usar el estilo de serialización de parámetros en uso antes de jQuery 1.4. Para obtener más información </a:t>
            </a:r>
            <a:r>
              <a:rPr lang="es" sz="750">
                <a:solidFill>
                  <a:srgbClr val="333333"/>
                </a:solidFill>
                <a:highlight>
                  <a:srgbClr val="FFFFFF"/>
                </a:highlight>
                <a:uFill>
                  <a:noFill/>
                </a:uFill>
                <a:latin typeface="Arial"/>
                <a:ea typeface="Arial"/>
                <a:cs typeface="Arial"/>
                <a:sym typeface="Arial"/>
                <a:hlinkClick r:id="rId4">
                  <a:extLst>
                    <a:ext uri="{A12FA001-AC4F-418D-AE19-62706E023703}">
                      <ahyp:hlinkClr val="tx"/>
                    </a:ext>
                  </a:extLst>
                </a:hlinkClick>
              </a:rPr>
              <a:t>http://api.jquery.com/jQuery.param/</a:t>
            </a:r>
            <a:r>
              <a:rPr lang="es" sz="750">
                <a:solidFill>
                  <a:srgbClr val="333333"/>
                </a:solidFill>
                <a:highlight>
                  <a:srgbClr val="FFFFFF"/>
                </a:highlight>
                <a:latin typeface="Arial"/>
                <a:ea typeface="Arial"/>
                <a:cs typeface="Arial"/>
                <a:sym typeface="Arial"/>
              </a:rPr>
              <a:t>.</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type</a:t>
            </a:r>
            <a:endParaRPr b="1"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El tipo de solicitud, "POST" o "GET". El valor predeterminado es "GET". Se pueden usar otros tipos de solicitudes, como "PUT" y "DELETE", pero es posible que no sean compatibles con todos los navegadores</a:t>
            </a:r>
            <a:r>
              <a:rPr lang="es" sz="1150">
                <a:solidFill>
                  <a:srgbClr val="333333"/>
                </a:solidFill>
                <a:highlight>
                  <a:srgbClr val="FFFFFF"/>
                </a:highlight>
                <a:latin typeface="Arial"/>
                <a:ea typeface="Arial"/>
                <a:cs typeface="Arial"/>
                <a:sym typeface="Arial"/>
              </a:rPr>
              <a:t>.</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750">
                <a:solidFill>
                  <a:schemeClr val="lt2"/>
                </a:solidFill>
                <a:highlight>
                  <a:srgbClr val="FFFFFF"/>
                </a:highlight>
                <a:latin typeface="Arial"/>
                <a:ea typeface="Arial"/>
                <a:cs typeface="Arial"/>
                <a:sym typeface="Arial"/>
              </a:rPr>
              <a:t>url</a:t>
            </a:r>
            <a:endParaRPr b="1"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lang="es" sz="750">
                <a:solidFill>
                  <a:srgbClr val="333333"/>
                </a:solidFill>
                <a:highlight>
                  <a:srgbClr val="FFFFFF"/>
                </a:highlight>
                <a:latin typeface="Arial"/>
                <a:ea typeface="Arial"/>
                <a:cs typeface="Arial"/>
                <a:sym typeface="Arial"/>
              </a:rPr>
              <a:t>La dirección URL de la solicitud.La opción es la única propiedad necesaria del objeto de configuración; Todas las demás propiedades son opcionales.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35" name="Google Shape;835;p8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9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Métodos relacionados con Ajax de jQuery</a:t>
            </a:r>
            <a:endParaRPr b="1" sz="2700">
              <a:solidFill>
                <a:srgbClr val="333333"/>
              </a:solidFill>
              <a:highlight>
                <a:srgbClr val="FFFFFF"/>
              </a:highlight>
              <a:latin typeface="Arial"/>
              <a:ea typeface="Arial"/>
              <a:cs typeface="Arial"/>
              <a:sym typeface="Arial"/>
            </a:endParaRPr>
          </a:p>
        </p:txBody>
      </p:sp>
      <p:sp>
        <p:nvSpPr>
          <p:cNvPr id="841" name="Google Shape;841;p90"/>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Métodos de conveniencia</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lang="es" sz="1150">
                <a:solidFill>
                  <a:srgbClr val="333333"/>
                </a:solidFill>
                <a:highlight>
                  <a:srgbClr val="FFFFFF"/>
                </a:highlight>
                <a:latin typeface="Arial"/>
                <a:ea typeface="Arial"/>
                <a:cs typeface="Arial"/>
                <a:sym typeface="Arial"/>
              </a:rPr>
              <a:t>Si no necesita la amplia capacidad de configuración de ajax , y no le importa manejar errores, las funciones de conveniencia de Ajax proporcionadas por jQuery pueden ser formas útiles y concisas de realizar solicitudes de Ajax. Estos métodos son solo "envoltorios" alrededor del método central, y simplemente preestablecen algunas de las opciones en el método</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b="1" lang="es" sz="1150">
                <a:solidFill>
                  <a:schemeClr val="lt2"/>
                </a:solidFill>
                <a:highlight>
                  <a:srgbClr val="FFFFFF"/>
                </a:highlight>
                <a:latin typeface="Arial"/>
                <a:ea typeface="Arial"/>
                <a:cs typeface="Arial"/>
                <a:sym typeface="Arial"/>
              </a:rPr>
              <a:t>$.get</a:t>
            </a:r>
            <a:endParaRPr b="1" sz="11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1150">
                <a:solidFill>
                  <a:srgbClr val="333333"/>
                </a:solidFill>
                <a:highlight>
                  <a:srgbClr val="FFFFFF"/>
                </a:highlight>
                <a:latin typeface="Arial"/>
                <a:ea typeface="Arial"/>
                <a:cs typeface="Arial"/>
                <a:sym typeface="Arial"/>
              </a:rPr>
              <a:t>Realice una solicitud GET a la dirección URL proporcionada.</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b="1" lang="es" sz="1150">
                <a:solidFill>
                  <a:schemeClr val="lt2"/>
                </a:solidFill>
                <a:highlight>
                  <a:srgbClr val="FFFFFF"/>
                </a:highlight>
                <a:latin typeface="Arial"/>
                <a:ea typeface="Arial"/>
                <a:cs typeface="Arial"/>
                <a:sym typeface="Arial"/>
              </a:rPr>
              <a:t>$.post</a:t>
            </a:r>
            <a:endParaRPr b="1"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1150">
                <a:solidFill>
                  <a:srgbClr val="333333"/>
                </a:solidFill>
                <a:highlight>
                  <a:srgbClr val="FFFFFF"/>
                </a:highlight>
                <a:latin typeface="Arial"/>
                <a:ea typeface="Arial"/>
                <a:cs typeface="Arial"/>
                <a:sym typeface="Arial"/>
              </a:rPr>
              <a:t>Realice una solicitud POST a la dirección URL proporcionada.</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b="1" lang="es" sz="1150">
                <a:solidFill>
                  <a:schemeClr val="lt2"/>
                </a:solidFill>
                <a:highlight>
                  <a:srgbClr val="FFFFFF"/>
                </a:highlight>
                <a:latin typeface="Arial"/>
                <a:ea typeface="Arial"/>
                <a:cs typeface="Arial"/>
                <a:sym typeface="Arial"/>
              </a:rPr>
              <a:t>$.getScript</a:t>
            </a:r>
            <a:endParaRPr b="1"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1150">
                <a:solidFill>
                  <a:srgbClr val="333333"/>
                </a:solidFill>
                <a:highlight>
                  <a:srgbClr val="FFFFFF"/>
                </a:highlight>
                <a:latin typeface="Arial"/>
                <a:ea typeface="Arial"/>
                <a:cs typeface="Arial"/>
                <a:sym typeface="Arial"/>
              </a:rPr>
              <a:t>Agregue un script a la página.</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rPr b="1" lang="es" sz="1150">
                <a:solidFill>
                  <a:schemeClr val="lt2"/>
                </a:solidFill>
                <a:highlight>
                  <a:srgbClr val="FFFFFF"/>
                </a:highlight>
                <a:latin typeface="Arial"/>
                <a:ea typeface="Arial"/>
                <a:cs typeface="Arial"/>
                <a:sym typeface="Arial"/>
              </a:rPr>
              <a:t>$.getJSON</a:t>
            </a:r>
            <a:endParaRPr b="1"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1150">
                <a:solidFill>
                  <a:srgbClr val="333333"/>
                </a:solidFill>
                <a:highlight>
                  <a:srgbClr val="FFFFFF"/>
                </a:highlight>
                <a:latin typeface="Arial"/>
                <a:ea typeface="Arial"/>
                <a:cs typeface="Arial"/>
                <a:sym typeface="Arial"/>
              </a:rPr>
              <a:t>Realice una solicitud GET y espere que se devuelva JSON.</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42" name="Google Shape;842;p90"/>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43" name="Google Shape;843;p90"/>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9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Métodos relacionados con Ajax de jQuery</a:t>
            </a:r>
            <a:endParaRPr b="1" sz="2700">
              <a:solidFill>
                <a:srgbClr val="333333"/>
              </a:solidFill>
              <a:highlight>
                <a:srgbClr val="FFFFFF"/>
              </a:highlight>
              <a:latin typeface="Arial"/>
              <a:ea typeface="Arial"/>
              <a:cs typeface="Arial"/>
              <a:sym typeface="Arial"/>
            </a:endParaRPr>
          </a:p>
        </p:txBody>
      </p:sp>
      <p:sp>
        <p:nvSpPr>
          <p:cNvPr id="849" name="Google Shape;849;p91"/>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Métodos de conveniencia</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b="1" lang="es" sz="1000">
                <a:solidFill>
                  <a:schemeClr val="lt2"/>
                </a:solidFill>
                <a:highlight>
                  <a:srgbClr val="FFFFFF"/>
                </a:highlight>
                <a:latin typeface="Consolas"/>
                <a:ea typeface="Consolas"/>
                <a:cs typeface="Consolas"/>
                <a:sym typeface="Consolas"/>
              </a:rPr>
              <a:t>$.fn.load</a:t>
            </a:r>
            <a:endParaRPr b="1" sz="1000">
              <a:solidFill>
                <a:schemeClr val="lt2"/>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El método es único entre los métodos Ajax de jQuery en que se llama en una selección. El método obtiene HTML de una dirección URL y utiliza el HTML devuelto para rellenar los elementos seleccionados. Además de proporcionar una dirección URL al método, puede proporcionar opcionalmente un selector; jQuery solo obtendrá el contenido coincidente del HTML devuelto.</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"#newContent"</a:t>
            </a:r>
            <a:r>
              <a:rPr lang="es" sz="1150">
                <a:solidFill>
                  <a:srgbClr val="188038"/>
                </a:solidFill>
                <a:highlight>
                  <a:srgbClr val="EEEEEE"/>
                </a:highlight>
                <a:latin typeface="Consolas"/>
                <a:ea typeface="Consolas"/>
                <a:cs typeface="Consolas"/>
                <a:sym typeface="Consolas"/>
              </a:rPr>
              <a:t> ).load( </a:t>
            </a:r>
            <a:r>
              <a:rPr lang="es" sz="1150">
                <a:solidFill>
                  <a:srgbClr val="DD1144"/>
                </a:solidFill>
                <a:highlight>
                  <a:srgbClr val="EEEEEE"/>
                </a:highlight>
                <a:latin typeface="Consolas"/>
                <a:ea typeface="Consolas"/>
                <a:cs typeface="Consolas"/>
                <a:sym typeface="Consolas"/>
              </a:rPr>
              <a:t>"/foo.html"</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"#newContent"</a:t>
            </a:r>
            <a:r>
              <a:rPr lang="es" sz="1150">
                <a:solidFill>
                  <a:srgbClr val="188038"/>
                </a:solidFill>
                <a:highlight>
                  <a:srgbClr val="EEEEEE"/>
                </a:highlight>
                <a:latin typeface="Consolas"/>
                <a:ea typeface="Consolas"/>
                <a:cs typeface="Consolas"/>
                <a:sym typeface="Consolas"/>
              </a:rPr>
              <a:t> ).load( </a:t>
            </a:r>
            <a:r>
              <a:rPr lang="es" sz="1150">
                <a:solidFill>
                  <a:srgbClr val="DD1144"/>
                </a:solidFill>
                <a:highlight>
                  <a:srgbClr val="EEEEEE"/>
                </a:highlight>
                <a:latin typeface="Consolas"/>
                <a:ea typeface="Consolas"/>
                <a:cs typeface="Consolas"/>
                <a:sym typeface="Consolas"/>
              </a:rPr>
              <a:t>"/foo.html #myDiv h1:first"</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html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alert( </a:t>
            </a:r>
            <a:r>
              <a:rPr lang="es" sz="1150">
                <a:solidFill>
                  <a:srgbClr val="DD1144"/>
                </a:solidFill>
                <a:highlight>
                  <a:srgbClr val="EEEEEE"/>
                </a:highlight>
                <a:latin typeface="Consolas"/>
                <a:ea typeface="Consolas"/>
                <a:cs typeface="Consolas"/>
                <a:sym typeface="Consolas"/>
              </a:rPr>
              <a:t>"Content updated!"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50" name="Google Shape;850;p9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51" name="Google Shape;851;p91"/>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9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AJAX y formularios</a:t>
            </a:r>
            <a:endParaRPr b="1" sz="2700">
              <a:solidFill>
                <a:srgbClr val="333333"/>
              </a:solidFill>
              <a:highlight>
                <a:srgbClr val="FFFFFF"/>
              </a:highlight>
              <a:latin typeface="Arial"/>
              <a:ea typeface="Arial"/>
              <a:cs typeface="Arial"/>
              <a:sym typeface="Arial"/>
            </a:endParaRPr>
          </a:p>
        </p:txBody>
      </p:sp>
      <p:sp>
        <p:nvSpPr>
          <p:cNvPr id="857" name="Google Shape;857;p92"/>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Las capacidades ajax de jQuery pueden ser especialmente útiles cuando se trata de formularios. Hay varias ventajas, que pueden ir desde la serialización, a la simple validación del lado del cliente (por ejemplo, "Lo siento, ese nombre de usuario está tomado"), a </a:t>
            </a:r>
            <a:r>
              <a:rPr lang="es" sz="11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los prefiltros</a:t>
            </a:r>
            <a:r>
              <a:rPr lang="es" sz="1150">
                <a:solidFill>
                  <a:srgbClr val="333333"/>
                </a:solidFill>
                <a:highlight>
                  <a:srgbClr val="FFFFFF"/>
                </a:highlight>
                <a:latin typeface="Arial"/>
                <a:ea typeface="Arial"/>
                <a:cs typeface="Arial"/>
                <a:sym typeface="Arial"/>
              </a:rPr>
              <a:t> (explicados a continuación), ¡y aún más!</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b="1" lang="es" sz="1500">
                <a:solidFill>
                  <a:srgbClr val="666666"/>
                </a:solidFill>
                <a:highlight>
                  <a:srgbClr val="FFFFFF"/>
                </a:highlight>
                <a:latin typeface="Arial"/>
                <a:ea typeface="Arial"/>
                <a:cs typeface="Arial"/>
                <a:sym typeface="Arial"/>
              </a:rPr>
              <a:t>Serialización</a:t>
            </a:r>
            <a:endParaRPr b="1" sz="1500">
              <a:solidFill>
                <a:srgbClr val="666666"/>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Serializar entradas de formulario en jQuery es extremadamente fácil. Dos métodos vienen soportados de forma nativa: </a:t>
            </a:r>
            <a:r>
              <a:rPr lang="es" sz="1000">
                <a:solidFill>
                  <a:schemeClr val="lt2"/>
                </a:solidFill>
                <a:highlight>
                  <a:srgbClr val="FFFFFF"/>
                </a:highlight>
                <a:latin typeface="Consolas"/>
                <a:ea typeface="Consolas"/>
                <a:cs typeface="Consolas"/>
                <a:sym typeface="Consolas"/>
              </a:rPr>
              <a:t>serialize()</a:t>
            </a:r>
            <a:r>
              <a:rPr lang="es" sz="1150">
                <a:solidFill>
                  <a:srgbClr val="333333"/>
                </a:solidFill>
                <a:highlight>
                  <a:srgbClr val="FFFFFF"/>
                </a:highlight>
                <a:latin typeface="Arial"/>
                <a:ea typeface="Arial"/>
                <a:cs typeface="Arial"/>
                <a:sym typeface="Arial"/>
              </a:rPr>
              <a:t> y </a:t>
            </a:r>
            <a:r>
              <a:rPr lang="es" sz="1000">
                <a:solidFill>
                  <a:schemeClr val="lt2"/>
                </a:solidFill>
                <a:highlight>
                  <a:srgbClr val="FFFFFF"/>
                </a:highlight>
                <a:latin typeface="Consolas"/>
                <a:ea typeface="Consolas"/>
                <a:cs typeface="Consolas"/>
                <a:sym typeface="Consolas"/>
              </a:rPr>
              <a:t>serializeArray()</a:t>
            </a:r>
            <a:r>
              <a:rPr lang="es" sz="1150">
                <a:solidFill>
                  <a:srgbClr val="333333"/>
                </a:solidFill>
                <a:highlight>
                  <a:srgbClr val="FFFFFF"/>
                </a:highlight>
                <a:latin typeface="Arial"/>
                <a:ea typeface="Arial"/>
                <a:cs typeface="Arial"/>
                <a:sym typeface="Arial"/>
              </a:rPr>
              <a:t> . Si bien los nombres se explican por sí mismos, su uso tiene muchas ventajas.</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El método </a:t>
            </a:r>
            <a:r>
              <a:rPr lang="es" sz="1000">
                <a:solidFill>
                  <a:schemeClr val="lt2"/>
                </a:solidFill>
                <a:highlight>
                  <a:srgbClr val="FFFFFF"/>
                </a:highlight>
                <a:latin typeface="Consolas"/>
                <a:ea typeface="Consolas"/>
                <a:cs typeface="Consolas"/>
                <a:sym typeface="Consolas"/>
              </a:rPr>
              <a:t>serialize()</a:t>
            </a:r>
            <a:r>
              <a:rPr lang="es" sz="1150">
                <a:solidFill>
                  <a:srgbClr val="333333"/>
                </a:solidFill>
                <a:highlight>
                  <a:srgbClr val="FFFFFF"/>
                </a:highlight>
                <a:latin typeface="Arial"/>
                <a:ea typeface="Arial"/>
                <a:cs typeface="Arial"/>
                <a:sym typeface="Arial"/>
              </a:rPr>
              <a:t>  </a:t>
            </a:r>
            <a:r>
              <a:rPr lang="es" sz="1150">
                <a:solidFill>
                  <a:srgbClr val="333333"/>
                </a:solidFill>
                <a:highlight>
                  <a:srgbClr val="FFFFFF"/>
                </a:highlight>
                <a:latin typeface="Arial"/>
                <a:ea typeface="Arial"/>
                <a:cs typeface="Arial"/>
                <a:sym typeface="Arial"/>
              </a:rPr>
              <a:t>serializa los datos de un formulario en una cadena de consulta. Para que el valor del elemento se </a:t>
            </a:r>
            <a:r>
              <a:rPr lang="es" sz="1150">
                <a:solidFill>
                  <a:srgbClr val="333333"/>
                </a:solidFill>
                <a:highlight>
                  <a:srgbClr val="FFFFFF"/>
                </a:highlight>
                <a:latin typeface="Arial"/>
                <a:ea typeface="Arial"/>
                <a:cs typeface="Arial"/>
                <a:sym typeface="Arial"/>
              </a:rPr>
              <a:t>serializa</a:t>
            </a:r>
            <a:r>
              <a:rPr lang="es" sz="1150">
                <a:solidFill>
                  <a:srgbClr val="333333"/>
                </a:solidFill>
                <a:highlight>
                  <a:srgbClr val="FFFFFF"/>
                </a:highlight>
                <a:latin typeface="Arial"/>
                <a:ea typeface="Arial"/>
                <a:cs typeface="Arial"/>
                <a:sym typeface="Arial"/>
              </a:rPr>
              <a:t>, </a:t>
            </a:r>
            <a:r>
              <a:rPr b="1" lang="es" sz="1150">
                <a:solidFill>
                  <a:srgbClr val="1A1A1A"/>
                </a:solidFill>
                <a:highlight>
                  <a:srgbClr val="FFFFFF"/>
                </a:highlight>
                <a:latin typeface="Arial"/>
                <a:ea typeface="Arial"/>
                <a:cs typeface="Arial"/>
                <a:sym typeface="Arial"/>
              </a:rPr>
              <a:t>debe</a:t>
            </a:r>
            <a:r>
              <a:rPr lang="es" sz="1150">
                <a:solidFill>
                  <a:srgbClr val="333333"/>
                </a:solidFill>
                <a:highlight>
                  <a:srgbClr val="FFFFFF"/>
                </a:highlight>
                <a:latin typeface="Arial"/>
                <a:ea typeface="Arial"/>
                <a:cs typeface="Arial"/>
                <a:sym typeface="Arial"/>
              </a:rPr>
              <a:t> tener un atributo name. Tenga en cuenta que los valores de las entradas con un tipo de </a:t>
            </a:r>
            <a:r>
              <a:rPr lang="es" sz="1150">
                <a:solidFill>
                  <a:srgbClr val="333333"/>
                </a:solidFill>
                <a:highlight>
                  <a:srgbClr val="FFFFFF"/>
                </a:highlight>
                <a:latin typeface="Arial"/>
                <a:ea typeface="Arial"/>
                <a:cs typeface="Arial"/>
                <a:sym typeface="Arial"/>
              </a:rPr>
              <a:t>checkbox</a:t>
            </a:r>
            <a:r>
              <a:rPr lang="es" sz="1150">
                <a:solidFill>
                  <a:srgbClr val="333333"/>
                </a:solidFill>
                <a:highlight>
                  <a:srgbClr val="FFFFFF"/>
                </a:highlight>
                <a:latin typeface="Arial"/>
                <a:ea typeface="Arial"/>
                <a:cs typeface="Arial"/>
                <a:sym typeface="Arial"/>
              </a:rPr>
              <a:t> o radio se incluyen </a:t>
            </a:r>
            <a:r>
              <a:rPr lang="es" sz="1150">
                <a:solidFill>
                  <a:srgbClr val="333333"/>
                </a:solidFill>
                <a:highlight>
                  <a:srgbClr val="FFFFFF"/>
                </a:highlight>
                <a:latin typeface="Arial"/>
                <a:ea typeface="Arial"/>
                <a:cs typeface="Arial"/>
                <a:sym typeface="Arial"/>
              </a:rPr>
              <a:t>sólo</a:t>
            </a:r>
            <a:r>
              <a:rPr lang="es" sz="1150">
                <a:solidFill>
                  <a:srgbClr val="333333"/>
                </a:solidFill>
                <a:highlight>
                  <a:srgbClr val="FFFFFF"/>
                </a:highlight>
                <a:latin typeface="Arial"/>
                <a:ea typeface="Arial"/>
                <a:cs typeface="Arial"/>
                <a:sym typeface="Arial"/>
              </a:rPr>
              <a:t> si están marcados.</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Si bien la serialización antigua es excelente, a veces la aplicación </a:t>
            </a:r>
            <a:r>
              <a:rPr lang="es" sz="1150">
                <a:solidFill>
                  <a:srgbClr val="333333"/>
                </a:solidFill>
                <a:highlight>
                  <a:srgbClr val="FFFFFF"/>
                </a:highlight>
                <a:latin typeface="Arial"/>
                <a:ea typeface="Arial"/>
                <a:cs typeface="Arial"/>
                <a:sym typeface="Arial"/>
              </a:rPr>
              <a:t>funcionará</a:t>
            </a:r>
            <a:r>
              <a:rPr lang="es" sz="1150">
                <a:solidFill>
                  <a:srgbClr val="333333"/>
                </a:solidFill>
                <a:highlight>
                  <a:srgbClr val="FFFFFF"/>
                </a:highlight>
                <a:latin typeface="Arial"/>
                <a:ea typeface="Arial"/>
                <a:cs typeface="Arial"/>
                <a:sym typeface="Arial"/>
              </a:rPr>
              <a:t> mejor si </a:t>
            </a:r>
            <a:r>
              <a:rPr lang="es" sz="1150">
                <a:solidFill>
                  <a:srgbClr val="333333"/>
                </a:solidFill>
                <a:highlight>
                  <a:srgbClr val="FFFFFF"/>
                </a:highlight>
                <a:latin typeface="Arial"/>
                <a:ea typeface="Arial"/>
                <a:cs typeface="Arial"/>
                <a:sym typeface="Arial"/>
              </a:rPr>
              <a:t>enviará</a:t>
            </a:r>
            <a:r>
              <a:rPr lang="es" sz="1150">
                <a:solidFill>
                  <a:srgbClr val="333333"/>
                </a:solidFill>
                <a:highlight>
                  <a:srgbClr val="FFFFFF"/>
                </a:highlight>
                <a:latin typeface="Arial"/>
                <a:ea typeface="Arial"/>
                <a:cs typeface="Arial"/>
                <a:sym typeface="Arial"/>
              </a:rPr>
              <a:t> una matriz de objetos, en lugar de solo la cadena de consulta. Para eso, jQuery tiene el método </a:t>
            </a:r>
            <a:r>
              <a:rPr lang="es" sz="1000">
                <a:solidFill>
                  <a:schemeClr val="lt2"/>
                </a:solidFill>
                <a:highlight>
                  <a:srgbClr val="FFFFFF"/>
                </a:highlight>
                <a:latin typeface="Consolas"/>
                <a:ea typeface="Consolas"/>
                <a:cs typeface="Consolas"/>
                <a:sym typeface="Consolas"/>
              </a:rPr>
              <a:t>serializeArray()</a:t>
            </a:r>
            <a:r>
              <a:rPr lang="es" sz="1150">
                <a:solidFill>
                  <a:srgbClr val="333333"/>
                </a:solidFill>
                <a:highlight>
                  <a:srgbClr val="FFFFFF"/>
                </a:highlight>
                <a:latin typeface="Arial"/>
                <a:ea typeface="Arial"/>
                <a:cs typeface="Arial"/>
                <a:sym typeface="Arial"/>
              </a:rPr>
              <a:t>. Es muy similar al método mencionado anteriormente, excepto que produce una matriz de objetos, en lugar de una cadena.</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58" name="Google Shape;858;p9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9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AJAX y formularios</a:t>
            </a:r>
            <a:endParaRPr b="1" sz="2700">
              <a:solidFill>
                <a:srgbClr val="333333"/>
              </a:solidFill>
              <a:highlight>
                <a:srgbClr val="FFFFFF"/>
              </a:highlight>
              <a:latin typeface="Arial"/>
              <a:ea typeface="Arial"/>
              <a:cs typeface="Arial"/>
              <a:sym typeface="Arial"/>
            </a:endParaRPr>
          </a:p>
        </p:txBody>
      </p:sp>
      <p:sp>
        <p:nvSpPr>
          <p:cNvPr id="864" name="Google Shape;864;p93"/>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Validación del lado del cliente</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rPr lang="es" sz="1050">
                <a:solidFill>
                  <a:srgbClr val="333333"/>
                </a:solidFill>
                <a:highlight>
                  <a:srgbClr val="FFFFFF"/>
                </a:highlight>
                <a:latin typeface="Arial"/>
                <a:ea typeface="Arial"/>
                <a:cs typeface="Arial"/>
                <a:sym typeface="Arial"/>
              </a:rPr>
              <a:t>La validación del lado del cliente es, al igual que muchas otras cosas, extremadamente fácil usando jQuery. Si bien hay varios casos que los desarrolladores pueden probar, algunos de los más comunes son: presencia de una entrada requerida, nombres de usuario / correos electrónicos / números de teléfono / etc. válidos, o marcar un "Estoy de acuerdo ..." caja.</a:t>
            </a:r>
            <a:endParaRPr sz="10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050">
                <a:solidFill>
                  <a:srgbClr val="333333"/>
                </a:solidFill>
                <a:highlight>
                  <a:srgbClr val="FFFFFF"/>
                </a:highlight>
                <a:latin typeface="Arial"/>
                <a:ea typeface="Arial"/>
                <a:cs typeface="Arial"/>
                <a:sym typeface="Arial"/>
              </a:rPr>
              <a:t>Tenga en cuenta que es aconsejable que también realice la validación del lado del servidor para sus entradas. Sin embargo, normalmente es una mejor experiencia de usuario poder validar algunas cosas sin enviar el formulario.</a:t>
            </a:r>
            <a:endParaRPr sz="10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65" name="Google Shape;865;p9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66" name="Google Shape;866;p93"/>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700">
                <a:solidFill>
                  <a:srgbClr val="333333"/>
                </a:solidFill>
                <a:highlight>
                  <a:srgbClr val="FFFFFF"/>
                </a:highlight>
                <a:latin typeface="Arial"/>
                <a:ea typeface="Arial"/>
                <a:cs typeface="Arial"/>
                <a:sym typeface="Arial"/>
              </a:rPr>
              <a:t>Constructor jQuery-$ vs $()</a:t>
            </a:r>
            <a:endParaRPr b="1" sz="2700">
              <a:solidFill>
                <a:srgbClr val="333333"/>
              </a:solidFill>
              <a:highlight>
                <a:srgbClr val="FFFFFF"/>
              </a:highlight>
              <a:latin typeface="Arial"/>
              <a:ea typeface="Arial"/>
              <a:cs typeface="Arial"/>
              <a:sym typeface="Arial"/>
            </a:endParaRPr>
          </a:p>
        </p:txBody>
      </p:sp>
      <p:sp>
        <p:nvSpPr>
          <p:cNvPr id="364" name="Google Shape;364;p31"/>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latin typeface="Arial"/>
                <a:ea typeface="Arial"/>
                <a:cs typeface="Arial"/>
                <a:sym typeface="Arial"/>
              </a:rPr>
              <a:t>El constructor es una función sobrecargada que:</a:t>
            </a:r>
            <a:endParaRPr sz="1150">
              <a:solidFill>
                <a:srgbClr val="333333"/>
              </a:solidFill>
              <a:latin typeface="Arial"/>
              <a:ea typeface="Arial"/>
              <a:cs typeface="Arial"/>
              <a:sym typeface="Arial"/>
            </a:endParaRPr>
          </a:p>
          <a:p>
            <a:pPr indent="-301625" lvl="0" marL="457200" rtl="0" algn="l">
              <a:spcBef>
                <a:spcPts val="1100"/>
              </a:spcBef>
              <a:spcAft>
                <a:spcPts val="0"/>
              </a:spcAft>
              <a:buClr>
                <a:srgbClr val="333333"/>
              </a:buClr>
              <a:buSzPts val="1150"/>
              <a:buFont typeface="Arial"/>
              <a:buChar char="●"/>
            </a:pPr>
            <a:r>
              <a:rPr lang="es" sz="1150">
                <a:solidFill>
                  <a:srgbClr val="333333"/>
                </a:solidFill>
                <a:latin typeface="Arial"/>
                <a:ea typeface="Arial"/>
                <a:cs typeface="Arial"/>
                <a:sym typeface="Arial"/>
              </a:rPr>
              <a:t> Si recibe un string </a:t>
            </a:r>
            <a:r>
              <a:rPr lang="es" sz="1150">
                <a:solidFill>
                  <a:srgbClr val="333333"/>
                </a:solidFill>
                <a:latin typeface="Arial"/>
                <a:ea typeface="Arial"/>
                <a:cs typeface="Arial"/>
                <a:sym typeface="Arial"/>
              </a:rPr>
              <a:t>está</a:t>
            </a:r>
            <a:r>
              <a:rPr lang="es" sz="1150">
                <a:solidFill>
                  <a:srgbClr val="333333"/>
                </a:solidFill>
                <a:latin typeface="Arial"/>
                <a:ea typeface="Arial"/>
                <a:cs typeface="Arial"/>
                <a:sym typeface="Arial"/>
              </a:rPr>
              <a:t> la toma como una query(consulta) y devuelve un conjunto de elementos</a:t>
            </a:r>
            <a:endParaRPr sz="1150">
              <a:solidFill>
                <a:srgbClr val="333333"/>
              </a:solidFill>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es" sz="1150">
                <a:solidFill>
                  <a:srgbClr val="333333"/>
                </a:solidFill>
                <a:latin typeface="Arial"/>
                <a:ea typeface="Arial"/>
                <a:cs typeface="Arial"/>
                <a:sym typeface="Arial"/>
              </a:rPr>
              <a:t>del DOM correspondientes a la consulta.</a:t>
            </a:r>
            <a:endParaRPr sz="1150">
              <a:solidFill>
                <a:srgbClr val="333333"/>
              </a:solidFill>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es" sz="1150">
                <a:solidFill>
                  <a:srgbClr val="333333"/>
                </a:solidFill>
                <a:latin typeface="Arial"/>
                <a:ea typeface="Arial"/>
                <a:cs typeface="Arial"/>
                <a:sym typeface="Arial"/>
              </a:rPr>
              <a:t> En caso de no recibir nada revuelve un conjunto </a:t>
            </a:r>
            <a:r>
              <a:rPr lang="es" sz="1150">
                <a:solidFill>
                  <a:srgbClr val="333333"/>
                </a:solidFill>
                <a:latin typeface="Arial"/>
                <a:ea typeface="Arial"/>
                <a:cs typeface="Arial"/>
                <a:sym typeface="Arial"/>
              </a:rPr>
              <a:t>vacío</a:t>
            </a:r>
            <a:r>
              <a:rPr lang="es" sz="1150">
                <a:solidFill>
                  <a:srgbClr val="333333"/>
                </a:solidFill>
                <a:latin typeface="Arial"/>
                <a:ea typeface="Arial"/>
                <a:cs typeface="Arial"/>
                <a:sym typeface="Arial"/>
              </a:rPr>
              <a:t>.</a:t>
            </a:r>
            <a:endParaRPr sz="1150">
              <a:solidFill>
                <a:srgbClr val="333333"/>
              </a:solidFill>
              <a:latin typeface="Arial"/>
              <a:ea typeface="Arial"/>
              <a:cs typeface="Arial"/>
              <a:sym typeface="Arial"/>
            </a:endParaRPr>
          </a:p>
          <a:p>
            <a:pPr indent="0" lvl="0" marL="0" rtl="0" algn="l">
              <a:spcBef>
                <a:spcPts val="1100"/>
              </a:spcBef>
              <a:spcAft>
                <a:spcPts val="0"/>
              </a:spcAft>
              <a:buNone/>
            </a:pPr>
            <a:r>
              <a:rPr lang="es" sz="1550">
                <a:solidFill>
                  <a:schemeClr val="lt2"/>
                </a:solidFill>
                <a:latin typeface="Arial"/>
                <a:ea typeface="Arial"/>
                <a:cs typeface="Arial"/>
                <a:sym typeface="Arial"/>
              </a:rPr>
              <a:t>$ es una alias de jQuery</a:t>
            </a:r>
            <a:endParaRPr sz="1550">
              <a:solidFill>
                <a:schemeClr val="lt2"/>
              </a:solidFill>
              <a:latin typeface="Arial"/>
              <a:ea typeface="Arial"/>
              <a:cs typeface="Arial"/>
              <a:sym typeface="Arial"/>
            </a:endParaRPr>
          </a:p>
          <a:p>
            <a:pPr indent="0" lvl="0" marL="0" rtl="0" algn="l">
              <a:lnSpc>
                <a:spcPct val="100000"/>
              </a:lnSpc>
              <a:spcBef>
                <a:spcPts val="1100"/>
              </a:spcBef>
              <a:spcAft>
                <a:spcPts val="0"/>
              </a:spcAft>
              <a:buNone/>
            </a:pPr>
            <a:r>
              <a:rPr lang="es" sz="1150">
                <a:solidFill>
                  <a:srgbClr val="333333"/>
                </a:solidFill>
                <a:latin typeface="Arial"/>
                <a:ea typeface="Arial"/>
                <a:cs typeface="Arial"/>
                <a:sym typeface="Arial"/>
              </a:rPr>
              <a:t>Es más común ver que en los ejemplos hacen referencia a la llamada de la función $ esta es un alias</a:t>
            </a:r>
            <a:endParaRPr sz="1150">
              <a:solidFill>
                <a:srgbClr val="333333"/>
              </a:solidFill>
              <a:latin typeface="Arial"/>
              <a:ea typeface="Arial"/>
              <a:cs typeface="Arial"/>
              <a:sym typeface="Arial"/>
            </a:endParaRPr>
          </a:p>
          <a:p>
            <a:pPr indent="0" lvl="0" marL="0" rtl="0" algn="l">
              <a:lnSpc>
                <a:spcPct val="100000"/>
              </a:lnSpc>
              <a:spcBef>
                <a:spcPts val="1100"/>
              </a:spcBef>
              <a:spcAft>
                <a:spcPts val="1100"/>
              </a:spcAft>
              <a:buNone/>
            </a:pPr>
            <a:r>
              <a:rPr lang="es" sz="1150">
                <a:solidFill>
                  <a:srgbClr val="333333"/>
                </a:solidFill>
                <a:latin typeface="Arial"/>
                <a:ea typeface="Arial"/>
                <a:cs typeface="Arial"/>
                <a:sym typeface="Arial"/>
              </a:rPr>
              <a:t>(un sobrenombre) de jQuery. </a:t>
            </a:r>
            <a:endParaRPr sz="1150">
              <a:solidFill>
                <a:srgbClr val="333333"/>
              </a:solidFill>
              <a:latin typeface="Arial"/>
              <a:ea typeface="Arial"/>
              <a:cs typeface="Arial"/>
              <a:sym typeface="Arial"/>
            </a:endParaRPr>
          </a:p>
        </p:txBody>
      </p:sp>
      <p:sp>
        <p:nvSpPr>
          <p:cNvPr id="365" name="Google Shape;365;p3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366" name="Google Shape;366;p31"/>
          <p:cNvSpPr/>
          <p:nvPr/>
        </p:nvSpPr>
        <p:spPr>
          <a:xfrm>
            <a:off x="7235300" y="41086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9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AJAX y formularios</a:t>
            </a:r>
            <a:endParaRPr b="1" sz="2700">
              <a:solidFill>
                <a:srgbClr val="333333"/>
              </a:solidFill>
              <a:highlight>
                <a:srgbClr val="FFFFFF"/>
              </a:highlight>
              <a:latin typeface="Arial"/>
              <a:ea typeface="Arial"/>
              <a:cs typeface="Arial"/>
              <a:sym typeface="Arial"/>
            </a:endParaRPr>
          </a:p>
        </p:txBody>
      </p:sp>
      <p:sp>
        <p:nvSpPr>
          <p:cNvPr id="872" name="Google Shape;872;p94"/>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a:solidFill>
                  <a:srgbClr val="666666"/>
                </a:solidFill>
                <a:highlight>
                  <a:srgbClr val="FFFFFF"/>
                </a:highlight>
                <a:latin typeface="Arial"/>
                <a:ea typeface="Arial"/>
                <a:cs typeface="Arial"/>
                <a:sym typeface="Arial"/>
              </a:rPr>
              <a:t>Prefiltrado</a:t>
            </a:r>
            <a:endParaRPr b="1" sz="1500">
              <a:solidFill>
                <a:srgbClr val="666666"/>
              </a:solidFill>
              <a:highlight>
                <a:srgbClr val="FFFFFF"/>
              </a:highlight>
              <a:latin typeface="Arial"/>
              <a:ea typeface="Arial"/>
              <a:cs typeface="Arial"/>
              <a:sym typeface="Arial"/>
            </a:endParaRPr>
          </a:p>
          <a:p>
            <a:pPr indent="0" lvl="0" marL="0" rtl="0" algn="l">
              <a:spcBef>
                <a:spcPts val="1000"/>
              </a:spcBef>
              <a:spcAft>
                <a:spcPts val="0"/>
              </a:spcAft>
              <a:buNone/>
            </a:pPr>
            <a:r>
              <a:rPr lang="es" sz="1150">
                <a:solidFill>
                  <a:srgbClr val="333333"/>
                </a:solidFill>
                <a:highlight>
                  <a:srgbClr val="FFFFFF"/>
                </a:highlight>
                <a:latin typeface="Arial"/>
                <a:ea typeface="Arial"/>
                <a:cs typeface="Arial"/>
                <a:sym typeface="Arial"/>
              </a:rPr>
              <a:t>Un prefiltro es una forma de modificar las opciones ajax antes de enviar cada solicitud (de ahí el nombre </a:t>
            </a:r>
            <a:r>
              <a:rPr lang="es" sz="1000">
                <a:solidFill>
                  <a:schemeClr val="lt2"/>
                </a:solidFill>
                <a:highlight>
                  <a:srgbClr val="FFFFFF"/>
                </a:highlight>
                <a:latin typeface="Consolas"/>
                <a:ea typeface="Consolas"/>
                <a:cs typeface="Consolas"/>
                <a:sym typeface="Consolas"/>
              </a:rPr>
              <a:t>prefilter</a:t>
            </a:r>
            <a:r>
              <a:rPr lang="es" sz="1150">
                <a:solidFill>
                  <a:srgbClr val="333333"/>
                </a:solidFill>
                <a:highlight>
                  <a:srgbClr val="FFFFFF"/>
                </a:highlight>
                <a:latin typeface="Arial"/>
                <a:ea typeface="Arial"/>
                <a:cs typeface="Arial"/>
                <a:sym typeface="Arial"/>
              </a:rPr>
              <a:t>).</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Por ejemplo, supongamos que nos gustaría modificar todas las solicitudes entre dominios a través de un proxy. Hacerlo con un prefiltro es bastante sencillo:</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$.ajaxPrefilter(</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options, originalOptions, jqXHR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if</a:t>
            </a:r>
            <a:r>
              <a:rPr lang="es" sz="1150">
                <a:solidFill>
                  <a:srgbClr val="188038"/>
                </a:solidFill>
                <a:highlight>
                  <a:srgbClr val="EEEEEE"/>
                </a:highlight>
                <a:latin typeface="Consolas"/>
                <a:ea typeface="Consolas"/>
                <a:cs typeface="Consolas"/>
                <a:sym typeface="Consolas"/>
              </a:rPr>
              <a:t> ( options.crossDomain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options.url = </a:t>
            </a:r>
            <a:r>
              <a:rPr lang="es" sz="1150">
                <a:solidFill>
                  <a:srgbClr val="DD1144"/>
                </a:solidFill>
                <a:highlight>
                  <a:srgbClr val="EEEEEE"/>
                </a:highlight>
                <a:latin typeface="Consolas"/>
                <a:ea typeface="Consolas"/>
                <a:cs typeface="Consolas"/>
                <a:sym typeface="Consolas"/>
              </a:rPr>
              <a:t>"http://mydomain.net/proxy/"</a:t>
            </a: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encodeURIComponent</a:t>
            </a:r>
            <a:r>
              <a:rPr lang="es" sz="1150">
                <a:solidFill>
                  <a:srgbClr val="188038"/>
                </a:solidFill>
                <a:highlight>
                  <a:srgbClr val="EEEEEE"/>
                </a:highlight>
                <a:latin typeface="Consolas"/>
                <a:ea typeface="Consolas"/>
                <a:cs typeface="Consolas"/>
                <a:sym typeface="Consolas"/>
              </a:rPr>
              <a:t>( options.url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options.crossDomain = false;</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73" name="Google Shape;873;p9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74" name="Google Shape;874;p94"/>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9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Trabajar con JSONP</a:t>
            </a:r>
            <a:endParaRPr b="1" sz="2700">
              <a:solidFill>
                <a:srgbClr val="333333"/>
              </a:solidFill>
              <a:highlight>
                <a:srgbClr val="FFFFFF"/>
              </a:highlight>
              <a:latin typeface="Arial"/>
              <a:ea typeface="Arial"/>
              <a:cs typeface="Arial"/>
              <a:sym typeface="Arial"/>
            </a:endParaRPr>
          </a:p>
        </p:txBody>
      </p:sp>
      <p:sp>
        <p:nvSpPr>
          <p:cNvPr id="880" name="Google Shape;880;p95"/>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76200" marR="76200" rtl="0" algn="l">
              <a:lnSpc>
                <a:spcPct val="110000"/>
              </a:lnSpc>
              <a:spcBef>
                <a:spcPts val="0"/>
              </a:spcBef>
              <a:spcAft>
                <a:spcPts val="0"/>
              </a:spcAft>
              <a:buNone/>
            </a:pPr>
            <a:r>
              <a:rPr lang="es" sz="1150">
                <a:solidFill>
                  <a:srgbClr val="333333"/>
                </a:solidFill>
                <a:highlight>
                  <a:srgbClr val="FFFFFF"/>
                </a:highlight>
                <a:latin typeface="Arial"/>
                <a:ea typeface="Arial"/>
                <a:cs typeface="Arial"/>
                <a:sym typeface="Arial"/>
              </a:rPr>
              <a:t>El advenimiento de JSONP, esencialmente un truco consensuado de secuencias de comandos entre sitios, ha abierto la puerta a poderosas mezclas de contenido. Muchos sitios destacados proporcionan servicios JSONP, lo que le permite acceder a su contenido a través de una API predefinida. Una fuente particularmente buena de datos con formato JSONP es Yahoo</a:t>
            </a:r>
            <a:r>
              <a:rPr lang="es" sz="11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 Query Language</a:t>
            </a:r>
            <a:r>
              <a:rPr lang="es" sz="1150">
                <a:solidFill>
                  <a:srgbClr val="333333"/>
                </a:solidFill>
                <a:highlight>
                  <a:srgbClr val="FFFFFF"/>
                </a:highlight>
                <a:latin typeface="Arial"/>
                <a:ea typeface="Arial"/>
                <a:cs typeface="Arial"/>
                <a:sym typeface="Arial"/>
              </a:rPr>
              <a:t>, que usaremos en el siguiente ejemplo para obtener noticias sobre gatos.</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0"/>
              </a:spcBef>
              <a:spcAft>
                <a:spcPts val="0"/>
              </a:spcAft>
              <a:buNone/>
            </a:pPr>
            <a:r>
              <a:rPr lang="es" sz="1150">
                <a:solidFill>
                  <a:srgbClr val="333333"/>
                </a:solidFill>
                <a:highlight>
                  <a:srgbClr val="FFFFFF"/>
                </a:highlight>
                <a:latin typeface="Arial"/>
                <a:ea typeface="Arial"/>
                <a:cs typeface="Arial"/>
                <a:sym typeface="Arial"/>
              </a:rPr>
              <a:t>jQuery maneja todos los aspectos complejos de JSONP detrás de escena: todo lo que tenemos que hacer es decirle a jQuery el nombre del parámetro de devolución de llamada JSONP especificado por YQL ("devolución de llamada" en este caso), y de lo contrario todo el proceso se ve y se siente como una solicitud Ajax normal.</a:t>
            </a:r>
            <a:endParaRPr sz="1150">
              <a:solidFill>
                <a:srgbClr val="333333"/>
              </a:solidFill>
              <a:highlight>
                <a:srgbClr val="FFFFFF"/>
              </a:highlight>
              <a:latin typeface="Arial"/>
              <a:ea typeface="Arial"/>
              <a:cs typeface="Arial"/>
              <a:sym typeface="Arial"/>
            </a:endParaRPr>
          </a:p>
          <a:p>
            <a:pPr indent="0" lvl="0" marL="76200" marR="76200" rtl="0" algn="just">
              <a:lnSpc>
                <a:spcPct val="110000"/>
              </a:lnSpc>
              <a:spcBef>
                <a:spcPts val="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81" name="Google Shape;881;p95"/>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82" name="Google Shape;882;p95"/>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9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Trabajar con JSONP</a:t>
            </a:r>
            <a:endParaRPr b="1" sz="2700">
              <a:solidFill>
                <a:srgbClr val="333333"/>
              </a:solidFill>
              <a:highlight>
                <a:srgbClr val="FFFFFF"/>
              </a:highlight>
              <a:latin typeface="Arial"/>
              <a:ea typeface="Arial"/>
              <a:cs typeface="Arial"/>
              <a:sym typeface="Arial"/>
            </a:endParaRPr>
          </a:p>
        </p:txBody>
      </p:sp>
      <p:sp>
        <p:nvSpPr>
          <p:cNvPr id="888" name="Google Shape;888;p96"/>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$.ajax({</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url</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"http://query.yahooapis.com/v1/public/yql"</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jsonp</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"callback"</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dataType</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"jsonp"</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data</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q</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"select title,abstract,url from search.news where query=\"cat\""</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format</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"json"</a:t>
            </a:r>
            <a:endParaRPr sz="1150">
              <a:solidFill>
                <a:srgbClr val="DD1144"/>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080"/>
                </a:solidFill>
                <a:highlight>
                  <a:srgbClr val="EEEEEE"/>
                </a:highlight>
                <a:latin typeface="Consolas"/>
                <a:ea typeface="Consolas"/>
                <a:cs typeface="Consolas"/>
                <a:sym typeface="Consolas"/>
              </a:rPr>
              <a:t>success</a:t>
            </a: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response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response ); </a:t>
            </a:r>
            <a:r>
              <a:rPr i="1" lang="es" sz="1150">
                <a:solidFill>
                  <a:srgbClr val="999988"/>
                </a:solidFill>
                <a:highlight>
                  <a:srgbClr val="EEEEEE"/>
                </a:highlight>
                <a:latin typeface="Consolas"/>
                <a:ea typeface="Consolas"/>
                <a:cs typeface="Consolas"/>
                <a:sym typeface="Consolas"/>
              </a:rPr>
              <a:t>// server response</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89" name="Google Shape;889;p9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90" name="Google Shape;890;p96"/>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9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Eventos AJAX</a:t>
            </a:r>
            <a:endParaRPr b="1" sz="2700">
              <a:solidFill>
                <a:srgbClr val="333333"/>
              </a:solidFill>
              <a:highlight>
                <a:srgbClr val="FFFFFF"/>
              </a:highlight>
              <a:latin typeface="Arial"/>
              <a:ea typeface="Arial"/>
              <a:cs typeface="Arial"/>
              <a:sym typeface="Arial"/>
            </a:endParaRPr>
          </a:p>
        </p:txBody>
      </p:sp>
      <p:sp>
        <p:nvSpPr>
          <p:cNvPr id="896" name="Google Shape;896;p97"/>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76200" marR="76200" rtl="0" algn="l">
              <a:lnSpc>
                <a:spcPct val="110000"/>
              </a:lnSpc>
              <a:spcBef>
                <a:spcPts val="0"/>
              </a:spcBef>
              <a:spcAft>
                <a:spcPts val="0"/>
              </a:spcAft>
              <a:buNone/>
            </a:pPr>
            <a:r>
              <a:rPr lang="es" sz="1150">
                <a:solidFill>
                  <a:srgbClr val="333333"/>
                </a:solidFill>
                <a:highlight>
                  <a:srgbClr val="FFFFFF"/>
                </a:highlight>
                <a:latin typeface="Arial"/>
                <a:ea typeface="Arial"/>
                <a:cs typeface="Arial"/>
                <a:sym typeface="Arial"/>
              </a:rPr>
              <a:t>A menudo, querrá realizar una operación cada vez que se inicie o detenga una solicitud Ajax, como mostrar u ocultar un indicador de carga. En lugar de definir este comportamiento dentro de cada solicitud Ajax, puede enlazar eventos Ajax a elementos del mismo modo que enlazaría otros eventos. Para obtener una lista completa de los eventos del Ajax, visite la </a:t>
            </a:r>
            <a:r>
              <a:rPr lang="es" sz="11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documentación de Ajax Events en docs.jquery.com</a:t>
            </a:r>
            <a:r>
              <a:rPr lang="es" sz="1150">
                <a:solidFill>
                  <a:srgbClr val="333333"/>
                </a:solidFill>
                <a:highlight>
                  <a:srgbClr val="FFFFFF"/>
                </a:highlight>
                <a:latin typeface="Arial"/>
                <a:ea typeface="Arial"/>
                <a:cs typeface="Arial"/>
                <a:sym typeface="Arial"/>
              </a:rPr>
              <a:t>.</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"#loading_indicator"</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.ajaxStart(</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).show();</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.ajaxStop(</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).hide();</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897" name="Google Shape;897;p9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AJAX</a:t>
            </a:r>
            <a:endParaRPr sz="100">
              <a:solidFill>
                <a:schemeClr val="lt2"/>
              </a:solidFill>
              <a:latin typeface="Barlow"/>
              <a:ea typeface="Barlow"/>
              <a:cs typeface="Barlow"/>
              <a:sym typeface="Barlow"/>
            </a:endParaRPr>
          </a:p>
        </p:txBody>
      </p:sp>
      <p:sp>
        <p:nvSpPr>
          <p:cNvPr id="898" name="Google Shape;898;p97"/>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98"/>
          <p:cNvSpPr txBox="1"/>
          <p:nvPr>
            <p:ph type="title"/>
          </p:nvPr>
        </p:nvSpPr>
        <p:spPr>
          <a:xfrm>
            <a:off x="1399275" y="1307100"/>
            <a:ext cx="66636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400"/>
              <a:t>Plugins</a:t>
            </a:r>
            <a:endParaRPr sz="4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9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500"/>
              <a:t>Plugins</a:t>
            </a:r>
            <a:endParaRPr sz="3500"/>
          </a:p>
        </p:txBody>
      </p:sp>
      <p:sp>
        <p:nvSpPr>
          <p:cNvPr id="909" name="Google Shape;909;p99"/>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Un plugin jQuery es simplemente un nuevo método que utilizamos para extender el objeto prototipo de jQuery. Al extender el objeto prototype, permite que todos los objetos jQuery hereden cualquier método que agregue. Como se ha establecido, cada vez que llamas estás creando un nuevo objeto jQuery, con todos los métodos de jQuery heredados.</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La idea de un plugin es hacer algo con una colección de elementos. Puede considerar cada método que viene con el núcleo de jQuery como un complemento, como </a:t>
            </a:r>
            <a:r>
              <a:rPr lang="es" sz="1000">
                <a:solidFill>
                  <a:schemeClr val="lt2"/>
                </a:solidFill>
                <a:highlight>
                  <a:srgbClr val="FFFFFF"/>
                </a:highlight>
                <a:latin typeface="Consolas"/>
                <a:ea typeface="Consolas"/>
                <a:cs typeface="Consolas"/>
                <a:sym typeface="Consolas"/>
              </a:rPr>
              <a:t>fadeOut()</a:t>
            </a:r>
            <a:r>
              <a:rPr lang="es" sz="1000">
                <a:solidFill>
                  <a:srgbClr val="188038"/>
                </a:solidFill>
                <a:highlight>
                  <a:srgbClr val="FFFFFF"/>
                </a:highlight>
                <a:latin typeface="Consolas"/>
                <a:ea typeface="Consolas"/>
                <a:cs typeface="Consolas"/>
                <a:sym typeface="Consolas"/>
              </a:rPr>
              <a:t> </a:t>
            </a:r>
            <a:r>
              <a:rPr lang="es" sz="1150">
                <a:solidFill>
                  <a:srgbClr val="333333"/>
                </a:solidFill>
                <a:highlight>
                  <a:srgbClr val="FFFFFF"/>
                </a:highlight>
                <a:latin typeface="Arial"/>
                <a:ea typeface="Arial"/>
                <a:cs typeface="Arial"/>
                <a:sym typeface="Arial"/>
              </a:rPr>
              <a:t>o </a:t>
            </a:r>
            <a:r>
              <a:rPr lang="es" sz="1000">
                <a:solidFill>
                  <a:schemeClr val="lt2"/>
                </a:solidFill>
                <a:highlight>
                  <a:srgbClr val="FFFFFF"/>
                </a:highlight>
                <a:latin typeface="Consolas"/>
                <a:ea typeface="Consolas"/>
                <a:cs typeface="Consolas"/>
                <a:sym typeface="Consolas"/>
              </a:rPr>
              <a:t>addClass()</a:t>
            </a:r>
            <a:r>
              <a:rPr lang="es" sz="1000">
                <a:solidFill>
                  <a:srgbClr val="188038"/>
                </a:solidFill>
                <a:highlight>
                  <a:srgbClr val="FFFFFF"/>
                </a:highlight>
                <a:latin typeface="Consolas"/>
                <a:ea typeface="Consolas"/>
                <a:cs typeface="Consolas"/>
                <a:sym typeface="Consolas"/>
              </a:rPr>
              <a:t>.</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Puede crear sus propios complementos y usarlos de forma privada en su código o puede liberarlos en la naturaleza. Hay miles de plugins jQuery disponibles en línea. ¡La barrera para crear un plugin propio es tan baja que querrás hacerlo de inmediato!</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1600"/>
              </a:spcAft>
              <a:buNone/>
            </a:pPr>
            <a:r>
              <a:t/>
            </a:r>
            <a:endParaRPr sz="1150">
              <a:solidFill>
                <a:srgbClr val="333333"/>
              </a:solidFill>
              <a:highlight>
                <a:srgbClr val="FFFFFF"/>
              </a:highlight>
              <a:latin typeface="Arial"/>
              <a:ea typeface="Arial"/>
              <a:cs typeface="Arial"/>
              <a:sym typeface="Arial"/>
            </a:endParaRPr>
          </a:p>
        </p:txBody>
      </p:sp>
      <p:sp>
        <p:nvSpPr>
          <p:cNvPr id="910" name="Google Shape;910;p99"/>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0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Plugins</a:t>
            </a:r>
            <a:endParaRPr sz="3500"/>
          </a:p>
        </p:txBody>
      </p:sp>
      <p:sp>
        <p:nvSpPr>
          <p:cNvPr id="916" name="Google Shape;916;p100"/>
          <p:cNvSpPr txBox="1"/>
          <p:nvPr>
            <p:ph idx="2" type="subTitle"/>
          </p:nvPr>
        </p:nvSpPr>
        <p:spPr>
          <a:xfrm>
            <a:off x="1182025" y="1892700"/>
            <a:ext cx="3433800" cy="251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Búsqueda y evaluación de plugins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Cómo crear un plugin básico</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17" name="Google Shape;917;p100"/>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0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Encontrar y evaluar plugins</a:t>
            </a:r>
            <a:endParaRPr b="1" sz="2700">
              <a:solidFill>
                <a:srgbClr val="333333"/>
              </a:solidFill>
              <a:highlight>
                <a:srgbClr val="FFFFFF"/>
              </a:highlight>
              <a:latin typeface="Arial"/>
              <a:ea typeface="Arial"/>
              <a:cs typeface="Arial"/>
              <a:sym typeface="Arial"/>
            </a:endParaRPr>
          </a:p>
        </p:txBody>
      </p:sp>
      <p:sp>
        <p:nvSpPr>
          <p:cNvPr id="923" name="Google Shape;923;p101"/>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Uno de los aspectos más celebrados de jQuery es su extenso ecosistema de plugins. Desde la clasificación de tablas hasta la validación de formularios y el autocompletado, si es necesario, es muy probable que alguien haya escrito un complemento para ello.</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La calidad de los plugins de jQuery varía ampliamente. Muchos complementos se prueban ampliamente y se mantienen bien, pero otros se crean apresuradamente y luego se ignoran. Más de unos pocos no siguen las mejores prácticas. Algunos complementos, principalmente </a:t>
            </a:r>
            <a:r>
              <a:rPr lang="es" sz="1150" u="sng">
                <a:solidFill>
                  <a:srgbClr val="0769AD"/>
                </a:solidFill>
                <a:highlight>
                  <a:srgbClr val="FFFFFF"/>
                </a:highlight>
                <a:latin typeface="Arial"/>
                <a:ea typeface="Arial"/>
                <a:cs typeface="Arial"/>
                <a:sym typeface="Arial"/>
                <a:hlinkClick r:id="rId3">
                  <a:extLst>
                    <a:ext uri="{A12FA001-AC4F-418D-AE19-62706E023703}">
                      <ahyp:hlinkClr val="tx"/>
                    </a:ext>
                  </a:extLst>
                </a:hlinkClick>
              </a:rPr>
              <a:t>jQuery UI,</a:t>
            </a:r>
            <a:r>
              <a:rPr lang="es" sz="1150">
                <a:solidFill>
                  <a:srgbClr val="333333"/>
                </a:solidFill>
                <a:highlight>
                  <a:srgbClr val="FFFFFF"/>
                </a:highlight>
                <a:latin typeface="Arial"/>
                <a:ea typeface="Arial"/>
                <a:cs typeface="Arial"/>
                <a:sym typeface="Arial"/>
              </a:rPr>
              <a:t> son mantenidos por el equipo de jQuery. La calidad de estos plugins es tan buena como la propia jQuery.</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La forma más fácil de encontrar plugins es buscar en Google o en el </a:t>
            </a:r>
            <a:r>
              <a:rPr lang="es" sz="1150" u="sng">
                <a:solidFill>
                  <a:srgbClr val="0769AD"/>
                </a:solidFill>
                <a:highlight>
                  <a:srgbClr val="FFFFFF"/>
                </a:highlight>
                <a:latin typeface="Arial"/>
                <a:ea typeface="Arial"/>
                <a:cs typeface="Arial"/>
                <a:sym typeface="Arial"/>
                <a:hlinkClick r:id="rId4">
                  <a:extLst>
                    <a:ext uri="{A12FA001-AC4F-418D-AE19-62706E023703}">
                      <ahyp:hlinkClr val="tx"/>
                    </a:ext>
                  </a:extLst>
                </a:hlinkClick>
              </a:rPr>
              <a:t>Registro de plugins jQuery</a:t>
            </a:r>
            <a:r>
              <a:rPr lang="es" sz="1150">
                <a:solidFill>
                  <a:srgbClr val="333333"/>
                </a:solidFill>
                <a:highlight>
                  <a:srgbClr val="FFFFFF"/>
                </a:highlight>
                <a:latin typeface="Arial"/>
                <a:ea typeface="Arial"/>
                <a:cs typeface="Arial"/>
                <a:sym typeface="Arial"/>
              </a:rPr>
              <a:t>. Una vez que haya identificado algunas opciones, es posible que desee consultar los </a:t>
            </a:r>
            <a:r>
              <a:rPr lang="es" sz="1150" u="sng">
                <a:solidFill>
                  <a:srgbClr val="0769AD"/>
                </a:solidFill>
                <a:highlight>
                  <a:srgbClr val="FFFFFF"/>
                </a:highlight>
                <a:latin typeface="Arial"/>
                <a:ea typeface="Arial"/>
                <a:cs typeface="Arial"/>
                <a:sym typeface="Arial"/>
                <a:hlinkClick r:id="rId5">
                  <a:extLst>
                    <a:ext uri="{A12FA001-AC4F-418D-AE19-62706E023703}">
                      <ahyp:hlinkClr val="tx"/>
                    </a:ext>
                  </a:extLst>
                </a:hlinkClick>
              </a:rPr>
              <a:t>foros de jQuery</a:t>
            </a:r>
            <a:r>
              <a:rPr lang="es" sz="1150">
                <a:solidFill>
                  <a:srgbClr val="333333"/>
                </a:solidFill>
                <a:highlight>
                  <a:srgbClr val="FFFFFF"/>
                </a:highlight>
                <a:latin typeface="Arial"/>
                <a:ea typeface="Arial"/>
                <a:cs typeface="Arial"/>
                <a:sym typeface="Arial"/>
              </a:rPr>
              <a:t> o el canal IRC para obtener información de otros</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24" name="Google Shape;924;p10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0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30" name="Google Shape;930;p102"/>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A veces desea que una parte de la funcionalidad esté disponible en todo el código. Por ejemplo, tal vez desee un solo método al que pueda llamar en una selección jQuery que realice una serie de operaciones en la selección. En este caso, es posible que desee escribir un complemento.</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b="1" lang="es" sz="1800">
                <a:solidFill>
                  <a:srgbClr val="333333"/>
                </a:solidFill>
                <a:highlight>
                  <a:srgbClr val="FFFFFF"/>
                </a:highlight>
                <a:latin typeface="Arial"/>
                <a:ea typeface="Arial"/>
                <a:cs typeface="Arial"/>
                <a:sym typeface="Arial"/>
              </a:rPr>
              <a:t>Cómo funciona jQuery 101: Métodos de objeto jQuery</a:t>
            </a:r>
            <a:endParaRPr b="1" sz="180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Antes de escribir nuestros propios plugins, primero debemos entender un poco sobre cómo funciona jQuery. Echa un vistazo a este código:</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lang="es" sz="1150">
                <a:solidFill>
                  <a:srgbClr val="333333"/>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a:t>
            </a:r>
            <a:r>
              <a:rPr lang="es" sz="1150">
                <a:solidFill>
                  <a:srgbClr val="333333"/>
                </a:solidFill>
                <a:highlight>
                  <a:srgbClr val="EEEEEE"/>
                </a:highlight>
                <a:latin typeface="Consolas"/>
                <a:ea typeface="Consolas"/>
                <a:cs typeface="Consolas"/>
                <a:sym typeface="Consolas"/>
              </a:rPr>
              <a:t> ).css( </a:t>
            </a:r>
            <a:r>
              <a:rPr lang="es" sz="1150">
                <a:solidFill>
                  <a:srgbClr val="DD1144"/>
                </a:solidFill>
                <a:highlight>
                  <a:srgbClr val="EEEEEE"/>
                </a:highlight>
                <a:latin typeface="Consolas"/>
                <a:ea typeface="Consolas"/>
                <a:cs typeface="Consolas"/>
                <a:sym typeface="Consolas"/>
              </a:rPr>
              <a:t>"color"</a:t>
            </a:r>
            <a:r>
              <a:rPr lang="es" sz="1150">
                <a:solidFill>
                  <a:srgbClr val="333333"/>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"red"</a:t>
            </a:r>
            <a:r>
              <a:rPr lang="es" sz="1150">
                <a:solidFill>
                  <a:srgbClr val="333333"/>
                </a:solidFill>
                <a:highlight>
                  <a:srgbClr val="EEEEEE"/>
                </a:highlight>
                <a:latin typeface="Consolas"/>
                <a:ea typeface="Consolas"/>
                <a:cs typeface="Consolas"/>
                <a:sym typeface="Consolas"/>
              </a:rPr>
              <a:t> );</a:t>
            </a:r>
            <a:endParaRPr sz="1150">
              <a:solidFill>
                <a:srgbClr val="333333"/>
              </a:solidFill>
              <a:highlight>
                <a:srgbClr val="EEEEEE"/>
              </a:highlight>
              <a:latin typeface="Consolas"/>
              <a:ea typeface="Consolas"/>
              <a:cs typeface="Consolas"/>
              <a:sym typeface="Consolas"/>
            </a:endParaRPr>
          </a:p>
          <a:p>
            <a:pPr indent="0" lvl="0" marL="0" rtl="0" algn="just">
              <a:spcBef>
                <a:spcPts val="1100"/>
              </a:spcBef>
              <a:spcAft>
                <a:spcPts val="0"/>
              </a:spcAft>
              <a:buNone/>
            </a:pPr>
            <a:r>
              <a:rPr lang="es" sz="1150">
                <a:solidFill>
                  <a:srgbClr val="333333"/>
                </a:solidFill>
                <a:highlight>
                  <a:srgbClr val="FFFFFF"/>
                </a:highlight>
                <a:latin typeface="Arial"/>
                <a:ea typeface="Arial"/>
                <a:cs typeface="Arial"/>
                <a:sym typeface="Arial"/>
              </a:rPr>
              <a:t>Este es un código </a:t>
            </a:r>
            <a:r>
              <a:rPr lang="es" sz="1150">
                <a:solidFill>
                  <a:srgbClr val="333333"/>
                </a:solidFill>
                <a:highlight>
                  <a:srgbClr val="FFFFFF"/>
                </a:highlight>
                <a:latin typeface="Arial"/>
                <a:ea typeface="Arial"/>
                <a:cs typeface="Arial"/>
                <a:sym typeface="Arial"/>
              </a:rPr>
              <a:t>jQuery bastante</a:t>
            </a:r>
            <a:r>
              <a:rPr lang="es" sz="1150">
                <a:solidFill>
                  <a:srgbClr val="333333"/>
                </a:solidFill>
                <a:highlight>
                  <a:srgbClr val="FFFFFF"/>
                </a:highlight>
                <a:latin typeface="Arial"/>
                <a:ea typeface="Arial"/>
                <a:cs typeface="Arial"/>
                <a:sym typeface="Arial"/>
              </a:rPr>
              <a:t> básico, pero ¿sabes lo que está sucediendo detrás de escena? Siempre que utilice la función para seleccionar elementos, devuelve un objeto jQuery. Este objeto contiene todos los métodos que ha estado utilizando y todos los elementos que se ajustan al selector. El objeto jQuery obtiene estos métodos del objeto. Este objeto contiene todos los métodos de objeto jQuery, y si queremos escribir nuestros propios métodos, también deberá contenerlos</a:t>
            </a:r>
            <a:endParaRPr sz="1150">
              <a:solidFill>
                <a:srgbClr val="333333"/>
              </a:solidFill>
              <a:highlight>
                <a:srgbClr val="EEEEEE"/>
              </a:highlight>
              <a:latin typeface="Consolas"/>
              <a:ea typeface="Consolas"/>
              <a:cs typeface="Consolas"/>
              <a:sym typeface="Consolas"/>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31" name="Google Shape;931;p10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932" name="Google Shape;932;p102"/>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38" name="Google Shape;938;p103"/>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Creación básica de plugins</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Digamos que queremos crear un complemento que haga que el texto dentro de un conjunto de elementos recuperados sea verde. Todo lo que tenemos que hacer es agregar una función </a:t>
            </a:r>
            <a:r>
              <a:rPr lang="es" sz="1150">
                <a:solidFill>
                  <a:srgbClr val="333333"/>
                </a:solidFill>
                <a:highlight>
                  <a:srgbClr val="FFFFFF"/>
                </a:highlight>
                <a:latin typeface="Arial"/>
                <a:ea typeface="Arial"/>
                <a:cs typeface="Arial"/>
                <a:sym typeface="Arial"/>
              </a:rPr>
              <a:t>greenify </a:t>
            </a:r>
            <a:r>
              <a:rPr lang="es" sz="1150">
                <a:solidFill>
                  <a:srgbClr val="333333"/>
                </a:solidFill>
                <a:highlight>
                  <a:srgbClr val="FFFFFF"/>
                </a:highlight>
                <a:latin typeface="Arial"/>
                <a:ea typeface="Arial"/>
                <a:cs typeface="Arial"/>
                <a:sym typeface="Arial"/>
              </a:rPr>
              <a:t>llamada a </a:t>
            </a:r>
            <a:r>
              <a:rPr lang="es" sz="1150">
                <a:solidFill>
                  <a:srgbClr val="333333"/>
                </a:solidFill>
                <a:highlight>
                  <a:srgbClr val="FFFFFF"/>
                </a:highlight>
                <a:latin typeface="Arial"/>
                <a:ea typeface="Arial"/>
                <a:cs typeface="Arial"/>
                <a:sym typeface="Arial"/>
              </a:rPr>
              <a:t>$.fn</a:t>
            </a:r>
            <a:r>
              <a:rPr lang="es" sz="1150">
                <a:solidFill>
                  <a:srgbClr val="333333"/>
                </a:solidFill>
                <a:highlight>
                  <a:srgbClr val="FFFFFF"/>
                </a:highlight>
                <a:latin typeface="Arial"/>
                <a:ea typeface="Arial"/>
                <a:cs typeface="Arial"/>
                <a:sym typeface="Arial"/>
              </a:rPr>
              <a:t>y estará disponible como cualquier otro método de objeto jQuery.</a:t>
            </a:r>
            <a:endParaRPr sz="1000">
              <a:solidFill>
                <a:srgbClr val="188038"/>
              </a:solidFill>
              <a:highlight>
                <a:srgbClr val="FFFFFF"/>
              </a:highlight>
              <a:latin typeface="Consolas"/>
              <a:ea typeface="Consolas"/>
              <a:cs typeface="Consolas"/>
              <a:sym typeface="Consolas"/>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$.fn.greenify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.css( </a:t>
            </a:r>
            <a:r>
              <a:rPr lang="es" sz="1150">
                <a:solidFill>
                  <a:srgbClr val="DD1144"/>
                </a:solidFill>
                <a:highlight>
                  <a:srgbClr val="EEEEEE"/>
                </a:highlight>
                <a:latin typeface="Consolas"/>
                <a:ea typeface="Consolas"/>
                <a:cs typeface="Consolas"/>
                <a:sym typeface="Consolas"/>
              </a:rPr>
              <a:t>"color"</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"green"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a:t>
            </a:r>
            <a:r>
              <a:rPr lang="es" sz="1150">
                <a:solidFill>
                  <a:srgbClr val="188038"/>
                </a:solidFill>
                <a:highlight>
                  <a:srgbClr val="EEEEEE"/>
                </a:highlight>
                <a:latin typeface="Consolas"/>
                <a:ea typeface="Consolas"/>
                <a:cs typeface="Consolas"/>
                <a:sym typeface="Consolas"/>
              </a:rPr>
              <a:t> ).greenify(); </a:t>
            </a:r>
            <a:r>
              <a:rPr i="1" lang="es" sz="1150">
                <a:solidFill>
                  <a:srgbClr val="999988"/>
                </a:solidFill>
                <a:highlight>
                  <a:srgbClr val="EEEEEE"/>
                </a:highlight>
                <a:latin typeface="Consolas"/>
                <a:ea typeface="Consolas"/>
                <a:cs typeface="Consolas"/>
                <a:sym typeface="Consolas"/>
              </a:rPr>
              <a:t>// Makes all the links green.</a:t>
            </a:r>
            <a:endParaRPr i="1" sz="1150">
              <a:solidFill>
                <a:srgbClr val="99998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39" name="Google Shape;939;p10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940" name="Google Shape;940;p103"/>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500"/>
              <a:t>$( document ).ready()</a:t>
            </a:r>
            <a:endParaRPr sz="3500"/>
          </a:p>
        </p:txBody>
      </p:sp>
      <p:sp>
        <p:nvSpPr>
          <p:cNvPr id="372" name="Google Shape;372;p32"/>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550">
                <a:solidFill>
                  <a:srgbClr val="333333"/>
                </a:solidFill>
                <a:highlight>
                  <a:srgbClr val="FFFFFF"/>
                </a:highlight>
                <a:latin typeface="Arial"/>
                <a:ea typeface="Arial"/>
                <a:cs typeface="Arial"/>
                <a:sym typeface="Arial"/>
              </a:rPr>
              <a:t>Una página no se puede manipular de forma segura hasta que el documento esté "listo". jQuery detecta este estado de preparación para usted.</a:t>
            </a:r>
            <a:endParaRPr sz="15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lang="es" sz="1550">
                <a:solidFill>
                  <a:srgbClr val="333333"/>
                </a:solidFill>
                <a:highlight>
                  <a:srgbClr val="FFFFFF"/>
                </a:highlight>
                <a:latin typeface="Arial"/>
                <a:ea typeface="Arial"/>
                <a:cs typeface="Arial"/>
                <a:sym typeface="Arial"/>
              </a:rPr>
              <a:t>El código incluido en el interior solo se ejecutará una vez que la página Document Object Model (DOM) esté lista para que se ejecute el código JavaScript. </a:t>
            </a:r>
            <a:endParaRPr sz="1550">
              <a:solidFill>
                <a:srgbClr val="333333"/>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lang="es" sz="1550">
                <a:solidFill>
                  <a:srgbClr val="333333"/>
                </a:solidFill>
                <a:highlight>
                  <a:srgbClr val="FFFFFF"/>
                </a:highlight>
                <a:latin typeface="Arial"/>
                <a:ea typeface="Arial"/>
                <a:cs typeface="Arial"/>
                <a:sym typeface="Arial"/>
              </a:rPr>
              <a:t>El código incluido en el interior se ejecutará una vez que toda la página (imágenes o iframes), no solo el DOM, esté lista</a:t>
            </a:r>
            <a:endParaRPr sz="15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i="1" lang="es" sz="1150">
                <a:solidFill>
                  <a:srgbClr val="999988"/>
                </a:solidFill>
                <a:highlight>
                  <a:srgbClr val="EEEEEE"/>
                </a:highlight>
                <a:latin typeface="Consolas"/>
                <a:ea typeface="Consolas"/>
                <a:cs typeface="Consolas"/>
                <a:sym typeface="Consolas"/>
              </a:rPr>
              <a:t>// A $( document ).ready() block.</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document</a:t>
            </a:r>
            <a:r>
              <a:rPr lang="es" sz="1150">
                <a:solidFill>
                  <a:srgbClr val="188038"/>
                </a:solidFill>
                <a:highlight>
                  <a:srgbClr val="EEEEEE"/>
                </a:highlight>
                <a:latin typeface="Consolas"/>
                <a:ea typeface="Consolas"/>
                <a:cs typeface="Consolas"/>
                <a:sym typeface="Consolas"/>
              </a:rPr>
              <a:t> ).ready(</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alert</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"ready!"</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console</a:t>
            </a:r>
            <a:r>
              <a:rPr lang="es" sz="1150">
                <a:solidFill>
                  <a:srgbClr val="188038"/>
                </a:solidFill>
                <a:highlight>
                  <a:srgbClr val="EEEEEE"/>
                </a:highlight>
                <a:latin typeface="Consolas"/>
                <a:ea typeface="Consolas"/>
                <a:cs typeface="Consolas"/>
                <a:sym typeface="Consolas"/>
              </a:rPr>
              <a:t>.log( </a:t>
            </a:r>
            <a:r>
              <a:rPr lang="es" sz="1150">
                <a:solidFill>
                  <a:srgbClr val="DD1144"/>
                </a:solidFill>
                <a:highlight>
                  <a:srgbClr val="EEEEEE"/>
                </a:highlight>
                <a:latin typeface="Consolas"/>
                <a:ea typeface="Consolas"/>
                <a:cs typeface="Consolas"/>
                <a:sym typeface="Consolas"/>
              </a:rPr>
              <a:t>"ready!"</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150">
              <a:solidFill>
                <a:srgbClr val="188038"/>
              </a:solidFill>
              <a:highlight>
                <a:srgbClr val="EEEEEE"/>
              </a:highlight>
              <a:latin typeface="Consolas"/>
              <a:ea typeface="Consolas"/>
              <a:cs typeface="Consolas"/>
              <a:sym typeface="Consolas"/>
            </a:endParaRPr>
          </a:p>
          <a:p>
            <a:pPr indent="0" lvl="0" marL="0" rtl="0" algn="l">
              <a:lnSpc>
                <a:spcPct val="100000"/>
              </a:lnSpc>
              <a:spcBef>
                <a:spcPts val="0"/>
              </a:spcBef>
              <a:spcAft>
                <a:spcPts val="1100"/>
              </a:spcAft>
              <a:buNone/>
            </a:pPr>
            <a:r>
              <a:t/>
            </a:r>
            <a:endParaRPr sz="1150">
              <a:solidFill>
                <a:srgbClr val="333333"/>
              </a:solidFill>
              <a:highlight>
                <a:srgbClr val="FFFFFF"/>
              </a:highlight>
              <a:latin typeface="Arial"/>
              <a:ea typeface="Arial"/>
              <a:cs typeface="Arial"/>
              <a:sym typeface="Arial"/>
            </a:endParaRPr>
          </a:p>
        </p:txBody>
      </p:sp>
      <p:sp>
        <p:nvSpPr>
          <p:cNvPr id="373" name="Google Shape;373;p3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374" name="Google Shape;374;p32"/>
          <p:cNvSpPr/>
          <p:nvPr/>
        </p:nvSpPr>
        <p:spPr>
          <a:xfrm>
            <a:off x="7272650" y="40862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0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46" name="Google Shape;946;p104"/>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Encadenamiento</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Esto funciona, pero hay un par de cosas que debemos hacer para que nuestro complemento sobreviva en el mundo real. Una de las características de jQuery es el encadenamiento, cuando vinculas cinco o seis acciones en un selector. Esto se logra haciendo que todos los métodos de objeto jQuery devuelvan el objeto jQuery original nuevamente (hay algunas excepciones: llamado sin parámetros devuelve el ancho del elemento seleccionado y no se puede encadenar). Hacer que nuestro método de plugin sea encadenable requiere una línea de código:</a:t>
            </a:r>
            <a:r>
              <a:rPr lang="es" sz="1000">
                <a:solidFill>
                  <a:schemeClr val="lt2"/>
                </a:solidFill>
                <a:highlight>
                  <a:srgbClr val="FFFFFF"/>
                </a:highlight>
                <a:latin typeface="Consolas"/>
                <a:ea typeface="Consolas"/>
                <a:cs typeface="Consolas"/>
                <a:sym typeface="Consolas"/>
              </a:rPr>
              <a:t>width()</a:t>
            </a:r>
            <a:endParaRPr sz="1000">
              <a:solidFill>
                <a:schemeClr val="lt2"/>
              </a:solidFill>
              <a:highlight>
                <a:srgbClr val="FFFFFF"/>
              </a:highlight>
              <a:latin typeface="Consolas"/>
              <a:ea typeface="Consolas"/>
              <a:cs typeface="Consolas"/>
              <a:sym typeface="Consolas"/>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$.fn.greenify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.css( </a:t>
            </a:r>
            <a:r>
              <a:rPr lang="es" sz="1150">
                <a:solidFill>
                  <a:srgbClr val="DD1144"/>
                </a:solidFill>
                <a:highlight>
                  <a:srgbClr val="EEEEEE"/>
                </a:highlight>
                <a:latin typeface="Consolas"/>
                <a:ea typeface="Consolas"/>
                <a:cs typeface="Consolas"/>
                <a:sym typeface="Consolas"/>
              </a:rPr>
              <a:t>"color"</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"green"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return</a:t>
            </a: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a:t>
            </a:r>
            <a:r>
              <a:rPr lang="es" sz="1150">
                <a:solidFill>
                  <a:srgbClr val="188038"/>
                </a:solidFill>
                <a:highlight>
                  <a:srgbClr val="EEEEEE"/>
                </a:highlight>
                <a:latin typeface="Consolas"/>
                <a:ea typeface="Consolas"/>
                <a:cs typeface="Consolas"/>
                <a:sym typeface="Consolas"/>
              </a:rPr>
              <a:t> ).greenify().addClass( </a:t>
            </a:r>
            <a:r>
              <a:rPr lang="es" sz="1150">
                <a:solidFill>
                  <a:srgbClr val="DD1144"/>
                </a:solidFill>
                <a:highlight>
                  <a:srgbClr val="EEEEEE"/>
                </a:highlight>
                <a:latin typeface="Consolas"/>
                <a:ea typeface="Consolas"/>
                <a:cs typeface="Consolas"/>
                <a:sym typeface="Consolas"/>
              </a:rPr>
              <a:t>"greenified"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47" name="Google Shape;947;p10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948" name="Google Shape;948;p104"/>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0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54" name="Google Shape;954;p105"/>
          <p:cNvSpPr txBox="1"/>
          <p:nvPr>
            <p:ph idx="1" type="subTitle"/>
          </p:nvPr>
        </p:nvSpPr>
        <p:spPr>
          <a:xfrm>
            <a:off x="713250" y="1216000"/>
            <a:ext cx="7717500" cy="37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Protección del alias $ y adición de ámbito</a:t>
            </a:r>
            <a:endParaRPr b="1" sz="1800">
              <a:solidFill>
                <a:srgbClr val="333333"/>
              </a:solidFill>
              <a:highlight>
                <a:srgbClr val="FFFFFF"/>
              </a:highlight>
              <a:latin typeface="Arial"/>
              <a:ea typeface="Arial"/>
              <a:cs typeface="Arial"/>
              <a:sym typeface="Arial"/>
            </a:endParaRPr>
          </a:p>
          <a:p>
            <a:pPr indent="0" lvl="0" marL="0" rtl="0" algn="just">
              <a:spcBef>
                <a:spcPts val="800"/>
              </a:spcBef>
              <a:spcAft>
                <a:spcPts val="0"/>
              </a:spcAft>
              <a:buNone/>
            </a:pPr>
            <a:r>
              <a:rPr lang="es" sz="1150">
                <a:solidFill>
                  <a:srgbClr val="333333"/>
                </a:solidFill>
                <a:highlight>
                  <a:srgbClr val="FFFFFF"/>
                </a:highlight>
                <a:latin typeface="Arial"/>
                <a:ea typeface="Arial"/>
                <a:cs typeface="Arial"/>
                <a:sym typeface="Arial"/>
              </a:rPr>
              <a:t>La variable $ es muy popular entre las bibliotecas de JavaScript, y si está utilizando otra biblioteca con jQuery, tendrá que hacer que jQuery no use el con </a:t>
            </a:r>
            <a:r>
              <a:rPr lang="es" sz="1150">
                <a:solidFill>
                  <a:srgbClr val="333333"/>
                </a:solidFill>
                <a:highlight>
                  <a:srgbClr val="FFFFFF"/>
                </a:highlight>
                <a:latin typeface="Arial"/>
                <a:ea typeface="Arial"/>
                <a:cs typeface="Arial"/>
                <a:sym typeface="Arial"/>
              </a:rPr>
              <a:t>$jQuery.noConflict()</a:t>
            </a:r>
            <a:r>
              <a:rPr lang="es" sz="1150">
                <a:solidFill>
                  <a:srgbClr val="333333"/>
                </a:solidFill>
                <a:highlight>
                  <a:srgbClr val="FFFFFF"/>
                </a:highlight>
                <a:latin typeface="Arial"/>
                <a:ea typeface="Arial"/>
                <a:cs typeface="Arial"/>
                <a:sym typeface="Arial"/>
              </a:rPr>
              <a:t>. Sin embargo, esto romperá nuestro plugin ya que está escrito con la suposición de que es un alias de la función. Para trabajar bien con otros plugins, y seguir usando el alias jQuery, necesitamos poner todo nuestro código dentro de una expresión de función </a:t>
            </a:r>
            <a:r>
              <a:rPr lang="es" sz="1150">
                <a:solidFill>
                  <a:srgbClr val="333333"/>
                </a:solidFill>
                <a:highlight>
                  <a:srgbClr val="FFFFFF"/>
                </a:highlight>
                <a:uFill>
                  <a:noFill/>
                </a:uFill>
                <a:latin typeface="Arial"/>
                <a:ea typeface="Arial"/>
                <a:cs typeface="Arial"/>
                <a:sym typeface="Arial"/>
                <a:hlinkClick r:id="rId3">
                  <a:extLst>
                    <a:ext uri="{A12FA001-AC4F-418D-AE19-62706E023703}">
                      <ahyp:hlinkClr val="tx"/>
                    </a:ext>
                  </a:extLst>
                </a:hlinkClick>
              </a:rPr>
              <a:t>inmediatamente invocada</a:t>
            </a:r>
            <a:r>
              <a:rPr lang="es" sz="1150">
                <a:solidFill>
                  <a:srgbClr val="333333"/>
                </a:solidFill>
                <a:highlight>
                  <a:srgbClr val="FFFFFF"/>
                </a:highlight>
                <a:latin typeface="Arial"/>
                <a:ea typeface="Arial"/>
                <a:cs typeface="Arial"/>
                <a:sym typeface="Arial"/>
              </a:rPr>
              <a:t>, y luego pasar la función </a:t>
            </a:r>
            <a:r>
              <a:rPr lang="es" sz="1150">
                <a:solidFill>
                  <a:srgbClr val="333333"/>
                </a:solidFill>
                <a:highlight>
                  <a:srgbClr val="FFFFFF"/>
                </a:highlight>
                <a:latin typeface="Arial"/>
                <a:ea typeface="Arial"/>
                <a:cs typeface="Arial"/>
                <a:sym typeface="Arial"/>
              </a:rPr>
              <a:t>$jQuer</a:t>
            </a:r>
            <a:r>
              <a:rPr lang="es" sz="1150">
                <a:solidFill>
                  <a:srgbClr val="333333"/>
                </a:solidFill>
                <a:highlight>
                  <a:srgbClr val="FFFFFF"/>
                </a:highlight>
                <a:latin typeface="Arial"/>
                <a:ea typeface="Arial"/>
                <a:cs typeface="Arial"/>
                <a:sym typeface="Arial"/>
              </a:rPr>
              <a:t>, y nombrar el parámetro $</a:t>
            </a:r>
            <a:endParaRPr sz="1150">
              <a:solidFill>
                <a:srgbClr val="333333"/>
              </a:solidFill>
              <a:highlight>
                <a:srgbClr val="FFFFFF"/>
              </a:highlight>
              <a:latin typeface="Arial"/>
              <a:ea typeface="Arial"/>
              <a:cs typeface="Arial"/>
              <a:sym typeface="Arial"/>
            </a:endParaRPr>
          </a:p>
          <a:p>
            <a:pPr indent="0" lvl="0" marL="76200" marR="76200" rtl="0" algn="just">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 $ )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$.fn.greenify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.css( </a:t>
            </a:r>
            <a:r>
              <a:rPr lang="es" sz="1150">
                <a:solidFill>
                  <a:srgbClr val="DD1144"/>
                </a:solidFill>
                <a:highlight>
                  <a:srgbClr val="EEEEEE"/>
                </a:highlight>
                <a:latin typeface="Consolas"/>
                <a:ea typeface="Consolas"/>
                <a:cs typeface="Consolas"/>
                <a:sym typeface="Consolas"/>
              </a:rPr>
              <a:t>"color"</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"green"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return</a:t>
            </a: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jQuery ));</a:t>
            </a:r>
            <a:endParaRPr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55" name="Google Shape;955;p105"/>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956" name="Google Shape;956;p105"/>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4">
                  <a:extLst>
                    <a:ext uri="{A12FA001-AC4F-418D-AE19-62706E023703}">
                      <ahyp:hlinkClr val="tx"/>
                    </a:ext>
                  </a:extLst>
                </a:hlinkClick>
              </a:rPr>
              <a:t>✚</a:t>
            </a:r>
            <a:endParaRPr>
              <a:solidFill>
                <a:schemeClr val="lt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0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62" name="Google Shape;962;p106"/>
          <p:cNvSpPr txBox="1"/>
          <p:nvPr>
            <p:ph idx="1" type="subTitle"/>
          </p:nvPr>
        </p:nvSpPr>
        <p:spPr>
          <a:xfrm>
            <a:off x="713250" y="1216000"/>
            <a:ext cx="7717500" cy="109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Minimización de la huella del plugin</a:t>
            </a:r>
            <a:endParaRPr b="1" sz="1800">
              <a:solidFill>
                <a:srgbClr val="333333"/>
              </a:solidFill>
              <a:highlight>
                <a:srgbClr val="FFFFFF"/>
              </a:highlight>
              <a:latin typeface="Arial"/>
              <a:ea typeface="Arial"/>
              <a:cs typeface="Arial"/>
              <a:sym typeface="Arial"/>
            </a:endParaRPr>
          </a:p>
          <a:p>
            <a:pPr indent="0" lvl="0" marL="0" rtl="0" algn="just">
              <a:spcBef>
                <a:spcPts val="800"/>
              </a:spcBef>
              <a:spcAft>
                <a:spcPts val="0"/>
              </a:spcAft>
              <a:buNone/>
            </a:pPr>
            <a:r>
              <a:rPr lang="es" sz="1050">
                <a:solidFill>
                  <a:srgbClr val="333333"/>
                </a:solidFill>
                <a:highlight>
                  <a:srgbClr val="FFFFFF"/>
                </a:highlight>
                <a:latin typeface="Arial"/>
                <a:ea typeface="Arial"/>
                <a:cs typeface="Arial"/>
                <a:sym typeface="Arial"/>
              </a:rPr>
              <a:t>Es una buena práctica al escribir plugins ocupar solo un espacio dentro de </a:t>
            </a:r>
            <a:r>
              <a:rPr lang="es" sz="1050">
                <a:solidFill>
                  <a:srgbClr val="333333"/>
                </a:solidFill>
                <a:highlight>
                  <a:srgbClr val="FFFFFF"/>
                </a:highlight>
                <a:latin typeface="Arial"/>
                <a:ea typeface="Arial"/>
                <a:cs typeface="Arial"/>
                <a:sym typeface="Arial"/>
              </a:rPr>
              <a:t>$.fn</a:t>
            </a:r>
            <a:r>
              <a:rPr lang="es" sz="1050">
                <a:solidFill>
                  <a:srgbClr val="333333"/>
                </a:solidFill>
                <a:highlight>
                  <a:srgbClr val="FFFFFF"/>
                </a:highlight>
                <a:latin typeface="Arial"/>
                <a:ea typeface="Arial"/>
                <a:cs typeface="Arial"/>
                <a:sym typeface="Arial"/>
              </a:rPr>
              <a:t>. Esto reduce tanto la posibilidad de que su complemento sea anulado como la posibilidad de que su complemento anule otros complementos. En otras palabras, esto es malo:</a:t>
            </a:r>
            <a:endParaRPr sz="900">
              <a:solidFill>
                <a:srgbClr val="188038"/>
              </a:solidFill>
              <a:highlight>
                <a:srgbClr val="FFFFFF"/>
              </a:highlight>
              <a:latin typeface="Consolas"/>
              <a:ea typeface="Consolas"/>
              <a:cs typeface="Consolas"/>
              <a:sym typeface="Consolas"/>
            </a:endParaRPr>
          </a:p>
          <a:p>
            <a:pPr indent="0" lvl="0" marL="76200" marR="76200" rtl="0" algn="just">
              <a:lnSpc>
                <a:spcPct val="110000"/>
              </a:lnSpc>
              <a:spcBef>
                <a:spcPts val="1100"/>
              </a:spcBef>
              <a:spcAft>
                <a:spcPts val="0"/>
              </a:spcAft>
              <a:buNone/>
            </a:pPr>
            <a:r>
              <a:t/>
            </a:r>
            <a:endParaRPr b="1" sz="160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just">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just">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63" name="Google Shape;963;p10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964" name="Google Shape;964;p106"/>
          <p:cNvSpPr txBox="1"/>
          <p:nvPr/>
        </p:nvSpPr>
        <p:spPr>
          <a:xfrm>
            <a:off x="774675" y="2407050"/>
            <a:ext cx="2425800" cy="11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1100"/>
              </a:spcBef>
              <a:spcAft>
                <a:spcPts val="0"/>
              </a:spcAft>
              <a:buNone/>
            </a:pPr>
            <a:r>
              <a:rPr lang="es" sz="850">
                <a:solidFill>
                  <a:srgbClr val="188038"/>
                </a:solidFill>
                <a:highlight>
                  <a:srgbClr val="EEEEEE"/>
                </a:highlight>
                <a:latin typeface="Consolas"/>
                <a:ea typeface="Consolas"/>
                <a:cs typeface="Consolas"/>
                <a:sym typeface="Consolas"/>
              </a:rPr>
              <a:t>   $.fn.openPopup =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$.fn.closePopup =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jQuery ));</a:t>
            </a:r>
            <a:endParaRPr sz="850">
              <a:solidFill>
                <a:srgbClr val="188038"/>
              </a:solidFill>
              <a:highlight>
                <a:srgbClr val="EEEEEE"/>
              </a:highlight>
              <a:latin typeface="Consolas"/>
              <a:ea typeface="Consolas"/>
              <a:cs typeface="Consolas"/>
              <a:sym typeface="Consolas"/>
            </a:endParaRPr>
          </a:p>
        </p:txBody>
      </p:sp>
      <p:sp>
        <p:nvSpPr>
          <p:cNvPr id="965" name="Google Shape;965;p106"/>
          <p:cNvSpPr txBox="1"/>
          <p:nvPr/>
        </p:nvSpPr>
        <p:spPr>
          <a:xfrm>
            <a:off x="3200475" y="2407050"/>
            <a:ext cx="2574900" cy="652500"/>
          </a:xfrm>
          <a:prstGeom prst="rect">
            <a:avLst/>
          </a:prstGeom>
          <a:noFill/>
          <a:ln>
            <a:noFill/>
          </a:ln>
        </p:spPr>
        <p:txBody>
          <a:bodyPr anchorCtr="0" anchor="t" bIns="91425" lIns="91425" spcFirstLastPara="1" rIns="91425" wrap="square" tIns="91425">
            <a:spAutoFit/>
          </a:bodyPr>
          <a:lstStyle/>
          <a:p>
            <a:pPr indent="0" lvl="0" marL="76200" marR="76200" rtl="0" algn="just">
              <a:lnSpc>
                <a:spcPct val="110000"/>
              </a:lnSpc>
              <a:spcBef>
                <a:spcPts val="0"/>
              </a:spcBef>
              <a:spcAft>
                <a:spcPts val="0"/>
              </a:spcAft>
              <a:buNone/>
            </a:pPr>
            <a:r>
              <a:rPr lang="es" sz="950">
                <a:solidFill>
                  <a:srgbClr val="333333"/>
                </a:solidFill>
                <a:highlight>
                  <a:srgbClr val="FFFFFF"/>
                </a:highlight>
              </a:rPr>
              <a:t>Sería mucho mejor tener una ranura y usar parámetros para controlar qué acción realiza esa ranura.</a:t>
            </a:r>
            <a:endParaRPr>
              <a:latin typeface="Barlow"/>
              <a:ea typeface="Barlow"/>
              <a:cs typeface="Barlow"/>
              <a:sym typeface="Barlow"/>
            </a:endParaRPr>
          </a:p>
        </p:txBody>
      </p:sp>
      <p:sp>
        <p:nvSpPr>
          <p:cNvPr id="966" name="Google Shape;966;p106"/>
          <p:cNvSpPr txBox="1"/>
          <p:nvPr/>
        </p:nvSpPr>
        <p:spPr>
          <a:xfrm>
            <a:off x="5882850" y="2407050"/>
            <a:ext cx="2755800" cy="13230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$.fn.popup =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action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if</a:t>
            </a:r>
            <a:r>
              <a:rPr lang="es" sz="850">
                <a:solidFill>
                  <a:srgbClr val="188038"/>
                </a:solidFill>
                <a:highlight>
                  <a:srgbClr val="EEEEEE"/>
                </a:highlight>
                <a:latin typeface="Consolas"/>
                <a:ea typeface="Consolas"/>
                <a:cs typeface="Consolas"/>
                <a:sym typeface="Consolas"/>
              </a:rPr>
              <a:t> ( action === </a:t>
            </a:r>
            <a:r>
              <a:rPr lang="es" sz="850">
                <a:solidFill>
                  <a:srgbClr val="DD1144"/>
                </a:solidFill>
                <a:highlight>
                  <a:srgbClr val="EEEEEE"/>
                </a:highlight>
                <a:latin typeface="Consolas"/>
                <a:ea typeface="Consolas"/>
                <a:cs typeface="Consolas"/>
                <a:sym typeface="Consolas"/>
              </a:rPr>
              <a:t>"open"</a:t>
            </a: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if</a:t>
            </a:r>
            <a:r>
              <a:rPr lang="es" sz="850">
                <a:solidFill>
                  <a:srgbClr val="188038"/>
                </a:solidFill>
                <a:highlight>
                  <a:srgbClr val="EEEEEE"/>
                </a:highlight>
                <a:latin typeface="Consolas"/>
                <a:ea typeface="Consolas"/>
                <a:cs typeface="Consolas"/>
                <a:sym typeface="Consolas"/>
              </a:rPr>
              <a:t> ( action === </a:t>
            </a:r>
            <a:r>
              <a:rPr lang="es" sz="850">
                <a:solidFill>
                  <a:srgbClr val="DD1144"/>
                </a:solidFill>
                <a:highlight>
                  <a:srgbClr val="EEEEEE"/>
                </a:highlight>
                <a:latin typeface="Consolas"/>
                <a:ea typeface="Consolas"/>
                <a:cs typeface="Consolas"/>
                <a:sym typeface="Consolas"/>
              </a:rPr>
              <a:t>"close"</a:t>
            </a:r>
            <a:r>
              <a:rPr lang="es" sz="850">
                <a:solidFill>
                  <a:srgbClr val="188038"/>
                </a:solidFill>
                <a:highlight>
                  <a:srgbClr val="EEEEEE"/>
                </a:highlight>
                <a:latin typeface="Consolas"/>
                <a:ea typeface="Consolas"/>
                <a:cs typeface="Consolas"/>
                <a:sym typeface="Consolas"/>
              </a:rPr>
              <a:t>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jQuery ));</a:t>
            </a:r>
            <a:endParaRPr sz="850">
              <a:solidFill>
                <a:srgbClr val="188038"/>
              </a:solidFill>
              <a:highlight>
                <a:srgbClr val="EEEEEE"/>
              </a:highlight>
              <a:latin typeface="Consolas"/>
              <a:ea typeface="Consolas"/>
              <a:cs typeface="Consolas"/>
              <a:sym typeface="Consolas"/>
            </a:endParaRPr>
          </a:p>
        </p:txBody>
      </p:sp>
      <p:sp>
        <p:nvSpPr>
          <p:cNvPr id="967" name="Google Shape;967;p106"/>
          <p:cNvSpPr/>
          <p:nvPr/>
        </p:nvSpPr>
        <p:spPr>
          <a:xfrm>
            <a:off x="3418300" y="3097975"/>
            <a:ext cx="2272500" cy="20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06"/>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0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74" name="Google Shape;974;p107"/>
          <p:cNvSpPr txBox="1"/>
          <p:nvPr>
            <p:ph idx="1" type="subTitle"/>
          </p:nvPr>
        </p:nvSpPr>
        <p:spPr>
          <a:xfrm>
            <a:off x="713250" y="1216000"/>
            <a:ext cx="7717500" cy="2941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Uso del método each()</a:t>
            </a:r>
            <a:endParaRPr b="1" sz="1800">
              <a:solidFill>
                <a:srgbClr val="333333"/>
              </a:solidFill>
              <a:highlight>
                <a:srgbClr val="FFFFFF"/>
              </a:highlight>
              <a:latin typeface="Arial"/>
              <a:ea typeface="Arial"/>
              <a:cs typeface="Arial"/>
              <a:sym typeface="Arial"/>
            </a:endParaRPr>
          </a:p>
          <a:p>
            <a:pPr indent="0" lvl="0" marL="0" rtl="0" algn="just">
              <a:lnSpc>
                <a:spcPct val="100000"/>
              </a:lnSpc>
              <a:spcBef>
                <a:spcPts val="800"/>
              </a:spcBef>
              <a:spcAft>
                <a:spcPts val="0"/>
              </a:spcAft>
              <a:buNone/>
            </a:pPr>
            <a:r>
              <a:rPr lang="es" sz="1150">
                <a:solidFill>
                  <a:srgbClr val="333333"/>
                </a:solidFill>
                <a:highlight>
                  <a:srgbClr val="FFFFFF"/>
                </a:highlight>
                <a:latin typeface="Arial"/>
                <a:ea typeface="Arial"/>
                <a:cs typeface="Arial"/>
                <a:sym typeface="Arial"/>
              </a:rPr>
              <a:t>Su objeto jQuery típico contendrá referencias a cualquier número de elementos DOM, y es por eso que los objetos jQuery a menudo se denominan colecciones. Si desea realizar alguna manipulación con elementos específicos (por ejemplo, obtener un atributo de datos, calcular posiciones específicas), debe usar </a:t>
            </a:r>
            <a:r>
              <a:rPr lang="es" sz="1150">
                <a:solidFill>
                  <a:schemeClr val="lt2"/>
                </a:solidFill>
                <a:highlight>
                  <a:srgbClr val="FFFFFF"/>
                </a:highlight>
                <a:latin typeface="Arial"/>
                <a:ea typeface="Arial"/>
                <a:cs typeface="Arial"/>
                <a:sym typeface="Arial"/>
              </a:rPr>
              <a:t>each() </a:t>
            </a:r>
            <a:r>
              <a:rPr lang="es" sz="1150">
                <a:solidFill>
                  <a:srgbClr val="333333"/>
                </a:solidFill>
                <a:highlight>
                  <a:srgbClr val="FFFFFF"/>
                </a:highlight>
                <a:latin typeface="Arial"/>
                <a:ea typeface="Arial"/>
                <a:cs typeface="Arial"/>
                <a:sym typeface="Arial"/>
              </a:rPr>
              <a:t>para recorrer los elementos.</a:t>
            </a:r>
            <a:endParaRPr sz="1150">
              <a:solidFill>
                <a:srgbClr val="333333"/>
              </a:solidFill>
              <a:highlight>
                <a:srgbClr val="FFFFFF"/>
              </a:highlight>
              <a:latin typeface="Arial"/>
              <a:ea typeface="Arial"/>
              <a:cs typeface="Arial"/>
              <a:sym typeface="Arial"/>
            </a:endParaRPr>
          </a:p>
          <a:p>
            <a:pPr indent="0" lvl="0" marL="76200" marR="76200" rtl="0" algn="just">
              <a:lnSpc>
                <a:spcPct val="110000"/>
              </a:lnSpc>
              <a:spcBef>
                <a:spcPts val="800"/>
              </a:spcBef>
              <a:spcAft>
                <a:spcPts val="0"/>
              </a:spcAft>
              <a:buNone/>
            </a:pPr>
            <a:r>
              <a:rPr lang="es" sz="1150">
                <a:solidFill>
                  <a:srgbClr val="188038"/>
                </a:solidFill>
                <a:highlight>
                  <a:srgbClr val="EEEEEE"/>
                </a:highlight>
                <a:latin typeface="Consolas"/>
                <a:ea typeface="Consolas"/>
                <a:cs typeface="Consolas"/>
                <a:sym typeface="Consolas"/>
              </a:rPr>
              <a:t>$.fn.myNewPlugin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return</a:t>
            </a: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.each(</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i="1" lang="es" sz="1150">
                <a:solidFill>
                  <a:srgbClr val="999988"/>
                </a:solidFill>
                <a:highlight>
                  <a:srgbClr val="EEEEEE"/>
                </a:highlight>
                <a:latin typeface="Consolas"/>
                <a:ea typeface="Consolas"/>
                <a:cs typeface="Consolas"/>
                <a:sym typeface="Consolas"/>
              </a:rPr>
              <a:t>// Do something to each element here.</a:t>
            </a:r>
            <a:endParaRPr i="1" sz="1150">
              <a:solidFill>
                <a:srgbClr val="99998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just">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Observe que devolvemos los resultados de this.each() en lugar de devolver this. Como ya es encadenable, devuelve, que luego devolvemos. Esta es una mejor manera de mantener el encadenamiento que lo que hemos estado haciendo hasta ahora.</a:t>
            </a:r>
            <a:endParaRPr b="1" sz="16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75" name="Google Shape;975;p10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976" name="Google Shape;976;p107"/>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0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82" name="Google Shape;982;p108"/>
          <p:cNvSpPr txBox="1"/>
          <p:nvPr>
            <p:ph idx="1" type="subTitle"/>
          </p:nvPr>
        </p:nvSpPr>
        <p:spPr>
          <a:xfrm>
            <a:off x="713250" y="1216000"/>
            <a:ext cx="7717500" cy="3601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Aceptación de opciones</a:t>
            </a:r>
            <a:endParaRPr b="1" sz="1800">
              <a:solidFill>
                <a:srgbClr val="333333"/>
              </a:solidFill>
              <a:highlight>
                <a:srgbClr val="FFFFFF"/>
              </a:highlight>
              <a:latin typeface="Arial"/>
              <a:ea typeface="Arial"/>
              <a:cs typeface="Arial"/>
              <a:sym typeface="Arial"/>
            </a:endParaRPr>
          </a:p>
          <a:p>
            <a:pPr indent="0" lvl="0" marL="0" rtl="0" algn="just">
              <a:spcBef>
                <a:spcPts val="800"/>
              </a:spcBef>
              <a:spcAft>
                <a:spcPts val="0"/>
              </a:spcAft>
              <a:buNone/>
            </a:pPr>
            <a:r>
              <a:rPr lang="es" sz="1150">
                <a:solidFill>
                  <a:srgbClr val="333333"/>
                </a:solidFill>
                <a:highlight>
                  <a:srgbClr val="FFFFFF"/>
                </a:highlight>
                <a:latin typeface="Arial"/>
                <a:ea typeface="Arial"/>
                <a:cs typeface="Arial"/>
                <a:sym typeface="Arial"/>
              </a:rPr>
              <a:t>A medida que sus complementos se vuelven cada vez más complejos, es una buena idea hacer que su complemento sea personalizable aceptando opciones. La forma más fácil de hacer esto, especialmente si hay muchas opciones, es con un objeto literal. Cambiemos nuestro complemento greenify para aceptar algunas opciones.</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 $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$.fn.greenify = </a:t>
            </a:r>
            <a:r>
              <a:rPr b="1" lang="es" sz="850">
                <a:solidFill>
                  <a:srgbClr val="188038"/>
                </a:solidFill>
                <a:highlight>
                  <a:srgbClr val="EEEEEE"/>
                </a:highlight>
                <a:latin typeface="Consolas"/>
                <a:ea typeface="Consolas"/>
                <a:cs typeface="Consolas"/>
                <a:sym typeface="Consolas"/>
              </a:rPr>
              <a:t>function</a:t>
            </a:r>
            <a:r>
              <a:rPr lang="es" sz="850">
                <a:solidFill>
                  <a:srgbClr val="188038"/>
                </a:solidFill>
                <a:highlight>
                  <a:srgbClr val="EEEEEE"/>
                </a:highlight>
                <a:latin typeface="Consolas"/>
                <a:ea typeface="Consolas"/>
                <a:cs typeface="Consolas"/>
                <a:sym typeface="Consolas"/>
              </a:rPr>
              <a:t>( options )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i="1" sz="8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var</a:t>
            </a:r>
            <a:r>
              <a:rPr lang="es" sz="850">
                <a:solidFill>
                  <a:srgbClr val="188038"/>
                </a:solidFill>
                <a:highlight>
                  <a:srgbClr val="EEEEEE"/>
                </a:highlight>
                <a:latin typeface="Consolas"/>
                <a:ea typeface="Consolas"/>
                <a:cs typeface="Consolas"/>
                <a:sym typeface="Consolas"/>
              </a:rPr>
              <a:t> settings = $.extend({</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080"/>
                </a:solidFill>
                <a:highlight>
                  <a:srgbClr val="EEEEEE"/>
                </a:highlight>
                <a:latin typeface="Consolas"/>
                <a:ea typeface="Consolas"/>
                <a:cs typeface="Consolas"/>
                <a:sym typeface="Consolas"/>
              </a:rPr>
              <a:t>color</a:t>
            </a:r>
            <a:r>
              <a:rPr lang="es" sz="850">
                <a:solidFill>
                  <a:srgbClr val="188038"/>
                </a:solidFill>
                <a:highlight>
                  <a:srgbClr val="EEEEEE"/>
                </a:highlight>
                <a:latin typeface="Consolas"/>
                <a:ea typeface="Consolas"/>
                <a:cs typeface="Consolas"/>
                <a:sym typeface="Consolas"/>
              </a:rPr>
              <a:t>: </a:t>
            </a:r>
            <a:r>
              <a:rPr lang="es" sz="850">
                <a:solidFill>
                  <a:srgbClr val="DD1144"/>
                </a:solidFill>
                <a:highlight>
                  <a:srgbClr val="EEEEEE"/>
                </a:highlight>
                <a:latin typeface="Consolas"/>
                <a:ea typeface="Consolas"/>
                <a:cs typeface="Consolas"/>
                <a:sym typeface="Consolas"/>
              </a:rPr>
              <a:t>"#556b2f"</a:t>
            </a:r>
            <a:r>
              <a:rPr lang="es" sz="850">
                <a:solidFill>
                  <a:srgbClr val="188038"/>
                </a:solidFill>
                <a:highlight>
                  <a:srgbClr val="EEEEEE"/>
                </a:highlight>
                <a:latin typeface="Consolas"/>
                <a:ea typeface="Consolas"/>
                <a:cs typeface="Consolas"/>
                <a:sym typeface="Consolas"/>
              </a:rPr>
              <a:t>,</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080"/>
                </a:solidFill>
                <a:highlight>
                  <a:srgbClr val="EEEEEE"/>
                </a:highlight>
                <a:latin typeface="Consolas"/>
                <a:ea typeface="Consolas"/>
                <a:cs typeface="Consolas"/>
                <a:sym typeface="Consolas"/>
              </a:rPr>
              <a:t>backgroundColor</a:t>
            </a:r>
            <a:r>
              <a:rPr lang="es" sz="850">
                <a:solidFill>
                  <a:srgbClr val="188038"/>
                </a:solidFill>
                <a:highlight>
                  <a:srgbClr val="EEEEEE"/>
                </a:highlight>
                <a:latin typeface="Consolas"/>
                <a:ea typeface="Consolas"/>
                <a:cs typeface="Consolas"/>
                <a:sym typeface="Consolas"/>
              </a:rPr>
              <a:t>: </a:t>
            </a:r>
            <a:r>
              <a:rPr lang="es" sz="850">
                <a:solidFill>
                  <a:srgbClr val="DD1144"/>
                </a:solidFill>
                <a:highlight>
                  <a:srgbClr val="EEEEEE"/>
                </a:highlight>
                <a:latin typeface="Consolas"/>
                <a:ea typeface="Consolas"/>
                <a:cs typeface="Consolas"/>
                <a:sym typeface="Consolas"/>
              </a:rPr>
              <a:t>"white"</a:t>
            </a:r>
            <a:endParaRPr sz="850">
              <a:solidFill>
                <a:srgbClr val="DD1144"/>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 options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b="1" lang="es" sz="850">
                <a:solidFill>
                  <a:srgbClr val="188038"/>
                </a:solidFill>
                <a:highlight>
                  <a:srgbClr val="EEEEEE"/>
                </a:highlight>
                <a:latin typeface="Consolas"/>
                <a:ea typeface="Consolas"/>
                <a:cs typeface="Consolas"/>
                <a:sym typeface="Consolas"/>
              </a:rPr>
              <a:t>return</a:t>
            </a:r>
            <a:r>
              <a:rPr lang="es" sz="850">
                <a:solidFill>
                  <a:srgbClr val="188038"/>
                </a:solidFill>
                <a:highlight>
                  <a:srgbClr val="EEEEEE"/>
                </a:highlight>
                <a:latin typeface="Consolas"/>
                <a:ea typeface="Consolas"/>
                <a:cs typeface="Consolas"/>
                <a:sym typeface="Consolas"/>
              </a:rPr>
              <a:t> </a:t>
            </a:r>
            <a:r>
              <a:rPr lang="es" sz="850">
                <a:solidFill>
                  <a:srgbClr val="0086B3"/>
                </a:solidFill>
                <a:highlight>
                  <a:srgbClr val="EEEEEE"/>
                </a:highlight>
                <a:latin typeface="Consolas"/>
                <a:ea typeface="Consolas"/>
                <a:cs typeface="Consolas"/>
                <a:sym typeface="Consolas"/>
              </a:rPr>
              <a:t>this</a:t>
            </a:r>
            <a:r>
              <a:rPr lang="es" sz="850">
                <a:solidFill>
                  <a:srgbClr val="188038"/>
                </a:solidFill>
                <a:highlight>
                  <a:srgbClr val="EEEEEE"/>
                </a:highlight>
                <a:latin typeface="Consolas"/>
                <a:ea typeface="Consolas"/>
                <a:cs typeface="Consolas"/>
                <a:sym typeface="Consolas"/>
              </a:rPr>
              <a:t>.css({</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080"/>
                </a:solidFill>
                <a:highlight>
                  <a:srgbClr val="EEEEEE"/>
                </a:highlight>
                <a:latin typeface="Consolas"/>
                <a:ea typeface="Consolas"/>
                <a:cs typeface="Consolas"/>
                <a:sym typeface="Consolas"/>
              </a:rPr>
              <a:t>color</a:t>
            </a:r>
            <a:r>
              <a:rPr lang="es" sz="850">
                <a:solidFill>
                  <a:srgbClr val="188038"/>
                </a:solidFill>
                <a:highlight>
                  <a:srgbClr val="EEEEEE"/>
                </a:highlight>
                <a:latin typeface="Consolas"/>
                <a:ea typeface="Consolas"/>
                <a:cs typeface="Consolas"/>
                <a:sym typeface="Consolas"/>
              </a:rPr>
              <a:t>: settings.color,</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r>
              <a:rPr lang="es" sz="850">
                <a:solidFill>
                  <a:srgbClr val="008080"/>
                </a:solidFill>
                <a:highlight>
                  <a:srgbClr val="EEEEEE"/>
                </a:highlight>
                <a:latin typeface="Consolas"/>
                <a:ea typeface="Consolas"/>
                <a:cs typeface="Consolas"/>
                <a:sym typeface="Consolas"/>
              </a:rPr>
              <a:t>backgroundColor</a:t>
            </a:r>
            <a:r>
              <a:rPr lang="es" sz="850">
                <a:solidFill>
                  <a:srgbClr val="188038"/>
                </a:solidFill>
                <a:highlight>
                  <a:srgbClr val="EEEEEE"/>
                </a:highlight>
                <a:latin typeface="Consolas"/>
                <a:ea typeface="Consolas"/>
                <a:cs typeface="Consolas"/>
                <a:sym typeface="Consolas"/>
              </a:rPr>
              <a:t>: settings.backgroundColor</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a:t>
            </a:r>
            <a:endParaRPr sz="8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850">
                <a:solidFill>
                  <a:srgbClr val="188038"/>
                </a:solidFill>
                <a:highlight>
                  <a:srgbClr val="EEEEEE"/>
                </a:highlight>
                <a:latin typeface="Consolas"/>
                <a:ea typeface="Consolas"/>
                <a:cs typeface="Consolas"/>
                <a:sym typeface="Consolas"/>
              </a:rPr>
              <a:t>}( jQuery ));</a:t>
            </a:r>
            <a:endParaRPr sz="8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83" name="Google Shape;983;p10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984" name="Google Shape;984;p108"/>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0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90" name="Google Shape;990;p109"/>
          <p:cNvSpPr txBox="1"/>
          <p:nvPr>
            <p:ph idx="1" type="subTitle"/>
          </p:nvPr>
        </p:nvSpPr>
        <p:spPr>
          <a:xfrm>
            <a:off x="713250" y="1216000"/>
            <a:ext cx="7717500" cy="360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Todo junto</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Aquí hay un ejemplo de un pequeño complemento que utiliza algunas de las técnicas que hemos discutido:</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$.fn.showLinkLocation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.filter( </a:t>
            </a:r>
            <a:r>
              <a:rPr lang="es" sz="1150">
                <a:solidFill>
                  <a:srgbClr val="DD1144"/>
                </a:solidFill>
                <a:highlight>
                  <a:srgbClr val="EEEEEE"/>
                </a:highlight>
                <a:latin typeface="Consolas"/>
                <a:ea typeface="Consolas"/>
                <a:cs typeface="Consolas"/>
                <a:sym typeface="Consolas"/>
              </a:rPr>
              <a:t>"a"</a:t>
            </a:r>
            <a:r>
              <a:rPr lang="es" sz="1150">
                <a:solidFill>
                  <a:srgbClr val="188038"/>
                </a:solidFill>
                <a:highlight>
                  <a:srgbClr val="EEEEEE"/>
                </a:highlight>
                <a:latin typeface="Consolas"/>
                <a:ea typeface="Consolas"/>
                <a:cs typeface="Consolas"/>
                <a:sym typeface="Consolas"/>
              </a:rPr>
              <a:t> ).each(</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link =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link.append( </a:t>
            </a:r>
            <a:r>
              <a:rPr lang="es" sz="1150">
                <a:solidFill>
                  <a:srgbClr val="DD1144"/>
                </a:solidFill>
                <a:highlight>
                  <a:srgbClr val="EEEEEE"/>
                </a:highlight>
                <a:latin typeface="Consolas"/>
                <a:ea typeface="Consolas"/>
                <a:cs typeface="Consolas"/>
                <a:sym typeface="Consolas"/>
              </a:rPr>
              <a:t>" ("</a:t>
            </a:r>
            <a:r>
              <a:rPr lang="es" sz="1150">
                <a:solidFill>
                  <a:srgbClr val="188038"/>
                </a:solidFill>
                <a:highlight>
                  <a:srgbClr val="EEEEEE"/>
                </a:highlight>
                <a:latin typeface="Consolas"/>
                <a:ea typeface="Consolas"/>
                <a:cs typeface="Consolas"/>
                <a:sym typeface="Consolas"/>
              </a:rPr>
              <a:t> + link.attr( </a:t>
            </a:r>
            <a:r>
              <a:rPr lang="es" sz="1150">
                <a:solidFill>
                  <a:srgbClr val="DD1144"/>
                </a:solidFill>
                <a:highlight>
                  <a:srgbClr val="EEEEEE"/>
                </a:highlight>
                <a:latin typeface="Consolas"/>
                <a:ea typeface="Consolas"/>
                <a:cs typeface="Consolas"/>
                <a:sym typeface="Consolas"/>
              </a:rPr>
              <a:t>"href"</a:t>
            </a:r>
            <a:r>
              <a:rPr lang="es" sz="1150">
                <a:solidFill>
                  <a:srgbClr val="188038"/>
                </a:solidFill>
                <a:highlight>
                  <a:srgbClr val="EEEEEE"/>
                </a:highlight>
                <a:latin typeface="Consolas"/>
                <a:ea typeface="Consolas"/>
                <a:cs typeface="Consolas"/>
                <a:sym typeface="Consolas"/>
              </a:rPr>
              <a:t> ) + </a:t>
            </a:r>
            <a:r>
              <a:rPr lang="es" sz="1150">
                <a:solidFill>
                  <a:srgbClr val="DD1144"/>
                </a:solidFill>
                <a:highlight>
                  <a:srgbClr val="EEEEEE"/>
                </a:highlight>
                <a:latin typeface="Consolas"/>
                <a:ea typeface="Consolas"/>
                <a:cs typeface="Consolas"/>
                <a:sym typeface="Consolas"/>
              </a:rPr>
              <a:t>")"</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return</a:t>
            </a: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jQuery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Usage example:</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a:t>
            </a:r>
            <a:r>
              <a:rPr lang="es" sz="1150">
                <a:solidFill>
                  <a:srgbClr val="188038"/>
                </a:solidFill>
                <a:highlight>
                  <a:srgbClr val="EEEEEE"/>
                </a:highlight>
                <a:latin typeface="Consolas"/>
                <a:ea typeface="Consolas"/>
                <a:cs typeface="Consolas"/>
                <a:sym typeface="Consolas"/>
              </a:rPr>
              <a:t> ).showLinkLocation();</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91" name="Google Shape;991;p10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992" name="Google Shape;992;p109"/>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1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Cómo crear un plugin básico</a:t>
            </a:r>
            <a:endParaRPr b="1" sz="2700">
              <a:solidFill>
                <a:srgbClr val="333333"/>
              </a:solidFill>
              <a:highlight>
                <a:srgbClr val="FFFFFF"/>
              </a:highlight>
              <a:latin typeface="Arial"/>
              <a:ea typeface="Arial"/>
              <a:cs typeface="Arial"/>
              <a:sym typeface="Arial"/>
            </a:endParaRPr>
          </a:p>
        </p:txBody>
      </p:sp>
      <p:sp>
        <p:nvSpPr>
          <p:cNvPr id="998" name="Google Shape;998;p110"/>
          <p:cNvSpPr txBox="1"/>
          <p:nvPr>
            <p:ph idx="1" type="subTitle"/>
          </p:nvPr>
        </p:nvSpPr>
        <p:spPr>
          <a:xfrm>
            <a:off x="713250" y="1216000"/>
            <a:ext cx="7717500" cy="360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Todo junto</a:t>
            </a:r>
            <a:r>
              <a:rPr b="1" lang="es" sz="1800">
                <a:solidFill>
                  <a:srgbClr val="333333"/>
                </a:solidFill>
                <a:highlight>
                  <a:srgbClr val="FFFFFF"/>
                </a:highlight>
                <a:latin typeface="Arial"/>
                <a:ea typeface="Arial"/>
                <a:cs typeface="Arial"/>
                <a:sym typeface="Arial"/>
              </a:rPr>
              <a:t> (cont.)</a:t>
            </a:r>
            <a:endParaRPr b="1" sz="1800">
              <a:solidFill>
                <a:srgbClr val="333333"/>
              </a:solidFill>
              <a:highlight>
                <a:srgbClr val="FFFFFF"/>
              </a:highlight>
              <a:latin typeface="Arial"/>
              <a:ea typeface="Arial"/>
              <a:cs typeface="Arial"/>
              <a:sym typeface="Arial"/>
            </a:endParaRPr>
          </a:p>
          <a:p>
            <a:pPr indent="0" lvl="0" marL="76200" marR="76200" rtl="0" algn="l">
              <a:lnSpc>
                <a:spcPct val="110000"/>
              </a:lnSpc>
              <a:spcBef>
                <a:spcPts val="800"/>
              </a:spcBef>
              <a:spcAft>
                <a:spcPts val="0"/>
              </a:spcAft>
              <a:buNone/>
            </a:pPr>
            <a:r>
              <a:rPr lang="es" sz="1150">
                <a:solidFill>
                  <a:srgbClr val="333333"/>
                </a:solidFill>
                <a:highlight>
                  <a:srgbClr val="FFFFFF"/>
                </a:highlight>
                <a:latin typeface="Arial"/>
                <a:ea typeface="Arial"/>
                <a:cs typeface="Arial"/>
                <a:sym typeface="Arial"/>
              </a:rPr>
              <a:t>Este práctico complemento pasa por todos los anclajes de la colección y agrega el atributo “href” entre paréntesis</a:t>
            </a:r>
            <a:endParaRPr b="1" sz="1800">
              <a:solidFill>
                <a:srgbClr val="333333"/>
              </a:solidFill>
              <a:highlight>
                <a:srgbClr val="FFFFFF"/>
              </a:highlight>
              <a:latin typeface="Arial"/>
              <a:ea typeface="Arial"/>
              <a:cs typeface="Arial"/>
              <a:sym typeface="Arial"/>
            </a:endParaRPr>
          </a:p>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000080"/>
                </a:solidFill>
                <a:highlight>
                  <a:srgbClr val="EEEEEE"/>
                </a:highlight>
                <a:latin typeface="Consolas"/>
                <a:ea typeface="Consolas"/>
                <a:cs typeface="Consolas"/>
                <a:sym typeface="Consolas"/>
              </a:rPr>
              <a:t>&lt;a </a:t>
            </a:r>
            <a:r>
              <a:rPr lang="es" sz="1150">
                <a:solidFill>
                  <a:srgbClr val="008080"/>
                </a:solidFill>
                <a:highlight>
                  <a:srgbClr val="EEEEEE"/>
                </a:highlight>
                <a:latin typeface="Consolas"/>
                <a:ea typeface="Consolas"/>
                <a:cs typeface="Consolas"/>
                <a:sym typeface="Consolas"/>
              </a:rPr>
              <a:t>href</a:t>
            </a:r>
            <a:r>
              <a:rPr lang="es" sz="1150">
                <a:solidFill>
                  <a:srgbClr val="000080"/>
                </a:solidFill>
                <a:highlight>
                  <a:srgbClr val="EEEEEE"/>
                </a:highlight>
                <a:latin typeface="Consolas"/>
                <a:ea typeface="Consolas"/>
                <a:cs typeface="Consolas"/>
                <a:sym typeface="Consolas"/>
              </a:rPr>
              <a:t>=</a:t>
            </a:r>
            <a:r>
              <a:rPr lang="es" sz="1150">
                <a:solidFill>
                  <a:srgbClr val="DD1144"/>
                </a:solidFill>
                <a:highlight>
                  <a:srgbClr val="EEEEEE"/>
                </a:highlight>
                <a:latin typeface="Consolas"/>
                <a:ea typeface="Consolas"/>
                <a:cs typeface="Consolas"/>
                <a:sym typeface="Consolas"/>
              </a:rPr>
              <a:t>"page.html"</a:t>
            </a:r>
            <a:r>
              <a:rPr lang="es" sz="1150">
                <a:solidFill>
                  <a:srgbClr val="000080"/>
                </a:solidFill>
                <a:highlight>
                  <a:srgbClr val="EEEEEE"/>
                </a:highlight>
                <a:latin typeface="Consolas"/>
                <a:ea typeface="Consolas"/>
                <a:cs typeface="Consolas"/>
                <a:sym typeface="Consolas"/>
              </a:rPr>
              <a:t>&gt;</a:t>
            </a:r>
            <a:r>
              <a:rPr lang="es" sz="1150">
                <a:solidFill>
                  <a:srgbClr val="188038"/>
                </a:solidFill>
                <a:highlight>
                  <a:srgbClr val="EEEEEE"/>
                </a:highlight>
                <a:latin typeface="Consolas"/>
                <a:ea typeface="Consolas"/>
                <a:cs typeface="Consolas"/>
                <a:sym typeface="Consolas"/>
              </a:rPr>
              <a:t>Foo</a:t>
            </a:r>
            <a:r>
              <a:rPr lang="es" sz="1150">
                <a:solidFill>
                  <a:srgbClr val="000080"/>
                </a:solidFill>
                <a:highlight>
                  <a:srgbClr val="EEEEEE"/>
                </a:highlight>
                <a:latin typeface="Consolas"/>
                <a:ea typeface="Consolas"/>
                <a:cs typeface="Consolas"/>
                <a:sym typeface="Consolas"/>
              </a:rPr>
              <a:t>&lt;/a&gt;</a:t>
            </a:r>
            <a:endParaRPr sz="1150">
              <a:solidFill>
                <a:srgbClr val="000080"/>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000080"/>
                </a:solidFill>
                <a:highlight>
                  <a:srgbClr val="EEEEEE"/>
                </a:highlight>
                <a:latin typeface="Consolas"/>
                <a:ea typeface="Consolas"/>
                <a:cs typeface="Consolas"/>
                <a:sym typeface="Consolas"/>
              </a:rPr>
              <a:t>&lt;a </a:t>
            </a:r>
            <a:r>
              <a:rPr lang="es" sz="1150">
                <a:solidFill>
                  <a:srgbClr val="008080"/>
                </a:solidFill>
                <a:highlight>
                  <a:srgbClr val="EEEEEE"/>
                </a:highlight>
                <a:latin typeface="Consolas"/>
                <a:ea typeface="Consolas"/>
                <a:cs typeface="Consolas"/>
                <a:sym typeface="Consolas"/>
              </a:rPr>
              <a:t>href</a:t>
            </a:r>
            <a:r>
              <a:rPr lang="es" sz="1150">
                <a:solidFill>
                  <a:srgbClr val="000080"/>
                </a:solidFill>
                <a:highlight>
                  <a:srgbClr val="EEEEEE"/>
                </a:highlight>
                <a:latin typeface="Consolas"/>
                <a:ea typeface="Consolas"/>
                <a:cs typeface="Consolas"/>
                <a:sym typeface="Consolas"/>
              </a:rPr>
              <a:t>=</a:t>
            </a:r>
            <a:r>
              <a:rPr lang="es" sz="1150">
                <a:solidFill>
                  <a:srgbClr val="DD1144"/>
                </a:solidFill>
                <a:highlight>
                  <a:srgbClr val="EEEEEE"/>
                </a:highlight>
                <a:latin typeface="Consolas"/>
                <a:ea typeface="Consolas"/>
                <a:cs typeface="Consolas"/>
                <a:sym typeface="Consolas"/>
              </a:rPr>
              <a:t>"page.html"</a:t>
            </a:r>
            <a:r>
              <a:rPr lang="es" sz="1150">
                <a:solidFill>
                  <a:srgbClr val="000080"/>
                </a:solidFill>
                <a:highlight>
                  <a:srgbClr val="EEEEEE"/>
                </a:highlight>
                <a:latin typeface="Consolas"/>
                <a:ea typeface="Consolas"/>
                <a:cs typeface="Consolas"/>
                <a:sym typeface="Consolas"/>
              </a:rPr>
              <a:t>&gt;</a:t>
            </a:r>
            <a:r>
              <a:rPr lang="es" sz="1150">
                <a:solidFill>
                  <a:srgbClr val="188038"/>
                </a:solidFill>
                <a:highlight>
                  <a:srgbClr val="EEEEEE"/>
                </a:highlight>
                <a:latin typeface="Consolas"/>
                <a:ea typeface="Consolas"/>
                <a:cs typeface="Consolas"/>
                <a:sym typeface="Consolas"/>
              </a:rPr>
              <a:t>Foo (page.html)</a:t>
            </a:r>
            <a:r>
              <a:rPr lang="es" sz="1150">
                <a:solidFill>
                  <a:srgbClr val="000080"/>
                </a:solidFill>
                <a:highlight>
                  <a:srgbClr val="EEEEEE"/>
                </a:highlight>
                <a:latin typeface="Consolas"/>
                <a:ea typeface="Consolas"/>
                <a:cs typeface="Consolas"/>
                <a:sym typeface="Consolas"/>
              </a:rPr>
              <a:t>&lt;/a&gt;</a:t>
            </a:r>
            <a:endParaRPr sz="1150">
              <a:solidFill>
                <a:srgbClr val="000080"/>
              </a:solidFill>
              <a:highlight>
                <a:srgbClr val="EEEEEE"/>
              </a:highlight>
              <a:latin typeface="Consolas"/>
              <a:ea typeface="Consolas"/>
              <a:cs typeface="Consolas"/>
              <a:sym typeface="Consolas"/>
            </a:endParaRPr>
          </a:p>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Sin embargo, nuestro plugin se puede optimizar:</a:t>
            </a:r>
            <a:endParaRPr b="1" sz="180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$.fn.showLinkLocation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.filter( </a:t>
            </a:r>
            <a:r>
              <a:rPr lang="es" sz="1150">
                <a:solidFill>
                  <a:srgbClr val="DD1144"/>
                </a:solidFill>
                <a:highlight>
                  <a:srgbClr val="EEEEEE"/>
                </a:highlight>
                <a:latin typeface="Consolas"/>
                <a:ea typeface="Consolas"/>
                <a:cs typeface="Consolas"/>
                <a:sym typeface="Consolas"/>
              </a:rPr>
              <a:t>"a"</a:t>
            </a:r>
            <a:r>
              <a:rPr lang="es" sz="1150">
                <a:solidFill>
                  <a:srgbClr val="188038"/>
                </a:solidFill>
                <a:highlight>
                  <a:srgbClr val="EEEEEE"/>
                </a:highlight>
                <a:latin typeface="Consolas"/>
                <a:ea typeface="Consolas"/>
                <a:cs typeface="Consolas"/>
                <a:sym typeface="Consolas"/>
              </a:rPr>
              <a:t> ).append(</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return</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 ("</a:t>
            </a:r>
            <a:r>
              <a:rPr lang="es" sz="1150">
                <a:solidFill>
                  <a:srgbClr val="188038"/>
                </a:solidFill>
                <a:highlight>
                  <a:srgbClr val="EEEEEE"/>
                </a:highlight>
                <a:latin typeface="Consolas"/>
                <a:ea typeface="Consolas"/>
                <a:cs typeface="Consolas"/>
                <a:sym typeface="Consolas"/>
              </a:rPr>
              <a:t> +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.href + </a:t>
            </a:r>
            <a:r>
              <a:rPr lang="es" sz="1150">
                <a:solidFill>
                  <a:srgbClr val="DD1144"/>
                </a:solidFill>
                <a:highlight>
                  <a:srgbClr val="EEEEEE"/>
                </a:highlight>
                <a:latin typeface="Consolas"/>
                <a:ea typeface="Consolas"/>
                <a:cs typeface="Consolas"/>
                <a:sym typeface="Consolas"/>
              </a:rPr>
              <a:t>")"</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return</a:t>
            </a: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jQuery ));</a:t>
            </a:r>
            <a:endParaRPr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999" name="Google Shape;999;p110"/>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Pluggins</a:t>
            </a:r>
            <a:endParaRPr sz="100">
              <a:solidFill>
                <a:schemeClr val="lt2"/>
              </a:solidFill>
              <a:latin typeface="Barlow"/>
              <a:ea typeface="Barlow"/>
              <a:cs typeface="Barlow"/>
              <a:sym typeface="Barlow"/>
            </a:endParaRPr>
          </a:p>
        </p:txBody>
      </p:sp>
      <p:sp>
        <p:nvSpPr>
          <p:cNvPr id="1000" name="Google Shape;1000;p110"/>
          <p:cNvSpPr/>
          <p:nvPr/>
        </p:nvSpPr>
        <p:spPr>
          <a:xfrm>
            <a:off x="7471950" y="4344725"/>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11"/>
          <p:cNvSpPr txBox="1"/>
          <p:nvPr>
            <p:ph type="title"/>
          </p:nvPr>
        </p:nvSpPr>
        <p:spPr>
          <a:xfrm>
            <a:off x="1399275" y="1307100"/>
            <a:ext cx="66636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400"/>
              <a:t>Rendimiento</a:t>
            </a:r>
            <a:endParaRPr sz="44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12"/>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Rendimiento</a:t>
            </a:r>
            <a:endParaRPr sz="3500"/>
          </a:p>
        </p:txBody>
      </p:sp>
      <p:sp>
        <p:nvSpPr>
          <p:cNvPr id="1011" name="Google Shape;1011;p112"/>
          <p:cNvSpPr txBox="1"/>
          <p:nvPr>
            <p:ph idx="2" type="subTitle"/>
          </p:nvPr>
        </p:nvSpPr>
        <p:spPr>
          <a:xfrm>
            <a:off x="1182025" y="1892700"/>
            <a:ext cx="4593000" cy="251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lang="es" sz="1100">
                <a:latin typeface="Arial"/>
                <a:ea typeface="Arial"/>
                <a:cs typeface="Arial"/>
                <a:sym typeface="Arial"/>
              </a:rPr>
              <a:t>Añadir fuera de los bucles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latin typeface="Arial"/>
                <a:ea typeface="Arial"/>
                <a:cs typeface="Arial"/>
                <a:sym typeface="Arial"/>
              </a:rPr>
              <a:t>Longitud de la caché durante los bucles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latin typeface="Arial"/>
                <a:ea typeface="Arial"/>
                <a:cs typeface="Arial"/>
                <a:sym typeface="Arial"/>
              </a:rPr>
              <a:t>Separar elementos para trabajar con ellos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latin typeface="Arial"/>
                <a:ea typeface="Arial"/>
                <a:cs typeface="Arial"/>
                <a:sym typeface="Arial"/>
              </a:rPr>
              <a:t>No actuar sobre elementos ausentes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latin typeface="Arial"/>
                <a:ea typeface="Arial"/>
                <a:cs typeface="Arial"/>
                <a:sym typeface="Arial"/>
              </a:rPr>
              <a:t>Optimización de Selectores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s" sz="1100">
                <a:latin typeface="Arial"/>
                <a:ea typeface="Arial"/>
                <a:cs typeface="Arial"/>
                <a:sym typeface="Arial"/>
              </a:rPr>
              <a:t>Use Hojas de Estilo para cambiar CSS en muchos elementos</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012" name="Google Shape;1012;p112"/>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1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Anexar fuera de bucles</a:t>
            </a:r>
            <a:endParaRPr b="1" sz="2700">
              <a:solidFill>
                <a:srgbClr val="333333"/>
              </a:solidFill>
              <a:highlight>
                <a:srgbClr val="FFFFFF"/>
              </a:highlight>
              <a:latin typeface="Arial"/>
              <a:ea typeface="Arial"/>
              <a:cs typeface="Arial"/>
              <a:sym typeface="Arial"/>
            </a:endParaRPr>
          </a:p>
        </p:txBody>
      </p:sp>
      <p:sp>
        <p:nvSpPr>
          <p:cNvPr id="1018" name="Google Shape;1018;p113"/>
          <p:cNvSpPr txBox="1"/>
          <p:nvPr>
            <p:ph idx="1" type="subTitle"/>
          </p:nvPr>
        </p:nvSpPr>
        <p:spPr>
          <a:xfrm>
            <a:off x="713250" y="1216000"/>
            <a:ext cx="7717500" cy="3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Tocar el DOM tiene un costo. Si está agregando muchos elementos al DOM, querrá agregarlos todos a la vez, en lugar de uno a la vez. Este es un problema común cuando se agregan elementos dentro de un bucle.</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lang="es" sz="1150">
                <a:solidFill>
                  <a:srgbClr val="188038"/>
                </a:solidFill>
                <a:highlight>
                  <a:srgbClr val="EEEEEE"/>
                </a:highlight>
                <a:latin typeface="Consolas"/>
                <a:ea typeface="Consolas"/>
                <a:cs typeface="Consolas"/>
                <a:sym typeface="Consolas"/>
              </a:rPr>
              <a:t>$.each( myArray,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i, item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newListItem = </a:t>
            </a:r>
            <a:r>
              <a:rPr lang="es" sz="1150">
                <a:solidFill>
                  <a:srgbClr val="DD1144"/>
                </a:solidFill>
                <a:highlight>
                  <a:srgbClr val="EEEEEE"/>
                </a:highlight>
                <a:latin typeface="Consolas"/>
                <a:ea typeface="Consolas"/>
                <a:cs typeface="Consolas"/>
                <a:sym typeface="Consolas"/>
              </a:rPr>
              <a:t>"&lt;li&gt;"</a:t>
            </a:r>
            <a:r>
              <a:rPr lang="es" sz="1150">
                <a:solidFill>
                  <a:srgbClr val="188038"/>
                </a:solidFill>
                <a:highlight>
                  <a:srgbClr val="EEEEEE"/>
                </a:highlight>
                <a:latin typeface="Consolas"/>
                <a:ea typeface="Consolas"/>
                <a:cs typeface="Consolas"/>
                <a:sym typeface="Consolas"/>
              </a:rPr>
              <a:t> + item + </a:t>
            </a:r>
            <a:r>
              <a:rPr lang="es" sz="1150">
                <a:solidFill>
                  <a:srgbClr val="DD1144"/>
                </a:solidFill>
                <a:highlight>
                  <a:srgbClr val="EEEEEE"/>
                </a:highlight>
                <a:latin typeface="Consolas"/>
                <a:ea typeface="Consolas"/>
                <a:cs typeface="Consolas"/>
                <a:sym typeface="Consolas"/>
              </a:rPr>
              <a:t>"&lt;/li&gt;"</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 </a:t>
            </a:r>
            <a:r>
              <a:rPr lang="es" sz="1150">
                <a:solidFill>
                  <a:srgbClr val="DD1144"/>
                </a:solidFill>
                <a:highlight>
                  <a:srgbClr val="EEEEEE"/>
                </a:highlight>
                <a:latin typeface="Consolas"/>
                <a:ea typeface="Consolas"/>
                <a:cs typeface="Consolas"/>
                <a:sym typeface="Consolas"/>
              </a:rPr>
              <a:t>"#ballers"</a:t>
            </a:r>
            <a:r>
              <a:rPr lang="es" sz="1150">
                <a:solidFill>
                  <a:srgbClr val="188038"/>
                </a:solidFill>
                <a:highlight>
                  <a:srgbClr val="EEEEEE"/>
                </a:highlight>
                <a:latin typeface="Consolas"/>
                <a:ea typeface="Consolas"/>
                <a:cs typeface="Consolas"/>
                <a:sym typeface="Consolas"/>
              </a:rPr>
              <a:t> ).append( newListItem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19" name="Google Shape;1019;p11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20" name="Google Shape;1020;p113"/>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3200"/>
              <a:t>Evitar conflictos con otras bibliotecas</a:t>
            </a:r>
            <a:endParaRPr sz="3200"/>
          </a:p>
        </p:txBody>
      </p:sp>
      <p:sp>
        <p:nvSpPr>
          <p:cNvPr id="380" name="Google Shape;380;p33"/>
          <p:cNvSpPr txBox="1"/>
          <p:nvPr>
            <p:ph idx="1" type="subTitle"/>
          </p:nvPr>
        </p:nvSpPr>
        <p:spPr>
          <a:xfrm>
            <a:off x="713250" y="1216000"/>
            <a:ext cx="7717500" cy="3383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1350">
                <a:solidFill>
                  <a:srgbClr val="333333"/>
                </a:solidFill>
                <a:highlight>
                  <a:srgbClr val="FFFFFF"/>
                </a:highlight>
                <a:latin typeface="Arial"/>
                <a:ea typeface="Arial"/>
                <a:cs typeface="Arial"/>
                <a:sym typeface="Arial"/>
              </a:rPr>
              <a:t>La biblioteca jQuery y prácticamente todos sus complementos están contenidos dentro del espacio de nombres. Como regla general, los objetos globales también se almacenan dentro del espacio de nombres jQuery, por lo que no debería tener un conflicto entre jQuery y cualquier otra biblioteca (como prototype.js, MooTools o YUI).</a:t>
            </a:r>
            <a:endParaRPr sz="1350">
              <a:solidFill>
                <a:srgbClr val="333333"/>
              </a:solidFill>
              <a:highlight>
                <a:srgbClr val="FFFFFF"/>
              </a:highlight>
              <a:latin typeface="Arial"/>
              <a:ea typeface="Arial"/>
              <a:cs typeface="Arial"/>
              <a:sym typeface="Arial"/>
            </a:endParaRPr>
          </a:p>
          <a:p>
            <a:pPr indent="0" lvl="0" marL="0" rtl="0" algn="just">
              <a:lnSpc>
                <a:spcPct val="100000"/>
              </a:lnSpc>
              <a:spcBef>
                <a:spcPts val="1100"/>
              </a:spcBef>
              <a:spcAft>
                <a:spcPts val="0"/>
              </a:spcAft>
              <a:buNone/>
            </a:pPr>
            <a:r>
              <a:rPr lang="es" sz="1350">
                <a:solidFill>
                  <a:srgbClr val="333333"/>
                </a:solidFill>
                <a:highlight>
                  <a:srgbClr val="FFFFFF"/>
                </a:highlight>
                <a:latin typeface="Arial"/>
                <a:ea typeface="Arial"/>
                <a:cs typeface="Arial"/>
                <a:sym typeface="Arial"/>
              </a:rPr>
              <a:t>Dicho esto, hay una advertencia: por defecto, </a:t>
            </a:r>
            <a:r>
              <a:rPr b="1" lang="es" sz="1350">
                <a:solidFill>
                  <a:srgbClr val="333333"/>
                </a:solidFill>
                <a:highlight>
                  <a:srgbClr val="FFFFFF"/>
                </a:highlight>
                <a:latin typeface="Arial"/>
                <a:ea typeface="Arial"/>
                <a:cs typeface="Arial"/>
                <a:sym typeface="Arial"/>
              </a:rPr>
              <a:t>jQuery usa $ como acceso directo para jQuery.</a:t>
            </a:r>
            <a:r>
              <a:rPr lang="es" sz="1350">
                <a:solidFill>
                  <a:srgbClr val="333333"/>
                </a:solidFill>
                <a:highlight>
                  <a:srgbClr val="FFFFFF"/>
                </a:highlight>
                <a:latin typeface="Arial"/>
                <a:ea typeface="Arial"/>
                <a:cs typeface="Arial"/>
                <a:sym typeface="Arial"/>
              </a:rPr>
              <a:t> Por lo tanto, </a:t>
            </a:r>
            <a:r>
              <a:rPr b="1" lang="es" sz="1350">
                <a:solidFill>
                  <a:srgbClr val="333333"/>
                </a:solidFill>
                <a:highlight>
                  <a:srgbClr val="FFFFFF"/>
                </a:highlight>
                <a:latin typeface="Arial"/>
                <a:ea typeface="Arial"/>
                <a:cs typeface="Arial"/>
                <a:sym typeface="Arial"/>
              </a:rPr>
              <a:t>si está utilizando otra biblioteca de JavaScript que usa la variable, puede tener conflictos con jQuery.</a:t>
            </a:r>
            <a:r>
              <a:rPr lang="es" sz="1350">
                <a:solidFill>
                  <a:srgbClr val="333333"/>
                </a:solidFill>
                <a:highlight>
                  <a:srgbClr val="FFFFFF"/>
                </a:highlight>
                <a:latin typeface="Arial"/>
                <a:ea typeface="Arial"/>
                <a:cs typeface="Arial"/>
                <a:sym typeface="Arial"/>
              </a:rPr>
              <a:t> Para evitar estos conflictos, </a:t>
            </a:r>
            <a:r>
              <a:rPr b="1" lang="es" sz="1350">
                <a:solidFill>
                  <a:schemeClr val="lt2"/>
                </a:solidFill>
                <a:highlight>
                  <a:srgbClr val="FFFFFF"/>
                </a:highlight>
                <a:latin typeface="Arial"/>
                <a:ea typeface="Arial"/>
                <a:cs typeface="Arial"/>
                <a:sym typeface="Arial"/>
              </a:rPr>
              <a:t>debe poner jQuery en modo sin conflicto inmediatamente después de que se cargue en la página y antes de intentar usar jQuery en su página</a:t>
            </a:r>
            <a:r>
              <a:rPr b="1" lang="es" sz="1350">
                <a:solidFill>
                  <a:srgbClr val="333333"/>
                </a:solidFill>
                <a:highlight>
                  <a:srgbClr val="FFFFFF"/>
                </a:highlight>
                <a:latin typeface="Arial"/>
                <a:ea typeface="Arial"/>
                <a:cs typeface="Arial"/>
                <a:sym typeface="Arial"/>
              </a:rPr>
              <a:t>.</a:t>
            </a:r>
            <a:endParaRPr b="1" sz="13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lang="es" sz="1150">
                <a:solidFill>
                  <a:srgbClr val="000080"/>
                </a:solidFill>
                <a:highlight>
                  <a:srgbClr val="EEEEEE"/>
                </a:highlight>
                <a:latin typeface="Consolas"/>
                <a:ea typeface="Consolas"/>
                <a:cs typeface="Consolas"/>
                <a:sym typeface="Consolas"/>
              </a:rPr>
              <a:t>&lt;script&gt;</a:t>
            </a:r>
            <a:endParaRPr sz="1150">
              <a:solidFill>
                <a:srgbClr val="000080"/>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$jq = jQuery.noConflict();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000080"/>
                </a:solidFill>
                <a:highlight>
                  <a:srgbClr val="EEEEEE"/>
                </a:highlight>
                <a:latin typeface="Consolas"/>
                <a:ea typeface="Consolas"/>
                <a:cs typeface="Consolas"/>
                <a:sym typeface="Consolas"/>
              </a:rPr>
              <a:t>&lt;/script&gt;</a:t>
            </a:r>
            <a:endParaRPr sz="1150">
              <a:solidFill>
                <a:srgbClr val="000080"/>
              </a:solidFill>
              <a:highlight>
                <a:srgbClr val="EEEEEE"/>
              </a:highlight>
              <a:latin typeface="Consolas"/>
              <a:ea typeface="Consolas"/>
              <a:cs typeface="Consolas"/>
              <a:sym typeface="Consolas"/>
            </a:endParaRPr>
          </a:p>
          <a:p>
            <a:pPr indent="0" lvl="0" marL="0" rtl="0" algn="just">
              <a:lnSpc>
                <a:spcPct val="100000"/>
              </a:lnSpc>
              <a:spcBef>
                <a:spcPts val="0"/>
              </a:spcBef>
              <a:spcAft>
                <a:spcPts val="1100"/>
              </a:spcAft>
              <a:buNone/>
            </a:pPr>
            <a:r>
              <a:t/>
            </a:r>
            <a:endParaRPr b="1" sz="1350">
              <a:solidFill>
                <a:srgbClr val="333333"/>
              </a:solidFill>
              <a:highlight>
                <a:srgbClr val="FFFFFF"/>
              </a:highlight>
              <a:latin typeface="Arial"/>
              <a:ea typeface="Arial"/>
              <a:cs typeface="Arial"/>
              <a:sym typeface="Arial"/>
            </a:endParaRPr>
          </a:p>
        </p:txBody>
      </p:sp>
      <p:sp>
        <p:nvSpPr>
          <p:cNvPr id="381" name="Google Shape;381;p3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Core  jQuery</a:t>
            </a:r>
            <a:endParaRPr sz="100">
              <a:solidFill>
                <a:schemeClr val="lt2"/>
              </a:solidFill>
              <a:latin typeface="Barlow"/>
              <a:ea typeface="Barlow"/>
              <a:cs typeface="Barlow"/>
              <a:sym typeface="Barlow"/>
            </a:endParaRPr>
          </a:p>
        </p:txBody>
      </p:sp>
      <p:sp>
        <p:nvSpPr>
          <p:cNvPr id="382" name="Google Shape;382;p33"/>
          <p:cNvSpPr/>
          <p:nvPr/>
        </p:nvSpPr>
        <p:spPr>
          <a:xfrm>
            <a:off x="7065000" y="40862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1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Anexar fuera de bucles</a:t>
            </a:r>
            <a:endParaRPr b="1" sz="2700">
              <a:solidFill>
                <a:srgbClr val="333333"/>
              </a:solidFill>
              <a:highlight>
                <a:srgbClr val="FFFFFF"/>
              </a:highlight>
              <a:latin typeface="Arial"/>
              <a:ea typeface="Arial"/>
              <a:cs typeface="Arial"/>
              <a:sym typeface="Arial"/>
            </a:endParaRPr>
          </a:p>
        </p:txBody>
      </p:sp>
      <p:sp>
        <p:nvSpPr>
          <p:cNvPr id="1026" name="Google Shape;1026;p114"/>
          <p:cNvSpPr txBox="1"/>
          <p:nvPr>
            <p:ph idx="1" type="subTitle"/>
          </p:nvPr>
        </p:nvSpPr>
        <p:spPr>
          <a:xfrm>
            <a:off x="713250" y="1216000"/>
            <a:ext cx="7717500" cy="3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solidFill>
                  <a:srgbClr val="666666"/>
                </a:solidFill>
                <a:highlight>
                  <a:srgbClr val="FFFFFF"/>
                </a:highlight>
                <a:latin typeface="Arial"/>
                <a:ea typeface="Arial"/>
                <a:cs typeface="Arial"/>
                <a:sym typeface="Arial"/>
              </a:rPr>
              <a:t>Técnica 1</a:t>
            </a:r>
            <a:endParaRPr sz="1150">
              <a:solidFill>
                <a:schemeClr val="lt2"/>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Una técnica común es aprovechar un fragmento de documento. Durante cada iteración del bucle, se anexa el elemento al fragmento en lugar del elemento DOM. Después del bucle, simplemente agregue el fragmento al elemento DOM.</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frag = </a:t>
            </a:r>
            <a:r>
              <a:rPr lang="es" sz="1150">
                <a:solidFill>
                  <a:srgbClr val="0086B3"/>
                </a:solidFill>
                <a:highlight>
                  <a:srgbClr val="EEEEEE"/>
                </a:highlight>
                <a:latin typeface="Consolas"/>
                <a:ea typeface="Consolas"/>
                <a:cs typeface="Consolas"/>
                <a:sym typeface="Consolas"/>
              </a:rPr>
              <a:t>document</a:t>
            </a:r>
            <a:r>
              <a:rPr lang="es" sz="1150">
                <a:solidFill>
                  <a:srgbClr val="188038"/>
                </a:solidFill>
                <a:highlight>
                  <a:srgbClr val="EEEEEE"/>
                </a:highlight>
                <a:latin typeface="Consolas"/>
                <a:ea typeface="Consolas"/>
                <a:cs typeface="Consolas"/>
                <a:sym typeface="Consolas"/>
              </a:rPr>
              <a:t>.createDocumentFragment();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$.each( myArray,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i, item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newListItem = </a:t>
            </a:r>
            <a:r>
              <a:rPr lang="es" sz="1150">
                <a:solidFill>
                  <a:srgbClr val="0086B3"/>
                </a:solidFill>
                <a:highlight>
                  <a:srgbClr val="EEEEEE"/>
                </a:highlight>
                <a:latin typeface="Consolas"/>
                <a:ea typeface="Consolas"/>
                <a:cs typeface="Consolas"/>
                <a:sym typeface="Consolas"/>
              </a:rPr>
              <a:t>document</a:t>
            </a:r>
            <a:r>
              <a:rPr lang="es" sz="1150">
                <a:solidFill>
                  <a:srgbClr val="188038"/>
                </a:solidFill>
                <a:highlight>
                  <a:srgbClr val="EEEEEE"/>
                </a:highlight>
                <a:latin typeface="Consolas"/>
                <a:ea typeface="Consolas"/>
                <a:cs typeface="Consolas"/>
                <a:sym typeface="Consolas"/>
              </a:rPr>
              <a:t>.createElement( </a:t>
            </a:r>
            <a:r>
              <a:rPr lang="es" sz="1150">
                <a:solidFill>
                  <a:srgbClr val="DD1144"/>
                </a:solidFill>
                <a:highlight>
                  <a:srgbClr val="EEEEEE"/>
                </a:highlight>
                <a:latin typeface="Consolas"/>
                <a:ea typeface="Consolas"/>
                <a:cs typeface="Consolas"/>
                <a:sym typeface="Consolas"/>
              </a:rPr>
              <a:t>"li"</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itemText = </a:t>
            </a:r>
            <a:r>
              <a:rPr lang="es" sz="1150">
                <a:solidFill>
                  <a:srgbClr val="0086B3"/>
                </a:solidFill>
                <a:highlight>
                  <a:srgbClr val="EEEEEE"/>
                </a:highlight>
                <a:latin typeface="Consolas"/>
                <a:ea typeface="Consolas"/>
                <a:cs typeface="Consolas"/>
                <a:sym typeface="Consolas"/>
              </a:rPr>
              <a:t>document</a:t>
            </a:r>
            <a:r>
              <a:rPr lang="es" sz="1150">
                <a:solidFill>
                  <a:srgbClr val="188038"/>
                </a:solidFill>
                <a:highlight>
                  <a:srgbClr val="EEEEEE"/>
                </a:highlight>
                <a:latin typeface="Consolas"/>
                <a:ea typeface="Consolas"/>
                <a:cs typeface="Consolas"/>
                <a:sym typeface="Consolas"/>
              </a:rPr>
              <a:t>.createTextNode( item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newListItem.appendChild( itemText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frag.appendChild( newListItem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"#ballers"</a:t>
            </a:r>
            <a:r>
              <a:rPr lang="es" sz="1150">
                <a:solidFill>
                  <a:srgbClr val="188038"/>
                </a:solidFill>
                <a:highlight>
                  <a:srgbClr val="EEEEEE"/>
                </a:highlight>
                <a:latin typeface="Consolas"/>
                <a:ea typeface="Consolas"/>
                <a:cs typeface="Consolas"/>
                <a:sym typeface="Consolas"/>
              </a:rPr>
              <a:t> )[ </a:t>
            </a:r>
            <a:r>
              <a:rPr lang="es" sz="1150">
                <a:solidFill>
                  <a:srgbClr val="009999"/>
                </a:solidFill>
                <a:highlight>
                  <a:srgbClr val="EEEEEE"/>
                </a:highlight>
                <a:latin typeface="Consolas"/>
                <a:ea typeface="Consolas"/>
                <a:cs typeface="Consolas"/>
                <a:sym typeface="Consolas"/>
              </a:rPr>
              <a:t>0</a:t>
            </a:r>
            <a:r>
              <a:rPr lang="es" sz="1150">
                <a:solidFill>
                  <a:srgbClr val="188038"/>
                </a:solidFill>
                <a:highlight>
                  <a:srgbClr val="EEEEEE"/>
                </a:highlight>
                <a:latin typeface="Consolas"/>
                <a:ea typeface="Consolas"/>
                <a:cs typeface="Consolas"/>
                <a:sym typeface="Consolas"/>
              </a:rPr>
              <a:t> ].appendChild( frag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27" name="Google Shape;1027;p114"/>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28" name="Google Shape;1028;p114"/>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1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Anexar fuera de bucles</a:t>
            </a:r>
            <a:endParaRPr b="1" sz="2700">
              <a:solidFill>
                <a:srgbClr val="333333"/>
              </a:solidFill>
              <a:highlight>
                <a:srgbClr val="FFFFFF"/>
              </a:highlight>
              <a:latin typeface="Arial"/>
              <a:ea typeface="Arial"/>
              <a:cs typeface="Arial"/>
              <a:sym typeface="Arial"/>
            </a:endParaRPr>
          </a:p>
        </p:txBody>
      </p:sp>
      <p:sp>
        <p:nvSpPr>
          <p:cNvPr id="1034" name="Google Shape;1034;p115"/>
          <p:cNvSpPr txBox="1"/>
          <p:nvPr>
            <p:ph idx="1" type="subTitle"/>
          </p:nvPr>
        </p:nvSpPr>
        <p:spPr>
          <a:xfrm>
            <a:off x="713250" y="1216000"/>
            <a:ext cx="7717500" cy="3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solidFill>
                  <a:srgbClr val="666666"/>
                </a:solidFill>
                <a:highlight>
                  <a:srgbClr val="FFFFFF"/>
                </a:highlight>
                <a:latin typeface="Arial"/>
                <a:ea typeface="Arial"/>
                <a:cs typeface="Arial"/>
                <a:sym typeface="Arial"/>
              </a:rPr>
              <a:t>Técnica 2</a:t>
            </a:r>
            <a:endParaRPr sz="1150">
              <a:solidFill>
                <a:schemeClr val="lt2"/>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Otra técnica simple es construir una cadena durante cada iteración del bucle. Después del bucle, simplemente establezca el HTML del elemento DOM en esa cadena.</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myHtml = </a:t>
            </a:r>
            <a:r>
              <a:rPr lang="es" sz="1150">
                <a:solidFill>
                  <a:srgbClr val="DD1144"/>
                </a:solidFill>
                <a:highlight>
                  <a:srgbClr val="EEEEEE"/>
                </a:highlight>
                <a:latin typeface="Consolas"/>
                <a:ea typeface="Consolas"/>
                <a:cs typeface="Consolas"/>
                <a:sym typeface="Consolas"/>
              </a:rPr>
              <a:t>""</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$.each( myArray,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i, item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myHtml += </a:t>
            </a:r>
            <a:r>
              <a:rPr lang="es" sz="1150">
                <a:solidFill>
                  <a:srgbClr val="DD1144"/>
                </a:solidFill>
                <a:highlight>
                  <a:srgbClr val="EEEEEE"/>
                </a:highlight>
                <a:latin typeface="Consolas"/>
                <a:ea typeface="Consolas"/>
                <a:cs typeface="Consolas"/>
                <a:sym typeface="Consolas"/>
              </a:rPr>
              <a:t>"&lt;li&gt;"</a:t>
            </a:r>
            <a:r>
              <a:rPr lang="es" sz="1150">
                <a:solidFill>
                  <a:srgbClr val="188038"/>
                </a:solidFill>
                <a:highlight>
                  <a:srgbClr val="EEEEEE"/>
                </a:highlight>
                <a:latin typeface="Consolas"/>
                <a:ea typeface="Consolas"/>
                <a:cs typeface="Consolas"/>
                <a:sym typeface="Consolas"/>
              </a:rPr>
              <a:t> + item + </a:t>
            </a:r>
            <a:r>
              <a:rPr lang="es" sz="1150">
                <a:solidFill>
                  <a:srgbClr val="DD1144"/>
                </a:solidFill>
                <a:highlight>
                  <a:srgbClr val="EEEEEE"/>
                </a:highlight>
                <a:latin typeface="Consolas"/>
                <a:ea typeface="Consolas"/>
                <a:cs typeface="Consolas"/>
                <a:sym typeface="Consolas"/>
              </a:rPr>
              <a:t>"&lt;/li&gt;"</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"#ballers"</a:t>
            </a:r>
            <a:r>
              <a:rPr lang="es" sz="1150">
                <a:solidFill>
                  <a:srgbClr val="188038"/>
                </a:solidFill>
                <a:highlight>
                  <a:srgbClr val="EEEEEE"/>
                </a:highlight>
                <a:latin typeface="Consolas"/>
                <a:ea typeface="Consolas"/>
                <a:cs typeface="Consolas"/>
                <a:sym typeface="Consolas"/>
              </a:rPr>
              <a:t> ).html( myHtml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b="1"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35" name="Google Shape;1035;p115"/>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36" name="Google Shape;1036;p115"/>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1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Longitud de caché durante bucles</a:t>
            </a:r>
            <a:endParaRPr b="1" sz="2700">
              <a:solidFill>
                <a:srgbClr val="333333"/>
              </a:solidFill>
              <a:highlight>
                <a:srgbClr val="FFFFFF"/>
              </a:highlight>
              <a:latin typeface="Arial"/>
              <a:ea typeface="Arial"/>
              <a:cs typeface="Arial"/>
              <a:sym typeface="Arial"/>
            </a:endParaRPr>
          </a:p>
        </p:txBody>
      </p:sp>
      <p:sp>
        <p:nvSpPr>
          <p:cNvPr id="1042" name="Google Shape;1042;p116"/>
          <p:cNvSpPr txBox="1"/>
          <p:nvPr>
            <p:ph idx="1" type="subTitle"/>
          </p:nvPr>
        </p:nvSpPr>
        <p:spPr>
          <a:xfrm>
            <a:off x="713250" y="1216000"/>
            <a:ext cx="7717500" cy="3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En un bucle for, no acceda a la propiedad length de una matriz cada vez; Almacene en caché de antemano.</a:t>
            </a:r>
            <a:endParaRPr sz="1150">
              <a:solidFill>
                <a:schemeClr val="lt2"/>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myLength = myArray.length;</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for</a:t>
            </a:r>
            <a:r>
              <a:rPr lang="es" sz="1150">
                <a:solidFill>
                  <a:srgbClr val="188038"/>
                </a:solidFill>
                <a:highlight>
                  <a:srgbClr val="EEEEEE"/>
                </a:highlight>
                <a:latin typeface="Consolas"/>
                <a:ea typeface="Consolas"/>
                <a:cs typeface="Consolas"/>
                <a:sym typeface="Consolas"/>
              </a:rPr>
              <a:t> ( </a:t>
            </a: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i = </a:t>
            </a:r>
            <a:r>
              <a:rPr lang="es" sz="1150">
                <a:solidFill>
                  <a:srgbClr val="009999"/>
                </a:solidFill>
                <a:highlight>
                  <a:srgbClr val="EEEEEE"/>
                </a:highlight>
                <a:latin typeface="Consolas"/>
                <a:ea typeface="Consolas"/>
                <a:cs typeface="Consolas"/>
                <a:sym typeface="Consolas"/>
              </a:rPr>
              <a:t>0</a:t>
            </a:r>
            <a:r>
              <a:rPr lang="es" sz="1150">
                <a:solidFill>
                  <a:srgbClr val="188038"/>
                </a:solidFill>
                <a:highlight>
                  <a:srgbClr val="EEEEEE"/>
                </a:highlight>
                <a:latin typeface="Consolas"/>
                <a:ea typeface="Consolas"/>
                <a:cs typeface="Consolas"/>
                <a:sym typeface="Consolas"/>
              </a:rPr>
              <a:t>; i &lt; myLength; i++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i="1" lang="es" sz="1150">
                <a:solidFill>
                  <a:srgbClr val="999988"/>
                </a:solidFill>
                <a:highlight>
                  <a:srgbClr val="EEEEEE"/>
                </a:highlight>
                <a:latin typeface="Consolas"/>
                <a:ea typeface="Consolas"/>
                <a:cs typeface="Consolas"/>
                <a:sym typeface="Consolas"/>
              </a:rPr>
              <a:t>// do stuff</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0"/>
              </a:spcBef>
              <a:spcAft>
                <a:spcPts val="0"/>
              </a:spcAft>
              <a:buNone/>
            </a:pPr>
            <a:r>
              <a:t/>
            </a:r>
            <a:endParaRPr b="1"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43" name="Google Shape;1043;p116"/>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44" name="Google Shape;1044;p116"/>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1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Separar elementos para trabajar con ellos</a:t>
            </a:r>
            <a:endParaRPr b="1" sz="2700">
              <a:solidFill>
                <a:srgbClr val="333333"/>
              </a:solidFill>
              <a:highlight>
                <a:srgbClr val="FFFFFF"/>
              </a:highlight>
              <a:latin typeface="Arial"/>
              <a:ea typeface="Arial"/>
              <a:cs typeface="Arial"/>
              <a:sym typeface="Arial"/>
            </a:endParaRPr>
          </a:p>
        </p:txBody>
      </p:sp>
      <p:sp>
        <p:nvSpPr>
          <p:cNvPr id="1050" name="Google Shape;1050;p117"/>
          <p:cNvSpPr txBox="1"/>
          <p:nvPr>
            <p:ph idx="1" type="subTitle"/>
          </p:nvPr>
        </p:nvSpPr>
        <p:spPr>
          <a:xfrm>
            <a:off x="713250" y="1216000"/>
            <a:ext cx="7717500" cy="3601500"/>
          </a:xfrm>
          <a:prstGeom prst="rect">
            <a:avLst/>
          </a:prstGeom>
        </p:spPr>
        <p:txBody>
          <a:bodyPr anchorCtr="0" anchor="t" bIns="91425" lIns="91425" spcFirstLastPara="1" rIns="91425" wrap="square" tIns="91425">
            <a:noAutofit/>
          </a:bodyPr>
          <a:lstStyle/>
          <a:p>
            <a:pPr indent="0" lvl="0" marL="76200" marR="76200" rtl="0" algn="just">
              <a:lnSpc>
                <a:spcPct val="110000"/>
              </a:lnSpc>
              <a:spcBef>
                <a:spcPts val="0"/>
              </a:spcBef>
              <a:spcAft>
                <a:spcPts val="0"/>
              </a:spcAft>
              <a:buNone/>
            </a:pPr>
            <a:r>
              <a:rPr lang="es" sz="1150">
                <a:solidFill>
                  <a:srgbClr val="333333"/>
                </a:solidFill>
                <a:highlight>
                  <a:srgbClr val="FFFFFF"/>
                </a:highlight>
                <a:latin typeface="Arial"/>
                <a:ea typeface="Arial"/>
                <a:cs typeface="Arial"/>
                <a:sym typeface="Arial"/>
              </a:rPr>
              <a:t>El DOM es lento; Debes evitar manipularlo tanto como sea posible. jQuery introdujo </a:t>
            </a:r>
            <a:r>
              <a:rPr lang="es" sz="1000">
                <a:solidFill>
                  <a:schemeClr val="lt2"/>
                </a:solidFill>
                <a:latin typeface="Consolas"/>
                <a:ea typeface="Consolas"/>
                <a:cs typeface="Consolas"/>
                <a:sym typeface="Consolas"/>
              </a:rPr>
              <a:t>detach()</a:t>
            </a:r>
            <a:r>
              <a:rPr lang="es" sz="1000">
                <a:solidFill>
                  <a:srgbClr val="333333"/>
                </a:solidFill>
                <a:latin typeface="Consolas"/>
                <a:ea typeface="Consolas"/>
                <a:cs typeface="Consolas"/>
                <a:sym typeface="Consolas"/>
              </a:rPr>
              <a:t> </a:t>
            </a:r>
            <a:r>
              <a:rPr lang="es" sz="1150">
                <a:solidFill>
                  <a:srgbClr val="333333"/>
                </a:solidFill>
                <a:highlight>
                  <a:srgbClr val="FFFFFF"/>
                </a:highlight>
                <a:latin typeface="Arial"/>
                <a:ea typeface="Arial"/>
                <a:cs typeface="Arial"/>
                <a:sym typeface="Arial"/>
              </a:rPr>
              <a:t>en la versión 1.4 para ayudar a solucionar este problema, lo que le permite eliminar un elemento del DOM mientras trabaja con él.</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b="1"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table = $( </a:t>
            </a:r>
            <a:r>
              <a:rPr lang="es" sz="1150">
                <a:solidFill>
                  <a:srgbClr val="DD1144"/>
                </a:solidFill>
                <a:highlight>
                  <a:srgbClr val="EEEEEE"/>
                </a:highlight>
                <a:latin typeface="Consolas"/>
                <a:ea typeface="Consolas"/>
                <a:cs typeface="Consolas"/>
                <a:sym typeface="Consolas"/>
              </a:rPr>
              <a:t>"#myTable"</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parent = table.parent();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table.detach();</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 add lots and lots of rows to table</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parent.append( table );</a:t>
            </a:r>
            <a:endParaRPr sz="1150">
              <a:solidFill>
                <a:srgbClr val="188038"/>
              </a:solidFill>
              <a:highlight>
                <a:srgbClr val="EEEEEE"/>
              </a:highlight>
              <a:latin typeface="Consolas"/>
              <a:ea typeface="Consolas"/>
              <a:cs typeface="Consolas"/>
              <a:sym typeface="Consolas"/>
            </a:endParaRPr>
          </a:p>
          <a:p>
            <a:pPr indent="0" lvl="0" marL="0" rtl="0" algn="just">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51" name="Google Shape;1051;p117"/>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52" name="Google Shape;1052;p117"/>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1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No actúes sobre elementos ausentes</a:t>
            </a:r>
            <a:endParaRPr b="1" sz="2700">
              <a:solidFill>
                <a:srgbClr val="333333"/>
              </a:solidFill>
              <a:highlight>
                <a:srgbClr val="FFFFFF"/>
              </a:highlight>
              <a:latin typeface="Arial"/>
              <a:ea typeface="Arial"/>
              <a:cs typeface="Arial"/>
              <a:sym typeface="Arial"/>
            </a:endParaRPr>
          </a:p>
        </p:txBody>
      </p:sp>
      <p:sp>
        <p:nvSpPr>
          <p:cNvPr id="1058" name="Google Shape;1058;p118"/>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jQuery no le dirá si está intentando ejecutar una gran cantidad de código en una selección vacía, procederá como si nada estuviera mal. Depende de usted verificar que su selección contenga algunos elementos.</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i="1" lang="es" sz="1150">
                <a:solidFill>
                  <a:srgbClr val="999988"/>
                </a:solidFill>
                <a:highlight>
                  <a:srgbClr val="EEEEEE"/>
                </a:highlight>
                <a:latin typeface="Consolas"/>
                <a:ea typeface="Consolas"/>
                <a:cs typeface="Consolas"/>
                <a:sym typeface="Consolas"/>
              </a:rPr>
              <a:t>// Bad: This runs three functions before it</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realizes there's nothing in the selection</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"#nosuchthing"</a:t>
            </a:r>
            <a:r>
              <a:rPr lang="es" sz="1150">
                <a:solidFill>
                  <a:srgbClr val="188038"/>
                </a:solidFill>
                <a:highlight>
                  <a:srgbClr val="EEEEEE"/>
                </a:highlight>
                <a:latin typeface="Consolas"/>
                <a:ea typeface="Consolas"/>
                <a:cs typeface="Consolas"/>
                <a:sym typeface="Consolas"/>
              </a:rPr>
              <a:t> ).slideUp();</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Better:</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var</a:t>
            </a:r>
            <a:r>
              <a:rPr lang="es" sz="1150">
                <a:solidFill>
                  <a:srgbClr val="188038"/>
                </a:solidFill>
                <a:highlight>
                  <a:srgbClr val="EEEEEE"/>
                </a:highlight>
                <a:latin typeface="Consolas"/>
                <a:ea typeface="Consolas"/>
                <a:cs typeface="Consolas"/>
                <a:sym typeface="Consolas"/>
              </a:rPr>
              <a:t> elem = $( </a:t>
            </a:r>
            <a:r>
              <a:rPr lang="es" sz="1150">
                <a:solidFill>
                  <a:srgbClr val="DD1144"/>
                </a:solidFill>
                <a:highlight>
                  <a:srgbClr val="EEEEEE"/>
                </a:highlight>
                <a:latin typeface="Consolas"/>
                <a:ea typeface="Consolas"/>
                <a:cs typeface="Consolas"/>
                <a:sym typeface="Consolas"/>
              </a:rPr>
              <a:t>"#nosuchthing"</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b="1" lang="es" sz="1150">
                <a:solidFill>
                  <a:srgbClr val="188038"/>
                </a:solidFill>
                <a:highlight>
                  <a:srgbClr val="EEEEEE"/>
                </a:highlight>
                <a:latin typeface="Consolas"/>
                <a:ea typeface="Consolas"/>
                <a:cs typeface="Consolas"/>
                <a:sym typeface="Consolas"/>
              </a:rPr>
              <a:t>if</a:t>
            </a:r>
            <a:r>
              <a:rPr lang="es" sz="1150">
                <a:solidFill>
                  <a:srgbClr val="188038"/>
                </a:solidFill>
                <a:highlight>
                  <a:srgbClr val="EEEEEE"/>
                </a:highlight>
                <a:latin typeface="Consolas"/>
                <a:ea typeface="Consolas"/>
                <a:cs typeface="Consolas"/>
                <a:sym typeface="Consolas"/>
              </a:rPr>
              <a:t> ( elem.length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elem.slideUp();</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Best: Add a doOnce plugin.</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jQuery.fn.doOnce = </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func )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.length &amp;&amp; func.apply(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b="1" lang="es" sz="1150">
                <a:solidFill>
                  <a:srgbClr val="188038"/>
                </a:solidFill>
                <a:highlight>
                  <a:srgbClr val="EEEEEE"/>
                </a:highlight>
                <a:latin typeface="Consolas"/>
                <a:ea typeface="Consolas"/>
                <a:cs typeface="Consolas"/>
                <a:sym typeface="Consolas"/>
              </a:rPr>
              <a:t>return</a:t>
            </a:r>
            <a:r>
              <a:rPr lang="es" sz="1150">
                <a:solidFill>
                  <a:srgbClr val="188038"/>
                </a:solidFill>
                <a:highlight>
                  <a:srgbClr val="EEEEEE"/>
                </a:highlight>
                <a:latin typeface="Consolas"/>
                <a:ea typeface="Consolas"/>
                <a:cs typeface="Consolas"/>
                <a:sym typeface="Consolas"/>
              </a:rPr>
              <a:t> </a:t>
            </a:r>
            <a:r>
              <a:rPr lang="es" sz="1150">
                <a:solidFill>
                  <a:srgbClr val="0086B3"/>
                </a:solidFill>
                <a:highlight>
                  <a:srgbClr val="EEEEEE"/>
                </a:highlight>
                <a:latin typeface="Consolas"/>
                <a:ea typeface="Consolas"/>
                <a:cs typeface="Consolas"/>
                <a:sym typeface="Consolas"/>
              </a:rPr>
              <a:t>this</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"li.cartitems"</a:t>
            </a:r>
            <a:r>
              <a:rPr lang="es" sz="1150">
                <a:solidFill>
                  <a:srgbClr val="188038"/>
                </a:solidFill>
                <a:highlight>
                  <a:srgbClr val="EEEEEE"/>
                </a:highlight>
                <a:latin typeface="Consolas"/>
                <a:ea typeface="Consolas"/>
                <a:cs typeface="Consolas"/>
                <a:sym typeface="Consolas"/>
              </a:rPr>
              <a:t> ).doOnce(</a:t>
            </a:r>
            <a:r>
              <a:rPr b="1" lang="es" sz="1150">
                <a:solidFill>
                  <a:srgbClr val="188038"/>
                </a:solidFill>
                <a:highlight>
                  <a:srgbClr val="EEEEEE"/>
                </a:highlight>
                <a:latin typeface="Consolas"/>
                <a:ea typeface="Consolas"/>
                <a:cs typeface="Consolas"/>
                <a:sym typeface="Consolas"/>
              </a:rPr>
              <a:t>function</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i="1" lang="es" sz="1150">
                <a:solidFill>
                  <a:srgbClr val="999988"/>
                </a:solidFill>
                <a:highlight>
                  <a:srgbClr val="EEEEEE"/>
                </a:highlight>
                <a:latin typeface="Consolas"/>
                <a:ea typeface="Consolas"/>
                <a:cs typeface="Consolas"/>
                <a:sym typeface="Consolas"/>
              </a:rPr>
              <a:t>// make it ajax! \o/</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59" name="Google Shape;1059;p118"/>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60" name="Google Shape;1060;p118"/>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1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Optimizar selectores</a:t>
            </a:r>
            <a:endParaRPr b="1" sz="2700">
              <a:solidFill>
                <a:srgbClr val="333333"/>
              </a:solidFill>
              <a:highlight>
                <a:srgbClr val="FFFFFF"/>
              </a:highlight>
              <a:latin typeface="Arial"/>
              <a:ea typeface="Arial"/>
              <a:cs typeface="Arial"/>
              <a:sym typeface="Arial"/>
            </a:endParaRPr>
          </a:p>
        </p:txBody>
      </p:sp>
      <p:sp>
        <p:nvSpPr>
          <p:cNvPr id="1066" name="Google Shape;1066;p119"/>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50">
                <a:solidFill>
                  <a:srgbClr val="333333"/>
                </a:solidFill>
                <a:highlight>
                  <a:srgbClr val="FFFFFF"/>
                </a:highlight>
                <a:latin typeface="Arial"/>
                <a:ea typeface="Arial"/>
                <a:cs typeface="Arial"/>
                <a:sym typeface="Arial"/>
              </a:rPr>
              <a:t>La optimización del selector es menos importante de lo que solía ser, ya que más navegadores implementan document.querySelectorAll() y la carga de la selección cambia de jQuery al navegador. Sin embargo, todavía hay algunos consejos a tener en cuenta cuando el rendimiento del selector se convierte en un cuello de botella.</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rPr b="1" lang="es" sz="1800">
                <a:solidFill>
                  <a:srgbClr val="333333"/>
                </a:solidFill>
                <a:highlight>
                  <a:srgbClr val="FFFFFF"/>
                </a:highlight>
                <a:latin typeface="Arial"/>
                <a:ea typeface="Arial"/>
                <a:cs typeface="Arial"/>
                <a:sym typeface="Arial"/>
              </a:rPr>
              <a:t>Extensiones jQuery</a:t>
            </a:r>
            <a:endParaRPr b="1" sz="180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Cuando sea posible, evite los selectores que incluyen extensiones jQuery. Estas extensiones no pueden aprovechar el aumento de rendimiento proporcionado por el método DOM nativo y, por lo tanto, requieren el uso del motor selector Sizzle proporcionado por jQuery.</a:t>
            </a:r>
            <a:endParaRPr sz="1000">
              <a:solidFill>
                <a:srgbClr val="188038"/>
              </a:solidFill>
              <a:highlight>
                <a:srgbClr val="FFFFFF"/>
              </a:highlight>
              <a:latin typeface="Consolas"/>
              <a:ea typeface="Consolas"/>
              <a:cs typeface="Consolas"/>
              <a:sym typeface="Consolas"/>
            </a:endParaRPr>
          </a:p>
          <a:p>
            <a:pPr indent="0" lvl="0" marL="76200" marR="76200" rtl="0" algn="l">
              <a:lnSpc>
                <a:spcPct val="110000"/>
              </a:lnSpc>
              <a:spcBef>
                <a:spcPts val="1100"/>
              </a:spcBef>
              <a:spcAft>
                <a:spcPts val="0"/>
              </a:spcAft>
              <a:buNone/>
            </a:pPr>
            <a:r>
              <a:rPr i="1" lang="es" sz="1100">
                <a:solidFill>
                  <a:srgbClr val="999988"/>
                </a:solidFill>
                <a:latin typeface="Consolas"/>
                <a:ea typeface="Consolas"/>
                <a:cs typeface="Consolas"/>
                <a:sym typeface="Consolas"/>
              </a:rPr>
              <a:t>// Slower (the zero-based :even selector is a jQuery extension)</a:t>
            </a:r>
            <a:endParaRPr i="1" sz="1100">
              <a:solidFill>
                <a:srgbClr val="999988"/>
              </a:solidFill>
              <a:latin typeface="Consolas"/>
              <a:ea typeface="Consolas"/>
              <a:cs typeface="Consolas"/>
              <a:sym typeface="Consolas"/>
            </a:endParaRPr>
          </a:p>
          <a:p>
            <a:pPr indent="0" lvl="0" marL="76200" marR="76200" rtl="0" algn="l">
              <a:lnSpc>
                <a:spcPct val="110000"/>
              </a:lnSpc>
              <a:spcBef>
                <a:spcPts val="0"/>
              </a:spcBef>
              <a:spcAft>
                <a:spcPts val="0"/>
              </a:spcAft>
              <a:buNone/>
            </a:pPr>
            <a:r>
              <a:rPr lang="es" sz="1100">
                <a:solidFill>
                  <a:srgbClr val="333333"/>
                </a:solidFill>
                <a:latin typeface="Consolas"/>
                <a:ea typeface="Consolas"/>
                <a:cs typeface="Consolas"/>
                <a:sym typeface="Consolas"/>
              </a:rPr>
              <a:t>$( </a:t>
            </a:r>
            <a:r>
              <a:rPr lang="es" sz="1100">
                <a:solidFill>
                  <a:srgbClr val="DD1144"/>
                </a:solidFill>
                <a:latin typeface="Consolas"/>
                <a:ea typeface="Consolas"/>
                <a:cs typeface="Consolas"/>
                <a:sym typeface="Consolas"/>
              </a:rPr>
              <a:t>"#my-table tr:even"</a:t>
            </a:r>
            <a:r>
              <a:rPr lang="es" sz="1100">
                <a:solidFill>
                  <a:srgbClr val="333333"/>
                </a:solidFill>
                <a:latin typeface="Consolas"/>
                <a:ea typeface="Consolas"/>
                <a:cs typeface="Consolas"/>
                <a:sym typeface="Consolas"/>
              </a:rPr>
              <a:t> );</a:t>
            </a:r>
            <a:endParaRPr sz="1100">
              <a:solidFill>
                <a:srgbClr val="333333"/>
              </a:solidFill>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00">
                <a:solidFill>
                  <a:srgbClr val="999988"/>
                </a:solidFill>
                <a:latin typeface="Consolas"/>
                <a:ea typeface="Consolas"/>
                <a:cs typeface="Consolas"/>
                <a:sym typeface="Consolas"/>
              </a:rPr>
              <a:t>// Better, though not exactly equivalent</a:t>
            </a:r>
            <a:endParaRPr i="1" sz="1100">
              <a:solidFill>
                <a:srgbClr val="999988"/>
              </a:solidFill>
              <a:latin typeface="Consolas"/>
              <a:ea typeface="Consolas"/>
              <a:cs typeface="Consolas"/>
              <a:sym typeface="Consolas"/>
            </a:endParaRPr>
          </a:p>
          <a:p>
            <a:pPr indent="0" lvl="0" marL="76200" marR="76200" rtl="0" algn="l">
              <a:lnSpc>
                <a:spcPct val="110000"/>
              </a:lnSpc>
              <a:spcBef>
                <a:spcPts val="0"/>
              </a:spcBef>
              <a:spcAft>
                <a:spcPts val="0"/>
              </a:spcAft>
              <a:buNone/>
            </a:pPr>
            <a:r>
              <a:rPr lang="es" sz="1100">
                <a:solidFill>
                  <a:srgbClr val="333333"/>
                </a:solidFill>
                <a:latin typeface="Consolas"/>
                <a:ea typeface="Consolas"/>
                <a:cs typeface="Consolas"/>
                <a:sym typeface="Consolas"/>
              </a:rPr>
              <a:t>$( </a:t>
            </a:r>
            <a:r>
              <a:rPr lang="es" sz="1100">
                <a:solidFill>
                  <a:srgbClr val="DD1144"/>
                </a:solidFill>
                <a:latin typeface="Consolas"/>
                <a:ea typeface="Consolas"/>
                <a:cs typeface="Consolas"/>
                <a:sym typeface="Consolas"/>
              </a:rPr>
              <a:t>"#my-table tr:nth-child(odd)"</a:t>
            </a:r>
            <a:r>
              <a:rPr lang="es" sz="1100">
                <a:solidFill>
                  <a:srgbClr val="333333"/>
                </a:solidFill>
                <a:latin typeface="Consolas"/>
                <a:ea typeface="Consolas"/>
                <a:cs typeface="Consolas"/>
                <a:sym typeface="Consolas"/>
              </a:rPr>
              <a:t> );</a:t>
            </a:r>
            <a:endParaRPr sz="1100">
              <a:solidFill>
                <a:srgbClr val="333333"/>
              </a:solidFill>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100">
              <a:solidFill>
                <a:srgbClr val="333333"/>
              </a:solidFill>
              <a:latin typeface="Consolas"/>
              <a:ea typeface="Consolas"/>
              <a:cs typeface="Consolas"/>
              <a:sym typeface="Consolas"/>
            </a:endParaRPr>
          </a:p>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Tenga en cuenta que muchas extensiones de jQuery, incluso en el ejemplo anterior, no tienen equivalentes exactos en la especificación CSS. En algunas situaciones, la conveniencia de estas extensiones podría superar su costo de rendimiento.</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67" name="Google Shape;1067;p119"/>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68" name="Google Shape;1068;p119"/>
          <p:cNvSpPr/>
          <p:nvPr/>
        </p:nvSpPr>
        <p:spPr>
          <a:xfrm>
            <a:off x="7671300" y="36931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2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Optimizar selectores</a:t>
            </a:r>
            <a:endParaRPr b="1" sz="2700">
              <a:solidFill>
                <a:srgbClr val="333333"/>
              </a:solidFill>
              <a:highlight>
                <a:srgbClr val="FFFFFF"/>
              </a:highlight>
              <a:latin typeface="Arial"/>
              <a:ea typeface="Arial"/>
              <a:cs typeface="Arial"/>
              <a:sym typeface="Arial"/>
            </a:endParaRPr>
          </a:p>
        </p:txBody>
      </p:sp>
      <p:sp>
        <p:nvSpPr>
          <p:cNvPr id="1074" name="Google Shape;1074;p120"/>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Evite la especificidad excesiva</a:t>
            </a:r>
            <a:endParaRPr b="1" sz="18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76200" marR="76200" rtl="0" algn="l">
              <a:lnSpc>
                <a:spcPct val="110000"/>
              </a:lnSpc>
              <a:spcBef>
                <a:spcPts val="8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".data table.attendees td.gonzalez"</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Better: Drop the middle if possible.</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".data td.gonzalez"</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Un DOM "más plano" también ayuda a mejorar el rendimiento del selector, ya que el motor selector tiene menos capas para atravesar cuando se busca un elemento.</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75" name="Google Shape;1075;p120"/>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76" name="Google Shape;1076;p120"/>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2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Optimizar selectores</a:t>
            </a:r>
            <a:endParaRPr b="1" sz="2700">
              <a:solidFill>
                <a:srgbClr val="333333"/>
              </a:solidFill>
              <a:highlight>
                <a:srgbClr val="FFFFFF"/>
              </a:highlight>
              <a:latin typeface="Arial"/>
              <a:ea typeface="Arial"/>
              <a:cs typeface="Arial"/>
              <a:sym typeface="Arial"/>
            </a:endParaRPr>
          </a:p>
        </p:txBody>
      </p:sp>
      <p:sp>
        <p:nvSpPr>
          <p:cNvPr id="1082" name="Google Shape;1082;p121"/>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Selectores basados en ID</a:t>
            </a:r>
            <a:endParaRPr b="1" sz="18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s" sz="1150">
                <a:solidFill>
                  <a:srgbClr val="333333"/>
                </a:solidFill>
                <a:highlight>
                  <a:srgbClr val="FFFFFF"/>
                </a:highlight>
                <a:latin typeface="Arial"/>
                <a:ea typeface="Arial"/>
                <a:cs typeface="Arial"/>
                <a:sym typeface="Arial"/>
              </a:rPr>
              <a:t>Comenzar su selector con una identificación es una apuesta segura.</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i="1" lang="es" sz="1150">
                <a:solidFill>
                  <a:srgbClr val="999988"/>
                </a:solidFill>
                <a:highlight>
                  <a:srgbClr val="EEEEEE"/>
                </a:highlight>
                <a:latin typeface="Consolas"/>
                <a:ea typeface="Consolas"/>
                <a:cs typeface="Consolas"/>
                <a:sym typeface="Consolas"/>
              </a:rPr>
              <a:t>// Fast:</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"#container div.robotarm"</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Super-fast:</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"#container"</a:t>
            </a:r>
            <a:r>
              <a:rPr lang="es" sz="1150">
                <a:solidFill>
                  <a:srgbClr val="188038"/>
                </a:solidFill>
                <a:highlight>
                  <a:srgbClr val="EEEEEE"/>
                </a:highlight>
                <a:latin typeface="Consolas"/>
                <a:ea typeface="Consolas"/>
                <a:cs typeface="Consolas"/>
                <a:sym typeface="Consolas"/>
              </a:rPr>
              <a:t> ).find( </a:t>
            </a:r>
            <a:r>
              <a:rPr lang="es" sz="1150">
                <a:solidFill>
                  <a:srgbClr val="DD1144"/>
                </a:solidFill>
                <a:highlight>
                  <a:srgbClr val="EEEEEE"/>
                </a:highlight>
                <a:latin typeface="Consolas"/>
                <a:ea typeface="Consolas"/>
                <a:cs typeface="Consolas"/>
                <a:sym typeface="Consolas"/>
              </a:rPr>
              <a:t>"div.robotarm"</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rPr lang="es" sz="1150">
                <a:solidFill>
                  <a:srgbClr val="333333"/>
                </a:solidFill>
                <a:highlight>
                  <a:srgbClr val="FFFFFF"/>
                </a:highlight>
                <a:latin typeface="Arial"/>
                <a:ea typeface="Arial"/>
                <a:cs typeface="Arial"/>
                <a:sym typeface="Arial"/>
              </a:rPr>
              <a:t>Con el primer enfoque, jQuery consulta el DOM usando </a:t>
            </a:r>
            <a:r>
              <a:rPr lang="es" sz="1150">
                <a:solidFill>
                  <a:srgbClr val="333333"/>
                </a:solidFill>
                <a:highlight>
                  <a:srgbClr val="FFFFFF"/>
                </a:highlight>
                <a:latin typeface="Arial"/>
                <a:ea typeface="Arial"/>
                <a:cs typeface="Arial"/>
                <a:sym typeface="Arial"/>
              </a:rPr>
              <a:t>.document.querySelectorAll()</a:t>
            </a:r>
            <a:r>
              <a:rPr lang="es" sz="1150">
                <a:solidFill>
                  <a:srgbClr val="333333"/>
                </a:solidFill>
                <a:highlight>
                  <a:srgbClr val="FFFFFF"/>
                </a:highlight>
                <a:latin typeface="Arial"/>
                <a:ea typeface="Arial"/>
                <a:cs typeface="Arial"/>
                <a:sym typeface="Arial"/>
              </a:rPr>
              <a:t>. Con el segundo, jQuery usa </a:t>
            </a:r>
            <a:r>
              <a:rPr lang="es" sz="1150">
                <a:solidFill>
                  <a:srgbClr val="333333"/>
                </a:solidFill>
                <a:highlight>
                  <a:srgbClr val="FFFFFF"/>
                </a:highlight>
                <a:latin typeface="Arial"/>
                <a:ea typeface="Arial"/>
                <a:cs typeface="Arial"/>
                <a:sym typeface="Arial"/>
              </a:rPr>
              <a:t>document.getElementById() </a:t>
            </a:r>
            <a:r>
              <a:rPr lang="es" sz="1150">
                <a:solidFill>
                  <a:srgbClr val="333333"/>
                </a:solidFill>
                <a:highlight>
                  <a:srgbClr val="FFFFFF"/>
                </a:highlight>
                <a:latin typeface="Arial"/>
                <a:ea typeface="Arial"/>
                <a:cs typeface="Arial"/>
                <a:sym typeface="Arial"/>
              </a:rPr>
              <a:t>, que es más rápido, aunque la mejora de la velocidad puede verse disminuida por la llamada posterior a </a:t>
            </a:r>
            <a:r>
              <a:rPr lang="es" sz="1150">
                <a:solidFill>
                  <a:srgbClr val="333333"/>
                </a:solidFill>
                <a:highlight>
                  <a:srgbClr val="FFFFFF"/>
                </a:highlight>
                <a:latin typeface="Arial"/>
                <a:ea typeface="Arial"/>
                <a:cs typeface="Arial"/>
                <a:sym typeface="Arial"/>
              </a:rPr>
              <a:t>find()</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83" name="Google Shape;1083;p121"/>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84" name="Google Shape;1084;p121"/>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2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Optimizar selectores</a:t>
            </a:r>
            <a:endParaRPr b="1" sz="2700">
              <a:solidFill>
                <a:srgbClr val="333333"/>
              </a:solidFill>
              <a:highlight>
                <a:srgbClr val="FFFFFF"/>
              </a:highlight>
              <a:latin typeface="Arial"/>
              <a:ea typeface="Arial"/>
              <a:cs typeface="Arial"/>
              <a:sym typeface="Arial"/>
            </a:endParaRPr>
          </a:p>
        </p:txBody>
      </p:sp>
      <p:sp>
        <p:nvSpPr>
          <p:cNvPr id="1090" name="Google Shape;1090;p122"/>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rgbClr val="333333"/>
                </a:solidFill>
                <a:highlight>
                  <a:srgbClr val="FFFFFF"/>
                </a:highlight>
                <a:latin typeface="Arial"/>
                <a:ea typeface="Arial"/>
                <a:cs typeface="Arial"/>
                <a:sym typeface="Arial"/>
              </a:rPr>
              <a:t>Consejos para navegadores antiguos</a:t>
            </a:r>
            <a:endParaRPr b="1" sz="1800">
              <a:solidFill>
                <a:srgbClr val="333333"/>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rPr lang="es" sz="1150">
                <a:solidFill>
                  <a:srgbClr val="333333"/>
                </a:solidFill>
                <a:highlight>
                  <a:srgbClr val="FFFFFF"/>
                </a:highlight>
                <a:latin typeface="Arial"/>
                <a:ea typeface="Arial"/>
                <a:cs typeface="Arial"/>
                <a:sym typeface="Arial"/>
              </a:rPr>
              <a:t>Cuando sea necesario admitir exploradores antiguos, como Internet Explorer 8 y versiones anteriores, tenga en cuenta las siguientes sugerencias:</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1500">
                <a:solidFill>
                  <a:srgbClr val="666666"/>
                </a:solidFill>
                <a:highlight>
                  <a:srgbClr val="FFFFFF"/>
                </a:highlight>
                <a:latin typeface="Arial"/>
                <a:ea typeface="Arial"/>
                <a:cs typeface="Arial"/>
                <a:sym typeface="Arial"/>
              </a:rPr>
              <a:t>Especificidad</a:t>
            </a:r>
            <a:endParaRPr b="1" sz="130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1150">
                <a:solidFill>
                  <a:srgbClr val="333333"/>
                </a:solidFill>
                <a:highlight>
                  <a:srgbClr val="FFFFFF"/>
                </a:highlight>
                <a:latin typeface="Arial"/>
                <a:ea typeface="Arial"/>
                <a:cs typeface="Arial"/>
                <a:sym typeface="Arial"/>
              </a:rPr>
              <a:t>Sea específico en el lado derecho de su selector y menos específico en el izquierdo.</a:t>
            </a:r>
            <a:endParaRPr sz="1150">
              <a:solidFill>
                <a:srgbClr val="333333"/>
              </a:solidFill>
              <a:highlight>
                <a:srgbClr val="FFFFFF"/>
              </a:highlight>
              <a:latin typeface="Arial"/>
              <a:ea typeface="Arial"/>
              <a:cs typeface="Arial"/>
              <a:sym typeface="Arial"/>
            </a:endParaRPr>
          </a:p>
          <a:p>
            <a:pPr indent="0" lvl="0" marL="76200" marR="76200" rtl="0" algn="l">
              <a:lnSpc>
                <a:spcPct val="100000"/>
              </a:lnSpc>
              <a:spcBef>
                <a:spcPts val="500"/>
              </a:spcBef>
              <a:spcAft>
                <a:spcPts val="0"/>
              </a:spcAft>
              <a:buNone/>
            </a:pPr>
            <a:r>
              <a:rPr i="1" lang="es" sz="1150">
                <a:solidFill>
                  <a:srgbClr val="999988"/>
                </a:solidFill>
                <a:highlight>
                  <a:srgbClr val="EEEEEE"/>
                </a:highlight>
                <a:latin typeface="Consolas"/>
                <a:ea typeface="Consolas"/>
                <a:cs typeface="Consolas"/>
                <a:sym typeface="Consolas"/>
              </a:rPr>
              <a:t>// Unoptimized:</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00000"/>
              </a:lnSpc>
              <a:spcBef>
                <a:spcPts val="5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"div.data .gonzalez"</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00000"/>
              </a:lnSpc>
              <a:spcBef>
                <a:spcPts val="500"/>
              </a:spcBef>
              <a:spcAft>
                <a:spcPts val="0"/>
              </a:spcAft>
              <a:buNone/>
            </a:pPr>
            <a:r>
              <a:rPr i="1" lang="es" sz="1150">
                <a:solidFill>
                  <a:srgbClr val="999988"/>
                </a:solidFill>
                <a:highlight>
                  <a:srgbClr val="EEEEEE"/>
                </a:highlight>
                <a:latin typeface="Consolas"/>
                <a:ea typeface="Consolas"/>
                <a:cs typeface="Consolas"/>
                <a:sym typeface="Consolas"/>
              </a:rPr>
              <a:t>// Optimized:</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00000"/>
              </a:lnSpc>
              <a:spcBef>
                <a:spcPts val="5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".data td.gonzalez"</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0" rtl="0" algn="l">
              <a:lnSpc>
                <a:spcPct val="100000"/>
              </a:lnSpc>
              <a:spcBef>
                <a:spcPts val="500"/>
              </a:spcBef>
              <a:spcAft>
                <a:spcPts val="0"/>
              </a:spcAft>
              <a:buNone/>
            </a:pPr>
            <a:r>
              <a:rPr lang="es" sz="1150">
                <a:solidFill>
                  <a:srgbClr val="333333"/>
                </a:solidFill>
                <a:highlight>
                  <a:srgbClr val="FFFFFF"/>
                </a:highlight>
                <a:latin typeface="Arial"/>
                <a:ea typeface="Arial"/>
                <a:cs typeface="Arial"/>
                <a:sym typeface="Arial"/>
              </a:rPr>
              <a:t>Utilícelo si es posible en el selector más a la derecha, y simplemente etiquete o solo a la izquierda</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b="1" lang="es" sz="1500">
                <a:solidFill>
                  <a:srgbClr val="666666"/>
                </a:solidFill>
                <a:highlight>
                  <a:srgbClr val="FFFFFF"/>
                </a:highlight>
                <a:latin typeface="Arial"/>
                <a:ea typeface="Arial"/>
                <a:cs typeface="Arial"/>
                <a:sym typeface="Arial"/>
              </a:rPr>
              <a:t>Evite el selector universal</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s" sz="1150">
                <a:solidFill>
                  <a:srgbClr val="333333"/>
                </a:solidFill>
                <a:highlight>
                  <a:srgbClr val="FFFFFF"/>
                </a:highlight>
                <a:latin typeface="Arial"/>
                <a:ea typeface="Arial"/>
                <a:cs typeface="Arial"/>
                <a:sym typeface="Arial"/>
              </a:rPr>
              <a:t>Las selecciones que especifican o implican que una coincidencia se puede encontrar en cualquier lugar pueden ser muy lentas.</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50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".buttons &gt; *"</a:t>
            </a:r>
            <a:r>
              <a:rPr lang="es" sz="1150">
                <a:solidFill>
                  <a:srgbClr val="188038"/>
                </a:solidFill>
                <a:highlight>
                  <a:srgbClr val="EEEEEE"/>
                </a:highlight>
                <a:latin typeface="Consolas"/>
                <a:ea typeface="Consolas"/>
                <a:cs typeface="Consolas"/>
                <a:sym typeface="Consolas"/>
              </a:rPr>
              <a:t> ); </a:t>
            </a:r>
            <a:r>
              <a:rPr i="1" lang="es" sz="1150">
                <a:solidFill>
                  <a:srgbClr val="999988"/>
                </a:solidFill>
                <a:highlight>
                  <a:srgbClr val="EEEEEE"/>
                </a:highlight>
                <a:latin typeface="Consolas"/>
                <a:ea typeface="Consolas"/>
                <a:cs typeface="Consolas"/>
                <a:sym typeface="Consolas"/>
              </a:rPr>
              <a:t>// Extremely expensive.</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".buttons"</a:t>
            </a:r>
            <a:r>
              <a:rPr lang="es" sz="1150">
                <a:solidFill>
                  <a:srgbClr val="188038"/>
                </a:solidFill>
                <a:highlight>
                  <a:srgbClr val="EEEEEE"/>
                </a:highlight>
                <a:latin typeface="Consolas"/>
                <a:ea typeface="Consolas"/>
                <a:cs typeface="Consolas"/>
                <a:sym typeface="Consolas"/>
              </a:rPr>
              <a:t> ).children(); </a:t>
            </a:r>
            <a:r>
              <a:rPr i="1" lang="es" sz="1150">
                <a:solidFill>
                  <a:srgbClr val="999988"/>
                </a:solidFill>
                <a:highlight>
                  <a:srgbClr val="EEEEEE"/>
                </a:highlight>
                <a:latin typeface="Consolas"/>
                <a:ea typeface="Consolas"/>
                <a:cs typeface="Consolas"/>
                <a:sym typeface="Consolas"/>
              </a:rPr>
              <a:t>// Much better.</a:t>
            </a:r>
            <a:endParaRPr i="1" sz="1150">
              <a:solidFill>
                <a:srgbClr val="999988"/>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91" name="Google Shape;1091;p122"/>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092" name="Google Shape;1092;p122"/>
          <p:cNvSpPr/>
          <p:nvPr/>
        </p:nvSpPr>
        <p:spPr>
          <a:xfrm>
            <a:off x="7740300" y="367015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2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900"/>
              </a:spcAft>
              <a:buNone/>
            </a:pPr>
            <a:r>
              <a:rPr b="1" lang="es" sz="2700">
                <a:solidFill>
                  <a:srgbClr val="333333"/>
                </a:solidFill>
                <a:highlight>
                  <a:srgbClr val="FFFFFF"/>
                </a:highlight>
                <a:latin typeface="Arial"/>
                <a:ea typeface="Arial"/>
                <a:cs typeface="Arial"/>
                <a:sym typeface="Arial"/>
              </a:rPr>
              <a:t>Usar hojas de estilo para cambiar CSS en muchos elementos</a:t>
            </a:r>
            <a:endParaRPr b="1" sz="2700">
              <a:solidFill>
                <a:srgbClr val="333333"/>
              </a:solidFill>
              <a:highlight>
                <a:srgbClr val="FFFFFF"/>
              </a:highlight>
              <a:latin typeface="Arial"/>
              <a:ea typeface="Arial"/>
              <a:cs typeface="Arial"/>
              <a:sym typeface="Arial"/>
            </a:endParaRPr>
          </a:p>
        </p:txBody>
      </p:sp>
      <p:sp>
        <p:nvSpPr>
          <p:cNvPr id="1098" name="Google Shape;1098;p123"/>
          <p:cNvSpPr txBox="1"/>
          <p:nvPr>
            <p:ph idx="1" type="subTitle"/>
          </p:nvPr>
        </p:nvSpPr>
        <p:spPr>
          <a:xfrm>
            <a:off x="713250" y="1216000"/>
            <a:ext cx="7717500" cy="3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333333"/>
                </a:solidFill>
                <a:highlight>
                  <a:srgbClr val="FFFFFF"/>
                </a:highlight>
                <a:latin typeface="Arial"/>
                <a:ea typeface="Arial"/>
                <a:cs typeface="Arial"/>
                <a:sym typeface="Arial"/>
              </a:rPr>
              <a:t>Si está cambiando el CSS de más de 20 elementos usando </a:t>
            </a:r>
            <a:r>
              <a:rPr lang="es" sz="1000">
                <a:solidFill>
                  <a:srgbClr val="333333"/>
                </a:solidFill>
                <a:latin typeface="Consolas"/>
                <a:ea typeface="Consolas"/>
                <a:cs typeface="Consolas"/>
                <a:sym typeface="Consolas"/>
              </a:rPr>
              <a:t>css()</a:t>
            </a:r>
            <a:r>
              <a:rPr lang="es" sz="1150">
                <a:solidFill>
                  <a:srgbClr val="333333"/>
                </a:solidFill>
                <a:highlight>
                  <a:srgbClr val="FFFFFF"/>
                </a:highlight>
                <a:latin typeface="Arial"/>
                <a:ea typeface="Arial"/>
                <a:cs typeface="Arial"/>
                <a:sym typeface="Arial"/>
              </a:rPr>
              <a:t>, considere agregar una etiqueta de estilo a la página en su lugar para un aumento de casi el 60% en la velocidad.</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rPr i="1" lang="es" sz="1150">
                <a:solidFill>
                  <a:srgbClr val="999988"/>
                </a:solidFill>
                <a:highlight>
                  <a:srgbClr val="EEEEEE"/>
                </a:highlight>
                <a:latin typeface="Consolas"/>
                <a:ea typeface="Consolas"/>
                <a:cs typeface="Consolas"/>
                <a:sym typeface="Consolas"/>
              </a:rPr>
              <a:t>// Fine for up to 20 elements, slow after that:</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"a.swedberg"</a:t>
            </a:r>
            <a:r>
              <a:rPr lang="es" sz="1150">
                <a:solidFill>
                  <a:srgbClr val="188038"/>
                </a:solidFill>
                <a:highlight>
                  <a:srgbClr val="EEEEEE"/>
                </a:highlight>
                <a:latin typeface="Consolas"/>
                <a:ea typeface="Consolas"/>
                <a:cs typeface="Consolas"/>
                <a:sym typeface="Consolas"/>
              </a:rPr>
              <a:t> ).css( </a:t>
            </a:r>
            <a:r>
              <a:rPr lang="es" sz="1150">
                <a:solidFill>
                  <a:srgbClr val="DD1144"/>
                </a:solidFill>
                <a:highlight>
                  <a:srgbClr val="EEEEEE"/>
                </a:highlight>
                <a:latin typeface="Consolas"/>
                <a:ea typeface="Consolas"/>
                <a:cs typeface="Consolas"/>
                <a:sym typeface="Consolas"/>
              </a:rPr>
              <a:t>"color"</a:t>
            </a: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"#0769ad"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i="1" lang="es" sz="1150">
                <a:solidFill>
                  <a:srgbClr val="999988"/>
                </a:solidFill>
                <a:highlight>
                  <a:srgbClr val="EEEEEE"/>
                </a:highlight>
                <a:latin typeface="Consolas"/>
                <a:ea typeface="Consolas"/>
                <a:cs typeface="Consolas"/>
                <a:sym typeface="Consolas"/>
              </a:rPr>
              <a:t>// Much faster:</a:t>
            </a:r>
            <a:endParaRPr i="1" sz="1150">
              <a:solidFill>
                <a:srgbClr val="99998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t>
            </a:r>
            <a:r>
              <a:rPr lang="es" sz="1150">
                <a:solidFill>
                  <a:srgbClr val="DD1144"/>
                </a:solidFill>
                <a:highlight>
                  <a:srgbClr val="EEEEEE"/>
                </a:highlight>
                <a:latin typeface="Consolas"/>
                <a:ea typeface="Consolas"/>
                <a:cs typeface="Consolas"/>
                <a:sym typeface="Consolas"/>
              </a:rPr>
              <a:t>"&lt;style type=\"text/css\"&gt;a.swedberg { color: #0769ad }&lt;/style&gt;"</a:t>
            </a:r>
            <a:r>
              <a:rPr lang="es" sz="1150">
                <a:solidFill>
                  <a:srgbClr val="188038"/>
                </a:solidFill>
                <a:highlight>
                  <a:srgbClr val="EEEEEE"/>
                </a:highlight>
                <a:latin typeface="Consolas"/>
                <a:ea typeface="Consolas"/>
                <a:cs typeface="Consolas"/>
                <a:sym typeface="Consolas"/>
              </a:rPr>
              <a:t>)</a:t>
            </a:r>
            <a:endParaRPr sz="1150">
              <a:solidFill>
                <a:srgbClr val="188038"/>
              </a:solidFill>
              <a:highlight>
                <a:srgbClr val="EEEEEE"/>
              </a:highlight>
              <a:latin typeface="Consolas"/>
              <a:ea typeface="Consolas"/>
              <a:cs typeface="Consolas"/>
              <a:sym typeface="Consolas"/>
            </a:endParaRPr>
          </a:p>
          <a:p>
            <a:pPr indent="0" lvl="0" marL="76200" marR="76200" rtl="0" algn="l">
              <a:lnSpc>
                <a:spcPct val="110000"/>
              </a:lnSpc>
              <a:spcBef>
                <a:spcPts val="0"/>
              </a:spcBef>
              <a:spcAft>
                <a:spcPts val="0"/>
              </a:spcAft>
              <a:buNone/>
            </a:pPr>
            <a:r>
              <a:rPr lang="es" sz="1150">
                <a:solidFill>
                  <a:srgbClr val="188038"/>
                </a:solidFill>
                <a:highlight>
                  <a:srgbClr val="EEEEEE"/>
                </a:highlight>
                <a:latin typeface="Consolas"/>
                <a:ea typeface="Consolas"/>
                <a:cs typeface="Consolas"/>
                <a:sym typeface="Consolas"/>
              </a:rPr>
              <a:t>   .appendTo( </a:t>
            </a:r>
            <a:r>
              <a:rPr lang="es" sz="1150">
                <a:solidFill>
                  <a:srgbClr val="DD1144"/>
                </a:solidFill>
                <a:highlight>
                  <a:srgbClr val="EEEEEE"/>
                </a:highlight>
                <a:latin typeface="Consolas"/>
                <a:ea typeface="Consolas"/>
                <a:cs typeface="Consolas"/>
                <a:sym typeface="Consolas"/>
              </a:rPr>
              <a:t>"head"</a:t>
            </a:r>
            <a:r>
              <a:rPr lang="es" sz="1150">
                <a:solidFill>
                  <a:srgbClr val="188038"/>
                </a:solidFill>
                <a:highlight>
                  <a:srgbClr val="EEEEEE"/>
                </a:highlight>
                <a:latin typeface="Consolas"/>
                <a:ea typeface="Consolas"/>
                <a:cs typeface="Consolas"/>
                <a:sym typeface="Consolas"/>
              </a:rPr>
              <a:t> );</a:t>
            </a:r>
            <a:endParaRPr sz="1150">
              <a:solidFill>
                <a:srgbClr val="188038"/>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None/>
            </a:pPr>
            <a:r>
              <a:t/>
            </a:r>
            <a:endParaRPr b="1" sz="750">
              <a:solidFill>
                <a:schemeClr val="lt2"/>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750">
              <a:solidFill>
                <a:srgbClr val="333333"/>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b="1" sz="1500">
              <a:solidFill>
                <a:srgbClr val="666666"/>
              </a:solidFill>
              <a:highlight>
                <a:srgbClr val="FFFFFF"/>
              </a:highlight>
              <a:latin typeface="Arial"/>
              <a:ea typeface="Arial"/>
              <a:cs typeface="Arial"/>
              <a:sym typeface="Arial"/>
            </a:endParaRPr>
          </a:p>
          <a:p>
            <a:pPr indent="0" lvl="0" marL="76200" marR="76200" rtl="0" algn="l">
              <a:lnSpc>
                <a:spcPct val="110000"/>
              </a:lnSpc>
              <a:spcBef>
                <a:spcPts val="1100"/>
              </a:spcBef>
              <a:spcAft>
                <a:spcPts val="0"/>
              </a:spcAft>
              <a:buNone/>
            </a:pPr>
            <a:r>
              <a:t/>
            </a:r>
            <a:endParaRPr b="1" sz="18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188038"/>
              </a:solidFill>
              <a:highlight>
                <a:srgbClr val="FFFFFF"/>
              </a:highlight>
              <a:latin typeface="Consolas"/>
              <a:ea typeface="Consolas"/>
              <a:cs typeface="Consolas"/>
              <a:sym typeface="Consolas"/>
            </a:endParaRPr>
          </a:p>
          <a:p>
            <a:pPr indent="0" lvl="0" marL="0" rtl="0" algn="l">
              <a:spcBef>
                <a:spcPts val="1100"/>
              </a:spcBef>
              <a:spcAft>
                <a:spcPts val="1100"/>
              </a:spcAft>
              <a:buNone/>
            </a:pPr>
            <a:r>
              <a:t/>
            </a:r>
            <a:endParaRPr sz="1000">
              <a:solidFill>
                <a:srgbClr val="188038"/>
              </a:solidFill>
              <a:highlight>
                <a:srgbClr val="FFFFFF"/>
              </a:highlight>
              <a:latin typeface="Consolas"/>
              <a:ea typeface="Consolas"/>
              <a:cs typeface="Consolas"/>
              <a:sym typeface="Consolas"/>
            </a:endParaRPr>
          </a:p>
        </p:txBody>
      </p:sp>
      <p:sp>
        <p:nvSpPr>
          <p:cNvPr id="1099" name="Google Shape;1099;p123"/>
          <p:cNvSpPr txBox="1"/>
          <p:nvPr/>
        </p:nvSpPr>
        <p:spPr>
          <a:xfrm>
            <a:off x="5276100" y="65600"/>
            <a:ext cx="22725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2"/>
                </a:solidFill>
                <a:latin typeface="Archivo Medium"/>
                <a:ea typeface="Archivo Medium"/>
                <a:cs typeface="Archivo Medium"/>
                <a:sym typeface="Archivo Medium"/>
              </a:rPr>
              <a:t>Rendimiento</a:t>
            </a:r>
            <a:endParaRPr sz="100">
              <a:solidFill>
                <a:schemeClr val="lt2"/>
              </a:solidFill>
              <a:latin typeface="Barlow"/>
              <a:ea typeface="Barlow"/>
              <a:cs typeface="Barlow"/>
              <a:sym typeface="Barlow"/>
            </a:endParaRPr>
          </a:p>
        </p:txBody>
      </p:sp>
      <p:sp>
        <p:nvSpPr>
          <p:cNvPr id="1100" name="Google Shape;1100;p123"/>
          <p:cNvSpPr/>
          <p:nvPr/>
        </p:nvSpPr>
        <p:spPr>
          <a:xfrm>
            <a:off x="7564000" y="4168400"/>
            <a:ext cx="483600" cy="385200"/>
          </a:xfrm>
          <a:prstGeom prst="flowChartConnector">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uFill>
                  <a:noFill/>
                </a:uFill>
                <a:hlinkClick r:id="rId3">
                  <a:extLst>
                    <a:ext uri="{A12FA001-AC4F-418D-AE19-62706E023703}">
                      <ahyp:hlinkClr val="tx"/>
                    </a:ext>
                  </a:extLst>
                </a:hlinkClick>
              </a:rPr>
              <a:t>✚</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alworking Job Description by Slidesgo">
  <a:themeElements>
    <a:clrScheme name="Simple Light">
      <a:dk1>
        <a:srgbClr val="25313A"/>
      </a:dk1>
      <a:lt1>
        <a:srgbClr val="FFFFFF"/>
      </a:lt1>
      <a:dk2>
        <a:srgbClr val="62727C"/>
      </a:dk2>
      <a:lt2>
        <a:srgbClr val="4FC7EC"/>
      </a:lt2>
      <a:accent1>
        <a:srgbClr val="98E2EE"/>
      </a:accent1>
      <a:accent2>
        <a:srgbClr val="FFFFFF"/>
      </a:accent2>
      <a:accent3>
        <a:srgbClr val="FFFFFF"/>
      </a:accent3>
      <a:accent4>
        <a:srgbClr val="FFFFFF"/>
      </a:accent4>
      <a:accent5>
        <a:srgbClr val="FFFFFF"/>
      </a:accent5>
      <a:accent6>
        <a:srgbClr val="FFFFFF"/>
      </a:accent6>
      <a:hlink>
        <a:srgbClr val="2531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