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6" r:id="rId2"/>
    <p:sldId id="272" r:id="rId3"/>
    <p:sldId id="273" r:id="rId4"/>
    <p:sldId id="274" r:id="rId5"/>
    <p:sldId id="275" r:id="rId6"/>
    <p:sldId id="277" r:id="rId7"/>
    <p:sldId id="278" r:id="rId8"/>
    <p:sldId id="281"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1"/>
  </p:normalViewPr>
  <p:slideViewPr>
    <p:cSldViewPr snapToGrid="0" snapToObjects="1">
      <p:cViewPr varScale="1">
        <p:scale>
          <a:sx n="98" d="100"/>
          <a:sy n="98" d="100"/>
        </p:scale>
        <p:origin x="8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F813-4A23-E945-A461-50B1B30B4C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D9721D-4DEE-4341-BDD6-B181DDB1A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A88915-6FF8-FE42-8B9C-7016BCA17C75}"/>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5" name="Footer Placeholder 4">
            <a:extLst>
              <a:ext uri="{FF2B5EF4-FFF2-40B4-BE49-F238E27FC236}">
                <a16:creationId xmlns:a16="http://schemas.microsoft.com/office/drawing/2014/main" id="{FF859566-F549-7D43-96C2-6FD82CA63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21AB9-40E4-6B49-905C-8340E7BEA9F9}"/>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188233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3B42-C32A-554B-AF24-1E219B719B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3C729A-FF7F-2240-BC42-E177796CC9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6FC04-0D49-794B-9983-CE4D8A7C50E8}"/>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5" name="Footer Placeholder 4">
            <a:extLst>
              <a:ext uri="{FF2B5EF4-FFF2-40B4-BE49-F238E27FC236}">
                <a16:creationId xmlns:a16="http://schemas.microsoft.com/office/drawing/2014/main" id="{E6BDDA5F-2560-3B46-8434-752903108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6605F-7D77-2C44-A698-C6CDEF5A7BD9}"/>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297775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BC884-A956-9B4D-914F-20E9EFB6E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5F4ED-E2C5-0440-8C80-1BEEFA2667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2943B-533D-7D41-9B42-1930279551EE}"/>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5" name="Footer Placeholder 4">
            <a:extLst>
              <a:ext uri="{FF2B5EF4-FFF2-40B4-BE49-F238E27FC236}">
                <a16:creationId xmlns:a16="http://schemas.microsoft.com/office/drawing/2014/main" id="{61BF3B86-66B9-0046-9C87-B35322175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4C1F5-E502-BF41-98C1-A398584508D1}"/>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398364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3371-3F8F-024E-A75B-B06D0AEF87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81A99-41FC-3946-B877-55D1DC99DA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53ABE-019F-534A-96D8-695ADA532027}"/>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5" name="Footer Placeholder 4">
            <a:extLst>
              <a:ext uri="{FF2B5EF4-FFF2-40B4-BE49-F238E27FC236}">
                <a16:creationId xmlns:a16="http://schemas.microsoft.com/office/drawing/2014/main" id="{B18FA862-3BE0-F24D-B00D-684BE04D7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94E8B-5737-A947-A03E-78008AE3FDBC}"/>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375272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AA98-7FF4-9A45-9F59-CE472D94B0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77614C-2028-EA4D-B930-D5CF928788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3F86B3-7E4E-E84B-9FB0-45D6EEE7E3A5}"/>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5" name="Footer Placeholder 4">
            <a:extLst>
              <a:ext uri="{FF2B5EF4-FFF2-40B4-BE49-F238E27FC236}">
                <a16:creationId xmlns:a16="http://schemas.microsoft.com/office/drawing/2014/main" id="{1B432103-36F5-7B47-A0E3-49CFC6279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4D7D3-85DB-804B-89DA-5DE2AB19B9A6}"/>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178944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B1FE6-C490-9547-9FBE-469CAEF18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5D9840-90A1-E245-A231-FC3B0ED56D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06E804-F3BA-1F43-A28B-10AF8666CA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903B1A-C3B2-2848-9B77-7A4E2BF005D6}"/>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6" name="Footer Placeholder 5">
            <a:extLst>
              <a:ext uri="{FF2B5EF4-FFF2-40B4-BE49-F238E27FC236}">
                <a16:creationId xmlns:a16="http://schemas.microsoft.com/office/drawing/2014/main" id="{8D1E33BD-7B3E-F144-BA12-6490F7DEB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B25B8-1C87-3648-A259-80700CC48E6F}"/>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268796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EC74-B6A3-574E-8BDF-D830D11874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556174-0905-114A-990D-D77B0766E8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6989AF-384E-1843-93B5-EA1EEF928C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2820E-4F89-8146-9275-27137395B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FD1675-6D60-B442-913E-712B8253EB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7AF92F-CDD0-8242-8807-CA23D958D90E}"/>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8" name="Footer Placeholder 7">
            <a:extLst>
              <a:ext uri="{FF2B5EF4-FFF2-40B4-BE49-F238E27FC236}">
                <a16:creationId xmlns:a16="http://schemas.microsoft.com/office/drawing/2014/main" id="{0018ECAA-9459-7049-BE00-EB059718D7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9E1CAA-7CB3-0846-B1EF-83D2FFC7F33E}"/>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27107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773D-29E2-2742-BC80-00FB753C36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461FE-E12F-2041-AA20-1248B9CD0598}"/>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4" name="Footer Placeholder 3">
            <a:extLst>
              <a:ext uri="{FF2B5EF4-FFF2-40B4-BE49-F238E27FC236}">
                <a16:creationId xmlns:a16="http://schemas.microsoft.com/office/drawing/2014/main" id="{0B333C49-8F8C-7D48-A6F1-81412FD96C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BDB915-9274-FF46-A39A-26AD924D313D}"/>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255267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D4CE4-AC37-FB41-A7D0-D13772FD8EFC}"/>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3" name="Footer Placeholder 2">
            <a:extLst>
              <a:ext uri="{FF2B5EF4-FFF2-40B4-BE49-F238E27FC236}">
                <a16:creationId xmlns:a16="http://schemas.microsoft.com/office/drawing/2014/main" id="{6D24FB3F-E002-604F-BEF4-D3530149EC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1AA93-337C-CF47-9728-D382FB9D687A}"/>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66343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FC3F-0107-3C41-B9C9-DAFA4622E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A5B79A-6EF8-FD4D-8CEE-FC683A906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0D83B-E2D3-C049-9A57-ADEA6CECA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72EFC-B246-D84E-9E95-49D115DC96D9}"/>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6" name="Footer Placeholder 5">
            <a:extLst>
              <a:ext uri="{FF2B5EF4-FFF2-40B4-BE49-F238E27FC236}">
                <a16:creationId xmlns:a16="http://schemas.microsoft.com/office/drawing/2014/main" id="{79A00A6A-E5A7-7048-8329-1A6164290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2C8DA-D469-A44F-8AFC-D5F63C19308F}"/>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3587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6C89-64FA-1B4F-97A1-EC7A6D5AD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2A7FB8-AA39-264C-8659-E90EFCF37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7B21D9-FB4E-C74E-B946-28EF59602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E80D5A-BF95-594A-83B3-A057D3BF1EBA}"/>
              </a:ext>
            </a:extLst>
          </p:cNvPr>
          <p:cNvSpPr>
            <a:spLocks noGrp="1"/>
          </p:cNvSpPr>
          <p:nvPr>
            <p:ph type="dt" sz="half" idx="10"/>
          </p:nvPr>
        </p:nvSpPr>
        <p:spPr/>
        <p:txBody>
          <a:bodyPr/>
          <a:lstStyle/>
          <a:p>
            <a:fld id="{07D1AA50-7632-9142-AA05-00B296F06E64}" type="datetimeFigureOut">
              <a:rPr lang="en-US" smtClean="0"/>
              <a:t>6/11/2020</a:t>
            </a:fld>
            <a:endParaRPr lang="en-US"/>
          </a:p>
        </p:txBody>
      </p:sp>
      <p:sp>
        <p:nvSpPr>
          <p:cNvPr id="6" name="Footer Placeholder 5">
            <a:extLst>
              <a:ext uri="{FF2B5EF4-FFF2-40B4-BE49-F238E27FC236}">
                <a16:creationId xmlns:a16="http://schemas.microsoft.com/office/drawing/2014/main" id="{CD747780-594E-B04B-8C00-A46AEEB96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CA445-C8FE-6A44-BF3A-71FDD7A8B4E9}"/>
              </a:ext>
            </a:extLst>
          </p:cNvPr>
          <p:cNvSpPr>
            <a:spLocks noGrp="1"/>
          </p:cNvSpPr>
          <p:nvPr>
            <p:ph type="sldNum" sz="quarter" idx="12"/>
          </p:nvPr>
        </p:nvSpPr>
        <p:spPr/>
        <p:txBody>
          <a:bodyPr/>
          <a:lstStyle/>
          <a:p>
            <a:fld id="{FA0563B4-963D-D44A-B24B-8AF8DCBA348A}" type="slidenum">
              <a:rPr lang="en-US" smtClean="0"/>
              <a:t>‹#›</a:t>
            </a:fld>
            <a:endParaRPr lang="en-US"/>
          </a:p>
        </p:txBody>
      </p:sp>
    </p:spTree>
    <p:extLst>
      <p:ext uri="{BB962C8B-B14F-4D97-AF65-F5344CB8AC3E}">
        <p14:creationId xmlns:p14="http://schemas.microsoft.com/office/powerpoint/2010/main" val="2548483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17454-402C-6C43-8DFB-7B1FCDBFA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7CE6F0-E391-FC42-941C-732188D04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AA5A5-7CF5-8346-AF83-E7D270F13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1AA50-7632-9142-AA05-00B296F06E64}" type="datetimeFigureOut">
              <a:rPr lang="en-US" smtClean="0"/>
              <a:t>6/11/2020</a:t>
            </a:fld>
            <a:endParaRPr lang="en-US"/>
          </a:p>
        </p:txBody>
      </p:sp>
      <p:sp>
        <p:nvSpPr>
          <p:cNvPr id="5" name="Footer Placeholder 4">
            <a:extLst>
              <a:ext uri="{FF2B5EF4-FFF2-40B4-BE49-F238E27FC236}">
                <a16:creationId xmlns:a16="http://schemas.microsoft.com/office/drawing/2014/main" id="{E128BCE8-766A-4344-B1CB-2D180AA74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3BD569-F6BC-CB44-9CF3-096606F28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563B4-963D-D44A-B24B-8AF8DCBA348A}" type="slidenum">
              <a:rPr lang="en-US" smtClean="0"/>
              <a:t>‹#›</a:t>
            </a:fld>
            <a:endParaRPr lang="en-US"/>
          </a:p>
        </p:txBody>
      </p:sp>
    </p:spTree>
    <p:extLst>
      <p:ext uri="{BB962C8B-B14F-4D97-AF65-F5344CB8AC3E}">
        <p14:creationId xmlns:p14="http://schemas.microsoft.com/office/powerpoint/2010/main" val="3837342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mailto:git@github.com:mbb0303/groupwork.gi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sp>
        <p:nvSpPr>
          <p:cNvPr id="2" name="矩形 1">
            <a:extLst>
              <a:ext uri="{FF2B5EF4-FFF2-40B4-BE49-F238E27FC236}">
                <a16:creationId xmlns:a16="http://schemas.microsoft.com/office/drawing/2014/main" id="{D6FAD47E-4A14-4AAB-A56F-B17AF6951E3A}"/>
              </a:ext>
            </a:extLst>
          </p:cNvPr>
          <p:cNvSpPr/>
          <p:nvPr/>
        </p:nvSpPr>
        <p:spPr>
          <a:xfrm>
            <a:off x="1219200" y="1391973"/>
            <a:ext cx="8299938" cy="923330"/>
          </a:xfrm>
          <a:prstGeom prst="rect">
            <a:avLst/>
          </a:prstGeom>
        </p:spPr>
        <p:txBody>
          <a:bodyPr wrap="square">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先打开</a:t>
            </a:r>
            <a:r>
              <a:rPr lang="en-US" altLang="zh-CN" kern="100" dirty="0">
                <a:latin typeface="等线" panose="02010600030101010101" pitchFamily="2" charset="-122"/>
                <a:cs typeface="Times New Roman" panose="02020603050405020304" pitchFamily="18" charset="0"/>
              </a:rPr>
              <a:t>git bash</a:t>
            </a:r>
            <a:r>
              <a:rPr lang="zh-CN" altLang="zh-CN" kern="100" dirty="0">
                <a:latin typeface="等线" panose="02010600030101010101" pitchFamily="2" charset="-122"/>
                <a:cs typeface="Times New Roman" panose="02020603050405020304" pitchFamily="18" charset="0"/>
              </a:rPr>
              <a:t>，小明是第一次使用</a:t>
            </a:r>
            <a:r>
              <a:rPr lang="en-US" altLang="zh-CN" kern="100" dirty="0">
                <a:latin typeface="等线" panose="02010600030101010101" pitchFamily="2" charset="-122"/>
                <a:cs typeface="Times New Roman" panose="02020603050405020304" pitchFamily="18" charset="0"/>
              </a:rPr>
              <a:t>git</a:t>
            </a:r>
            <a:r>
              <a:rPr lang="zh-CN" altLang="zh-CN" kern="100" dirty="0">
                <a:latin typeface="等线" panose="02010600030101010101" pitchFamily="2" charset="-122"/>
                <a:cs typeface="Times New Roman" panose="02020603050405020304" pitchFamily="18" charset="0"/>
              </a:rPr>
              <a:t>，于是要先设置身份：</a:t>
            </a:r>
            <a:r>
              <a:rPr lang="en-US" altLang="zh-CN" kern="100" dirty="0">
                <a:latin typeface="等线" panose="02010600030101010101" pitchFamily="2" charset="-122"/>
                <a:cs typeface="Times New Roman" panose="02020603050405020304" pitchFamily="18" charset="0"/>
              </a:rPr>
              <a:t> </a:t>
            </a:r>
            <a:br>
              <a:rPr lang="en-US" altLang="zh-CN" kern="100" dirty="0">
                <a:latin typeface="等线" panose="02010600030101010101" pitchFamily="2" charset="-122"/>
                <a:cs typeface="Times New Roman" panose="02020603050405020304" pitchFamily="18" charset="0"/>
              </a:rPr>
            </a:br>
            <a:r>
              <a:rPr lang="en-US" altLang="zh-CN" kern="0" dirty="0">
                <a:latin typeface="Lucida Console" panose="020B0609040504020204" pitchFamily="49" charset="0"/>
                <a:cs typeface="Lucida Console" panose="020B0609040504020204" pitchFamily="49" charset="0"/>
              </a:rPr>
              <a:t>git config --global user.name '</a:t>
            </a:r>
            <a:r>
              <a:rPr lang="en-US" altLang="zh-CN" kern="0" dirty="0" err="1">
                <a:latin typeface="Lucida Console" panose="020B0609040504020204" pitchFamily="49" charset="0"/>
                <a:cs typeface="Lucida Console" panose="020B0609040504020204" pitchFamily="49" charset="0"/>
              </a:rPr>
              <a:t>xiaoming</a:t>
            </a:r>
            <a:r>
              <a:rPr lang="en-US" altLang="zh-CN" kern="0" dirty="0">
                <a:latin typeface="Lucida Console" panose="020B0609040504020204" pitchFamily="49" charset="0"/>
                <a:cs typeface="Lucida Console" panose="020B0609040504020204" pitchFamily="49" charset="0"/>
              </a:rPr>
              <a:t>'</a:t>
            </a:r>
            <a:endParaRPr lang="zh-CN" altLang="zh-CN" kern="100" dirty="0">
              <a:latin typeface="等线" panose="02010600030101010101" pitchFamily="2" charset="-122"/>
              <a:cs typeface="Times New Roman" panose="02020603050405020304" pitchFamily="18" charset="0"/>
            </a:endParaRPr>
          </a:p>
          <a:p>
            <a:r>
              <a:rPr lang="en-US" altLang="zh-CN" kern="0" dirty="0">
                <a:latin typeface="Lucida Console" panose="020B0609040504020204" pitchFamily="49" charset="0"/>
                <a:cs typeface="Lucida Console" panose="020B0609040504020204" pitchFamily="49" charset="0"/>
              </a:rPr>
              <a:t>git config --global </a:t>
            </a:r>
            <a:r>
              <a:rPr lang="en-US" altLang="zh-CN" kern="0" dirty="0" err="1">
                <a:latin typeface="Lucida Console" panose="020B0609040504020204" pitchFamily="49" charset="0"/>
                <a:cs typeface="Lucida Console" panose="020B0609040504020204" pitchFamily="49" charset="0"/>
              </a:rPr>
              <a:t>user.email</a:t>
            </a:r>
            <a:r>
              <a:rPr lang="en-US" altLang="zh-CN" kern="0" dirty="0">
                <a:latin typeface="Lucida Console" panose="020B0609040504020204" pitchFamily="49" charset="0"/>
                <a:cs typeface="Lucida Console" panose="020B0609040504020204" pitchFamily="49" charset="0"/>
              </a:rPr>
              <a:t> 'xiaoming@mail.ustc.edu.cn'</a:t>
            </a:r>
            <a:endParaRPr lang="zh-CN" altLang="en-US" dirty="0"/>
          </a:p>
        </p:txBody>
      </p:sp>
      <p:pic>
        <p:nvPicPr>
          <p:cNvPr id="7" name="图片 6">
            <a:extLst>
              <a:ext uri="{FF2B5EF4-FFF2-40B4-BE49-F238E27FC236}">
                <a16:creationId xmlns:a16="http://schemas.microsoft.com/office/drawing/2014/main" id="{52030689-72A2-4965-8A5D-CB443C6F00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11219"/>
            <a:ext cx="8967300" cy="2297226"/>
          </a:xfrm>
          <a:prstGeom prst="rect">
            <a:avLst/>
          </a:prstGeom>
          <a:noFill/>
          <a:ln>
            <a:noFill/>
          </a:ln>
        </p:spPr>
      </p:pic>
      <p:sp>
        <p:nvSpPr>
          <p:cNvPr id="5" name="矩形 4">
            <a:extLst>
              <a:ext uri="{FF2B5EF4-FFF2-40B4-BE49-F238E27FC236}">
                <a16:creationId xmlns:a16="http://schemas.microsoft.com/office/drawing/2014/main" id="{A660D378-246C-4F75-A048-D8F21AA45A50}"/>
              </a:ext>
            </a:extLst>
          </p:cNvPr>
          <p:cNvSpPr/>
          <p:nvPr/>
        </p:nvSpPr>
        <p:spPr>
          <a:xfrm>
            <a:off x="1161439" y="5004362"/>
            <a:ext cx="8756284" cy="923330"/>
          </a:xfrm>
          <a:prstGeom prst="rect">
            <a:avLst/>
          </a:prstGeom>
        </p:spPr>
        <p:txBody>
          <a:bodyPr wrap="square">
            <a:spAutoFit/>
          </a:bodyPr>
          <a:lstStyle/>
          <a:p>
            <a:r>
              <a:rPr lang="zh-CN" altLang="zh-CN" kern="0" dirty="0">
                <a:latin typeface="Lucida Console" panose="020B0609040504020204" pitchFamily="49" charset="0"/>
                <a:cs typeface="Lucida Console" panose="020B0609040504020204" pitchFamily="49" charset="0"/>
              </a:rPr>
              <a:t>然后就要工作啦，由于是团队协作，小明要在整个团队目前的进度上开始新的工作，那么第一步就是先知道大家一共完成了那些，那么小明先把</a:t>
            </a:r>
            <a:r>
              <a:rPr lang="en-US" altLang="zh-CN" kern="0" dirty="0" err="1">
                <a:latin typeface="Lucida Console" panose="020B0609040504020204" pitchFamily="49" charset="0"/>
                <a:cs typeface="Lucida Console" panose="020B0609040504020204" pitchFamily="49" charset="0"/>
              </a:rPr>
              <a:t>github</a:t>
            </a:r>
            <a:r>
              <a:rPr lang="zh-CN" altLang="zh-CN" kern="0" dirty="0">
                <a:latin typeface="Lucida Console" panose="020B0609040504020204" pitchFamily="49" charset="0"/>
                <a:cs typeface="Lucida Console" panose="020B0609040504020204" pitchFamily="49" charset="0"/>
              </a:rPr>
              <a:t>上小组建的远程仓库上克隆到自己的电脑</a:t>
            </a:r>
            <a:endParaRPr lang="zh-CN" altLang="en-US" dirty="0"/>
          </a:p>
        </p:txBody>
      </p:sp>
    </p:spTree>
    <p:extLst>
      <p:ext uri="{BB962C8B-B14F-4D97-AF65-F5344CB8AC3E}">
        <p14:creationId xmlns:p14="http://schemas.microsoft.com/office/powerpoint/2010/main" val="3817372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sp>
        <p:nvSpPr>
          <p:cNvPr id="2" name="矩形 1">
            <a:extLst>
              <a:ext uri="{FF2B5EF4-FFF2-40B4-BE49-F238E27FC236}">
                <a16:creationId xmlns:a16="http://schemas.microsoft.com/office/drawing/2014/main" id="{EED72FE8-97D2-43EA-B0A9-7AA9CEA1F459}"/>
              </a:ext>
            </a:extLst>
          </p:cNvPr>
          <p:cNvSpPr/>
          <p:nvPr/>
        </p:nvSpPr>
        <p:spPr>
          <a:xfrm>
            <a:off x="941139" y="1419889"/>
            <a:ext cx="8815525" cy="923330"/>
          </a:xfrm>
          <a:prstGeom prst="rect">
            <a:avLst/>
          </a:prstGeom>
        </p:spPr>
        <p:txBody>
          <a:bodyPr wrap="square">
            <a:spAutoFit/>
          </a:bodyPr>
          <a:lstStyle/>
          <a:p>
            <a:r>
              <a:rPr lang="zh-CN" altLang="en-US" dirty="0"/>
              <a:t>利用</a:t>
            </a:r>
            <a:r>
              <a:rPr lang="en-US" altLang="zh-CN" dirty="0"/>
              <a:t>git </a:t>
            </a:r>
            <a:r>
              <a:rPr lang="en-US" altLang="zh-CN" dirty="0" err="1"/>
              <a:t>reflog</a:t>
            </a:r>
            <a:r>
              <a:rPr lang="en-US" altLang="zh-CN" dirty="0"/>
              <a:t> </a:t>
            </a:r>
            <a:r>
              <a:rPr lang="zh-CN" altLang="en-US" dirty="0"/>
              <a:t>进而找到每次提交的版本的编号，再利用 </a:t>
            </a:r>
          </a:p>
          <a:p>
            <a:r>
              <a:rPr lang="en-US" altLang="zh-CN" dirty="0"/>
              <a:t>                                                         git reset --hard </a:t>
            </a:r>
            <a:r>
              <a:rPr lang="zh-CN" altLang="en-US" dirty="0"/>
              <a:t>编号 </a:t>
            </a:r>
          </a:p>
          <a:p>
            <a:r>
              <a:rPr lang="zh-CN" altLang="en-US" dirty="0"/>
              <a:t>就可以回退到那个版本了</a:t>
            </a:r>
          </a:p>
        </p:txBody>
      </p:sp>
      <p:pic>
        <p:nvPicPr>
          <p:cNvPr id="5" name="图片 4">
            <a:extLst>
              <a:ext uri="{FF2B5EF4-FFF2-40B4-BE49-F238E27FC236}">
                <a16:creationId xmlns:a16="http://schemas.microsoft.com/office/drawing/2014/main" id="{5FB2A2B8-4097-4639-A7C6-17CCA5D4855A}"/>
              </a:ext>
            </a:extLst>
          </p:cNvPr>
          <p:cNvPicPr>
            <a:picLocks noChangeAspect="1"/>
          </p:cNvPicPr>
          <p:nvPr/>
        </p:nvPicPr>
        <p:blipFill>
          <a:blip r:embed="rId3"/>
          <a:stretch>
            <a:fillRect/>
          </a:stretch>
        </p:blipFill>
        <p:spPr>
          <a:xfrm>
            <a:off x="1950881" y="2414755"/>
            <a:ext cx="7453665" cy="1094353"/>
          </a:xfrm>
          <a:prstGeom prst="rect">
            <a:avLst/>
          </a:prstGeom>
        </p:spPr>
      </p:pic>
      <p:sp>
        <p:nvSpPr>
          <p:cNvPr id="7" name="矩形 6">
            <a:extLst>
              <a:ext uri="{FF2B5EF4-FFF2-40B4-BE49-F238E27FC236}">
                <a16:creationId xmlns:a16="http://schemas.microsoft.com/office/drawing/2014/main" id="{FF880205-C67B-47C8-96C6-6FFB586A6F49}"/>
              </a:ext>
            </a:extLst>
          </p:cNvPr>
          <p:cNvSpPr/>
          <p:nvPr/>
        </p:nvSpPr>
        <p:spPr>
          <a:xfrm>
            <a:off x="4526340" y="3616624"/>
            <a:ext cx="1569660" cy="369332"/>
          </a:xfrm>
          <a:prstGeom prst="rect">
            <a:avLst/>
          </a:prstGeom>
        </p:spPr>
        <p:txBody>
          <a:bodyPr wrap="none">
            <a:spAutoFit/>
          </a:bodyPr>
          <a:lstStyle/>
          <a:p>
            <a:r>
              <a:rPr lang="zh-CN" altLang="en-US" dirty="0"/>
              <a:t>这次终于好了</a:t>
            </a:r>
          </a:p>
        </p:txBody>
      </p:sp>
    </p:spTree>
    <p:extLst>
      <p:ext uri="{BB962C8B-B14F-4D97-AF65-F5344CB8AC3E}">
        <p14:creationId xmlns:p14="http://schemas.microsoft.com/office/powerpoint/2010/main" val="211971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sp>
        <p:nvSpPr>
          <p:cNvPr id="2" name="矩形 1">
            <a:extLst>
              <a:ext uri="{FF2B5EF4-FFF2-40B4-BE49-F238E27FC236}">
                <a16:creationId xmlns:a16="http://schemas.microsoft.com/office/drawing/2014/main" id="{28637480-8C20-43A8-8024-E45EDBA14C37}"/>
              </a:ext>
            </a:extLst>
          </p:cNvPr>
          <p:cNvSpPr/>
          <p:nvPr/>
        </p:nvSpPr>
        <p:spPr>
          <a:xfrm>
            <a:off x="796732" y="1369508"/>
            <a:ext cx="10473053" cy="4062651"/>
          </a:xfrm>
          <a:prstGeom prst="rect">
            <a:avLst/>
          </a:prstGeom>
        </p:spPr>
        <p:txBody>
          <a:bodyPr wrap="square">
            <a:spAutoFit/>
          </a:bodyPr>
          <a:lstStyle/>
          <a:p>
            <a:r>
              <a:rPr lang="zh-CN" altLang="zh-CN" kern="0" dirty="0">
                <a:latin typeface="Lucida Console" panose="020B0609040504020204" pitchFamily="49" charset="0"/>
                <a:cs typeface="Lucida Console" panose="020B0609040504020204" pitchFamily="49" charset="0"/>
              </a:rPr>
              <a:t>但是，在此之前为了便于管理，小明要利用</a:t>
            </a:r>
            <a:r>
              <a:rPr lang="en-US" altLang="zh-CN" kern="0" dirty="0">
                <a:latin typeface="Lucida Console" panose="020B0609040504020204" pitchFamily="49" charset="0"/>
                <a:cs typeface="Lucida Console" panose="020B0609040504020204" pitchFamily="49" charset="0"/>
              </a:rPr>
              <a:t>git</a:t>
            </a:r>
            <a:r>
              <a:rPr lang="zh-CN" altLang="zh-CN" kern="0" dirty="0">
                <a:latin typeface="Lucida Console" panose="020B0609040504020204" pitchFamily="49" charset="0"/>
                <a:cs typeface="Lucida Console" panose="020B0609040504020204" pitchFamily="49" charset="0"/>
              </a:rPr>
              <a:t>的分支功能，一条分支你可以看作是一条生产线，小组想把最终的成品放在</a:t>
            </a:r>
            <a:r>
              <a:rPr lang="en-US" altLang="zh-CN" kern="0" dirty="0" err="1">
                <a:latin typeface="Lucida Console" panose="020B0609040504020204" pitchFamily="49" charset="0"/>
                <a:cs typeface="Lucida Console" panose="020B0609040504020204" pitchFamily="49" charset="0"/>
              </a:rPr>
              <a:t>github</a:t>
            </a:r>
            <a:r>
              <a:rPr lang="zh-CN" altLang="zh-CN" kern="0" dirty="0">
                <a:latin typeface="Lucida Console" panose="020B0609040504020204" pitchFamily="49" charset="0"/>
                <a:cs typeface="Lucida Console" panose="020B0609040504020204" pitchFamily="49" charset="0"/>
              </a:rPr>
              <a:t>上小组仓库</a:t>
            </a:r>
            <a:r>
              <a:rPr lang="en-US" altLang="zh-CN" kern="0" dirty="0">
                <a:latin typeface="Lucida Console" panose="020B0609040504020204" pitchFamily="49" charset="0"/>
                <a:cs typeface="Lucida Console" panose="020B0609040504020204" pitchFamily="49" charset="0"/>
              </a:rPr>
              <a:t>groupwork</a:t>
            </a:r>
            <a:r>
              <a:rPr lang="zh-CN" altLang="zh-CN" kern="0" dirty="0">
                <a:latin typeface="Lucida Console" panose="020B0609040504020204" pitchFamily="49" charset="0"/>
                <a:cs typeface="Lucida Console" panose="020B0609040504020204" pitchFamily="49" charset="0"/>
              </a:rPr>
              <a:t>里的</a:t>
            </a:r>
            <a:r>
              <a:rPr lang="en-US" altLang="zh-CN" kern="0" dirty="0">
                <a:latin typeface="Lucida Console" panose="020B0609040504020204" pitchFamily="49" charset="0"/>
                <a:cs typeface="Lucida Console" panose="020B0609040504020204" pitchFamily="49" charset="0"/>
              </a:rPr>
              <a:t>master</a:t>
            </a:r>
            <a:r>
              <a:rPr lang="zh-CN" altLang="zh-CN" kern="0" dirty="0">
                <a:latin typeface="Lucida Console" panose="020B0609040504020204" pitchFamily="49" charset="0"/>
                <a:cs typeface="Lucida Console" panose="020B0609040504020204" pitchFamily="49" charset="0"/>
              </a:rPr>
              <a:t>上，而小组每个成员则在另一条生产线</a:t>
            </a:r>
            <a:r>
              <a:rPr lang="en-US" altLang="zh-CN" kern="0" dirty="0">
                <a:latin typeface="Lucida Console" panose="020B0609040504020204" pitchFamily="49" charset="0"/>
                <a:cs typeface="Lucida Console" panose="020B0609040504020204" pitchFamily="49" charset="0"/>
              </a:rPr>
              <a:t>dev</a:t>
            </a:r>
            <a:r>
              <a:rPr lang="zh-CN" altLang="zh-CN" kern="0" dirty="0">
                <a:latin typeface="Lucida Console" panose="020B0609040504020204" pitchFamily="49" charset="0"/>
                <a:cs typeface="Lucida Console" panose="020B0609040504020204" pitchFamily="49" charset="0"/>
              </a:rPr>
              <a:t>上工作（每个人在自己电脑里分别有一个</a:t>
            </a:r>
            <a:r>
              <a:rPr lang="en-US" altLang="zh-CN" kern="0" dirty="0">
                <a:latin typeface="Lucida Console" panose="020B0609040504020204" pitchFamily="49" charset="0"/>
                <a:cs typeface="Lucida Console" panose="020B0609040504020204" pitchFamily="49" charset="0"/>
              </a:rPr>
              <a:t>dev</a:t>
            </a:r>
            <a:r>
              <a:rPr lang="zh-CN" altLang="zh-CN" kern="0" dirty="0">
                <a:latin typeface="Lucida Console" panose="020B0609040504020204" pitchFamily="49" charset="0"/>
                <a:cs typeface="Lucida Console" panose="020B0609040504020204" pitchFamily="49" charset="0"/>
              </a:rPr>
              <a:t>分支），最终要做的就是把小组四人每条生产线上的工作合并到</a:t>
            </a:r>
            <a:r>
              <a:rPr lang="en-US" altLang="zh-CN" kern="0" dirty="0">
                <a:latin typeface="Lucida Console" panose="020B0609040504020204" pitchFamily="49" charset="0"/>
                <a:cs typeface="Lucida Console" panose="020B0609040504020204" pitchFamily="49" charset="0"/>
              </a:rPr>
              <a:t>master</a:t>
            </a:r>
            <a:endParaRPr lang="zh-CN" altLang="zh-CN" sz="2400" kern="100" dirty="0">
              <a:latin typeface="等线" panose="02010600030101010101" pitchFamily="2" charset="-122"/>
              <a:cs typeface="Times New Roman" panose="02020603050405020304" pitchFamily="18" charset="0"/>
            </a:endParaRPr>
          </a:p>
          <a:p>
            <a:r>
              <a:rPr lang="en-US" altLang="zh-CN" kern="0" dirty="0">
                <a:latin typeface="Lucida Console" panose="020B0609040504020204" pitchFamily="49" charset="0"/>
                <a:cs typeface="Lucida Console" panose="020B0609040504020204" pitchFamily="49" charset="0"/>
              </a:rPr>
              <a:t>1</a:t>
            </a:r>
            <a:r>
              <a:rPr lang="zh-CN" altLang="en-US" kern="0" dirty="0">
                <a:latin typeface="Lucida Console" panose="020B0609040504020204" pitchFamily="49" charset="0"/>
                <a:cs typeface="Lucida Console" panose="020B0609040504020204" pitchFamily="49" charset="0"/>
              </a:rPr>
              <a:t>）</a:t>
            </a:r>
            <a:r>
              <a:rPr lang="en-US" altLang="zh-CN" kern="0" dirty="0">
                <a:latin typeface="Lucida Console" panose="020B0609040504020204" pitchFamily="49" charset="0"/>
                <a:cs typeface="Lucida Console" panose="020B0609040504020204" pitchFamily="49" charset="0"/>
              </a:rPr>
              <a:t>git branch dev </a:t>
            </a:r>
            <a:r>
              <a:rPr lang="zh-CN" altLang="zh-CN" kern="0" dirty="0">
                <a:latin typeface="Lucida Console" panose="020B0609040504020204" pitchFamily="49" charset="0"/>
                <a:cs typeface="Lucida Console" panose="020B0609040504020204" pitchFamily="49" charset="0"/>
              </a:rPr>
              <a:t>创建一条分支</a:t>
            </a:r>
            <a:r>
              <a:rPr lang="en-US" altLang="zh-CN" kern="0" dirty="0">
                <a:latin typeface="Lucida Console" panose="020B0609040504020204" pitchFamily="49" charset="0"/>
                <a:cs typeface="Lucida Console" panose="020B0609040504020204" pitchFamily="49" charset="0"/>
              </a:rPr>
              <a:t>dev</a:t>
            </a:r>
            <a:r>
              <a:rPr lang="en-US" altLang="zh-CN" sz="2400" kern="100" dirty="0">
                <a:latin typeface="等线" panose="02010600030101010101" pitchFamily="2" charset="-122"/>
                <a:cs typeface="Times New Roman" panose="02020603050405020304" pitchFamily="18" charset="0"/>
              </a:rPr>
              <a:t>              2</a:t>
            </a:r>
            <a:r>
              <a:rPr lang="zh-CN" altLang="en-US" sz="2400" kern="100" dirty="0">
                <a:latin typeface="等线" panose="02010600030101010101" pitchFamily="2" charset="-122"/>
                <a:cs typeface="Times New Roman" panose="02020603050405020304" pitchFamily="18" charset="0"/>
              </a:rPr>
              <a:t>）</a:t>
            </a:r>
            <a:r>
              <a:rPr lang="en-US" altLang="zh-CN" kern="0" dirty="0">
                <a:latin typeface="Lucida Console" panose="020B0609040504020204" pitchFamily="49" charset="0"/>
                <a:cs typeface="Lucida Console" panose="020B0609040504020204" pitchFamily="49" charset="0"/>
              </a:rPr>
              <a:t>git checkout dev </a:t>
            </a:r>
            <a:r>
              <a:rPr lang="zh-CN" altLang="zh-CN" kern="0" dirty="0">
                <a:latin typeface="Lucida Console" panose="020B0609040504020204" pitchFamily="49" charset="0"/>
                <a:cs typeface="Lucida Console" panose="020B0609040504020204" pitchFamily="49" charset="0"/>
              </a:rPr>
              <a:t>切换到分支</a:t>
            </a:r>
            <a:r>
              <a:rPr lang="en-US" altLang="zh-CN" kern="0" dirty="0">
                <a:latin typeface="Lucida Console" panose="020B0609040504020204" pitchFamily="49" charset="0"/>
                <a:cs typeface="Lucida Console" panose="020B0609040504020204" pitchFamily="49" charset="0"/>
              </a:rPr>
              <a:t>dev</a:t>
            </a:r>
            <a:endParaRPr lang="zh-CN" altLang="zh-CN" sz="2400" kern="100" dirty="0">
              <a:latin typeface="等线" panose="02010600030101010101" pitchFamily="2" charset="-122"/>
              <a:cs typeface="Times New Roman" panose="02020603050405020304" pitchFamily="18" charset="0"/>
            </a:endParaRPr>
          </a:p>
          <a:p>
            <a:r>
              <a:rPr lang="zh-CN" altLang="zh-CN" kern="0" dirty="0">
                <a:latin typeface="Lucida Console" panose="020B0609040504020204" pitchFamily="49" charset="0"/>
                <a:cs typeface="Lucida Console" panose="020B0609040504020204" pitchFamily="49" charset="0"/>
              </a:rPr>
              <a:t>可以看到蓝色括号</a:t>
            </a:r>
            <a:endParaRPr lang="en-US" altLang="zh-CN" kern="0" dirty="0">
              <a:latin typeface="Lucida Console" panose="020B0609040504020204" pitchFamily="49" charset="0"/>
              <a:cs typeface="Lucida Console" panose="020B0609040504020204" pitchFamily="49" charset="0"/>
            </a:endParaRPr>
          </a:p>
          <a:p>
            <a:r>
              <a:rPr lang="zh-CN" altLang="zh-CN" kern="0" dirty="0">
                <a:latin typeface="Lucida Console" panose="020B0609040504020204" pitchFamily="49" charset="0"/>
                <a:cs typeface="Lucida Console" panose="020B0609040504020204" pitchFamily="49" charset="0"/>
              </a:rPr>
              <a:t>里</a:t>
            </a:r>
            <a:r>
              <a:rPr lang="en-US" altLang="zh-CN" kern="0" dirty="0">
                <a:latin typeface="Lucida Console" panose="020B0609040504020204" pitchFamily="49" charset="0"/>
                <a:cs typeface="Lucida Console" panose="020B0609040504020204" pitchFamily="49" charset="0"/>
              </a:rPr>
              <a:t>master</a:t>
            </a:r>
            <a:r>
              <a:rPr lang="zh-CN" altLang="zh-CN" kern="0" dirty="0">
                <a:latin typeface="Lucida Console" panose="020B0609040504020204" pitchFamily="49" charset="0"/>
                <a:cs typeface="Lucida Console" panose="020B0609040504020204" pitchFamily="49" charset="0"/>
              </a:rPr>
              <a:t>变成</a:t>
            </a:r>
            <a:r>
              <a:rPr lang="en-US" altLang="zh-CN" kern="0" dirty="0">
                <a:latin typeface="Lucida Console" panose="020B0609040504020204" pitchFamily="49" charset="0"/>
                <a:cs typeface="Lucida Console" panose="020B0609040504020204" pitchFamily="49" charset="0"/>
              </a:rPr>
              <a:t>dev</a:t>
            </a:r>
          </a:p>
          <a:p>
            <a:r>
              <a:rPr lang="zh-CN" altLang="zh-CN" kern="0" dirty="0">
                <a:latin typeface="Lucida Console" panose="020B0609040504020204" pitchFamily="49" charset="0"/>
                <a:cs typeface="Lucida Console" panose="020B0609040504020204" pitchFamily="49" charset="0"/>
              </a:rPr>
              <a:t>表示小明现在已经</a:t>
            </a:r>
            <a:endParaRPr lang="en-US" altLang="zh-CN" kern="0" dirty="0">
              <a:latin typeface="Lucida Console" panose="020B0609040504020204" pitchFamily="49" charset="0"/>
              <a:cs typeface="Lucida Console" panose="020B0609040504020204" pitchFamily="49" charset="0"/>
            </a:endParaRPr>
          </a:p>
          <a:p>
            <a:r>
              <a:rPr lang="zh-CN" altLang="zh-CN" kern="0" dirty="0">
                <a:latin typeface="Lucida Console" panose="020B0609040504020204" pitchFamily="49" charset="0"/>
                <a:cs typeface="Lucida Console" panose="020B0609040504020204" pitchFamily="49" charset="0"/>
              </a:rPr>
              <a:t>在</a:t>
            </a:r>
            <a:r>
              <a:rPr lang="en-US" altLang="zh-CN" kern="0" dirty="0">
                <a:latin typeface="Lucida Console" panose="020B0609040504020204" pitchFamily="49" charset="0"/>
                <a:cs typeface="Lucida Console" panose="020B0609040504020204" pitchFamily="49" charset="0"/>
              </a:rPr>
              <a:t>dev</a:t>
            </a:r>
            <a:r>
              <a:rPr lang="zh-CN" altLang="zh-CN" kern="0" dirty="0">
                <a:latin typeface="Lucida Console" panose="020B0609040504020204" pitchFamily="49" charset="0"/>
                <a:cs typeface="Lucida Console" panose="020B0609040504020204" pitchFamily="49" charset="0"/>
              </a:rPr>
              <a:t>生产线上了，</a:t>
            </a:r>
            <a:endParaRPr lang="en-US" altLang="zh-CN" kern="0" dirty="0">
              <a:latin typeface="Lucida Console" panose="020B0609040504020204" pitchFamily="49" charset="0"/>
              <a:cs typeface="Lucida Console" panose="020B0609040504020204" pitchFamily="49" charset="0"/>
            </a:endParaRPr>
          </a:p>
          <a:p>
            <a:r>
              <a:rPr lang="zh-CN" altLang="zh-CN" kern="0" dirty="0">
                <a:latin typeface="Lucida Console" panose="020B0609040504020204" pitchFamily="49" charset="0"/>
                <a:cs typeface="Lucida Console" panose="020B0609040504020204" pitchFamily="49" charset="0"/>
              </a:rPr>
              <a:t>接着小明把刚才说</a:t>
            </a:r>
            <a:endParaRPr lang="en-US" altLang="zh-CN" kern="0" dirty="0">
              <a:latin typeface="Lucida Console" panose="020B0609040504020204" pitchFamily="49" charset="0"/>
              <a:cs typeface="Lucida Console" panose="020B0609040504020204" pitchFamily="49" charset="0"/>
            </a:endParaRPr>
          </a:p>
          <a:p>
            <a:r>
              <a:rPr lang="zh-CN" altLang="zh-CN" kern="0" dirty="0">
                <a:latin typeface="Lucida Console" panose="020B0609040504020204" pitchFamily="49" charset="0"/>
                <a:cs typeface="Lucida Console" panose="020B0609040504020204" pitchFamily="49" charset="0"/>
              </a:rPr>
              <a:t>的远程仓库上克隆</a:t>
            </a:r>
            <a:endParaRPr lang="en-US" altLang="zh-CN" kern="0" dirty="0">
              <a:latin typeface="Lucida Console" panose="020B0609040504020204" pitchFamily="49" charset="0"/>
              <a:cs typeface="Lucida Console" panose="020B0609040504020204" pitchFamily="49" charset="0"/>
            </a:endParaRPr>
          </a:p>
          <a:p>
            <a:r>
              <a:rPr lang="zh-CN" altLang="zh-CN" kern="0" dirty="0">
                <a:latin typeface="Lucida Console" panose="020B0609040504020204" pitchFamily="49" charset="0"/>
                <a:cs typeface="Lucida Console" panose="020B0609040504020204" pitchFamily="49" charset="0"/>
              </a:rPr>
              <a:t>到自己的电脑，这</a:t>
            </a:r>
            <a:endParaRPr lang="en-US" altLang="zh-CN" kern="0" dirty="0">
              <a:latin typeface="Lucida Console" panose="020B0609040504020204" pitchFamily="49" charset="0"/>
              <a:cs typeface="Lucida Console" panose="020B0609040504020204" pitchFamily="49" charset="0"/>
            </a:endParaRPr>
          </a:p>
          <a:p>
            <a:r>
              <a:rPr lang="zh-CN" altLang="zh-CN" kern="0" dirty="0">
                <a:latin typeface="Lucida Console" panose="020B0609040504020204" pitchFamily="49" charset="0"/>
                <a:cs typeface="Lucida Console" panose="020B0609040504020204" pitchFamily="49" charset="0"/>
              </a:rPr>
              <a:t>条网址就是小组的</a:t>
            </a:r>
            <a:endParaRPr lang="en-US" altLang="zh-CN" kern="0" dirty="0">
              <a:latin typeface="Lucida Console" panose="020B0609040504020204" pitchFamily="49" charset="0"/>
              <a:cs typeface="Lucida Console" panose="020B0609040504020204" pitchFamily="49" charset="0"/>
            </a:endParaRPr>
          </a:p>
          <a:p>
            <a:r>
              <a:rPr lang="zh-CN" altLang="zh-CN" kern="0" dirty="0">
                <a:latin typeface="Lucida Console" panose="020B0609040504020204" pitchFamily="49" charset="0"/>
                <a:cs typeface="Lucida Console" panose="020B0609040504020204" pitchFamily="49" charset="0"/>
              </a:rPr>
              <a:t>远程仓库。</a:t>
            </a:r>
            <a:endParaRPr lang="zh-CN" altLang="zh-CN" sz="2400" kern="100" dirty="0">
              <a:latin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144CF8C9-5C4F-4B3D-9340-FB57BAA39E7B}"/>
              </a:ext>
            </a:extLst>
          </p:cNvPr>
          <p:cNvPicPr>
            <a:picLocks noChangeAspect="1"/>
          </p:cNvPicPr>
          <p:nvPr/>
        </p:nvPicPr>
        <p:blipFill>
          <a:blip r:embed="rId3"/>
          <a:stretch>
            <a:fillRect/>
          </a:stretch>
        </p:blipFill>
        <p:spPr>
          <a:xfrm>
            <a:off x="3188762" y="2903439"/>
            <a:ext cx="7523890" cy="3239453"/>
          </a:xfrm>
          <a:prstGeom prst="rect">
            <a:avLst/>
          </a:prstGeom>
        </p:spPr>
      </p:pic>
    </p:spTree>
    <p:extLst>
      <p:ext uri="{BB962C8B-B14F-4D97-AF65-F5344CB8AC3E}">
        <p14:creationId xmlns:p14="http://schemas.microsoft.com/office/powerpoint/2010/main" val="251705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sp>
        <p:nvSpPr>
          <p:cNvPr id="2" name="矩形 1">
            <a:extLst>
              <a:ext uri="{FF2B5EF4-FFF2-40B4-BE49-F238E27FC236}">
                <a16:creationId xmlns:a16="http://schemas.microsoft.com/office/drawing/2014/main" id="{9BF201CD-CD3F-466F-877A-E2D6A34174C5}"/>
              </a:ext>
            </a:extLst>
          </p:cNvPr>
          <p:cNvSpPr/>
          <p:nvPr/>
        </p:nvSpPr>
        <p:spPr>
          <a:xfrm>
            <a:off x="726830" y="1348353"/>
            <a:ext cx="10524031" cy="1477328"/>
          </a:xfrm>
          <a:prstGeom prst="rect">
            <a:avLst/>
          </a:prstGeom>
        </p:spPr>
        <p:txBody>
          <a:bodyPr wrap="square">
            <a:spAutoFit/>
          </a:bodyPr>
          <a:lstStyle/>
          <a:p>
            <a:r>
              <a:rPr lang="zh-CN" altLang="zh-CN" kern="0" dirty="0">
                <a:latin typeface="Lucida Console" panose="020B0609040504020204" pitchFamily="49" charset="0"/>
                <a:cs typeface="Lucida Console" panose="020B0609040504020204" pitchFamily="49" charset="0"/>
              </a:rPr>
              <a:t>接着就可以在此基础上工作啦，经过一系列劈里啪啦，比如小明已经完成了他今天的工作，他完成了三页名为</a:t>
            </a:r>
            <a:r>
              <a:rPr lang="en-US" altLang="zh-CN" kern="0" dirty="0" err="1">
                <a:latin typeface="Lucida Console" panose="020B0609040504020204" pitchFamily="49" charset="0"/>
                <a:cs typeface="Lucida Console" panose="020B0609040504020204" pitchFamily="49" charset="0"/>
              </a:rPr>
              <a:t>preppt</a:t>
            </a:r>
            <a:r>
              <a:rPr lang="zh-CN" altLang="zh-CN" kern="0" dirty="0">
                <a:latin typeface="Lucida Console" panose="020B0609040504020204" pitchFamily="49" charset="0"/>
                <a:cs typeface="Lucida Console" panose="020B0609040504020204" pitchFamily="49" charset="0"/>
              </a:rPr>
              <a:t>的</a:t>
            </a:r>
            <a:r>
              <a:rPr lang="en-US" altLang="zh-CN" kern="0" dirty="0">
                <a:latin typeface="Lucida Console" panose="020B0609040504020204" pitchFamily="49" charset="0"/>
                <a:cs typeface="Lucida Console" panose="020B0609040504020204" pitchFamily="49" charset="0"/>
              </a:rPr>
              <a:t>PPT</a:t>
            </a:r>
            <a:r>
              <a:rPr lang="zh-CN" altLang="zh-CN" kern="0" dirty="0">
                <a:latin typeface="Lucida Console" panose="020B0609040504020204" pitchFamily="49" charset="0"/>
                <a:cs typeface="Lucida Console" panose="020B0609040504020204" pitchFamily="49" charset="0"/>
              </a:rPr>
              <a:t>，那么首先先要把这个文件存进</a:t>
            </a:r>
            <a:r>
              <a:rPr lang="en-US" altLang="zh-CN" kern="0" dirty="0">
                <a:latin typeface="Lucida Console" panose="020B0609040504020204" pitchFamily="49" charset="0"/>
                <a:cs typeface="Lucida Console" panose="020B0609040504020204" pitchFamily="49" charset="0"/>
              </a:rPr>
              <a:t>git</a:t>
            </a:r>
            <a:r>
              <a:rPr lang="zh-CN" altLang="zh-CN" kern="0" dirty="0">
                <a:latin typeface="Lucida Console" panose="020B0609040504020204" pitchFamily="49" charset="0"/>
                <a:cs typeface="Lucida Console" panose="020B0609040504020204" pitchFamily="49" charset="0"/>
              </a:rPr>
              <a:t>的缓存区，再把缓存区的内容放进他的仓库：命令分别是</a:t>
            </a:r>
            <a:r>
              <a:rPr lang="en-US" altLang="zh-CN" kern="0" dirty="0">
                <a:latin typeface="Lucida Console" panose="020B0609040504020204" pitchFamily="49" charset="0"/>
                <a:cs typeface="Lucida Console" panose="020B0609040504020204" pitchFamily="49" charset="0"/>
              </a:rPr>
              <a:t>:</a:t>
            </a:r>
            <a:endParaRPr lang="zh-CN" altLang="zh-CN" sz="2400" kern="100" dirty="0">
              <a:latin typeface="等线" panose="02010600030101010101" pitchFamily="2" charset="-122"/>
              <a:cs typeface="Times New Roman" panose="02020603050405020304" pitchFamily="18" charset="0"/>
            </a:endParaRPr>
          </a:p>
          <a:p>
            <a:r>
              <a:rPr lang="en-US" altLang="zh-CN" kern="0" dirty="0">
                <a:latin typeface="Lucida Console" panose="020B0609040504020204" pitchFamily="49" charset="0"/>
                <a:cs typeface="Lucida Console" panose="020B0609040504020204" pitchFamily="49" charset="0"/>
              </a:rPr>
              <a:t>git add preppt.pptx </a:t>
            </a:r>
            <a:endParaRPr lang="zh-CN" altLang="zh-CN" sz="2400" kern="100" dirty="0">
              <a:latin typeface="等线" panose="02010600030101010101" pitchFamily="2" charset="-122"/>
              <a:cs typeface="Times New Roman" panose="02020603050405020304" pitchFamily="18" charset="0"/>
            </a:endParaRPr>
          </a:p>
          <a:p>
            <a:r>
              <a:rPr lang="en-US" altLang="zh-CN" kern="0" dirty="0">
                <a:latin typeface="Lucida Console" panose="020B0609040504020204" pitchFamily="49" charset="0"/>
                <a:cs typeface="Lucida Console" panose="020B0609040504020204" pitchFamily="49" charset="0"/>
              </a:rPr>
              <a:t>git commit -m ‘</a:t>
            </a:r>
            <a:r>
              <a:rPr lang="zh-CN" altLang="zh-CN" kern="0" dirty="0">
                <a:latin typeface="Lucida Console" panose="020B0609040504020204" pitchFamily="49" charset="0"/>
                <a:cs typeface="Lucida Console" panose="020B0609040504020204" pitchFamily="49" charset="0"/>
              </a:rPr>
              <a:t>你想备注的话</a:t>
            </a:r>
            <a:r>
              <a:rPr lang="en-US" altLang="zh-CN" kern="0" dirty="0">
                <a:latin typeface="Lucida Console" panose="020B0609040504020204" pitchFamily="49" charset="0"/>
                <a:cs typeface="Lucida Console" panose="020B0609040504020204" pitchFamily="49" charset="0"/>
              </a:rPr>
              <a:t>’</a:t>
            </a:r>
            <a:endParaRPr lang="zh-CN" altLang="zh-CN" sz="2400" kern="100" dirty="0">
              <a:latin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17B66FB-A253-4E27-AE27-017D77C4C281}"/>
              </a:ext>
            </a:extLst>
          </p:cNvPr>
          <p:cNvPicPr>
            <a:picLocks noChangeAspect="1"/>
          </p:cNvPicPr>
          <p:nvPr/>
        </p:nvPicPr>
        <p:blipFill>
          <a:blip r:embed="rId3"/>
          <a:stretch>
            <a:fillRect/>
          </a:stretch>
        </p:blipFill>
        <p:spPr>
          <a:xfrm>
            <a:off x="2294414" y="2825681"/>
            <a:ext cx="7603171" cy="3419230"/>
          </a:xfrm>
          <a:prstGeom prst="rect">
            <a:avLst/>
          </a:prstGeom>
        </p:spPr>
      </p:pic>
    </p:spTree>
    <p:extLst>
      <p:ext uri="{BB962C8B-B14F-4D97-AF65-F5344CB8AC3E}">
        <p14:creationId xmlns:p14="http://schemas.microsoft.com/office/powerpoint/2010/main" val="426588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sp>
        <p:nvSpPr>
          <p:cNvPr id="2" name="矩形 1">
            <a:extLst>
              <a:ext uri="{FF2B5EF4-FFF2-40B4-BE49-F238E27FC236}">
                <a16:creationId xmlns:a16="http://schemas.microsoft.com/office/drawing/2014/main" id="{56822A95-EB7A-4D12-8A0B-57461C2C0442}"/>
              </a:ext>
            </a:extLst>
          </p:cNvPr>
          <p:cNvSpPr/>
          <p:nvPr/>
        </p:nvSpPr>
        <p:spPr>
          <a:xfrm>
            <a:off x="796732" y="1761345"/>
            <a:ext cx="10454129" cy="3693319"/>
          </a:xfrm>
          <a:prstGeom prst="rect">
            <a:avLst/>
          </a:prstGeom>
        </p:spPr>
        <p:txBody>
          <a:bodyPr wrap="square">
            <a:spAutoFit/>
          </a:bodyPr>
          <a:lstStyle/>
          <a:p>
            <a:r>
              <a:rPr lang="zh-CN" altLang="zh-CN" kern="0" dirty="0">
                <a:latin typeface="Lucida Console" panose="020B0609040504020204" pitchFamily="49" charset="0"/>
                <a:cs typeface="Lucida Console" panose="020B0609040504020204" pitchFamily="49" charset="0"/>
              </a:rPr>
              <a:t>完成了这次工作，小明准备睡了，但突然有些害怕，万一自己的电脑夜里自燃呢，或者文件被病毒给删了，那就完成不了信息检索期末汇报了，小明辗转反侧，突然想到：那就放进远程仓库里存着吧。首先，为了方便先给自己工作的仓库也就是放</a:t>
            </a:r>
            <a:r>
              <a:rPr lang="en-US" altLang="zh-CN" kern="0" dirty="0">
                <a:latin typeface="Lucida Console" panose="020B0609040504020204" pitchFamily="49" charset="0"/>
                <a:cs typeface="Lucida Console" panose="020B0609040504020204" pitchFamily="49" charset="0"/>
              </a:rPr>
              <a:t>ppt</a:t>
            </a:r>
            <a:r>
              <a:rPr lang="zh-CN" altLang="zh-CN" kern="0" dirty="0">
                <a:latin typeface="Lucida Console" panose="020B0609040504020204" pitchFamily="49" charset="0"/>
                <a:cs typeface="Lucida Console" panose="020B0609040504020204" pitchFamily="49" charset="0"/>
              </a:rPr>
              <a:t>等文件的地方起个名字，就叫</a:t>
            </a:r>
            <a:r>
              <a:rPr lang="en-US" altLang="zh-CN" kern="0" dirty="0">
                <a:latin typeface="Lucida Console" panose="020B0609040504020204" pitchFamily="49" charset="0"/>
                <a:cs typeface="Lucida Console" panose="020B0609040504020204" pitchFamily="49" charset="0"/>
              </a:rPr>
              <a:t>origin</a:t>
            </a:r>
            <a:r>
              <a:rPr lang="zh-CN" altLang="zh-CN" kern="0" dirty="0">
                <a:latin typeface="Lucida Console" panose="020B0609040504020204" pitchFamily="49" charset="0"/>
                <a:cs typeface="Lucida Console" panose="020B0609040504020204" pitchFamily="49" charset="0"/>
              </a:rPr>
              <a:t>有了名字才能让小组的远程仓库认识这个小明自己的仓库：</a:t>
            </a:r>
            <a:endParaRPr lang="en-US" altLang="zh-CN" kern="0" dirty="0">
              <a:latin typeface="Lucida Console" panose="020B0609040504020204" pitchFamily="49" charset="0"/>
              <a:cs typeface="Lucida Console" panose="020B0609040504020204" pitchFamily="49" charset="0"/>
            </a:endParaRPr>
          </a:p>
          <a:p>
            <a:endParaRPr lang="zh-CN" altLang="zh-CN" sz="2400" kern="100" dirty="0">
              <a:latin typeface="等线" panose="02010600030101010101" pitchFamily="2" charset="-122"/>
              <a:cs typeface="Times New Roman" panose="02020603050405020304" pitchFamily="18" charset="0"/>
            </a:endParaRPr>
          </a:p>
          <a:p>
            <a:r>
              <a:rPr lang="en-US" altLang="zh-CN" kern="0" dirty="0">
                <a:latin typeface="Lucida Console" panose="020B0609040504020204" pitchFamily="49" charset="0"/>
                <a:cs typeface="Lucida Console" panose="020B0609040504020204" pitchFamily="49" charset="0"/>
              </a:rPr>
              <a:t>Git remote add origin </a:t>
            </a:r>
            <a:r>
              <a:rPr lang="en-US" altLang="zh-CN" u="sng" kern="0" dirty="0">
                <a:solidFill>
                  <a:srgbClr val="0563C1"/>
                </a:solidFill>
                <a:latin typeface="Lucida Console" panose="020B0609040504020204" pitchFamily="49" charset="0"/>
                <a:cs typeface="Lucida Console" panose="020B0609040504020204" pitchFamily="49" charset="0"/>
                <a:hlinkClick r:id="rId3"/>
              </a:rPr>
              <a:t>git@github.com:mbb0303/</a:t>
            </a:r>
            <a:r>
              <a:rPr lang="en-US" altLang="zh-CN" u="sng" kern="0" dirty="0" err="1">
                <a:solidFill>
                  <a:srgbClr val="0563C1"/>
                </a:solidFill>
                <a:latin typeface="Lucida Console" panose="020B0609040504020204" pitchFamily="49" charset="0"/>
                <a:cs typeface="Lucida Console" panose="020B0609040504020204" pitchFamily="49" charset="0"/>
                <a:hlinkClick r:id="rId3"/>
              </a:rPr>
              <a:t>groupwork.git</a:t>
            </a:r>
            <a:endParaRPr lang="en-US" altLang="zh-CN" u="sng" kern="0" dirty="0">
              <a:solidFill>
                <a:srgbClr val="0563C1"/>
              </a:solidFill>
              <a:latin typeface="Lucida Console" panose="020B0609040504020204" pitchFamily="49" charset="0"/>
              <a:cs typeface="Lucida Console" panose="020B0609040504020204" pitchFamily="49" charset="0"/>
            </a:endParaRPr>
          </a:p>
          <a:p>
            <a:endParaRPr lang="zh-CN" altLang="zh-CN" sz="2400" kern="100" dirty="0">
              <a:latin typeface="等线" panose="02010600030101010101" pitchFamily="2" charset="-122"/>
              <a:cs typeface="Times New Roman" panose="02020603050405020304" pitchFamily="18" charset="0"/>
            </a:endParaRPr>
          </a:p>
          <a:p>
            <a:r>
              <a:rPr lang="zh-CN" altLang="zh-CN" kern="0" dirty="0">
                <a:latin typeface="Lucida Console" panose="020B0609040504020204" pitchFamily="49" charset="0"/>
                <a:cs typeface="Lucida Console" panose="020B0609040504020204" pitchFamily="49" charset="0"/>
              </a:rPr>
              <a:t>但由于小明是在</a:t>
            </a:r>
            <a:r>
              <a:rPr lang="en-US" altLang="zh-CN" kern="0" dirty="0">
                <a:latin typeface="Lucida Console" panose="020B0609040504020204" pitchFamily="49" charset="0"/>
                <a:cs typeface="Lucida Console" panose="020B0609040504020204" pitchFamily="49" charset="0"/>
              </a:rPr>
              <a:t>dev</a:t>
            </a:r>
            <a:r>
              <a:rPr lang="zh-CN" altLang="zh-CN" kern="0" dirty="0">
                <a:latin typeface="Lucida Console" panose="020B0609040504020204" pitchFamily="49" charset="0"/>
                <a:cs typeface="Lucida Console" panose="020B0609040504020204" pitchFamily="49" charset="0"/>
              </a:rPr>
              <a:t>这条生产线上工作的，所以必须创建远程</a:t>
            </a:r>
            <a:r>
              <a:rPr lang="en-US" altLang="zh-CN" kern="0" dirty="0">
                <a:latin typeface="Lucida Console" panose="020B0609040504020204" pitchFamily="49" charset="0"/>
                <a:cs typeface="Lucida Console" panose="020B0609040504020204" pitchFamily="49" charset="0"/>
              </a:rPr>
              <a:t>origin</a:t>
            </a:r>
            <a:r>
              <a:rPr lang="zh-CN" altLang="zh-CN" kern="0" dirty="0">
                <a:latin typeface="Lucida Console" panose="020B0609040504020204" pitchFamily="49" charset="0"/>
                <a:cs typeface="Lucida Console" panose="020B0609040504020204" pitchFamily="49" charset="0"/>
              </a:rPr>
              <a:t>的</a:t>
            </a:r>
            <a:r>
              <a:rPr lang="en-US" altLang="zh-CN" kern="0" dirty="0">
                <a:latin typeface="Lucida Console" panose="020B0609040504020204" pitchFamily="49" charset="0"/>
                <a:cs typeface="Lucida Console" panose="020B0609040504020204" pitchFamily="49" charset="0"/>
              </a:rPr>
              <a:t>dev</a:t>
            </a:r>
            <a:r>
              <a:rPr lang="zh-CN" altLang="zh-CN" kern="0" dirty="0">
                <a:latin typeface="Lucida Console" panose="020B0609040504020204" pitchFamily="49" charset="0"/>
                <a:cs typeface="Lucida Console" panose="020B0609040504020204" pitchFamily="49" charset="0"/>
              </a:rPr>
              <a:t>到本地：</a:t>
            </a:r>
            <a:endParaRPr lang="en-US" altLang="zh-CN" kern="0" dirty="0">
              <a:latin typeface="Lucida Console" panose="020B0609040504020204" pitchFamily="49" charset="0"/>
              <a:cs typeface="Lucida Console" panose="020B0609040504020204" pitchFamily="49" charset="0"/>
            </a:endParaRPr>
          </a:p>
          <a:p>
            <a:br>
              <a:rPr lang="en-US" altLang="zh-CN" kern="0" dirty="0">
                <a:latin typeface="Lucida Console" panose="020B0609040504020204" pitchFamily="49" charset="0"/>
                <a:cs typeface="Lucida Console" panose="020B0609040504020204" pitchFamily="49" charset="0"/>
              </a:rPr>
            </a:br>
            <a:r>
              <a:rPr lang="en-US" altLang="zh-CN" kern="0" dirty="0">
                <a:latin typeface="Lucida Console" panose="020B0609040504020204" pitchFamily="49" charset="0"/>
                <a:cs typeface="Lucida Console" panose="020B0609040504020204" pitchFamily="49" charset="0"/>
              </a:rPr>
              <a:t>git checkout -b dev origin/dev</a:t>
            </a:r>
          </a:p>
          <a:p>
            <a:endParaRPr lang="zh-CN" altLang="zh-CN" sz="2400" kern="100" dirty="0">
              <a:latin typeface="等线" panose="02010600030101010101" pitchFamily="2" charset="-122"/>
              <a:cs typeface="Times New Roman" panose="02020603050405020304" pitchFamily="18" charset="0"/>
            </a:endParaRPr>
          </a:p>
          <a:p>
            <a:r>
              <a:rPr lang="zh-CN" altLang="zh-CN" kern="0" dirty="0">
                <a:latin typeface="Lucida Console" panose="020B0609040504020204" pitchFamily="49" charset="0"/>
                <a:cs typeface="Lucida Console" panose="020B0609040504020204" pitchFamily="49" charset="0"/>
              </a:rPr>
              <a:t>之后</a:t>
            </a:r>
            <a:r>
              <a:rPr lang="zh-CN" altLang="zh-CN" kern="0" dirty="0">
                <a:ea typeface="Lucida Console" panose="020B0609040504020204" pitchFamily="49" charset="0"/>
                <a:cs typeface="Lucida Console" panose="020B0609040504020204" pitchFamily="49" charset="0"/>
              </a:rPr>
              <a:t> </a:t>
            </a:r>
            <a:r>
              <a:rPr lang="zh-CN" altLang="zh-CN" kern="0" dirty="0">
                <a:latin typeface="Lucida Console" panose="020B0609040504020204" pitchFamily="49" charset="0"/>
                <a:cs typeface="Lucida Console" panose="020B0609040504020204" pitchFamily="49" charset="0"/>
              </a:rPr>
              <a:t>经过一些工作后，就可以把工作成果传送到小组的仓库里：</a:t>
            </a:r>
            <a:endParaRPr lang="zh-CN" altLang="en-US" dirty="0"/>
          </a:p>
        </p:txBody>
      </p:sp>
    </p:spTree>
    <p:extLst>
      <p:ext uri="{BB962C8B-B14F-4D97-AF65-F5344CB8AC3E}">
        <p14:creationId xmlns:p14="http://schemas.microsoft.com/office/powerpoint/2010/main" val="419646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pic>
        <p:nvPicPr>
          <p:cNvPr id="2" name="图片 1">
            <a:extLst>
              <a:ext uri="{FF2B5EF4-FFF2-40B4-BE49-F238E27FC236}">
                <a16:creationId xmlns:a16="http://schemas.microsoft.com/office/drawing/2014/main" id="{8F92C8CB-F849-47CA-8172-ABCC7893DD90}"/>
              </a:ext>
            </a:extLst>
          </p:cNvPr>
          <p:cNvPicPr>
            <a:picLocks noChangeAspect="1"/>
          </p:cNvPicPr>
          <p:nvPr/>
        </p:nvPicPr>
        <p:blipFill>
          <a:blip r:embed="rId3"/>
          <a:stretch>
            <a:fillRect/>
          </a:stretch>
        </p:blipFill>
        <p:spPr>
          <a:xfrm>
            <a:off x="1020851" y="1576677"/>
            <a:ext cx="9524921" cy="4503691"/>
          </a:xfrm>
          <a:prstGeom prst="rect">
            <a:avLst/>
          </a:prstGeom>
        </p:spPr>
      </p:pic>
    </p:spTree>
    <p:extLst>
      <p:ext uri="{BB962C8B-B14F-4D97-AF65-F5344CB8AC3E}">
        <p14:creationId xmlns:p14="http://schemas.microsoft.com/office/powerpoint/2010/main" val="53475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sp>
        <p:nvSpPr>
          <p:cNvPr id="2" name="矩形 1">
            <a:extLst>
              <a:ext uri="{FF2B5EF4-FFF2-40B4-BE49-F238E27FC236}">
                <a16:creationId xmlns:a16="http://schemas.microsoft.com/office/drawing/2014/main" id="{38B77CB4-E5DC-4B0A-8D1D-AFB1898C127F}"/>
              </a:ext>
            </a:extLst>
          </p:cNvPr>
          <p:cNvSpPr/>
          <p:nvPr/>
        </p:nvSpPr>
        <p:spPr>
          <a:xfrm>
            <a:off x="941139" y="1401664"/>
            <a:ext cx="10133261" cy="923330"/>
          </a:xfrm>
          <a:prstGeom prst="rect">
            <a:avLst/>
          </a:prstGeom>
        </p:spPr>
        <p:txBody>
          <a:bodyPr wrap="square">
            <a:spAutoFit/>
          </a:bodyPr>
          <a:lstStyle/>
          <a:p>
            <a:r>
              <a:rPr lang="zh-CN" altLang="zh-CN" kern="0" dirty="0">
                <a:latin typeface="Lucida Console" panose="020B0609040504020204" pitchFamily="49" charset="0"/>
                <a:cs typeface="Lucida Console" panose="020B0609040504020204" pitchFamily="49" charset="0"/>
              </a:rPr>
              <a:t>一周后，小明又开始了工作，由于时间有点久，小明有点懵，所以他想看看自己现在电脑里的仓库处于什么样一个状态，这样可以帮自己快速回顾一下进展，开始今天的任务，</a:t>
            </a:r>
            <a:endParaRPr lang="zh-CN" altLang="zh-CN" sz="2400" kern="100" dirty="0">
              <a:latin typeface="等线" panose="02010600030101010101" pitchFamily="2" charset="-122"/>
              <a:cs typeface="Times New Roman" panose="02020603050405020304" pitchFamily="18" charset="0"/>
            </a:endParaRPr>
          </a:p>
          <a:p>
            <a:r>
              <a:rPr lang="zh-CN" altLang="zh-CN" kern="0" dirty="0">
                <a:latin typeface="Lucida Console" panose="020B0609040504020204" pitchFamily="49" charset="0"/>
                <a:cs typeface="Lucida Console" panose="020B0609040504020204" pitchFamily="49" charset="0"/>
              </a:rPr>
              <a:t>利用</a:t>
            </a:r>
            <a:r>
              <a:rPr lang="en-US" altLang="zh-CN" kern="0" dirty="0">
                <a:latin typeface="Lucida Console" panose="020B0609040504020204" pitchFamily="49" charset="0"/>
                <a:cs typeface="Lucida Console" panose="020B0609040504020204" pitchFamily="49" charset="0"/>
              </a:rPr>
              <a:t>git status</a:t>
            </a:r>
            <a:r>
              <a:rPr lang="zh-CN" altLang="zh-CN" kern="0" dirty="0">
                <a:latin typeface="Lucida Console" panose="020B0609040504020204" pitchFamily="49" charset="0"/>
                <a:cs typeface="Lucida Console" panose="020B0609040504020204" pitchFamily="49" charset="0"/>
              </a:rPr>
              <a:t>：</a:t>
            </a:r>
            <a:endParaRPr lang="zh-CN" altLang="en-US" dirty="0"/>
          </a:p>
        </p:txBody>
      </p:sp>
      <p:pic>
        <p:nvPicPr>
          <p:cNvPr id="5" name="图片 4">
            <a:extLst>
              <a:ext uri="{FF2B5EF4-FFF2-40B4-BE49-F238E27FC236}">
                <a16:creationId xmlns:a16="http://schemas.microsoft.com/office/drawing/2014/main" id="{0FB2C4DB-2F72-4464-9703-30BBFD516425}"/>
              </a:ext>
            </a:extLst>
          </p:cNvPr>
          <p:cNvPicPr>
            <a:picLocks noChangeAspect="1"/>
          </p:cNvPicPr>
          <p:nvPr/>
        </p:nvPicPr>
        <p:blipFill>
          <a:blip r:embed="rId3"/>
          <a:stretch>
            <a:fillRect/>
          </a:stretch>
        </p:blipFill>
        <p:spPr>
          <a:xfrm>
            <a:off x="941139" y="2324994"/>
            <a:ext cx="7078350" cy="4263376"/>
          </a:xfrm>
          <a:prstGeom prst="rect">
            <a:avLst/>
          </a:prstGeom>
        </p:spPr>
      </p:pic>
      <p:sp>
        <p:nvSpPr>
          <p:cNvPr id="7" name="矩形 6">
            <a:extLst>
              <a:ext uri="{FF2B5EF4-FFF2-40B4-BE49-F238E27FC236}">
                <a16:creationId xmlns:a16="http://schemas.microsoft.com/office/drawing/2014/main" id="{20763F08-02AD-4E99-A724-240ED4D8758F}"/>
              </a:ext>
            </a:extLst>
          </p:cNvPr>
          <p:cNvSpPr/>
          <p:nvPr/>
        </p:nvSpPr>
        <p:spPr>
          <a:xfrm>
            <a:off x="8436909" y="3631278"/>
            <a:ext cx="3254906" cy="646331"/>
          </a:xfrm>
          <a:prstGeom prst="rect">
            <a:avLst/>
          </a:prstGeom>
        </p:spPr>
        <p:txBody>
          <a:bodyPr wrap="square">
            <a:spAutoFit/>
          </a:bodyPr>
          <a:lstStyle/>
          <a:p>
            <a:r>
              <a:rPr lang="zh-CN" altLang="en-US" dirty="0"/>
              <a:t>可以看到提示：已经更新了，并且有过修改和删除：</a:t>
            </a:r>
          </a:p>
        </p:txBody>
      </p:sp>
    </p:spTree>
    <p:extLst>
      <p:ext uri="{BB962C8B-B14F-4D97-AF65-F5344CB8AC3E}">
        <p14:creationId xmlns:p14="http://schemas.microsoft.com/office/powerpoint/2010/main" val="304422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sp>
        <p:nvSpPr>
          <p:cNvPr id="2" name="矩形 1">
            <a:extLst>
              <a:ext uri="{FF2B5EF4-FFF2-40B4-BE49-F238E27FC236}">
                <a16:creationId xmlns:a16="http://schemas.microsoft.com/office/drawing/2014/main" id="{83C3E8A4-65FD-4393-879B-1F9AD79C9F92}"/>
              </a:ext>
            </a:extLst>
          </p:cNvPr>
          <p:cNvSpPr/>
          <p:nvPr/>
        </p:nvSpPr>
        <p:spPr>
          <a:xfrm>
            <a:off x="691046" y="1336731"/>
            <a:ext cx="10164523" cy="4524315"/>
          </a:xfrm>
          <a:prstGeom prst="rect">
            <a:avLst/>
          </a:prstGeom>
        </p:spPr>
        <p:txBody>
          <a:bodyPr wrap="square">
            <a:spAutoFit/>
          </a:bodyPr>
          <a:lstStyle/>
          <a:p>
            <a:r>
              <a:rPr lang="zh-CN" altLang="en-US" dirty="0"/>
              <a:t>当然还要看看自己一周前作了哪些改动</a:t>
            </a:r>
            <a:endParaRPr lang="en-US" altLang="zh-CN" dirty="0"/>
          </a:p>
          <a:p>
            <a:r>
              <a:rPr lang="zh-CN" altLang="en-US" dirty="0"/>
              <a:t>利用：</a:t>
            </a:r>
            <a:r>
              <a:rPr lang="en-US" altLang="zh-CN" dirty="0"/>
              <a:t>git diff preppt.pptx</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最后再把远程仓库里这段时间大家的工作全都拉取到小明自己的电脑里，这次不用克隆远程仓库啦，因为上次的克隆使小明电脑里已经有了一仓库</a:t>
            </a:r>
            <a:r>
              <a:rPr lang="en-US" altLang="zh-CN" dirty="0"/>
              <a:t>groupwork</a:t>
            </a:r>
            <a:r>
              <a:rPr lang="zh-CN" altLang="en-US" dirty="0"/>
              <a:t>，所以这次只需把仓库里的内容更新一下就好了：</a:t>
            </a:r>
            <a:endParaRPr lang="en-US" altLang="zh-CN" dirty="0"/>
          </a:p>
        </p:txBody>
      </p:sp>
      <p:pic>
        <p:nvPicPr>
          <p:cNvPr id="9" name="图片 8">
            <a:extLst>
              <a:ext uri="{FF2B5EF4-FFF2-40B4-BE49-F238E27FC236}">
                <a16:creationId xmlns:a16="http://schemas.microsoft.com/office/drawing/2014/main" id="{39121761-6D4B-4551-93A8-78467BD73332}"/>
              </a:ext>
            </a:extLst>
          </p:cNvPr>
          <p:cNvPicPr>
            <a:picLocks noChangeAspect="1"/>
          </p:cNvPicPr>
          <p:nvPr/>
        </p:nvPicPr>
        <p:blipFill>
          <a:blip r:embed="rId3"/>
          <a:stretch>
            <a:fillRect/>
          </a:stretch>
        </p:blipFill>
        <p:spPr>
          <a:xfrm>
            <a:off x="1937825" y="5521638"/>
            <a:ext cx="7755784" cy="866568"/>
          </a:xfrm>
          <a:prstGeom prst="rect">
            <a:avLst/>
          </a:prstGeom>
        </p:spPr>
      </p:pic>
      <p:pic>
        <p:nvPicPr>
          <p:cNvPr id="11" name="图片 10">
            <a:extLst>
              <a:ext uri="{FF2B5EF4-FFF2-40B4-BE49-F238E27FC236}">
                <a16:creationId xmlns:a16="http://schemas.microsoft.com/office/drawing/2014/main" id="{BF8264B8-8F66-4925-A2B8-F02CFBA729D0}"/>
              </a:ext>
            </a:extLst>
          </p:cNvPr>
          <p:cNvPicPr>
            <a:picLocks noChangeAspect="1"/>
          </p:cNvPicPr>
          <p:nvPr/>
        </p:nvPicPr>
        <p:blipFill rotWithShape="1">
          <a:blip r:embed="rId4"/>
          <a:srcRect r="31623"/>
          <a:stretch/>
        </p:blipFill>
        <p:spPr>
          <a:xfrm>
            <a:off x="4915877" y="1077962"/>
            <a:ext cx="4777732" cy="3827261"/>
          </a:xfrm>
          <a:prstGeom prst="rect">
            <a:avLst/>
          </a:prstGeom>
        </p:spPr>
      </p:pic>
    </p:spTree>
    <p:extLst>
      <p:ext uri="{BB962C8B-B14F-4D97-AF65-F5344CB8AC3E}">
        <p14:creationId xmlns:p14="http://schemas.microsoft.com/office/powerpoint/2010/main" val="396666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sp>
        <p:nvSpPr>
          <p:cNvPr id="2" name="矩形 1">
            <a:extLst>
              <a:ext uri="{FF2B5EF4-FFF2-40B4-BE49-F238E27FC236}">
                <a16:creationId xmlns:a16="http://schemas.microsoft.com/office/drawing/2014/main" id="{83C3E8A4-65FD-4393-879B-1F9AD79C9F92}"/>
              </a:ext>
            </a:extLst>
          </p:cNvPr>
          <p:cNvSpPr/>
          <p:nvPr/>
        </p:nvSpPr>
        <p:spPr>
          <a:xfrm>
            <a:off x="691046" y="1336731"/>
            <a:ext cx="10164523" cy="923330"/>
          </a:xfrm>
          <a:prstGeom prst="rect">
            <a:avLst/>
          </a:prstGeom>
        </p:spPr>
        <p:txBody>
          <a:bodyPr wrap="square">
            <a:spAutoFit/>
          </a:bodyPr>
          <a:lstStyle/>
          <a:p>
            <a:r>
              <a:rPr lang="zh-CN" altLang="en-US" dirty="0"/>
              <a:t>当然还要看看自己一周前作了哪些改动</a:t>
            </a:r>
            <a:r>
              <a:rPr lang="en-US" altLang="zh-CN" dirty="0"/>
              <a:t>,git diff preppt.pptx</a:t>
            </a:r>
          </a:p>
          <a:p>
            <a:r>
              <a:rPr lang="zh-CN" altLang="en-US" dirty="0"/>
              <a:t>。。。。。。</a:t>
            </a:r>
            <a:endParaRPr lang="en-US" altLang="zh-CN" dirty="0"/>
          </a:p>
          <a:p>
            <a:r>
              <a:rPr lang="zh-CN" altLang="en-US" dirty="0"/>
              <a:t>小明一直肝到凌晨，准备</a:t>
            </a:r>
            <a:r>
              <a:rPr lang="en-US" altLang="zh-CN" dirty="0"/>
              <a:t>push</a:t>
            </a:r>
            <a:r>
              <a:rPr lang="zh-CN" altLang="en-US" dirty="0"/>
              <a:t>到远程了，突然小明想还是再检查一下比较好：</a:t>
            </a:r>
            <a:r>
              <a:rPr lang="en-US" altLang="zh-CN" dirty="0"/>
              <a:t>cat</a:t>
            </a:r>
            <a:r>
              <a:rPr lang="zh-CN" altLang="en-US" dirty="0"/>
              <a:t>可以查看文件内容</a:t>
            </a:r>
          </a:p>
        </p:txBody>
      </p:sp>
      <p:pic>
        <p:nvPicPr>
          <p:cNvPr id="5" name="图片 4">
            <a:extLst>
              <a:ext uri="{FF2B5EF4-FFF2-40B4-BE49-F238E27FC236}">
                <a16:creationId xmlns:a16="http://schemas.microsoft.com/office/drawing/2014/main" id="{21AFF157-0CAE-42E9-85D8-27D2839E07CC}"/>
              </a:ext>
            </a:extLst>
          </p:cNvPr>
          <p:cNvPicPr>
            <a:picLocks noChangeAspect="1"/>
          </p:cNvPicPr>
          <p:nvPr/>
        </p:nvPicPr>
        <p:blipFill>
          <a:blip r:embed="rId3"/>
          <a:stretch>
            <a:fillRect/>
          </a:stretch>
        </p:blipFill>
        <p:spPr>
          <a:xfrm>
            <a:off x="1792910" y="2338216"/>
            <a:ext cx="7694967" cy="2980132"/>
          </a:xfrm>
          <a:prstGeom prst="rect">
            <a:avLst/>
          </a:prstGeom>
        </p:spPr>
      </p:pic>
      <p:sp>
        <p:nvSpPr>
          <p:cNvPr id="7" name="矩形 6">
            <a:extLst>
              <a:ext uri="{FF2B5EF4-FFF2-40B4-BE49-F238E27FC236}">
                <a16:creationId xmlns:a16="http://schemas.microsoft.com/office/drawing/2014/main" id="{89B4721A-2277-49D2-B5F8-8FCDC1D1A8B8}"/>
              </a:ext>
            </a:extLst>
          </p:cNvPr>
          <p:cNvSpPr/>
          <p:nvPr/>
        </p:nvSpPr>
        <p:spPr>
          <a:xfrm>
            <a:off x="1520007" y="5615835"/>
            <a:ext cx="8240772" cy="646331"/>
          </a:xfrm>
          <a:prstGeom prst="rect">
            <a:avLst/>
          </a:prstGeom>
        </p:spPr>
        <p:txBody>
          <a:bodyPr wrap="square">
            <a:spAutoFit/>
          </a:bodyPr>
          <a:lstStyle/>
          <a:p>
            <a:r>
              <a:rPr lang="zh-CN" altLang="en-US" dirty="0"/>
              <a:t>哦，原来在瞌睡中，骂了一句队长，还好只是提交到了自己的仓库，没提交到远程，还有挽回的余地</a:t>
            </a:r>
          </a:p>
        </p:txBody>
      </p:sp>
    </p:spTree>
    <p:extLst>
      <p:ext uri="{BB962C8B-B14F-4D97-AF65-F5344CB8AC3E}">
        <p14:creationId xmlns:p14="http://schemas.microsoft.com/office/powerpoint/2010/main" val="400718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3D3714-1FBB-8346-9FEE-4375A8B576AA}"/>
              </a:ext>
            </a:extLst>
          </p:cNvPr>
          <p:cNvPicPr>
            <a:picLocks noChangeAspect="1"/>
          </p:cNvPicPr>
          <p:nvPr/>
        </p:nvPicPr>
        <p:blipFill>
          <a:blip r:embed="rId2"/>
          <a:stretch>
            <a:fillRect/>
          </a:stretch>
        </p:blipFill>
        <p:spPr>
          <a:xfrm>
            <a:off x="205683" y="160022"/>
            <a:ext cx="1182099" cy="1182099"/>
          </a:xfrm>
          <a:prstGeom prst="rect">
            <a:avLst/>
          </a:prstGeom>
        </p:spPr>
      </p:pic>
      <p:sp>
        <p:nvSpPr>
          <p:cNvPr id="6" name="Rounded Rectangle 5">
            <a:extLst>
              <a:ext uri="{FF2B5EF4-FFF2-40B4-BE49-F238E27FC236}">
                <a16:creationId xmlns:a16="http://schemas.microsoft.com/office/drawing/2014/main" id="{4330B991-0E5C-E148-87B1-EBE268AE6891}"/>
              </a:ext>
            </a:extLst>
          </p:cNvPr>
          <p:cNvSpPr/>
          <p:nvPr/>
        </p:nvSpPr>
        <p:spPr>
          <a:xfrm>
            <a:off x="941139" y="1077962"/>
            <a:ext cx="3667649" cy="270391"/>
          </a:xfrm>
          <a:prstGeom prst="roundRect">
            <a:avLst/>
          </a:prstGeom>
          <a:solidFill>
            <a:srgbClr val="3E7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7CEB7425-38F9-434E-BD19-E8DBC53F497B}"/>
              </a:ext>
            </a:extLst>
          </p:cNvPr>
          <p:cNvSpPr txBox="1"/>
          <p:nvPr/>
        </p:nvSpPr>
        <p:spPr>
          <a:xfrm>
            <a:off x="1597981" y="381740"/>
            <a:ext cx="8815526" cy="461665"/>
          </a:xfrm>
          <a:prstGeom prst="rect">
            <a:avLst/>
          </a:prstGeom>
          <a:noFill/>
        </p:spPr>
        <p:txBody>
          <a:bodyPr wrap="square" rtlCol="0">
            <a:spAutoFit/>
          </a:bodyPr>
          <a:lstStyle/>
          <a:p>
            <a:r>
              <a:rPr lang="en-US" altLang="zh-CN" sz="2400" dirty="0">
                <a:latin typeface="Helvetica" pitchFamily="2" charset="0"/>
              </a:rPr>
              <a:t>A story</a:t>
            </a:r>
          </a:p>
        </p:txBody>
      </p:sp>
      <p:sp>
        <p:nvSpPr>
          <p:cNvPr id="2" name="矩形 1">
            <a:extLst>
              <a:ext uri="{FF2B5EF4-FFF2-40B4-BE49-F238E27FC236}">
                <a16:creationId xmlns:a16="http://schemas.microsoft.com/office/drawing/2014/main" id="{E2960040-6816-4010-9DC7-21C7A0BCA060}"/>
              </a:ext>
            </a:extLst>
          </p:cNvPr>
          <p:cNvSpPr/>
          <p:nvPr/>
        </p:nvSpPr>
        <p:spPr>
          <a:xfrm>
            <a:off x="867507" y="1384405"/>
            <a:ext cx="10449169" cy="646331"/>
          </a:xfrm>
          <a:prstGeom prst="rect">
            <a:avLst/>
          </a:prstGeom>
        </p:spPr>
        <p:txBody>
          <a:bodyPr wrap="square">
            <a:spAutoFit/>
          </a:bodyPr>
          <a:lstStyle/>
          <a:p>
            <a:r>
              <a:rPr lang="zh-CN" altLang="en-US" dirty="0"/>
              <a:t>是不是只要手动把</a:t>
            </a:r>
            <a:r>
              <a:rPr lang="en-US" altLang="zh-CN" dirty="0"/>
              <a:t>readme.txt</a:t>
            </a:r>
            <a:r>
              <a:rPr lang="zh-CN" altLang="en-US" dirty="0"/>
              <a:t>中的“愚蠢的组长”删掉就可以了呢，事实上</a:t>
            </a:r>
            <a:r>
              <a:rPr lang="en-US" altLang="zh-CN" dirty="0"/>
              <a:t>git</a:t>
            </a:r>
            <a:r>
              <a:rPr lang="zh-CN" altLang="en-US" dirty="0"/>
              <a:t>会记录你的每次修改和删除，如果仅仅这样做就放到远程仓库里，队长要是细心检查就会发现了，所以小明需要版本回退：</a:t>
            </a:r>
          </a:p>
        </p:txBody>
      </p:sp>
      <p:pic>
        <p:nvPicPr>
          <p:cNvPr id="5" name="图片 4">
            <a:extLst>
              <a:ext uri="{FF2B5EF4-FFF2-40B4-BE49-F238E27FC236}">
                <a16:creationId xmlns:a16="http://schemas.microsoft.com/office/drawing/2014/main" id="{98F1B31A-D6C8-4AEA-80D8-E96250C121C9}"/>
              </a:ext>
            </a:extLst>
          </p:cNvPr>
          <p:cNvPicPr>
            <a:picLocks noChangeAspect="1"/>
          </p:cNvPicPr>
          <p:nvPr/>
        </p:nvPicPr>
        <p:blipFill>
          <a:blip r:embed="rId3"/>
          <a:stretch>
            <a:fillRect/>
          </a:stretch>
        </p:blipFill>
        <p:spPr>
          <a:xfrm>
            <a:off x="1483516" y="2030735"/>
            <a:ext cx="9217149" cy="1171695"/>
          </a:xfrm>
          <a:prstGeom prst="rect">
            <a:avLst/>
          </a:prstGeom>
        </p:spPr>
      </p:pic>
      <p:sp>
        <p:nvSpPr>
          <p:cNvPr id="7" name="矩形 6">
            <a:extLst>
              <a:ext uri="{FF2B5EF4-FFF2-40B4-BE49-F238E27FC236}">
                <a16:creationId xmlns:a16="http://schemas.microsoft.com/office/drawing/2014/main" id="{67AC7292-0B5B-4243-9456-72B9C049551A}"/>
              </a:ext>
            </a:extLst>
          </p:cNvPr>
          <p:cNvSpPr/>
          <p:nvPr/>
        </p:nvSpPr>
        <p:spPr>
          <a:xfrm>
            <a:off x="918910" y="3302142"/>
            <a:ext cx="8409354" cy="369332"/>
          </a:xfrm>
          <a:prstGeom prst="rect">
            <a:avLst/>
          </a:prstGeom>
        </p:spPr>
        <p:txBody>
          <a:bodyPr wrap="square">
            <a:spAutoFit/>
          </a:bodyPr>
          <a:lstStyle/>
          <a:p>
            <a:r>
              <a:rPr lang="zh-CN" altLang="en-US" dirty="0"/>
              <a:t>这样就可以完全回到上一次的版本了，</a:t>
            </a:r>
            <a:r>
              <a:rPr lang="en-US" altLang="zh-CN" dirty="0"/>
              <a:t>051ad91</a:t>
            </a:r>
            <a:r>
              <a:rPr lang="zh-CN" altLang="en-US" dirty="0"/>
              <a:t>是上一次提交的版本编号</a:t>
            </a:r>
          </a:p>
        </p:txBody>
      </p:sp>
      <p:sp>
        <p:nvSpPr>
          <p:cNvPr id="8" name="矩形 7">
            <a:extLst>
              <a:ext uri="{FF2B5EF4-FFF2-40B4-BE49-F238E27FC236}">
                <a16:creationId xmlns:a16="http://schemas.microsoft.com/office/drawing/2014/main" id="{840A8A5F-6541-4ACF-AD6C-29245ECD2873}"/>
              </a:ext>
            </a:extLst>
          </p:cNvPr>
          <p:cNvSpPr/>
          <p:nvPr/>
        </p:nvSpPr>
        <p:spPr>
          <a:xfrm>
            <a:off x="941139" y="3671474"/>
            <a:ext cx="4108817" cy="369332"/>
          </a:xfrm>
          <a:prstGeom prst="rect">
            <a:avLst/>
          </a:prstGeom>
        </p:spPr>
        <p:txBody>
          <a:bodyPr wrap="none">
            <a:spAutoFit/>
          </a:bodyPr>
          <a:lstStyle/>
          <a:p>
            <a:r>
              <a:rPr lang="zh-CN" altLang="en-US" dirty="0"/>
              <a:t>再看一下，上一次版本是什么样子的：</a:t>
            </a:r>
          </a:p>
        </p:txBody>
      </p:sp>
      <p:pic>
        <p:nvPicPr>
          <p:cNvPr id="9" name="图片 8">
            <a:extLst>
              <a:ext uri="{FF2B5EF4-FFF2-40B4-BE49-F238E27FC236}">
                <a16:creationId xmlns:a16="http://schemas.microsoft.com/office/drawing/2014/main" id="{30919C0B-3D52-4629-B67B-9F603D0F50ED}"/>
              </a:ext>
            </a:extLst>
          </p:cNvPr>
          <p:cNvPicPr/>
          <p:nvPr/>
        </p:nvPicPr>
        <p:blipFill rotWithShape="1">
          <a:blip r:embed="rId4">
            <a:extLst>
              <a:ext uri="{28A0092B-C50C-407E-A947-70E740481C1C}">
                <a14:useLocalDpi xmlns:a14="http://schemas.microsoft.com/office/drawing/2010/main" val="0"/>
              </a:ext>
            </a:extLst>
          </a:blip>
          <a:srcRect b="1084"/>
          <a:stretch/>
        </p:blipFill>
        <p:spPr bwMode="auto">
          <a:xfrm>
            <a:off x="1776319" y="4087181"/>
            <a:ext cx="8631541" cy="1692857"/>
          </a:xfrm>
          <a:prstGeom prst="rect">
            <a:avLst/>
          </a:prstGeom>
          <a:noFill/>
          <a:ln>
            <a:noFill/>
          </a:ln>
        </p:spPr>
      </p:pic>
      <p:sp>
        <p:nvSpPr>
          <p:cNvPr id="10" name="矩形 9">
            <a:extLst>
              <a:ext uri="{FF2B5EF4-FFF2-40B4-BE49-F238E27FC236}">
                <a16:creationId xmlns:a16="http://schemas.microsoft.com/office/drawing/2014/main" id="{AC92FE00-17F7-4B71-A307-24BBB34E5780}"/>
              </a:ext>
            </a:extLst>
          </p:cNvPr>
          <p:cNvSpPr/>
          <p:nvPr/>
        </p:nvSpPr>
        <p:spPr>
          <a:xfrm>
            <a:off x="680744" y="6011079"/>
            <a:ext cx="10822690" cy="369332"/>
          </a:xfrm>
          <a:prstGeom prst="rect">
            <a:avLst/>
          </a:prstGeom>
        </p:spPr>
        <p:txBody>
          <a:bodyPr wrap="square">
            <a:spAutoFit/>
          </a:bodyPr>
          <a:lstStyle/>
          <a:p>
            <a:r>
              <a:rPr lang="zh-CN" altLang="en-US" dirty="0"/>
              <a:t>好叭，原来在上一次修改提交里，小明就已经骂了队长，那必要找到到底在哪一次版本才是没有骂队长的</a:t>
            </a:r>
          </a:p>
        </p:txBody>
      </p:sp>
    </p:spTree>
    <p:extLst>
      <p:ext uri="{BB962C8B-B14F-4D97-AF65-F5344CB8AC3E}">
        <p14:creationId xmlns:p14="http://schemas.microsoft.com/office/powerpoint/2010/main" val="2576285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898</Words>
  <Application>Microsoft Office PowerPoint</Application>
  <PresentationFormat>宽屏</PresentationFormat>
  <Paragraphs>64</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Arial</vt:lpstr>
      <vt:lpstr>Calibri</vt:lpstr>
      <vt:lpstr>Calibri Light</vt:lpstr>
      <vt:lpstr>Helvetica</vt:lpstr>
      <vt:lpstr>Lucida Console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李 力</cp:lastModifiedBy>
  <cp:revision>7</cp:revision>
  <dcterms:created xsi:type="dcterms:W3CDTF">2020-05-27T14:00:08Z</dcterms:created>
  <dcterms:modified xsi:type="dcterms:W3CDTF">2020-06-11T02:26:17Z</dcterms:modified>
</cp:coreProperties>
</file>