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ink/ink6.xml" ContentType="application/inkml+xml"/>
  <Override PartName="/ppt/charts/chart5.xml" ContentType="application/vnd.openxmlformats-officedocument.drawingml.chart+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1"/>
  </p:notesMasterIdLst>
  <p:sldIdLst>
    <p:sldId id="264" r:id="rId2"/>
    <p:sldId id="266" r:id="rId3"/>
    <p:sldId id="267" r:id="rId4"/>
    <p:sldId id="268" r:id="rId5"/>
    <p:sldId id="273" r:id="rId6"/>
    <p:sldId id="270" r:id="rId7"/>
    <p:sldId id="274" r:id="rId8"/>
    <p:sldId id="275" r:id="rId9"/>
    <p:sldId id="277" r:id="rId10"/>
    <p:sldId id="278" r:id="rId11"/>
    <p:sldId id="279" r:id="rId12"/>
    <p:sldId id="280" r:id="rId13"/>
    <p:sldId id="282" r:id="rId14"/>
    <p:sldId id="284" r:id="rId15"/>
    <p:sldId id="286" r:id="rId16"/>
    <p:sldId id="291" r:id="rId17"/>
    <p:sldId id="289" r:id="rId18"/>
    <p:sldId id="292"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Users/matthewbelizaire/Desktop/Syracuse%20Coursework/MBC%20638%20-%20Data%20Analysis%20&amp;%20Decision%20Making/Book2%20Project.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matthewbelizaire/Desktop/Syracuse%20Coursework/MBC%20638%20-%20Data%20Analysis%20&amp;%20Decision%20Making/Book2%20Project.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matthewbelizaire\Desktop\Syracuse%20Coursework\MBC%20638%20-%20Data%20Analysis%20&amp;%20Decision%20Making\Book2%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R-Chart (Cash Register</a:t>
            </a:r>
            <a:r>
              <a:rPr lang="en-US" baseline="0"/>
              <a:t>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'Improved Data'!$W$150</c:f>
              <c:strCache>
                <c:ptCount val="1"/>
                <c:pt idx="0">
                  <c:v>R</c:v>
                </c:pt>
              </c:strCache>
            </c:strRef>
          </c:tx>
          <c:spPr>
            <a:ln w="28575" cap="rnd">
              <a:solidFill>
                <a:schemeClr val="accent1"/>
              </a:solidFill>
              <a:round/>
            </a:ln>
            <a:effectLst/>
          </c:spPr>
          <c:marker>
            <c:symbol val="none"/>
          </c:marker>
          <c:val>
            <c:numRef>
              <c:f>'Improved Data'!$W$151:$W$171</c:f>
              <c:numCache>
                <c:formatCode>General</c:formatCode>
                <c:ptCount val="21"/>
                <c:pt idx="0">
                  <c:v>15.09</c:v>
                </c:pt>
                <c:pt idx="1">
                  <c:v>9</c:v>
                </c:pt>
                <c:pt idx="2">
                  <c:v>7.4</c:v>
                </c:pt>
                <c:pt idx="3">
                  <c:v>14.45</c:v>
                </c:pt>
                <c:pt idx="4">
                  <c:v>5.5</c:v>
                </c:pt>
                <c:pt idx="5">
                  <c:v>8.25</c:v>
                </c:pt>
                <c:pt idx="6">
                  <c:v>24</c:v>
                </c:pt>
                <c:pt idx="7">
                  <c:v>9.9499999999999993</c:v>
                </c:pt>
                <c:pt idx="8">
                  <c:v>12.9</c:v>
                </c:pt>
                <c:pt idx="9">
                  <c:v>6</c:v>
                </c:pt>
                <c:pt idx="10">
                  <c:v>13.75</c:v>
                </c:pt>
                <c:pt idx="11">
                  <c:v>25.25</c:v>
                </c:pt>
                <c:pt idx="12">
                  <c:v>33.69</c:v>
                </c:pt>
                <c:pt idx="13">
                  <c:v>33.659999999999997</c:v>
                </c:pt>
                <c:pt idx="14">
                  <c:v>9.5</c:v>
                </c:pt>
                <c:pt idx="15">
                  <c:v>13.25</c:v>
                </c:pt>
                <c:pt idx="16">
                  <c:v>37.6</c:v>
                </c:pt>
                <c:pt idx="17">
                  <c:v>14.75</c:v>
                </c:pt>
                <c:pt idx="18">
                  <c:v>12.5</c:v>
                </c:pt>
                <c:pt idx="19">
                  <c:v>34.75</c:v>
                </c:pt>
                <c:pt idx="20">
                  <c:v>46.09</c:v>
                </c:pt>
              </c:numCache>
            </c:numRef>
          </c:val>
          <c:smooth val="0"/>
          <c:extLst>
            <c:ext xmlns:c16="http://schemas.microsoft.com/office/drawing/2014/chart" uri="{C3380CC4-5D6E-409C-BE32-E72D297353CC}">
              <c16:uniqueId val="{00000000-6247-8B43-AF8C-B9DA2B51352C}"/>
            </c:ext>
          </c:extLst>
        </c:ser>
        <c:ser>
          <c:idx val="1"/>
          <c:order val="1"/>
          <c:tx>
            <c:strRef>
              <c:f>'Improved Data'!$X$150</c:f>
              <c:strCache>
                <c:ptCount val="1"/>
                <c:pt idx="0">
                  <c:v>Rbar</c:v>
                </c:pt>
              </c:strCache>
            </c:strRef>
          </c:tx>
          <c:spPr>
            <a:ln w="28575" cap="rnd">
              <a:solidFill>
                <a:schemeClr val="accent2"/>
              </a:solidFill>
              <a:round/>
            </a:ln>
            <a:effectLst/>
          </c:spPr>
          <c:marker>
            <c:symbol val="none"/>
          </c:marker>
          <c:val>
            <c:numRef>
              <c:f>'Improved Data'!$X$151:$X$171</c:f>
              <c:numCache>
                <c:formatCode>0.00</c:formatCode>
                <c:ptCount val="21"/>
                <c:pt idx="0">
                  <c:v>18.444285714285716</c:v>
                </c:pt>
                <c:pt idx="1">
                  <c:v>18.444285714285716</c:v>
                </c:pt>
                <c:pt idx="2">
                  <c:v>18.444285714285716</c:v>
                </c:pt>
                <c:pt idx="3">
                  <c:v>18.444285714285716</c:v>
                </c:pt>
                <c:pt idx="4">
                  <c:v>18.444285714285716</c:v>
                </c:pt>
                <c:pt idx="5">
                  <c:v>18.444285714285716</c:v>
                </c:pt>
                <c:pt idx="6">
                  <c:v>18.444285714285716</c:v>
                </c:pt>
                <c:pt idx="7">
                  <c:v>18.444285714285716</c:v>
                </c:pt>
                <c:pt idx="8">
                  <c:v>18.444285714285716</c:v>
                </c:pt>
                <c:pt idx="9">
                  <c:v>18.444285714285716</c:v>
                </c:pt>
                <c:pt idx="10">
                  <c:v>18.444285714285716</c:v>
                </c:pt>
                <c:pt idx="11">
                  <c:v>18.444285714285716</c:v>
                </c:pt>
                <c:pt idx="12">
                  <c:v>18.444285714285716</c:v>
                </c:pt>
                <c:pt idx="13">
                  <c:v>18.444285714285716</c:v>
                </c:pt>
                <c:pt idx="14">
                  <c:v>18.444285714285716</c:v>
                </c:pt>
                <c:pt idx="15">
                  <c:v>18.444285714285716</c:v>
                </c:pt>
                <c:pt idx="16">
                  <c:v>18.444285714285716</c:v>
                </c:pt>
                <c:pt idx="17">
                  <c:v>18.444285714285716</c:v>
                </c:pt>
                <c:pt idx="18">
                  <c:v>18.444285714285716</c:v>
                </c:pt>
                <c:pt idx="19">
                  <c:v>18.444285714285716</c:v>
                </c:pt>
                <c:pt idx="20">
                  <c:v>18.444285714285716</c:v>
                </c:pt>
              </c:numCache>
            </c:numRef>
          </c:val>
          <c:smooth val="0"/>
          <c:extLst>
            <c:ext xmlns:c16="http://schemas.microsoft.com/office/drawing/2014/chart" uri="{C3380CC4-5D6E-409C-BE32-E72D297353CC}">
              <c16:uniqueId val="{00000001-6247-8B43-AF8C-B9DA2B51352C}"/>
            </c:ext>
          </c:extLst>
        </c:ser>
        <c:ser>
          <c:idx val="2"/>
          <c:order val="2"/>
          <c:tx>
            <c:strRef>
              <c:f>'Improved Data'!$Y$150</c:f>
              <c:strCache>
                <c:ptCount val="1"/>
                <c:pt idx="0">
                  <c:v>UCL</c:v>
                </c:pt>
              </c:strCache>
            </c:strRef>
          </c:tx>
          <c:spPr>
            <a:ln w="28575" cap="rnd">
              <a:solidFill>
                <a:schemeClr val="accent3"/>
              </a:solidFill>
              <a:round/>
            </a:ln>
            <a:effectLst/>
          </c:spPr>
          <c:marker>
            <c:symbol val="none"/>
          </c:marker>
          <c:val>
            <c:numRef>
              <c:f>'Improved Data'!$Y$151:$Y$171</c:f>
              <c:numCache>
                <c:formatCode>0.00</c:formatCode>
                <c:ptCount val="21"/>
                <c:pt idx="0">
                  <c:v>47.401814285714288</c:v>
                </c:pt>
                <c:pt idx="1">
                  <c:v>47.401814285714288</c:v>
                </c:pt>
                <c:pt idx="2">
                  <c:v>47.401814285714288</c:v>
                </c:pt>
                <c:pt idx="3">
                  <c:v>47.401814285714288</c:v>
                </c:pt>
                <c:pt idx="4">
                  <c:v>47.401814285714288</c:v>
                </c:pt>
                <c:pt idx="5">
                  <c:v>47.401814285714288</c:v>
                </c:pt>
                <c:pt idx="6">
                  <c:v>47.401814285714288</c:v>
                </c:pt>
                <c:pt idx="7">
                  <c:v>47.401814285714288</c:v>
                </c:pt>
                <c:pt idx="8">
                  <c:v>47.401814285714288</c:v>
                </c:pt>
                <c:pt idx="9">
                  <c:v>47.401814285714288</c:v>
                </c:pt>
                <c:pt idx="10">
                  <c:v>47.401814285714288</c:v>
                </c:pt>
                <c:pt idx="11">
                  <c:v>47.401814285714288</c:v>
                </c:pt>
                <c:pt idx="12">
                  <c:v>47.401814285714288</c:v>
                </c:pt>
                <c:pt idx="13">
                  <c:v>47.401814285714288</c:v>
                </c:pt>
                <c:pt idx="14">
                  <c:v>47.401814285714288</c:v>
                </c:pt>
                <c:pt idx="15">
                  <c:v>47.401814285714288</c:v>
                </c:pt>
                <c:pt idx="16">
                  <c:v>47.401814285714288</c:v>
                </c:pt>
                <c:pt idx="17">
                  <c:v>47.401814285714288</c:v>
                </c:pt>
                <c:pt idx="18">
                  <c:v>47.401814285714288</c:v>
                </c:pt>
                <c:pt idx="19">
                  <c:v>47.401814285714288</c:v>
                </c:pt>
                <c:pt idx="20">
                  <c:v>47.401814285714288</c:v>
                </c:pt>
              </c:numCache>
            </c:numRef>
          </c:val>
          <c:smooth val="0"/>
          <c:extLst>
            <c:ext xmlns:c16="http://schemas.microsoft.com/office/drawing/2014/chart" uri="{C3380CC4-5D6E-409C-BE32-E72D297353CC}">
              <c16:uniqueId val="{00000002-6247-8B43-AF8C-B9DA2B51352C}"/>
            </c:ext>
          </c:extLst>
        </c:ser>
        <c:ser>
          <c:idx val="3"/>
          <c:order val="3"/>
          <c:tx>
            <c:strRef>
              <c:f>'Improved Data'!$Z$150</c:f>
              <c:strCache>
                <c:ptCount val="1"/>
                <c:pt idx="0">
                  <c:v>LCL</c:v>
                </c:pt>
              </c:strCache>
            </c:strRef>
          </c:tx>
          <c:spPr>
            <a:ln w="28575" cap="rnd">
              <a:solidFill>
                <a:schemeClr val="accent4"/>
              </a:solidFill>
              <a:round/>
            </a:ln>
            <a:effectLst/>
          </c:spPr>
          <c:marker>
            <c:symbol val="none"/>
          </c:marker>
          <c:val>
            <c:numRef>
              <c:f>'Improved Data'!$Z$151:$Z$171</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mooth val="0"/>
          <c:extLst>
            <c:ext xmlns:c16="http://schemas.microsoft.com/office/drawing/2014/chart" uri="{C3380CC4-5D6E-409C-BE32-E72D297353CC}">
              <c16:uniqueId val="{00000003-6247-8B43-AF8C-B9DA2B51352C}"/>
            </c:ext>
          </c:extLst>
        </c:ser>
        <c:dLbls>
          <c:showLegendKey val="0"/>
          <c:showVal val="0"/>
          <c:showCatName val="0"/>
          <c:showSerName val="0"/>
          <c:showPercent val="0"/>
          <c:showBubbleSize val="0"/>
        </c:dLbls>
        <c:smooth val="0"/>
        <c:axId val="1156836335"/>
        <c:axId val="646539791"/>
      </c:lineChart>
      <c:catAx>
        <c:axId val="11568363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539791"/>
        <c:crosses val="autoZero"/>
        <c:auto val="1"/>
        <c:lblAlgn val="ctr"/>
        <c:lblOffset val="100"/>
        <c:noMultiLvlLbl val="0"/>
      </c:catAx>
      <c:valAx>
        <c:axId val="646539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6836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5875">
      <a:solidFill>
        <a:schemeClr val="tx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Friday Hourly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'Improved Data'!$AK$65:$AK$80</c:f>
              <c:strCache>
                <c:ptCount val="16"/>
                <c:pt idx="0">
                  <c:v>Fri 6:00 - 7:00</c:v>
                </c:pt>
                <c:pt idx="1">
                  <c:v>Fri 7:00 - 8:00</c:v>
                </c:pt>
                <c:pt idx="2">
                  <c:v>Fri 8:00 - 9:00</c:v>
                </c:pt>
                <c:pt idx="3">
                  <c:v>Fri 9:00 - 10:00</c:v>
                </c:pt>
                <c:pt idx="4">
                  <c:v>Fri 10:00 - 11:00</c:v>
                </c:pt>
                <c:pt idx="5">
                  <c:v>Fri 11:00 - 12:00</c:v>
                </c:pt>
                <c:pt idx="6">
                  <c:v>Fri 12:00 - 13:00 </c:v>
                </c:pt>
                <c:pt idx="7">
                  <c:v>Fri 13:00 - 14:00</c:v>
                </c:pt>
                <c:pt idx="8">
                  <c:v>Fri 14:00 - 15:00</c:v>
                </c:pt>
                <c:pt idx="9">
                  <c:v>Fri 15:00 - 16:00</c:v>
                </c:pt>
                <c:pt idx="10">
                  <c:v>Fri 16:00 - 17:00</c:v>
                </c:pt>
                <c:pt idx="11">
                  <c:v>Fri 17:00 - 18:00</c:v>
                </c:pt>
                <c:pt idx="12">
                  <c:v>Fri 18:00 - 19:00</c:v>
                </c:pt>
                <c:pt idx="13">
                  <c:v>Fri 19:00 - 20:00</c:v>
                </c:pt>
                <c:pt idx="14">
                  <c:v>Fri 20:00 - 21:00</c:v>
                </c:pt>
                <c:pt idx="15">
                  <c:v>Fri 21:00 - 22:00</c:v>
                </c:pt>
              </c:strCache>
            </c:strRef>
          </c:cat>
          <c:val>
            <c:numRef>
              <c:f>'Improved Data'!$AL$65:$AL$80</c:f>
              <c:numCache>
                <c:formatCode>General</c:formatCode>
                <c:ptCount val="16"/>
                <c:pt idx="0">
                  <c:v>24.5</c:v>
                </c:pt>
                <c:pt idx="1">
                  <c:v>12.85</c:v>
                </c:pt>
                <c:pt idx="2">
                  <c:v>6.6</c:v>
                </c:pt>
                <c:pt idx="3">
                  <c:v>18.7</c:v>
                </c:pt>
                <c:pt idx="4">
                  <c:v>55.8</c:v>
                </c:pt>
                <c:pt idx="5">
                  <c:v>105.5</c:v>
                </c:pt>
                <c:pt idx="6">
                  <c:v>8.85</c:v>
                </c:pt>
                <c:pt idx="7">
                  <c:v>29.75</c:v>
                </c:pt>
                <c:pt idx="8">
                  <c:v>24.2</c:v>
                </c:pt>
                <c:pt idx="9">
                  <c:v>4.5</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0-99BA-F54C-9A9D-1392C2236A8F}"/>
            </c:ext>
          </c:extLst>
        </c:ser>
        <c:dLbls>
          <c:showLegendKey val="0"/>
          <c:showVal val="0"/>
          <c:showCatName val="0"/>
          <c:showSerName val="0"/>
          <c:showPercent val="0"/>
          <c:showBubbleSize val="0"/>
        </c:dLbls>
        <c:smooth val="0"/>
        <c:axId val="135195103"/>
        <c:axId val="136525343"/>
      </c:lineChart>
      <c:catAx>
        <c:axId val="135195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525343"/>
        <c:crosses val="autoZero"/>
        <c:auto val="1"/>
        <c:lblAlgn val="ctr"/>
        <c:lblOffset val="100"/>
        <c:noMultiLvlLbl val="0"/>
      </c:catAx>
      <c:valAx>
        <c:axId val="136525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9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Saturday Hourly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'Improved Data'!$AK$81:$AK$96</c:f>
              <c:strCache>
                <c:ptCount val="16"/>
                <c:pt idx="0">
                  <c:v>Sat 6:00 - 7:00</c:v>
                </c:pt>
                <c:pt idx="1">
                  <c:v>Sat 7:00 - 8:00</c:v>
                </c:pt>
                <c:pt idx="2">
                  <c:v>Sat 8:00 - 9:00</c:v>
                </c:pt>
                <c:pt idx="3">
                  <c:v>Sat 9:00 - 10:00</c:v>
                </c:pt>
                <c:pt idx="4">
                  <c:v>Sat 10:00 - 11:00</c:v>
                </c:pt>
                <c:pt idx="5">
                  <c:v>Sat 11:00 - 12:00</c:v>
                </c:pt>
                <c:pt idx="6">
                  <c:v>Sat 12:00 - 13:00 </c:v>
                </c:pt>
                <c:pt idx="7">
                  <c:v>Sat 13:00 - 14:00</c:v>
                </c:pt>
                <c:pt idx="8">
                  <c:v>Sat 14:00 - 15:00</c:v>
                </c:pt>
                <c:pt idx="9">
                  <c:v>Sat 15:00 - 16:00</c:v>
                </c:pt>
                <c:pt idx="10">
                  <c:v>Sat 16:00 - 17:00</c:v>
                </c:pt>
                <c:pt idx="11">
                  <c:v>Sun 11:00 - 12:00</c:v>
                </c:pt>
                <c:pt idx="12">
                  <c:v>Sat 17:00 - 18:00</c:v>
                </c:pt>
                <c:pt idx="13">
                  <c:v>Sat 18:00 - 19:00</c:v>
                </c:pt>
                <c:pt idx="14">
                  <c:v>Sat 19:00 - 20:00</c:v>
                </c:pt>
                <c:pt idx="15">
                  <c:v>Sat 20:00 - 21:00</c:v>
                </c:pt>
              </c:strCache>
            </c:strRef>
          </c:cat>
          <c:val>
            <c:numRef>
              <c:f>'Improved Data'!$AL$81:$AL$96</c:f>
              <c:numCache>
                <c:formatCode>General</c:formatCode>
                <c:ptCount val="16"/>
                <c:pt idx="0">
                  <c:v>52.25</c:v>
                </c:pt>
                <c:pt idx="1">
                  <c:v>49.75</c:v>
                </c:pt>
                <c:pt idx="2">
                  <c:v>88.34</c:v>
                </c:pt>
                <c:pt idx="3">
                  <c:v>45.85</c:v>
                </c:pt>
                <c:pt idx="4">
                  <c:v>85.240000000000009</c:v>
                </c:pt>
                <c:pt idx="5">
                  <c:v>77.69</c:v>
                </c:pt>
                <c:pt idx="6">
                  <c:v>52.300000000000004</c:v>
                </c:pt>
                <c:pt idx="7">
                  <c:v>48.44</c:v>
                </c:pt>
                <c:pt idx="8">
                  <c:v>32.92</c:v>
                </c:pt>
                <c:pt idx="9">
                  <c:v>44.6</c:v>
                </c:pt>
                <c:pt idx="10">
                  <c:v>48.2</c:v>
                </c:pt>
                <c:pt idx="11">
                  <c:v>27.490000000000002</c:v>
                </c:pt>
                <c:pt idx="12">
                  <c:v>5.5</c:v>
                </c:pt>
                <c:pt idx="13">
                  <c:v>83</c:v>
                </c:pt>
                <c:pt idx="14">
                  <c:v>18.350000000000001</c:v>
                </c:pt>
                <c:pt idx="15">
                  <c:v>33.299999999999997</c:v>
                </c:pt>
              </c:numCache>
            </c:numRef>
          </c:val>
          <c:smooth val="0"/>
          <c:extLst>
            <c:ext xmlns:c16="http://schemas.microsoft.com/office/drawing/2014/chart" uri="{C3380CC4-5D6E-409C-BE32-E72D297353CC}">
              <c16:uniqueId val="{00000000-54F1-204A-8247-75D2D30F48BE}"/>
            </c:ext>
          </c:extLst>
        </c:ser>
        <c:dLbls>
          <c:showLegendKey val="0"/>
          <c:showVal val="0"/>
          <c:showCatName val="0"/>
          <c:showSerName val="0"/>
          <c:showPercent val="0"/>
          <c:showBubbleSize val="0"/>
        </c:dLbls>
        <c:smooth val="0"/>
        <c:axId val="371149663"/>
        <c:axId val="649924207"/>
      </c:lineChart>
      <c:catAx>
        <c:axId val="37114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924207"/>
        <c:crosses val="autoZero"/>
        <c:auto val="1"/>
        <c:lblAlgn val="ctr"/>
        <c:lblOffset val="100"/>
        <c:noMultiLvlLbl val="0"/>
      </c:catAx>
      <c:valAx>
        <c:axId val="649924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1496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Sunday Hourly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'Improved Data'!$AK$98:$AK$113</c:f>
              <c:strCache>
                <c:ptCount val="16"/>
                <c:pt idx="0">
                  <c:v>Sun 6:00 - 7:00</c:v>
                </c:pt>
                <c:pt idx="1">
                  <c:v>Sun 7:00 - 8:00</c:v>
                </c:pt>
                <c:pt idx="2">
                  <c:v>Sun 8:00 - 9:00</c:v>
                </c:pt>
                <c:pt idx="3">
                  <c:v>Sun 9:00 - 10:00</c:v>
                </c:pt>
                <c:pt idx="4">
                  <c:v>Sun 10:00 - 11:00</c:v>
                </c:pt>
                <c:pt idx="5">
                  <c:v>Sun 11:00 - 12:00</c:v>
                </c:pt>
                <c:pt idx="6">
                  <c:v>Sun 12:00 - 13:00 </c:v>
                </c:pt>
                <c:pt idx="7">
                  <c:v>Sun 13:00 - 14:00</c:v>
                </c:pt>
                <c:pt idx="8">
                  <c:v>Sun 14:00 - 15:00</c:v>
                </c:pt>
                <c:pt idx="9">
                  <c:v>Sun 15:00 - 16:00</c:v>
                </c:pt>
                <c:pt idx="10">
                  <c:v>Sun 16:00 - 17:00</c:v>
                </c:pt>
                <c:pt idx="11">
                  <c:v>Sun 17:00 - 18:00</c:v>
                </c:pt>
                <c:pt idx="12">
                  <c:v>Sun 18:00 - 19:00</c:v>
                </c:pt>
                <c:pt idx="13">
                  <c:v>Sun 19:00 - 20:00</c:v>
                </c:pt>
                <c:pt idx="14">
                  <c:v>Sun 20:00 - 21:00</c:v>
                </c:pt>
                <c:pt idx="15">
                  <c:v>Sun 21:00 - 22:00</c:v>
                </c:pt>
              </c:strCache>
            </c:strRef>
          </c:cat>
          <c:val>
            <c:numRef>
              <c:f>'Improved Data'!$AL$98:$AL$113</c:f>
              <c:numCache>
                <c:formatCode>General</c:formatCode>
                <c:ptCount val="16"/>
                <c:pt idx="0">
                  <c:v>46.09</c:v>
                </c:pt>
                <c:pt idx="1">
                  <c:v>45.75</c:v>
                </c:pt>
                <c:pt idx="2">
                  <c:v>95.75</c:v>
                </c:pt>
                <c:pt idx="3">
                  <c:v>45.95</c:v>
                </c:pt>
                <c:pt idx="4">
                  <c:v>90.59</c:v>
                </c:pt>
                <c:pt idx="5">
                  <c:v>65</c:v>
                </c:pt>
                <c:pt idx="6">
                  <c:v>77</c:v>
                </c:pt>
                <c:pt idx="7">
                  <c:v>58.3</c:v>
                </c:pt>
                <c:pt idx="8">
                  <c:v>48.650000000000006</c:v>
                </c:pt>
                <c:pt idx="9">
                  <c:v>84.72999999999999</c:v>
                </c:pt>
                <c:pt idx="10">
                  <c:v>25.25</c:v>
                </c:pt>
                <c:pt idx="11">
                  <c:v>34.450000000000003</c:v>
                </c:pt>
                <c:pt idx="12">
                  <c:v>87.62</c:v>
                </c:pt>
                <c:pt idx="13">
                  <c:v>6</c:v>
                </c:pt>
                <c:pt idx="14">
                  <c:v>36.909999999999997</c:v>
                </c:pt>
                <c:pt idx="15">
                  <c:v>0</c:v>
                </c:pt>
              </c:numCache>
            </c:numRef>
          </c:val>
          <c:smooth val="0"/>
          <c:extLst>
            <c:ext xmlns:c16="http://schemas.microsoft.com/office/drawing/2014/chart" uri="{C3380CC4-5D6E-409C-BE32-E72D297353CC}">
              <c16:uniqueId val="{00000000-C8B5-9E4F-BF53-59483C833421}"/>
            </c:ext>
          </c:extLst>
        </c:ser>
        <c:dLbls>
          <c:showLegendKey val="0"/>
          <c:showVal val="0"/>
          <c:showCatName val="0"/>
          <c:showSerName val="0"/>
          <c:showPercent val="0"/>
          <c:showBubbleSize val="0"/>
        </c:dLbls>
        <c:smooth val="0"/>
        <c:axId val="1145876079"/>
        <c:axId val="1459968191"/>
      </c:lineChart>
      <c:catAx>
        <c:axId val="1145876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9968191"/>
        <c:crosses val="autoZero"/>
        <c:auto val="1"/>
        <c:lblAlgn val="ctr"/>
        <c:lblOffset val="100"/>
        <c:noMultiLvlLbl val="0"/>
      </c:catAx>
      <c:valAx>
        <c:axId val="1459968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5876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R-Chart (Cash Register</a:t>
            </a:r>
            <a:r>
              <a:rPr lang="en-US" baseline="0"/>
              <a:t>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'Improved Data'!$W$150</c:f>
              <c:strCache>
                <c:ptCount val="1"/>
                <c:pt idx="0">
                  <c:v>R</c:v>
                </c:pt>
              </c:strCache>
            </c:strRef>
          </c:tx>
          <c:spPr>
            <a:ln w="28575" cap="rnd">
              <a:solidFill>
                <a:schemeClr val="accent1"/>
              </a:solidFill>
              <a:round/>
            </a:ln>
            <a:effectLst/>
          </c:spPr>
          <c:marker>
            <c:symbol val="none"/>
          </c:marker>
          <c:val>
            <c:numRef>
              <c:f>'Improved Data'!$W$151:$W$171</c:f>
              <c:numCache>
                <c:formatCode>General</c:formatCode>
                <c:ptCount val="21"/>
                <c:pt idx="0">
                  <c:v>15.09</c:v>
                </c:pt>
                <c:pt idx="1">
                  <c:v>9</c:v>
                </c:pt>
                <c:pt idx="2">
                  <c:v>7.4</c:v>
                </c:pt>
                <c:pt idx="3">
                  <c:v>14.45</c:v>
                </c:pt>
                <c:pt idx="4">
                  <c:v>5.5</c:v>
                </c:pt>
                <c:pt idx="5">
                  <c:v>8.25</c:v>
                </c:pt>
                <c:pt idx="6">
                  <c:v>24</c:v>
                </c:pt>
                <c:pt idx="7">
                  <c:v>9.9499999999999993</c:v>
                </c:pt>
                <c:pt idx="8">
                  <c:v>12.9</c:v>
                </c:pt>
                <c:pt idx="9">
                  <c:v>6</c:v>
                </c:pt>
                <c:pt idx="10">
                  <c:v>13.75</c:v>
                </c:pt>
                <c:pt idx="11">
                  <c:v>25.25</c:v>
                </c:pt>
                <c:pt idx="12">
                  <c:v>33.69</c:v>
                </c:pt>
                <c:pt idx="13">
                  <c:v>33.659999999999997</c:v>
                </c:pt>
                <c:pt idx="14">
                  <c:v>9.5</c:v>
                </c:pt>
                <c:pt idx="15">
                  <c:v>13.25</c:v>
                </c:pt>
                <c:pt idx="16">
                  <c:v>37.6</c:v>
                </c:pt>
                <c:pt idx="17">
                  <c:v>14.75</c:v>
                </c:pt>
                <c:pt idx="18">
                  <c:v>12.5</c:v>
                </c:pt>
                <c:pt idx="19">
                  <c:v>34.75</c:v>
                </c:pt>
                <c:pt idx="20">
                  <c:v>46.09</c:v>
                </c:pt>
              </c:numCache>
            </c:numRef>
          </c:val>
          <c:smooth val="0"/>
          <c:extLst>
            <c:ext xmlns:c16="http://schemas.microsoft.com/office/drawing/2014/chart" uri="{C3380CC4-5D6E-409C-BE32-E72D297353CC}">
              <c16:uniqueId val="{00000000-4BA3-7A46-9BBF-BDCB9B3FBADB}"/>
            </c:ext>
          </c:extLst>
        </c:ser>
        <c:ser>
          <c:idx val="1"/>
          <c:order val="1"/>
          <c:tx>
            <c:strRef>
              <c:f>'Improved Data'!$X$150</c:f>
              <c:strCache>
                <c:ptCount val="1"/>
                <c:pt idx="0">
                  <c:v>Rbar</c:v>
                </c:pt>
              </c:strCache>
            </c:strRef>
          </c:tx>
          <c:spPr>
            <a:ln w="28575" cap="rnd">
              <a:solidFill>
                <a:schemeClr val="accent2"/>
              </a:solidFill>
              <a:round/>
            </a:ln>
            <a:effectLst/>
          </c:spPr>
          <c:marker>
            <c:symbol val="none"/>
          </c:marker>
          <c:val>
            <c:numRef>
              <c:f>'Improved Data'!$X$151:$X$171</c:f>
              <c:numCache>
                <c:formatCode>0.00</c:formatCode>
                <c:ptCount val="21"/>
                <c:pt idx="0">
                  <c:v>18.444285714285716</c:v>
                </c:pt>
                <c:pt idx="1">
                  <c:v>18.444285714285716</c:v>
                </c:pt>
                <c:pt idx="2">
                  <c:v>18.444285714285716</c:v>
                </c:pt>
                <c:pt idx="3">
                  <c:v>18.444285714285716</c:v>
                </c:pt>
                <c:pt idx="4">
                  <c:v>18.444285714285716</c:v>
                </c:pt>
                <c:pt idx="5">
                  <c:v>18.444285714285716</c:v>
                </c:pt>
                <c:pt idx="6">
                  <c:v>18.444285714285716</c:v>
                </c:pt>
                <c:pt idx="7">
                  <c:v>18.444285714285716</c:v>
                </c:pt>
                <c:pt idx="8">
                  <c:v>18.444285714285716</c:v>
                </c:pt>
                <c:pt idx="9">
                  <c:v>18.444285714285716</c:v>
                </c:pt>
                <c:pt idx="10">
                  <c:v>18.444285714285716</c:v>
                </c:pt>
                <c:pt idx="11">
                  <c:v>18.444285714285716</c:v>
                </c:pt>
                <c:pt idx="12">
                  <c:v>18.444285714285716</c:v>
                </c:pt>
                <c:pt idx="13">
                  <c:v>18.444285714285716</c:v>
                </c:pt>
                <c:pt idx="14">
                  <c:v>18.444285714285716</c:v>
                </c:pt>
                <c:pt idx="15">
                  <c:v>18.444285714285716</c:v>
                </c:pt>
                <c:pt idx="16">
                  <c:v>18.444285714285716</c:v>
                </c:pt>
                <c:pt idx="17">
                  <c:v>18.444285714285716</c:v>
                </c:pt>
                <c:pt idx="18">
                  <c:v>18.444285714285716</c:v>
                </c:pt>
                <c:pt idx="19">
                  <c:v>18.444285714285716</c:v>
                </c:pt>
                <c:pt idx="20">
                  <c:v>18.444285714285716</c:v>
                </c:pt>
              </c:numCache>
            </c:numRef>
          </c:val>
          <c:smooth val="0"/>
          <c:extLst>
            <c:ext xmlns:c16="http://schemas.microsoft.com/office/drawing/2014/chart" uri="{C3380CC4-5D6E-409C-BE32-E72D297353CC}">
              <c16:uniqueId val="{00000001-4BA3-7A46-9BBF-BDCB9B3FBADB}"/>
            </c:ext>
          </c:extLst>
        </c:ser>
        <c:ser>
          <c:idx val="2"/>
          <c:order val="2"/>
          <c:tx>
            <c:strRef>
              <c:f>'Improved Data'!$Y$150</c:f>
              <c:strCache>
                <c:ptCount val="1"/>
                <c:pt idx="0">
                  <c:v>UCL</c:v>
                </c:pt>
              </c:strCache>
            </c:strRef>
          </c:tx>
          <c:spPr>
            <a:ln w="28575" cap="rnd">
              <a:solidFill>
                <a:schemeClr val="accent3"/>
              </a:solidFill>
              <a:round/>
            </a:ln>
            <a:effectLst/>
          </c:spPr>
          <c:marker>
            <c:symbol val="none"/>
          </c:marker>
          <c:val>
            <c:numRef>
              <c:f>'Improved Data'!$Y$151:$Y$171</c:f>
              <c:numCache>
                <c:formatCode>0.00</c:formatCode>
                <c:ptCount val="21"/>
                <c:pt idx="0">
                  <c:v>47.401814285714288</c:v>
                </c:pt>
                <c:pt idx="1">
                  <c:v>47.401814285714288</c:v>
                </c:pt>
                <c:pt idx="2">
                  <c:v>47.401814285714288</c:v>
                </c:pt>
                <c:pt idx="3">
                  <c:v>47.401814285714288</c:v>
                </c:pt>
                <c:pt idx="4">
                  <c:v>47.401814285714288</c:v>
                </c:pt>
                <c:pt idx="5">
                  <c:v>47.401814285714288</c:v>
                </c:pt>
                <c:pt idx="6">
                  <c:v>47.401814285714288</c:v>
                </c:pt>
                <c:pt idx="7">
                  <c:v>47.401814285714288</c:v>
                </c:pt>
                <c:pt idx="8">
                  <c:v>47.401814285714288</c:v>
                </c:pt>
                <c:pt idx="9">
                  <c:v>47.401814285714288</c:v>
                </c:pt>
                <c:pt idx="10">
                  <c:v>47.401814285714288</c:v>
                </c:pt>
                <c:pt idx="11">
                  <c:v>47.401814285714288</c:v>
                </c:pt>
                <c:pt idx="12">
                  <c:v>47.401814285714288</c:v>
                </c:pt>
                <c:pt idx="13">
                  <c:v>47.401814285714288</c:v>
                </c:pt>
                <c:pt idx="14">
                  <c:v>47.401814285714288</c:v>
                </c:pt>
                <c:pt idx="15">
                  <c:v>47.401814285714288</c:v>
                </c:pt>
                <c:pt idx="16">
                  <c:v>47.401814285714288</c:v>
                </c:pt>
                <c:pt idx="17">
                  <c:v>47.401814285714288</c:v>
                </c:pt>
                <c:pt idx="18">
                  <c:v>47.401814285714288</c:v>
                </c:pt>
                <c:pt idx="19">
                  <c:v>47.401814285714288</c:v>
                </c:pt>
                <c:pt idx="20">
                  <c:v>47.401814285714288</c:v>
                </c:pt>
              </c:numCache>
            </c:numRef>
          </c:val>
          <c:smooth val="0"/>
          <c:extLst>
            <c:ext xmlns:c16="http://schemas.microsoft.com/office/drawing/2014/chart" uri="{C3380CC4-5D6E-409C-BE32-E72D297353CC}">
              <c16:uniqueId val="{00000002-4BA3-7A46-9BBF-BDCB9B3FBADB}"/>
            </c:ext>
          </c:extLst>
        </c:ser>
        <c:ser>
          <c:idx val="3"/>
          <c:order val="3"/>
          <c:tx>
            <c:strRef>
              <c:f>'Improved Data'!$Z$150</c:f>
              <c:strCache>
                <c:ptCount val="1"/>
                <c:pt idx="0">
                  <c:v>LCL</c:v>
                </c:pt>
              </c:strCache>
            </c:strRef>
          </c:tx>
          <c:spPr>
            <a:ln w="28575" cap="rnd">
              <a:solidFill>
                <a:schemeClr val="accent4"/>
              </a:solidFill>
              <a:round/>
            </a:ln>
            <a:effectLst/>
          </c:spPr>
          <c:marker>
            <c:symbol val="none"/>
          </c:marker>
          <c:val>
            <c:numRef>
              <c:f>'Improved Data'!$Z$151:$Z$171</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mooth val="0"/>
          <c:extLst>
            <c:ext xmlns:c16="http://schemas.microsoft.com/office/drawing/2014/chart" uri="{C3380CC4-5D6E-409C-BE32-E72D297353CC}">
              <c16:uniqueId val="{00000003-4BA3-7A46-9BBF-BDCB9B3FBADB}"/>
            </c:ext>
          </c:extLst>
        </c:ser>
        <c:dLbls>
          <c:showLegendKey val="0"/>
          <c:showVal val="0"/>
          <c:showCatName val="0"/>
          <c:showSerName val="0"/>
          <c:showPercent val="0"/>
          <c:showBubbleSize val="0"/>
        </c:dLbls>
        <c:smooth val="0"/>
        <c:axId val="1156836335"/>
        <c:axId val="646539791"/>
      </c:lineChart>
      <c:catAx>
        <c:axId val="11568363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539791"/>
        <c:crosses val="autoZero"/>
        <c:auto val="1"/>
        <c:lblAlgn val="ctr"/>
        <c:lblOffset val="100"/>
        <c:noMultiLvlLbl val="0"/>
      </c:catAx>
      <c:valAx>
        <c:axId val="646539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6836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5875">
      <a:solidFill>
        <a:schemeClr val="tx1"/>
      </a:solid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x-bar</a:t>
            </a:r>
            <a:r>
              <a:rPr lang="en-US" baseline="0"/>
              <a:t> Chart (Cash Register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'Improved Data'!$W$175</c:f>
              <c:strCache>
                <c:ptCount val="1"/>
                <c:pt idx="0">
                  <c:v>x-bar </c:v>
                </c:pt>
              </c:strCache>
            </c:strRef>
          </c:tx>
          <c:spPr>
            <a:ln w="28575" cap="rnd">
              <a:solidFill>
                <a:schemeClr val="accent1"/>
              </a:solidFill>
              <a:round/>
            </a:ln>
            <a:effectLst/>
          </c:spPr>
          <c:marker>
            <c:symbol val="none"/>
          </c:marker>
          <c:val>
            <c:numRef>
              <c:f>'Improved Data'!$W$176:$W$196</c:f>
              <c:numCache>
                <c:formatCode>0.00</c:formatCode>
                <c:ptCount val="21"/>
                <c:pt idx="0">
                  <c:v>12.513333333333334</c:v>
                </c:pt>
                <c:pt idx="1">
                  <c:v>12.366666666666667</c:v>
                </c:pt>
                <c:pt idx="2">
                  <c:v>5.9333333333333336</c:v>
                </c:pt>
                <c:pt idx="3">
                  <c:v>10.65</c:v>
                </c:pt>
                <c:pt idx="4">
                  <c:v>1.8333333333333333</c:v>
                </c:pt>
                <c:pt idx="5">
                  <c:v>4.583333333333333</c:v>
                </c:pt>
                <c:pt idx="6">
                  <c:v>9.0833333333333339</c:v>
                </c:pt>
                <c:pt idx="7">
                  <c:v>3.3166666666666664</c:v>
                </c:pt>
                <c:pt idx="8">
                  <c:v>16.483333333333334</c:v>
                </c:pt>
                <c:pt idx="9">
                  <c:v>3.5</c:v>
                </c:pt>
                <c:pt idx="10">
                  <c:v>7.333333333333333</c:v>
                </c:pt>
                <c:pt idx="11">
                  <c:v>10.583333333333334</c:v>
                </c:pt>
                <c:pt idx="12">
                  <c:v>11.229999999999999</c:v>
                </c:pt>
                <c:pt idx="13">
                  <c:v>16.72</c:v>
                </c:pt>
                <c:pt idx="14">
                  <c:v>3.1666666666666665</c:v>
                </c:pt>
                <c:pt idx="15">
                  <c:v>6.833333333333333</c:v>
                </c:pt>
                <c:pt idx="16">
                  <c:v>13.283333333333333</c:v>
                </c:pt>
                <c:pt idx="17">
                  <c:v>7.666666666666667</c:v>
                </c:pt>
                <c:pt idx="18">
                  <c:v>8.3333333333333339</c:v>
                </c:pt>
                <c:pt idx="19">
                  <c:v>28.849999999999998</c:v>
                </c:pt>
                <c:pt idx="20">
                  <c:v>21.296666666666667</c:v>
                </c:pt>
              </c:numCache>
            </c:numRef>
          </c:val>
          <c:smooth val="0"/>
          <c:extLst>
            <c:ext xmlns:c16="http://schemas.microsoft.com/office/drawing/2014/chart" uri="{C3380CC4-5D6E-409C-BE32-E72D297353CC}">
              <c16:uniqueId val="{00000000-B3CC-CE4B-A78A-A3BEF019D063}"/>
            </c:ext>
          </c:extLst>
        </c:ser>
        <c:ser>
          <c:idx val="1"/>
          <c:order val="1"/>
          <c:tx>
            <c:strRef>
              <c:f>'Improved Data'!$X$175</c:f>
              <c:strCache>
                <c:ptCount val="1"/>
                <c:pt idx="0">
                  <c:v>x bar bar</c:v>
                </c:pt>
              </c:strCache>
            </c:strRef>
          </c:tx>
          <c:spPr>
            <a:ln w="28575" cap="rnd">
              <a:solidFill>
                <a:schemeClr val="accent2"/>
              </a:solidFill>
              <a:round/>
            </a:ln>
            <a:effectLst/>
          </c:spPr>
          <c:marker>
            <c:symbol val="none"/>
          </c:marker>
          <c:val>
            <c:numRef>
              <c:f>'Improved Data'!$X$176:$X$196</c:f>
              <c:numCache>
                <c:formatCode>0.00</c:formatCode>
                <c:ptCount val="21"/>
                <c:pt idx="0">
                  <c:v>10.264761904761905</c:v>
                </c:pt>
                <c:pt idx="1">
                  <c:v>10.264761904761905</c:v>
                </c:pt>
                <c:pt idx="2">
                  <c:v>10.264761904761905</c:v>
                </c:pt>
                <c:pt idx="3">
                  <c:v>10.264761904761905</c:v>
                </c:pt>
                <c:pt idx="4">
                  <c:v>10.264761904761905</c:v>
                </c:pt>
                <c:pt idx="5">
                  <c:v>10.264761904761905</c:v>
                </c:pt>
                <c:pt idx="6">
                  <c:v>10.264761904761905</c:v>
                </c:pt>
                <c:pt idx="7">
                  <c:v>10.264761904761905</c:v>
                </c:pt>
                <c:pt idx="8">
                  <c:v>10.264761904761905</c:v>
                </c:pt>
                <c:pt idx="9">
                  <c:v>10.264761904761905</c:v>
                </c:pt>
                <c:pt idx="10">
                  <c:v>10.264761904761905</c:v>
                </c:pt>
                <c:pt idx="11">
                  <c:v>10.264761904761905</c:v>
                </c:pt>
                <c:pt idx="12">
                  <c:v>10.264761904761905</c:v>
                </c:pt>
                <c:pt idx="13">
                  <c:v>10.264761904761905</c:v>
                </c:pt>
                <c:pt idx="14">
                  <c:v>10.264761904761905</c:v>
                </c:pt>
                <c:pt idx="15">
                  <c:v>10.264761904761905</c:v>
                </c:pt>
                <c:pt idx="16">
                  <c:v>10.264761904761905</c:v>
                </c:pt>
                <c:pt idx="17">
                  <c:v>10.264761904761905</c:v>
                </c:pt>
                <c:pt idx="18">
                  <c:v>10.264761904761905</c:v>
                </c:pt>
                <c:pt idx="19">
                  <c:v>10.264761904761905</c:v>
                </c:pt>
                <c:pt idx="20">
                  <c:v>10.264761904761905</c:v>
                </c:pt>
              </c:numCache>
            </c:numRef>
          </c:val>
          <c:smooth val="0"/>
          <c:extLst>
            <c:ext xmlns:c16="http://schemas.microsoft.com/office/drawing/2014/chart" uri="{C3380CC4-5D6E-409C-BE32-E72D297353CC}">
              <c16:uniqueId val="{00000001-B3CC-CE4B-A78A-A3BEF019D063}"/>
            </c:ext>
          </c:extLst>
        </c:ser>
        <c:ser>
          <c:idx val="2"/>
          <c:order val="2"/>
          <c:tx>
            <c:strRef>
              <c:f>'Improved Data'!$Y$175</c:f>
              <c:strCache>
                <c:ptCount val="1"/>
                <c:pt idx="0">
                  <c:v>UCL </c:v>
                </c:pt>
              </c:strCache>
            </c:strRef>
          </c:tx>
          <c:spPr>
            <a:ln w="28575" cap="rnd">
              <a:solidFill>
                <a:schemeClr val="accent3"/>
              </a:solidFill>
              <a:round/>
            </a:ln>
            <a:effectLst/>
          </c:spPr>
          <c:marker>
            <c:symbol val="none"/>
          </c:marker>
          <c:val>
            <c:numRef>
              <c:f>'Improved Data'!$Y$176:$Y$196</c:f>
              <c:numCache>
                <c:formatCode>0.00</c:formatCode>
                <c:ptCount val="21"/>
                <c:pt idx="0">
                  <c:v>29.133266190476188</c:v>
                </c:pt>
                <c:pt idx="1">
                  <c:v>29.133266190476188</c:v>
                </c:pt>
                <c:pt idx="2">
                  <c:v>29.133266190476188</c:v>
                </c:pt>
                <c:pt idx="3">
                  <c:v>29.133266190476188</c:v>
                </c:pt>
                <c:pt idx="4">
                  <c:v>29.133266190476188</c:v>
                </c:pt>
                <c:pt idx="5">
                  <c:v>29.133266190476188</c:v>
                </c:pt>
                <c:pt idx="6">
                  <c:v>29.133266190476188</c:v>
                </c:pt>
                <c:pt idx="7">
                  <c:v>29.133266190476188</c:v>
                </c:pt>
                <c:pt idx="8">
                  <c:v>29.133266190476188</c:v>
                </c:pt>
                <c:pt idx="9">
                  <c:v>29.133266190476188</c:v>
                </c:pt>
                <c:pt idx="10">
                  <c:v>29.133266190476188</c:v>
                </c:pt>
                <c:pt idx="11">
                  <c:v>29.133266190476188</c:v>
                </c:pt>
                <c:pt idx="12">
                  <c:v>29.133266190476188</c:v>
                </c:pt>
                <c:pt idx="13">
                  <c:v>29.133266190476188</c:v>
                </c:pt>
                <c:pt idx="14">
                  <c:v>29.133266190476188</c:v>
                </c:pt>
                <c:pt idx="15">
                  <c:v>29.133266190476188</c:v>
                </c:pt>
                <c:pt idx="16">
                  <c:v>29.133266190476188</c:v>
                </c:pt>
                <c:pt idx="17">
                  <c:v>29.133266190476188</c:v>
                </c:pt>
                <c:pt idx="18">
                  <c:v>29.133266190476188</c:v>
                </c:pt>
                <c:pt idx="19">
                  <c:v>29.133266190476188</c:v>
                </c:pt>
                <c:pt idx="20">
                  <c:v>29.133266190476188</c:v>
                </c:pt>
              </c:numCache>
            </c:numRef>
          </c:val>
          <c:smooth val="0"/>
          <c:extLst>
            <c:ext xmlns:c16="http://schemas.microsoft.com/office/drawing/2014/chart" uri="{C3380CC4-5D6E-409C-BE32-E72D297353CC}">
              <c16:uniqueId val="{00000002-B3CC-CE4B-A78A-A3BEF019D063}"/>
            </c:ext>
          </c:extLst>
        </c:ser>
        <c:ser>
          <c:idx val="3"/>
          <c:order val="3"/>
          <c:tx>
            <c:strRef>
              <c:f>'Improved Data'!$Z$175</c:f>
              <c:strCache>
                <c:ptCount val="1"/>
                <c:pt idx="0">
                  <c:v>LCL</c:v>
                </c:pt>
              </c:strCache>
            </c:strRef>
          </c:tx>
          <c:spPr>
            <a:ln w="28575" cap="rnd">
              <a:solidFill>
                <a:schemeClr val="accent4"/>
              </a:solidFill>
              <a:round/>
            </a:ln>
            <a:effectLst/>
          </c:spPr>
          <c:marker>
            <c:symbol val="none"/>
          </c:marker>
          <c:val>
            <c:numRef>
              <c:f>'Improved Data'!$Z$176:$Z$196</c:f>
              <c:numCache>
                <c:formatCode>0.00</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mooth val="0"/>
          <c:extLst>
            <c:ext xmlns:c16="http://schemas.microsoft.com/office/drawing/2014/chart" uri="{C3380CC4-5D6E-409C-BE32-E72D297353CC}">
              <c16:uniqueId val="{00000003-B3CC-CE4B-A78A-A3BEF019D063}"/>
            </c:ext>
          </c:extLst>
        </c:ser>
        <c:dLbls>
          <c:showLegendKey val="0"/>
          <c:showVal val="0"/>
          <c:showCatName val="0"/>
          <c:showSerName val="0"/>
          <c:showPercent val="0"/>
          <c:showBubbleSize val="0"/>
        </c:dLbls>
        <c:smooth val="0"/>
        <c:axId val="1140140287"/>
        <c:axId val="487164815"/>
      </c:lineChart>
      <c:catAx>
        <c:axId val="114014028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164815"/>
        <c:crosses val="autoZero"/>
        <c:auto val="1"/>
        <c:lblAlgn val="ctr"/>
        <c:lblOffset val="100"/>
        <c:noMultiLvlLbl val="0"/>
      </c:catAx>
      <c:valAx>
        <c:axId val="48716481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0140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5875">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x-bar</a:t>
            </a:r>
            <a:r>
              <a:rPr lang="en-US" baseline="0"/>
              <a:t> Chart (Cash Register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'Improved Data'!$W$175</c:f>
              <c:strCache>
                <c:ptCount val="1"/>
                <c:pt idx="0">
                  <c:v>x-bar </c:v>
                </c:pt>
              </c:strCache>
            </c:strRef>
          </c:tx>
          <c:spPr>
            <a:ln w="28575" cap="rnd">
              <a:solidFill>
                <a:schemeClr val="accent1"/>
              </a:solidFill>
              <a:round/>
            </a:ln>
            <a:effectLst/>
          </c:spPr>
          <c:marker>
            <c:symbol val="none"/>
          </c:marker>
          <c:val>
            <c:numRef>
              <c:f>'Improved Data'!$W$176:$W$196</c:f>
              <c:numCache>
                <c:formatCode>0.00</c:formatCode>
                <c:ptCount val="21"/>
                <c:pt idx="0">
                  <c:v>12.513333333333334</c:v>
                </c:pt>
                <c:pt idx="1">
                  <c:v>12.366666666666667</c:v>
                </c:pt>
                <c:pt idx="2">
                  <c:v>5.9333333333333336</c:v>
                </c:pt>
                <c:pt idx="3">
                  <c:v>10.65</c:v>
                </c:pt>
                <c:pt idx="4">
                  <c:v>1.8333333333333333</c:v>
                </c:pt>
                <c:pt idx="5">
                  <c:v>4.583333333333333</c:v>
                </c:pt>
                <c:pt idx="6">
                  <c:v>9.0833333333333339</c:v>
                </c:pt>
                <c:pt idx="7">
                  <c:v>3.3166666666666664</c:v>
                </c:pt>
                <c:pt idx="8">
                  <c:v>16.483333333333334</c:v>
                </c:pt>
                <c:pt idx="9">
                  <c:v>3.5</c:v>
                </c:pt>
                <c:pt idx="10">
                  <c:v>7.333333333333333</c:v>
                </c:pt>
                <c:pt idx="11">
                  <c:v>10.583333333333334</c:v>
                </c:pt>
                <c:pt idx="12">
                  <c:v>11.229999999999999</c:v>
                </c:pt>
                <c:pt idx="13">
                  <c:v>16.72</c:v>
                </c:pt>
                <c:pt idx="14">
                  <c:v>3.1666666666666665</c:v>
                </c:pt>
                <c:pt idx="15">
                  <c:v>6.833333333333333</c:v>
                </c:pt>
                <c:pt idx="16">
                  <c:v>13.283333333333333</c:v>
                </c:pt>
                <c:pt idx="17">
                  <c:v>7.666666666666667</c:v>
                </c:pt>
                <c:pt idx="18">
                  <c:v>8.3333333333333339</c:v>
                </c:pt>
                <c:pt idx="19">
                  <c:v>28.849999999999998</c:v>
                </c:pt>
                <c:pt idx="20">
                  <c:v>21.296666666666667</c:v>
                </c:pt>
              </c:numCache>
            </c:numRef>
          </c:val>
          <c:smooth val="0"/>
          <c:extLst>
            <c:ext xmlns:c16="http://schemas.microsoft.com/office/drawing/2014/chart" uri="{C3380CC4-5D6E-409C-BE32-E72D297353CC}">
              <c16:uniqueId val="{00000000-2267-754C-926E-D89EFC4F533E}"/>
            </c:ext>
          </c:extLst>
        </c:ser>
        <c:ser>
          <c:idx val="1"/>
          <c:order val="1"/>
          <c:tx>
            <c:strRef>
              <c:f>'Improved Data'!$X$175</c:f>
              <c:strCache>
                <c:ptCount val="1"/>
                <c:pt idx="0">
                  <c:v>x bar bar</c:v>
                </c:pt>
              </c:strCache>
            </c:strRef>
          </c:tx>
          <c:spPr>
            <a:ln w="28575" cap="rnd">
              <a:solidFill>
                <a:schemeClr val="accent2"/>
              </a:solidFill>
              <a:round/>
            </a:ln>
            <a:effectLst/>
          </c:spPr>
          <c:marker>
            <c:symbol val="none"/>
          </c:marker>
          <c:val>
            <c:numRef>
              <c:f>'Improved Data'!$X$176:$X$196</c:f>
              <c:numCache>
                <c:formatCode>0.00</c:formatCode>
                <c:ptCount val="21"/>
                <c:pt idx="0">
                  <c:v>10.264761904761905</c:v>
                </c:pt>
                <c:pt idx="1">
                  <c:v>10.264761904761905</c:v>
                </c:pt>
                <c:pt idx="2">
                  <c:v>10.264761904761905</c:v>
                </c:pt>
                <c:pt idx="3">
                  <c:v>10.264761904761905</c:v>
                </c:pt>
                <c:pt idx="4">
                  <c:v>10.264761904761905</c:v>
                </c:pt>
                <c:pt idx="5">
                  <c:v>10.264761904761905</c:v>
                </c:pt>
                <c:pt idx="6">
                  <c:v>10.264761904761905</c:v>
                </c:pt>
                <c:pt idx="7">
                  <c:v>10.264761904761905</c:v>
                </c:pt>
                <c:pt idx="8">
                  <c:v>10.264761904761905</c:v>
                </c:pt>
                <c:pt idx="9">
                  <c:v>10.264761904761905</c:v>
                </c:pt>
                <c:pt idx="10">
                  <c:v>10.264761904761905</c:v>
                </c:pt>
                <c:pt idx="11">
                  <c:v>10.264761904761905</c:v>
                </c:pt>
                <c:pt idx="12">
                  <c:v>10.264761904761905</c:v>
                </c:pt>
                <c:pt idx="13">
                  <c:v>10.264761904761905</c:v>
                </c:pt>
                <c:pt idx="14">
                  <c:v>10.264761904761905</c:v>
                </c:pt>
                <c:pt idx="15">
                  <c:v>10.264761904761905</c:v>
                </c:pt>
                <c:pt idx="16">
                  <c:v>10.264761904761905</c:v>
                </c:pt>
                <c:pt idx="17">
                  <c:v>10.264761904761905</c:v>
                </c:pt>
                <c:pt idx="18">
                  <c:v>10.264761904761905</c:v>
                </c:pt>
                <c:pt idx="19">
                  <c:v>10.264761904761905</c:v>
                </c:pt>
                <c:pt idx="20">
                  <c:v>10.264761904761905</c:v>
                </c:pt>
              </c:numCache>
            </c:numRef>
          </c:val>
          <c:smooth val="0"/>
          <c:extLst>
            <c:ext xmlns:c16="http://schemas.microsoft.com/office/drawing/2014/chart" uri="{C3380CC4-5D6E-409C-BE32-E72D297353CC}">
              <c16:uniqueId val="{00000001-2267-754C-926E-D89EFC4F533E}"/>
            </c:ext>
          </c:extLst>
        </c:ser>
        <c:ser>
          <c:idx val="2"/>
          <c:order val="2"/>
          <c:tx>
            <c:strRef>
              <c:f>'Improved Data'!$Y$175</c:f>
              <c:strCache>
                <c:ptCount val="1"/>
                <c:pt idx="0">
                  <c:v>UCL </c:v>
                </c:pt>
              </c:strCache>
            </c:strRef>
          </c:tx>
          <c:spPr>
            <a:ln w="28575" cap="rnd">
              <a:solidFill>
                <a:schemeClr val="accent3"/>
              </a:solidFill>
              <a:round/>
            </a:ln>
            <a:effectLst/>
          </c:spPr>
          <c:marker>
            <c:symbol val="none"/>
          </c:marker>
          <c:val>
            <c:numRef>
              <c:f>'Improved Data'!$Y$176:$Y$196</c:f>
              <c:numCache>
                <c:formatCode>0.00</c:formatCode>
                <c:ptCount val="21"/>
                <c:pt idx="0">
                  <c:v>29.133266190476188</c:v>
                </c:pt>
                <c:pt idx="1">
                  <c:v>29.133266190476188</c:v>
                </c:pt>
                <c:pt idx="2">
                  <c:v>29.133266190476188</c:v>
                </c:pt>
                <c:pt idx="3">
                  <c:v>29.133266190476188</c:v>
                </c:pt>
                <c:pt idx="4">
                  <c:v>29.133266190476188</c:v>
                </c:pt>
                <c:pt idx="5">
                  <c:v>29.133266190476188</c:v>
                </c:pt>
                <c:pt idx="6">
                  <c:v>29.133266190476188</c:v>
                </c:pt>
                <c:pt idx="7">
                  <c:v>29.133266190476188</c:v>
                </c:pt>
                <c:pt idx="8">
                  <c:v>29.133266190476188</c:v>
                </c:pt>
                <c:pt idx="9">
                  <c:v>29.133266190476188</c:v>
                </c:pt>
                <c:pt idx="10">
                  <c:v>29.133266190476188</c:v>
                </c:pt>
                <c:pt idx="11">
                  <c:v>29.133266190476188</c:v>
                </c:pt>
                <c:pt idx="12">
                  <c:v>29.133266190476188</c:v>
                </c:pt>
                <c:pt idx="13">
                  <c:v>29.133266190476188</c:v>
                </c:pt>
                <c:pt idx="14">
                  <c:v>29.133266190476188</c:v>
                </c:pt>
                <c:pt idx="15">
                  <c:v>29.133266190476188</c:v>
                </c:pt>
                <c:pt idx="16">
                  <c:v>29.133266190476188</c:v>
                </c:pt>
                <c:pt idx="17">
                  <c:v>29.133266190476188</c:v>
                </c:pt>
                <c:pt idx="18">
                  <c:v>29.133266190476188</c:v>
                </c:pt>
                <c:pt idx="19">
                  <c:v>29.133266190476188</c:v>
                </c:pt>
                <c:pt idx="20">
                  <c:v>29.133266190476188</c:v>
                </c:pt>
              </c:numCache>
            </c:numRef>
          </c:val>
          <c:smooth val="0"/>
          <c:extLst>
            <c:ext xmlns:c16="http://schemas.microsoft.com/office/drawing/2014/chart" uri="{C3380CC4-5D6E-409C-BE32-E72D297353CC}">
              <c16:uniqueId val="{00000002-2267-754C-926E-D89EFC4F533E}"/>
            </c:ext>
          </c:extLst>
        </c:ser>
        <c:ser>
          <c:idx val="3"/>
          <c:order val="3"/>
          <c:tx>
            <c:strRef>
              <c:f>'Improved Data'!$Z$175</c:f>
              <c:strCache>
                <c:ptCount val="1"/>
                <c:pt idx="0">
                  <c:v>LCL</c:v>
                </c:pt>
              </c:strCache>
            </c:strRef>
          </c:tx>
          <c:spPr>
            <a:ln w="28575" cap="rnd">
              <a:solidFill>
                <a:schemeClr val="accent4"/>
              </a:solidFill>
              <a:round/>
            </a:ln>
            <a:effectLst/>
          </c:spPr>
          <c:marker>
            <c:symbol val="none"/>
          </c:marker>
          <c:val>
            <c:numRef>
              <c:f>'Improved Data'!$Z$176:$Z$196</c:f>
              <c:numCache>
                <c:formatCode>0.00</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mooth val="0"/>
          <c:extLst>
            <c:ext xmlns:c16="http://schemas.microsoft.com/office/drawing/2014/chart" uri="{C3380CC4-5D6E-409C-BE32-E72D297353CC}">
              <c16:uniqueId val="{00000003-2267-754C-926E-D89EFC4F533E}"/>
            </c:ext>
          </c:extLst>
        </c:ser>
        <c:dLbls>
          <c:showLegendKey val="0"/>
          <c:showVal val="0"/>
          <c:showCatName val="0"/>
          <c:showSerName val="0"/>
          <c:showPercent val="0"/>
          <c:showBubbleSize val="0"/>
        </c:dLbls>
        <c:smooth val="0"/>
        <c:axId val="1140140287"/>
        <c:axId val="487164815"/>
      </c:lineChart>
      <c:catAx>
        <c:axId val="114014028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164815"/>
        <c:crosses val="autoZero"/>
        <c:auto val="1"/>
        <c:lblAlgn val="ctr"/>
        <c:lblOffset val="100"/>
        <c:noMultiLvlLbl val="0"/>
      </c:catAx>
      <c:valAx>
        <c:axId val="48716481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0140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5875">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Daily 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'Main Data (2)'!$R$11:$X$11</c:f>
              <c:strCache>
                <c:ptCount val="7"/>
                <c:pt idx="0">
                  <c:v>Mon Avg</c:v>
                </c:pt>
                <c:pt idx="1">
                  <c:v>Tues Avg</c:v>
                </c:pt>
                <c:pt idx="2">
                  <c:v>Wednesday Avg</c:v>
                </c:pt>
                <c:pt idx="3">
                  <c:v>Thurs Avg</c:v>
                </c:pt>
                <c:pt idx="4">
                  <c:v>Fri Avg</c:v>
                </c:pt>
                <c:pt idx="5">
                  <c:v>Sat Avg</c:v>
                </c:pt>
                <c:pt idx="6">
                  <c:v>Sun Avg</c:v>
                </c:pt>
              </c:strCache>
            </c:strRef>
          </c:cat>
          <c:val>
            <c:numRef>
              <c:f>'Main Data (2)'!$R$12:$X$12</c:f>
              <c:numCache>
                <c:formatCode>General</c:formatCode>
                <c:ptCount val="7"/>
                <c:pt idx="0">
                  <c:v>349.1137500000001</c:v>
                </c:pt>
                <c:pt idx="1">
                  <c:v>734.41250000000002</c:v>
                </c:pt>
                <c:pt idx="2">
                  <c:v>306.40125000000023</c:v>
                </c:pt>
                <c:pt idx="3">
                  <c:v>317.15500000000026</c:v>
                </c:pt>
                <c:pt idx="4">
                  <c:v>407.30500000000006</c:v>
                </c:pt>
                <c:pt idx="5">
                  <c:v>1343.0637500000003</c:v>
                </c:pt>
                <c:pt idx="6">
                  <c:v>1716.57375</c:v>
                </c:pt>
              </c:numCache>
            </c:numRef>
          </c:val>
          <c:extLst>
            <c:ext xmlns:c16="http://schemas.microsoft.com/office/drawing/2014/chart" uri="{C3380CC4-5D6E-409C-BE32-E72D297353CC}">
              <c16:uniqueId val="{00000000-271F-A24B-8332-FFE80B40A998}"/>
            </c:ext>
          </c:extLst>
        </c:ser>
        <c:dLbls>
          <c:showLegendKey val="0"/>
          <c:showVal val="0"/>
          <c:showCatName val="0"/>
          <c:showSerName val="0"/>
          <c:showPercent val="0"/>
          <c:showBubbleSize val="0"/>
        </c:dLbls>
        <c:gapWidth val="219"/>
        <c:overlap val="-27"/>
        <c:axId val="1891097824"/>
        <c:axId val="1736799472"/>
      </c:barChart>
      <c:catAx>
        <c:axId val="189109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799472"/>
        <c:crosses val="autoZero"/>
        <c:auto val="1"/>
        <c:lblAlgn val="ctr"/>
        <c:lblOffset val="100"/>
        <c:noMultiLvlLbl val="0"/>
      </c:catAx>
      <c:valAx>
        <c:axId val="1736799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097824"/>
        <c:crosses val="autoZero"/>
        <c:crossBetween val="between"/>
      </c:valAx>
      <c:spPr>
        <a:noFill/>
        <a:ln>
          <a:noFill/>
        </a:ln>
        <a:effectLst/>
      </c:spPr>
    </c:plotArea>
    <c:plotVisOnly val="1"/>
    <c:dispBlanksAs val="gap"/>
    <c:showDLblsOverMax val="0"/>
  </c:chart>
  <c:spPr>
    <a:noFill/>
    <a:ln w="19050">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'Main Data (2)'!$E$1</c:f>
              <c:strCache>
                <c:ptCount val="1"/>
                <c:pt idx="0">
                  <c:v>Cash Register Revenue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31318842331841396"/>
                  <c:y val="-0.4733296113124509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'Main Data (2)'!$D$2:$D$358</c:f>
              <c:numCache>
                <c:formatCode>h:mm</c:formatCode>
                <c:ptCount val="357"/>
                <c:pt idx="0">
                  <c:v>0.25</c:v>
                </c:pt>
                <c:pt idx="1">
                  <c:v>0.29166666666666702</c:v>
                </c:pt>
                <c:pt idx="2">
                  <c:v>0.33333333333333298</c:v>
                </c:pt>
                <c:pt idx="3">
                  <c:v>0.375</c:v>
                </c:pt>
                <c:pt idx="4">
                  <c:v>0.41666666666666702</c:v>
                </c:pt>
                <c:pt idx="5">
                  <c:v>0.45833333333333298</c:v>
                </c:pt>
                <c:pt idx="6">
                  <c:v>0.5</c:v>
                </c:pt>
                <c:pt idx="7">
                  <c:v>0.54166666666666696</c:v>
                </c:pt>
                <c:pt idx="8">
                  <c:v>0.58333333333333304</c:v>
                </c:pt>
                <c:pt idx="9">
                  <c:v>0.625</c:v>
                </c:pt>
                <c:pt idx="10">
                  <c:v>0.66666666666666696</c:v>
                </c:pt>
                <c:pt idx="11">
                  <c:v>0.70833333333333304</c:v>
                </c:pt>
                <c:pt idx="12">
                  <c:v>0.75</c:v>
                </c:pt>
                <c:pt idx="13">
                  <c:v>0.79166666666666696</c:v>
                </c:pt>
                <c:pt idx="14">
                  <c:v>0.83333333333333304</c:v>
                </c:pt>
                <c:pt idx="15">
                  <c:v>0.875</c:v>
                </c:pt>
                <c:pt idx="16">
                  <c:v>0.91666666666666696</c:v>
                </c:pt>
                <c:pt idx="17">
                  <c:v>0.25</c:v>
                </c:pt>
                <c:pt idx="18">
                  <c:v>0.29166666666666702</c:v>
                </c:pt>
                <c:pt idx="19">
                  <c:v>0.33333333333333298</c:v>
                </c:pt>
                <c:pt idx="20">
                  <c:v>0.375</c:v>
                </c:pt>
                <c:pt idx="21">
                  <c:v>0.41666666666666702</c:v>
                </c:pt>
                <c:pt idx="22">
                  <c:v>0.45833333333333298</c:v>
                </c:pt>
                <c:pt idx="23">
                  <c:v>0.5</c:v>
                </c:pt>
                <c:pt idx="24">
                  <c:v>0.54166666666666696</c:v>
                </c:pt>
                <c:pt idx="25">
                  <c:v>0.58333333333333304</c:v>
                </c:pt>
                <c:pt idx="26">
                  <c:v>0.625</c:v>
                </c:pt>
                <c:pt idx="27">
                  <c:v>0.66666666666666696</c:v>
                </c:pt>
                <c:pt idx="28">
                  <c:v>0.70833333333333304</c:v>
                </c:pt>
                <c:pt idx="29">
                  <c:v>0.75</c:v>
                </c:pt>
                <c:pt idx="30">
                  <c:v>0.79166666666666696</c:v>
                </c:pt>
                <c:pt idx="31">
                  <c:v>0.83333333333333304</c:v>
                </c:pt>
                <c:pt idx="32">
                  <c:v>0.875</c:v>
                </c:pt>
                <c:pt idx="33">
                  <c:v>0.91666666666666696</c:v>
                </c:pt>
                <c:pt idx="34">
                  <c:v>0.25</c:v>
                </c:pt>
                <c:pt idx="35">
                  <c:v>0.29166666666666702</c:v>
                </c:pt>
                <c:pt idx="36">
                  <c:v>0.33333333333333298</c:v>
                </c:pt>
                <c:pt idx="37">
                  <c:v>0.375</c:v>
                </c:pt>
                <c:pt idx="38">
                  <c:v>0.41666666666666702</c:v>
                </c:pt>
                <c:pt idx="39">
                  <c:v>0.45833333333333298</c:v>
                </c:pt>
                <c:pt idx="40">
                  <c:v>0.5</c:v>
                </c:pt>
                <c:pt idx="41">
                  <c:v>0.54166666666666696</c:v>
                </c:pt>
                <c:pt idx="42">
                  <c:v>0.58333333333333304</c:v>
                </c:pt>
                <c:pt idx="43">
                  <c:v>0.625</c:v>
                </c:pt>
                <c:pt idx="44">
                  <c:v>0.66666666666666696</c:v>
                </c:pt>
                <c:pt idx="45">
                  <c:v>0.70833333333333304</c:v>
                </c:pt>
                <c:pt idx="46">
                  <c:v>0.75</c:v>
                </c:pt>
                <c:pt idx="47">
                  <c:v>0.79166666666666696</c:v>
                </c:pt>
                <c:pt idx="48">
                  <c:v>0.83333333333333304</c:v>
                </c:pt>
                <c:pt idx="49">
                  <c:v>0.875</c:v>
                </c:pt>
                <c:pt idx="50">
                  <c:v>0.91666666666666696</c:v>
                </c:pt>
                <c:pt idx="51">
                  <c:v>0.25</c:v>
                </c:pt>
                <c:pt idx="52">
                  <c:v>0.29166666666666702</c:v>
                </c:pt>
                <c:pt idx="53">
                  <c:v>0.33333333333333298</c:v>
                </c:pt>
                <c:pt idx="54">
                  <c:v>0.375</c:v>
                </c:pt>
                <c:pt idx="55">
                  <c:v>0.41666666666666702</c:v>
                </c:pt>
                <c:pt idx="56">
                  <c:v>0.45833333333333298</c:v>
                </c:pt>
                <c:pt idx="57">
                  <c:v>0.5</c:v>
                </c:pt>
                <c:pt idx="58">
                  <c:v>0.54166666666666696</c:v>
                </c:pt>
                <c:pt idx="59">
                  <c:v>0.58333333333333304</c:v>
                </c:pt>
                <c:pt idx="60">
                  <c:v>0.625</c:v>
                </c:pt>
                <c:pt idx="61">
                  <c:v>0.66666666666666696</c:v>
                </c:pt>
                <c:pt idx="62">
                  <c:v>0.70833333333333304</c:v>
                </c:pt>
                <c:pt idx="63">
                  <c:v>0.75</c:v>
                </c:pt>
                <c:pt idx="64">
                  <c:v>0.79166666666666696</c:v>
                </c:pt>
                <c:pt idx="65">
                  <c:v>0.83333333333333304</c:v>
                </c:pt>
                <c:pt idx="66">
                  <c:v>0.875</c:v>
                </c:pt>
                <c:pt idx="67">
                  <c:v>0.91666666666666696</c:v>
                </c:pt>
                <c:pt idx="68">
                  <c:v>0.25</c:v>
                </c:pt>
                <c:pt idx="69">
                  <c:v>0.29166666666666702</c:v>
                </c:pt>
                <c:pt idx="70">
                  <c:v>0.33333333333333298</c:v>
                </c:pt>
                <c:pt idx="71">
                  <c:v>0.375</c:v>
                </c:pt>
                <c:pt idx="72">
                  <c:v>0.41666666666666702</c:v>
                </c:pt>
                <c:pt idx="73">
                  <c:v>0.45833333333333298</c:v>
                </c:pt>
                <c:pt idx="74">
                  <c:v>0.5</c:v>
                </c:pt>
                <c:pt idx="75">
                  <c:v>0.54166666666666696</c:v>
                </c:pt>
                <c:pt idx="76">
                  <c:v>0.58333333333333304</c:v>
                </c:pt>
                <c:pt idx="77">
                  <c:v>0.625</c:v>
                </c:pt>
                <c:pt idx="78">
                  <c:v>0.66666666666666696</c:v>
                </c:pt>
                <c:pt idx="79">
                  <c:v>0.70833333333333304</c:v>
                </c:pt>
                <c:pt idx="80">
                  <c:v>0.75</c:v>
                </c:pt>
                <c:pt idx="81">
                  <c:v>0.79166666666666696</c:v>
                </c:pt>
                <c:pt idx="82">
                  <c:v>0.83333333333333304</c:v>
                </c:pt>
                <c:pt idx="83">
                  <c:v>0.875</c:v>
                </c:pt>
                <c:pt idx="84">
                  <c:v>0.91666666666666696</c:v>
                </c:pt>
                <c:pt idx="85">
                  <c:v>0.25</c:v>
                </c:pt>
                <c:pt idx="86">
                  <c:v>0.29166666666666702</c:v>
                </c:pt>
                <c:pt idx="87">
                  <c:v>0.33333333333333298</c:v>
                </c:pt>
                <c:pt idx="88">
                  <c:v>0.375</c:v>
                </c:pt>
                <c:pt idx="89">
                  <c:v>0.41666666666666702</c:v>
                </c:pt>
                <c:pt idx="90">
                  <c:v>0.45833333333333298</c:v>
                </c:pt>
                <c:pt idx="91">
                  <c:v>0.5</c:v>
                </c:pt>
                <c:pt idx="92">
                  <c:v>0.54166666666666696</c:v>
                </c:pt>
                <c:pt idx="93">
                  <c:v>0.58333333333333304</c:v>
                </c:pt>
                <c:pt idx="94">
                  <c:v>0.625</c:v>
                </c:pt>
                <c:pt idx="95">
                  <c:v>0.66666666666666696</c:v>
                </c:pt>
                <c:pt idx="96">
                  <c:v>0.70833333333333304</c:v>
                </c:pt>
                <c:pt idx="97">
                  <c:v>0.75</c:v>
                </c:pt>
                <c:pt idx="98">
                  <c:v>0.79166666666666696</c:v>
                </c:pt>
                <c:pt idx="99">
                  <c:v>0.83333333333333304</c:v>
                </c:pt>
                <c:pt idx="100">
                  <c:v>0.875</c:v>
                </c:pt>
                <c:pt idx="101">
                  <c:v>0.91666666666666696</c:v>
                </c:pt>
                <c:pt idx="102">
                  <c:v>0.25</c:v>
                </c:pt>
                <c:pt idx="103">
                  <c:v>0.29166666666666702</c:v>
                </c:pt>
                <c:pt idx="104">
                  <c:v>0.33333333333333298</c:v>
                </c:pt>
                <c:pt idx="105">
                  <c:v>0.375</c:v>
                </c:pt>
                <c:pt idx="106">
                  <c:v>0.41666666666666702</c:v>
                </c:pt>
                <c:pt idx="107">
                  <c:v>0.45833333333333298</c:v>
                </c:pt>
                <c:pt idx="108">
                  <c:v>0.5</c:v>
                </c:pt>
                <c:pt idx="109">
                  <c:v>0.54166666666666696</c:v>
                </c:pt>
                <c:pt idx="110">
                  <c:v>0.58333333333333304</c:v>
                </c:pt>
                <c:pt idx="111">
                  <c:v>0.625</c:v>
                </c:pt>
                <c:pt idx="112">
                  <c:v>0.66666666666666696</c:v>
                </c:pt>
                <c:pt idx="113">
                  <c:v>0.70833333333333304</c:v>
                </c:pt>
                <c:pt idx="114">
                  <c:v>0.75</c:v>
                </c:pt>
                <c:pt idx="115">
                  <c:v>0.79166666666666696</c:v>
                </c:pt>
                <c:pt idx="116">
                  <c:v>0.83333333333333304</c:v>
                </c:pt>
                <c:pt idx="117">
                  <c:v>0.875</c:v>
                </c:pt>
                <c:pt idx="118">
                  <c:v>0.91666666666666696</c:v>
                </c:pt>
                <c:pt idx="119">
                  <c:v>0.25</c:v>
                </c:pt>
                <c:pt idx="120">
                  <c:v>0.29166666666666702</c:v>
                </c:pt>
                <c:pt idx="121">
                  <c:v>0.33333333333333298</c:v>
                </c:pt>
                <c:pt idx="122">
                  <c:v>0.375</c:v>
                </c:pt>
                <c:pt idx="123">
                  <c:v>0.41666666666666702</c:v>
                </c:pt>
                <c:pt idx="124">
                  <c:v>0.45833333333333298</c:v>
                </c:pt>
                <c:pt idx="125">
                  <c:v>0.5</c:v>
                </c:pt>
                <c:pt idx="126">
                  <c:v>0.54166666666666696</c:v>
                </c:pt>
                <c:pt idx="127">
                  <c:v>0.58333333333333304</c:v>
                </c:pt>
                <c:pt idx="128">
                  <c:v>0.625</c:v>
                </c:pt>
                <c:pt idx="129">
                  <c:v>0.66666666666666696</c:v>
                </c:pt>
                <c:pt idx="130">
                  <c:v>0.70833333333333304</c:v>
                </c:pt>
                <c:pt idx="131">
                  <c:v>0.75</c:v>
                </c:pt>
                <c:pt idx="132">
                  <c:v>0.79166666666666696</c:v>
                </c:pt>
                <c:pt idx="133">
                  <c:v>0.83333333333333304</c:v>
                </c:pt>
                <c:pt idx="134">
                  <c:v>0.875</c:v>
                </c:pt>
                <c:pt idx="135">
                  <c:v>0.91666666666666696</c:v>
                </c:pt>
                <c:pt idx="136">
                  <c:v>0.25</c:v>
                </c:pt>
                <c:pt idx="137">
                  <c:v>0.29166666666666702</c:v>
                </c:pt>
                <c:pt idx="138">
                  <c:v>0.33333333333333298</c:v>
                </c:pt>
                <c:pt idx="139">
                  <c:v>0.375</c:v>
                </c:pt>
                <c:pt idx="140">
                  <c:v>0.41666666666666702</c:v>
                </c:pt>
                <c:pt idx="141">
                  <c:v>0.45833333333333298</c:v>
                </c:pt>
                <c:pt idx="142">
                  <c:v>0.5</c:v>
                </c:pt>
                <c:pt idx="143">
                  <c:v>0.54166666666666696</c:v>
                </c:pt>
                <c:pt idx="144">
                  <c:v>0.58333333333333304</c:v>
                </c:pt>
                <c:pt idx="145">
                  <c:v>0.625</c:v>
                </c:pt>
                <c:pt idx="146">
                  <c:v>0.66666666666666696</c:v>
                </c:pt>
                <c:pt idx="147">
                  <c:v>0.70833333333333304</c:v>
                </c:pt>
                <c:pt idx="148">
                  <c:v>0.75</c:v>
                </c:pt>
                <c:pt idx="149">
                  <c:v>0.79166666666666696</c:v>
                </c:pt>
                <c:pt idx="150">
                  <c:v>0.83333333333333304</c:v>
                </c:pt>
                <c:pt idx="151">
                  <c:v>0.875</c:v>
                </c:pt>
                <c:pt idx="152">
                  <c:v>0.91666666666666696</c:v>
                </c:pt>
                <c:pt idx="153">
                  <c:v>0.25</c:v>
                </c:pt>
                <c:pt idx="154">
                  <c:v>0.29166666666666702</c:v>
                </c:pt>
                <c:pt idx="155">
                  <c:v>0.33333333333333298</c:v>
                </c:pt>
                <c:pt idx="156">
                  <c:v>0.375</c:v>
                </c:pt>
                <c:pt idx="157">
                  <c:v>0.41666666666666702</c:v>
                </c:pt>
                <c:pt idx="158">
                  <c:v>0.45833333333333298</c:v>
                </c:pt>
                <c:pt idx="159">
                  <c:v>0.5</c:v>
                </c:pt>
                <c:pt idx="160">
                  <c:v>0.54166666666666696</c:v>
                </c:pt>
                <c:pt idx="161">
                  <c:v>0.58333333333333304</c:v>
                </c:pt>
                <c:pt idx="162">
                  <c:v>0.625</c:v>
                </c:pt>
                <c:pt idx="163">
                  <c:v>0.66666666666666696</c:v>
                </c:pt>
                <c:pt idx="164">
                  <c:v>0.70833333333333304</c:v>
                </c:pt>
                <c:pt idx="165">
                  <c:v>0.75</c:v>
                </c:pt>
                <c:pt idx="166">
                  <c:v>0.79166666666666696</c:v>
                </c:pt>
                <c:pt idx="167">
                  <c:v>0.83333333333333304</c:v>
                </c:pt>
                <c:pt idx="168">
                  <c:v>0.875</c:v>
                </c:pt>
                <c:pt idx="169">
                  <c:v>0.91666666666666696</c:v>
                </c:pt>
                <c:pt idx="170">
                  <c:v>0.25</c:v>
                </c:pt>
                <c:pt idx="171">
                  <c:v>0.29166666666666702</c:v>
                </c:pt>
                <c:pt idx="172">
                  <c:v>0.33333333333333298</c:v>
                </c:pt>
                <c:pt idx="173">
                  <c:v>0.375</c:v>
                </c:pt>
                <c:pt idx="174">
                  <c:v>0.41666666666666702</c:v>
                </c:pt>
                <c:pt idx="175">
                  <c:v>0.45833333333333298</c:v>
                </c:pt>
                <c:pt idx="176">
                  <c:v>0.5</c:v>
                </c:pt>
                <c:pt idx="177">
                  <c:v>0.54166666666666696</c:v>
                </c:pt>
                <c:pt idx="178">
                  <c:v>0.58333333333333304</c:v>
                </c:pt>
                <c:pt idx="179">
                  <c:v>0.625</c:v>
                </c:pt>
                <c:pt idx="180">
                  <c:v>0.66666666666666696</c:v>
                </c:pt>
                <c:pt idx="181">
                  <c:v>0.70833333333333304</c:v>
                </c:pt>
                <c:pt idx="182">
                  <c:v>0.75</c:v>
                </c:pt>
                <c:pt idx="183">
                  <c:v>0.79166666666666696</c:v>
                </c:pt>
                <c:pt idx="184">
                  <c:v>0.83333333333333304</c:v>
                </c:pt>
                <c:pt idx="185">
                  <c:v>0.875</c:v>
                </c:pt>
                <c:pt idx="186">
                  <c:v>0.91666666666666696</c:v>
                </c:pt>
                <c:pt idx="187">
                  <c:v>0.25</c:v>
                </c:pt>
                <c:pt idx="188">
                  <c:v>0.29166666666666702</c:v>
                </c:pt>
                <c:pt idx="189">
                  <c:v>0.33333333333333298</c:v>
                </c:pt>
                <c:pt idx="190">
                  <c:v>0.375</c:v>
                </c:pt>
                <c:pt idx="191">
                  <c:v>0.41666666666666702</c:v>
                </c:pt>
                <c:pt idx="192">
                  <c:v>0.45833333333333298</c:v>
                </c:pt>
                <c:pt idx="193">
                  <c:v>0.5</c:v>
                </c:pt>
                <c:pt idx="194">
                  <c:v>0.54166666666666696</c:v>
                </c:pt>
                <c:pt idx="195">
                  <c:v>0.58333333333333304</c:v>
                </c:pt>
                <c:pt idx="196">
                  <c:v>0.625</c:v>
                </c:pt>
                <c:pt idx="197">
                  <c:v>0.66666666666666696</c:v>
                </c:pt>
                <c:pt idx="198">
                  <c:v>0.70833333333333304</c:v>
                </c:pt>
                <c:pt idx="199">
                  <c:v>0.75</c:v>
                </c:pt>
                <c:pt idx="200">
                  <c:v>0.79166666666666696</c:v>
                </c:pt>
                <c:pt idx="201">
                  <c:v>0.83333333333333304</c:v>
                </c:pt>
                <c:pt idx="202">
                  <c:v>0.875</c:v>
                </c:pt>
                <c:pt idx="203">
                  <c:v>0.91666666666666696</c:v>
                </c:pt>
                <c:pt idx="204">
                  <c:v>0.25</c:v>
                </c:pt>
                <c:pt idx="205">
                  <c:v>0.29166666666666702</c:v>
                </c:pt>
                <c:pt idx="206">
                  <c:v>0.33333333333333298</c:v>
                </c:pt>
                <c:pt idx="207">
                  <c:v>0.375</c:v>
                </c:pt>
                <c:pt idx="208">
                  <c:v>0.41666666666666702</c:v>
                </c:pt>
                <c:pt idx="209">
                  <c:v>0.45833333333333298</c:v>
                </c:pt>
                <c:pt idx="210">
                  <c:v>0.5</c:v>
                </c:pt>
                <c:pt idx="211">
                  <c:v>0.54166666666666696</c:v>
                </c:pt>
                <c:pt idx="212">
                  <c:v>0.58333333333333304</c:v>
                </c:pt>
                <c:pt idx="213">
                  <c:v>0.625</c:v>
                </c:pt>
                <c:pt idx="214">
                  <c:v>0.66666666666666696</c:v>
                </c:pt>
                <c:pt idx="215">
                  <c:v>0.70833333333333304</c:v>
                </c:pt>
                <c:pt idx="216">
                  <c:v>0.75</c:v>
                </c:pt>
                <c:pt idx="217">
                  <c:v>0.79166666666666696</c:v>
                </c:pt>
                <c:pt idx="218">
                  <c:v>0.83333333333333304</c:v>
                </c:pt>
                <c:pt idx="219">
                  <c:v>0.875</c:v>
                </c:pt>
                <c:pt idx="220">
                  <c:v>0.91666666666666696</c:v>
                </c:pt>
                <c:pt idx="221">
                  <c:v>0.25</c:v>
                </c:pt>
                <c:pt idx="222">
                  <c:v>0.29166666666666702</c:v>
                </c:pt>
                <c:pt idx="223">
                  <c:v>0.33333333333333298</c:v>
                </c:pt>
                <c:pt idx="224">
                  <c:v>0.375</c:v>
                </c:pt>
                <c:pt idx="225">
                  <c:v>0.41666666666666702</c:v>
                </c:pt>
                <c:pt idx="226">
                  <c:v>0.45833333333333298</c:v>
                </c:pt>
                <c:pt idx="227">
                  <c:v>0.5</c:v>
                </c:pt>
                <c:pt idx="228">
                  <c:v>0.54166666666666696</c:v>
                </c:pt>
                <c:pt idx="229">
                  <c:v>0.58333333333333304</c:v>
                </c:pt>
                <c:pt idx="230">
                  <c:v>0.625</c:v>
                </c:pt>
                <c:pt idx="231">
                  <c:v>0.66666666666666696</c:v>
                </c:pt>
                <c:pt idx="232">
                  <c:v>0.70833333333333304</c:v>
                </c:pt>
                <c:pt idx="233">
                  <c:v>0.75</c:v>
                </c:pt>
                <c:pt idx="234">
                  <c:v>0.79166666666666696</c:v>
                </c:pt>
                <c:pt idx="235">
                  <c:v>0.83333333333333304</c:v>
                </c:pt>
                <c:pt idx="236">
                  <c:v>0.875</c:v>
                </c:pt>
                <c:pt idx="237">
                  <c:v>0.91666666666666696</c:v>
                </c:pt>
                <c:pt idx="238">
                  <c:v>0.25</c:v>
                </c:pt>
                <c:pt idx="239">
                  <c:v>0.29166666666666702</c:v>
                </c:pt>
                <c:pt idx="240">
                  <c:v>0.33333333333333298</c:v>
                </c:pt>
                <c:pt idx="241">
                  <c:v>0.375</c:v>
                </c:pt>
                <c:pt idx="242">
                  <c:v>0.41666666666666702</c:v>
                </c:pt>
                <c:pt idx="243">
                  <c:v>0.45833333333333298</c:v>
                </c:pt>
                <c:pt idx="244">
                  <c:v>0.5</c:v>
                </c:pt>
                <c:pt idx="245">
                  <c:v>0.54166666666666696</c:v>
                </c:pt>
                <c:pt idx="246">
                  <c:v>0.58333333333333304</c:v>
                </c:pt>
                <c:pt idx="247">
                  <c:v>0.625</c:v>
                </c:pt>
                <c:pt idx="248">
                  <c:v>0.66666666666666696</c:v>
                </c:pt>
                <c:pt idx="249">
                  <c:v>0.70833333333333304</c:v>
                </c:pt>
                <c:pt idx="250">
                  <c:v>0.75</c:v>
                </c:pt>
                <c:pt idx="251">
                  <c:v>0.79166666666666696</c:v>
                </c:pt>
                <c:pt idx="252">
                  <c:v>0.83333333333333304</c:v>
                </c:pt>
                <c:pt idx="253">
                  <c:v>0.875</c:v>
                </c:pt>
                <c:pt idx="254">
                  <c:v>0.91666666666666696</c:v>
                </c:pt>
                <c:pt idx="255">
                  <c:v>0.25</c:v>
                </c:pt>
                <c:pt idx="256">
                  <c:v>0.29166666666666702</c:v>
                </c:pt>
                <c:pt idx="257">
                  <c:v>0.33333333333333298</c:v>
                </c:pt>
                <c:pt idx="258">
                  <c:v>0.375</c:v>
                </c:pt>
                <c:pt idx="259">
                  <c:v>0.41666666666666702</c:v>
                </c:pt>
                <c:pt idx="260">
                  <c:v>0.45833333333333298</c:v>
                </c:pt>
                <c:pt idx="261">
                  <c:v>0.5</c:v>
                </c:pt>
                <c:pt idx="262">
                  <c:v>0.54166666666666696</c:v>
                </c:pt>
                <c:pt idx="263">
                  <c:v>0.58333333333333304</c:v>
                </c:pt>
                <c:pt idx="264">
                  <c:v>0.625</c:v>
                </c:pt>
                <c:pt idx="265">
                  <c:v>0.66666666666666696</c:v>
                </c:pt>
                <c:pt idx="266">
                  <c:v>0.70833333333333304</c:v>
                </c:pt>
                <c:pt idx="267">
                  <c:v>0.75</c:v>
                </c:pt>
                <c:pt idx="268">
                  <c:v>0.79166666666666696</c:v>
                </c:pt>
                <c:pt idx="269">
                  <c:v>0.83333333333333304</c:v>
                </c:pt>
                <c:pt idx="270">
                  <c:v>0.875</c:v>
                </c:pt>
                <c:pt idx="271">
                  <c:v>0.91666666666666696</c:v>
                </c:pt>
                <c:pt idx="272">
                  <c:v>0.25</c:v>
                </c:pt>
                <c:pt idx="273">
                  <c:v>0.29166666666666669</c:v>
                </c:pt>
                <c:pt idx="274">
                  <c:v>0.33333333333333331</c:v>
                </c:pt>
                <c:pt idx="275">
                  <c:v>0.375</c:v>
                </c:pt>
                <c:pt idx="276">
                  <c:v>0.41666666666666669</c:v>
                </c:pt>
                <c:pt idx="277">
                  <c:v>0.45833333333333331</c:v>
                </c:pt>
                <c:pt idx="278">
                  <c:v>0.5</c:v>
                </c:pt>
                <c:pt idx="279">
                  <c:v>0.54166666666666663</c:v>
                </c:pt>
                <c:pt idx="280">
                  <c:v>0.58333333333333337</c:v>
                </c:pt>
                <c:pt idx="281">
                  <c:v>0.625</c:v>
                </c:pt>
                <c:pt idx="282">
                  <c:v>0.66666666666666663</c:v>
                </c:pt>
                <c:pt idx="283">
                  <c:v>0.70833333333333337</c:v>
                </c:pt>
                <c:pt idx="284">
                  <c:v>0.75</c:v>
                </c:pt>
                <c:pt idx="285">
                  <c:v>0.79166666666666663</c:v>
                </c:pt>
                <c:pt idx="286">
                  <c:v>0.83333333333333337</c:v>
                </c:pt>
                <c:pt idx="287">
                  <c:v>0.875</c:v>
                </c:pt>
                <c:pt idx="288">
                  <c:v>0.91666666666666663</c:v>
                </c:pt>
                <c:pt idx="289">
                  <c:v>0.25</c:v>
                </c:pt>
                <c:pt idx="290">
                  <c:v>0.29166666666666669</c:v>
                </c:pt>
                <c:pt idx="291">
                  <c:v>0.33333333333333331</c:v>
                </c:pt>
                <c:pt idx="292">
                  <c:v>0.375</c:v>
                </c:pt>
                <c:pt idx="293">
                  <c:v>0.41666666666666669</c:v>
                </c:pt>
                <c:pt idx="294">
                  <c:v>0.45833333333333331</c:v>
                </c:pt>
                <c:pt idx="295">
                  <c:v>0.5</c:v>
                </c:pt>
                <c:pt idx="296">
                  <c:v>0.54166666666666663</c:v>
                </c:pt>
                <c:pt idx="297">
                  <c:v>0.58333333333333337</c:v>
                </c:pt>
                <c:pt idx="298">
                  <c:v>0.625</c:v>
                </c:pt>
                <c:pt idx="299">
                  <c:v>0.66666666666666663</c:v>
                </c:pt>
                <c:pt idx="300">
                  <c:v>0.70833333333333337</c:v>
                </c:pt>
                <c:pt idx="301">
                  <c:v>0.75</c:v>
                </c:pt>
                <c:pt idx="302">
                  <c:v>0.79166666666666663</c:v>
                </c:pt>
                <c:pt idx="303">
                  <c:v>0.83333333333333337</c:v>
                </c:pt>
                <c:pt idx="304">
                  <c:v>0.875</c:v>
                </c:pt>
                <c:pt idx="305">
                  <c:v>0.91666666666666663</c:v>
                </c:pt>
                <c:pt idx="306">
                  <c:v>0.25</c:v>
                </c:pt>
                <c:pt idx="307">
                  <c:v>0.29166666666666669</c:v>
                </c:pt>
                <c:pt idx="308">
                  <c:v>0.33333333333333331</c:v>
                </c:pt>
                <c:pt idx="309">
                  <c:v>0.375</c:v>
                </c:pt>
                <c:pt idx="310">
                  <c:v>0.41666666666666669</c:v>
                </c:pt>
                <c:pt idx="311">
                  <c:v>0.45833333333333331</c:v>
                </c:pt>
                <c:pt idx="312">
                  <c:v>0.5</c:v>
                </c:pt>
                <c:pt idx="313">
                  <c:v>0.54166666666666663</c:v>
                </c:pt>
                <c:pt idx="314">
                  <c:v>0.58333333333333337</c:v>
                </c:pt>
                <c:pt idx="315">
                  <c:v>0.625</c:v>
                </c:pt>
                <c:pt idx="316">
                  <c:v>0.66666666666666663</c:v>
                </c:pt>
                <c:pt idx="317">
                  <c:v>0.70833333333333337</c:v>
                </c:pt>
                <c:pt idx="318">
                  <c:v>0.75</c:v>
                </c:pt>
                <c:pt idx="319">
                  <c:v>0.79166666666666663</c:v>
                </c:pt>
                <c:pt idx="320">
                  <c:v>0.83333333333333337</c:v>
                </c:pt>
                <c:pt idx="321">
                  <c:v>0.875</c:v>
                </c:pt>
                <c:pt idx="322">
                  <c:v>0.91666666666666663</c:v>
                </c:pt>
                <c:pt idx="323">
                  <c:v>0.25</c:v>
                </c:pt>
                <c:pt idx="324">
                  <c:v>0.29166666666666669</c:v>
                </c:pt>
                <c:pt idx="325">
                  <c:v>0.33333333333333331</c:v>
                </c:pt>
                <c:pt idx="326">
                  <c:v>0.375</c:v>
                </c:pt>
                <c:pt idx="327">
                  <c:v>0.41666666666666669</c:v>
                </c:pt>
                <c:pt idx="328">
                  <c:v>0.45833333333333331</c:v>
                </c:pt>
                <c:pt idx="329">
                  <c:v>0.5</c:v>
                </c:pt>
                <c:pt idx="330">
                  <c:v>0.54166666666666663</c:v>
                </c:pt>
                <c:pt idx="331">
                  <c:v>0.58333333333333337</c:v>
                </c:pt>
                <c:pt idx="332">
                  <c:v>0.625</c:v>
                </c:pt>
                <c:pt idx="333">
                  <c:v>0.66666666666666663</c:v>
                </c:pt>
                <c:pt idx="334">
                  <c:v>0.70833333333333337</c:v>
                </c:pt>
                <c:pt idx="335">
                  <c:v>0.75</c:v>
                </c:pt>
                <c:pt idx="336">
                  <c:v>0.79166666666666663</c:v>
                </c:pt>
                <c:pt idx="337">
                  <c:v>0.83333333333333337</c:v>
                </c:pt>
                <c:pt idx="338">
                  <c:v>0.875</c:v>
                </c:pt>
                <c:pt idx="339">
                  <c:v>0.91666666666666663</c:v>
                </c:pt>
                <c:pt idx="340">
                  <c:v>0.25</c:v>
                </c:pt>
                <c:pt idx="341">
                  <c:v>0.29166666666666669</c:v>
                </c:pt>
                <c:pt idx="342">
                  <c:v>0.33333333333333331</c:v>
                </c:pt>
                <c:pt idx="343">
                  <c:v>0.375</c:v>
                </c:pt>
                <c:pt idx="344">
                  <c:v>0.41666666666666669</c:v>
                </c:pt>
                <c:pt idx="345">
                  <c:v>0.45833333333333331</c:v>
                </c:pt>
                <c:pt idx="346">
                  <c:v>0.5</c:v>
                </c:pt>
                <c:pt idx="347">
                  <c:v>0.54166666666666663</c:v>
                </c:pt>
                <c:pt idx="348">
                  <c:v>0.58333333333333337</c:v>
                </c:pt>
                <c:pt idx="349">
                  <c:v>0.625</c:v>
                </c:pt>
                <c:pt idx="350">
                  <c:v>0.66666666666666663</c:v>
                </c:pt>
                <c:pt idx="351">
                  <c:v>0.70833333333333337</c:v>
                </c:pt>
                <c:pt idx="352">
                  <c:v>0.75</c:v>
                </c:pt>
                <c:pt idx="353">
                  <c:v>0.79166666666666663</c:v>
                </c:pt>
                <c:pt idx="354">
                  <c:v>0.83333333333333337</c:v>
                </c:pt>
                <c:pt idx="355">
                  <c:v>0.875</c:v>
                </c:pt>
                <c:pt idx="356">
                  <c:v>0.91666666666666663</c:v>
                </c:pt>
              </c:numCache>
            </c:numRef>
          </c:xVal>
          <c:yVal>
            <c:numRef>
              <c:f>'Main Data (2)'!$E$2:$E$358</c:f>
              <c:numCache>
                <c:formatCode>General</c:formatCode>
                <c:ptCount val="357"/>
                <c:pt idx="0">
                  <c:v>17.59</c:v>
                </c:pt>
                <c:pt idx="1">
                  <c:v>0</c:v>
                </c:pt>
                <c:pt idx="2">
                  <c:v>0</c:v>
                </c:pt>
                <c:pt idx="3">
                  <c:v>14.09</c:v>
                </c:pt>
                <c:pt idx="4">
                  <c:v>35.1</c:v>
                </c:pt>
                <c:pt idx="5">
                  <c:v>27.25</c:v>
                </c:pt>
                <c:pt idx="6">
                  <c:v>8.85</c:v>
                </c:pt>
                <c:pt idx="7">
                  <c:v>17.45</c:v>
                </c:pt>
                <c:pt idx="8">
                  <c:v>0</c:v>
                </c:pt>
                <c:pt idx="9">
                  <c:v>0</c:v>
                </c:pt>
                <c:pt idx="10">
                  <c:v>0</c:v>
                </c:pt>
                <c:pt idx="11">
                  <c:v>0</c:v>
                </c:pt>
                <c:pt idx="12">
                  <c:v>0</c:v>
                </c:pt>
                <c:pt idx="13">
                  <c:v>0</c:v>
                </c:pt>
                <c:pt idx="14">
                  <c:v>2.5</c:v>
                </c:pt>
                <c:pt idx="15">
                  <c:v>0</c:v>
                </c:pt>
                <c:pt idx="16">
                  <c:v>0</c:v>
                </c:pt>
                <c:pt idx="17">
                  <c:v>11.6</c:v>
                </c:pt>
                <c:pt idx="18">
                  <c:v>15.25</c:v>
                </c:pt>
                <c:pt idx="19">
                  <c:v>4.5</c:v>
                </c:pt>
                <c:pt idx="20">
                  <c:v>0</c:v>
                </c:pt>
                <c:pt idx="21">
                  <c:v>6.1</c:v>
                </c:pt>
                <c:pt idx="22">
                  <c:v>2.75</c:v>
                </c:pt>
                <c:pt idx="23">
                  <c:v>8.4499999999999993</c:v>
                </c:pt>
                <c:pt idx="24">
                  <c:v>17.25</c:v>
                </c:pt>
                <c:pt idx="25">
                  <c:v>6.75</c:v>
                </c:pt>
                <c:pt idx="26">
                  <c:v>9.25</c:v>
                </c:pt>
                <c:pt idx="27">
                  <c:v>18.600000000000001</c:v>
                </c:pt>
                <c:pt idx="28">
                  <c:v>18.09</c:v>
                </c:pt>
                <c:pt idx="29">
                  <c:v>15.2</c:v>
                </c:pt>
                <c:pt idx="30">
                  <c:v>31</c:v>
                </c:pt>
                <c:pt idx="31">
                  <c:v>8.25</c:v>
                </c:pt>
                <c:pt idx="32">
                  <c:v>0</c:v>
                </c:pt>
                <c:pt idx="33">
                  <c:v>2.5</c:v>
                </c:pt>
                <c:pt idx="34">
                  <c:v>1.6</c:v>
                </c:pt>
                <c:pt idx="35">
                  <c:v>16</c:v>
                </c:pt>
                <c:pt idx="36">
                  <c:v>7.1</c:v>
                </c:pt>
                <c:pt idx="37">
                  <c:v>7.75</c:v>
                </c:pt>
                <c:pt idx="38">
                  <c:v>0</c:v>
                </c:pt>
                <c:pt idx="39">
                  <c:v>8.25</c:v>
                </c:pt>
                <c:pt idx="40">
                  <c:v>12.5</c:v>
                </c:pt>
                <c:pt idx="41">
                  <c:v>9</c:v>
                </c:pt>
                <c:pt idx="42">
                  <c:v>15.5</c:v>
                </c:pt>
                <c:pt idx="43">
                  <c:v>6</c:v>
                </c:pt>
                <c:pt idx="44">
                  <c:v>0</c:v>
                </c:pt>
                <c:pt idx="45">
                  <c:v>0</c:v>
                </c:pt>
                <c:pt idx="46">
                  <c:v>0</c:v>
                </c:pt>
                <c:pt idx="47">
                  <c:v>13.25</c:v>
                </c:pt>
                <c:pt idx="48">
                  <c:v>7.2</c:v>
                </c:pt>
                <c:pt idx="49">
                  <c:v>0</c:v>
                </c:pt>
                <c:pt idx="50">
                  <c:v>0</c:v>
                </c:pt>
                <c:pt idx="51">
                  <c:v>3.25</c:v>
                </c:pt>
                <c:pt idx="52">
                  <c:v>0</c:v>
                </c:pt>
                <c:pt idx="53">
                  <c:v>22.5</c:v>
                </c:pt>
                <c:pt idx="54">
                  <c:v>14.6</c:v>
                </c:pt>
                <c:pt idx="55">
                  <c:v>17.2</c:v>
                </c:pt>
                <c:pt idx="56">
                  <c:v>9.25</c:v>
                </c:pt>
                <c:pt idx="57">
                  <c:v>0</c:v>
                </c:pt>
                <c:pt idx="58">
                  <c:v>17.7</c:v>
                </c:pt>
                <c:pt idx="59">
                  <c:v>5.5</c:v>
                </c:pt>
                <c:pt idx="60">
                  <c:v>12.1</c:v>
                </c:pt>
                <c:pt idx="61">
                  <c:v>12.6</c:v>
                </c:pt>
                <c:pt idx="62">
                  <c:v>17.100000000000001</c:v>
                </c:pt>
                <c:pt idx="63">
                  <c:v>10.84</c:v>
                </c:pt>
                <c:pt idx="64">
                  <c:v>19.95</c:v>
                </c:pt>
                <c:pt idx="65">
                  <c:v>11</c:v>
                </c:pt>
                <c:pt idx="66">
                  <c:v>0</c:v>
                </c:pt>
                <c:pt idx="67">
                  <c:v>0</c:v>
                </c:pt>
                <c:pt idx="68">
                  <c:v>5.5</c:v>
                </c:pt>
                <c:pt idx="69">
                  <c:v>0</c:v>
                </c:pt>
                <c:pt idx="70">
                  <c:v>0</c:v>
                </c:pt>
                <c:pt idx="71">
                  <c:v>14.85</c:v>
                </c:pt>
                <c:pt idx="72">
                  <c:v>23.5</c:v>
                </c:pt>
                <c:pt idx="73">
                  <c:v>0</c:v>
                </c:pt>
                <c:pt idx="74">
                  <c:v>0</c:v>
                </c:pt>
                <c:pt idx="75">
                  <c:v>0</c:v>
                </c:pt>
                <c:pt idx="76">
                  <c:v>14.25</c:v>
                </c:pt>
                <c:pt idx="77">
                  <c:v>4.5</c:v>
                </c:pt>
                <c:pt idx="78">
                  <c:v>0</c:v>
                </c:pt>
                <c:pt idx="79">
                  <c:v>0</c:v>
                </c:pt>
                <c:pt idx="80">
                  <c:v>0</c:v>
                </c:pt>
                <c:pt idx="81">
                  <c:v>0</c:v>
                </c:pt>
                <c:pt idx="82">
                  <c:v>0</c:v>
                </c:pt>
                <c:pt idx="83">
                  <c:v>0</c:v>
                </c:pt>
                <c:pt idx="84">
                  <c:v>0</c:v>
                </c:pt>
                <c:pt idx="85">
                  <c:v>8.25</c:v>
                </c:pt>
                <c:pt idx="86">
                  <c:v>34</c:v>
                </c:pt>
                <c:pt idx="87">
                  <c:v>52.75</c:v>
                </c:pt>
                <c:pt idx="88">
                  <c:v>21.25</c:v>
                </c:pt>
                <c:pt idx="89">
                  <c:v>28.29</c:v>
                </c:pt>
                <c:pt idx="90">
                  <c:v>16.45</c:v>
                </c:pt>
                <c:pt idx="91">
                  <c:v>21.95</c:v>
                </c:pt>
                <c:pt idx="92">
                  <c:v>5.5</c:v>
                </c:pt>
                <c:pt idx="93">
                  <c:v>12.75</c:v>
                </c:pt>
                <c:pt idx="94">
                  <c:v>22.1</c:v>
                </c:pt>
                <c:pt idx="95">
                  <c:v>7.45</c:v>
                </c:pt>
                <c:pt idx="96">
                  <c:v>0</c:v>
                </c:pt>
                <c:pt idx="97">
                  <c:v>46.55</c:v>
                </c:pt>
                <c:pt idx="98">
                  <c:v>2.25</c:v>
                </c:pt>
                <c:pt idx="99">
                  <c:v>0</c:v>
                </c:pt>
                <c:pt idx="100">
                  <c:v>6</c:v>
                </c:pt>
                <c:pt idx="101">
                  <c:v>0</c:v>
                </c:pt>
                <c:pt idx="102">
                  <c:v>0</c:v>
                </c:pt>
                <c:pt idx="103">
                  <c:v>0</c:v>
                </c:pt>
                <c:pt idx="104">
                  <c:v>15</c:v>
                </c:pt>
                <c:pt idx="105">
                  <c:v>24.2</c:v>
                </c:pt>
                <c:pt idx="106">
                  <c:v>26.25</c:v>
                </c:pt>
                <c:pt idx="107">
                  <c:v>48.75</c:v>
                </c:pt>
                <c:pt idx="108">
                  <c:v>18.25</c:v>
                </c:pt>
                <c:pt idx="109">
                  <c:v>24</c:v>
                </c:pt>
                <c:pt idx="110">
                  <c:v>21.3</c:v>
                </c:pt>
                <c:pt idx="111">
                  <c:v>21.74</c:v>
                </c:pt>
                <c:pt idx="112">
                  <c:v>0</c:v>
                </c:pt>
                <c:pt idx="113">
                  <c:v>17.100000000000001</c:v>
                </c:pt>
                <c:pt idx="114">
                  <c:v>48.87</c:v>
                </c:pt>
                <c:pt idx="115">
                  <c:v>0</c:v>
                </c:pt>
                <c:pt idx="116">
                  <c:v>3.25</c:v>
                </c:pt>
                <c:pt idx="117">
                  <c:v>4.75</c:v>
                </c:pt>
                <c:pt idx="118">
                  <c:v>0</c:v>
                </c:pt>
                <c:pt idx="119">
                  <c:v>9.9499999999999993</c:v>
                </c:pt>
                <c:pt idx="120">
                  <c:v>0</c:v>
                </c:pt>
                <c:pt idx="121">
                  <c:v>7.5</c:v>
                </c:pt>
                <c:pt idx="122">
                  <c:v>14.35</c:v>
                </c:pt>
                <c:pt idx="123">
                  <c:v>19.48</c:v>
                </c:pt>
                <c:pt idx="124">
                  <c:v>1.6</c:v>
                </c:pt>
                <c:pt idx="125">
                  <c:v>11.75</c:v>
                </c:pt>
                <c:pt idx="126">
                  <c:v>0</c:v>
                </c:pt>
                <c:pt idx="127">
                  <c:v>3.25</c:v>
                </c:pt>
                <c:pt idx="128">
                  <c:v>41.42</c:v>
                </c:pt>
                <c:pt idx="129">
                  <c:v>0</c:v>
                </c:pt>
                <c:pt idx="130">
                  <c:v>0</c:v>
                </c:pt>
                <c:pt idx="131">
                  <c:v>0</c:v>
                </c:pt>
                <c:pt idx="132">
                  <c:v>0</c:v>
                </c:pt>
                <c:pt idx="133">
                  <c:v>0</c:v>
                </c:pt>
                <c:pt idx="134">
                  <c:v>0</c:v>
                </c:pt>
                <c:pt idx="135">
                  <c:v>0</c:v>
                </c:pt>
                <c:pt idx="136">
                  <c:v>11.35</c:v>
                </c:pt>
                <c:pt idx="137">
                  <c:v>12.85</c:v>
                </c:pt>
                <c:pt idx="138">
                  <c:v>7.7</c:v>
                </c:pt>
                <c:pt idx="139">
                  <c:v>20.45</c:v>
                </c:pt>
                <c:pt idx="140">
                  <c:v>36.25</c:v>
                </c:pt>
                <c:pt idx="141">
                  <c:v>10.6</c:v>
                </c:pt>
                <c:pt idx="142">
                  <c:v>2.5</c:v>
                </c:pt>
                <c:pt idx="143">
                  <c:v>24.25</c:v>
                </c:pt>
                <c:pt idx="144">
                  <c:v>21.5</c:v>
                </c:pt>
                <c:pt idx="145">
                  <c:v>2.25</c:v>
                </c:pt>
                <c:pt idx="146">
                  <c:v>7.75</c:v>
                </c:pt>
                <c:pt idx="147">
                  <c:v>18.350000000000001</c:v>
                </c:pt>
                <c:pt idx="148">
                  <c:v>44</c:v>
                </c:pt>
                <c:pt idx="149">
                  <c:v>3.85</c:v>
                </c:pt>
                <c:pt idx="150">
                  <c:v>13.85</c:v>
                </c:pt>
                <c:pt idx="151">
                  <c:v>0</c:v>
                </c:pt>
                <c:pt idx="152">
                  <c:v>0</c:v>
                </c:pt>
                <c:pt idx="153">
                  <c:v>4.5</c:v>
                </c:pt>
                <c:pt idx="154">
                  <c:v>6.99</c:v>
                </c:pt>
                <c:pt idx="155">
                  <c:v>15.74</c:v>
                </c:pt>
                <c:pt idx="156">
                  <c:v>2.75</c:v>
                </c:pt>
                <c:pt idx="157">
                  <c:v>0</c:v>
                </c:pt>
                <c:pt idx="158">
                  <c:v>10</c:v>
                </c:pt>
                <c:pt idx="159">
                  <c:v>0</c:v>
                </c:pt>
                <c:pt idx="160">
                  <c:v>6</c:v>
                </c:pt>
                <c:pt idx="161">
                  <c:v>15.7</c:v>
                </c:pt>
                <c:pt idx="162">
                  <c:v>0</c:v>
                </c:pt>
                <c:pt idx="163">
                  <c:v>0</c:v>
                </c:pt>
                <c:pt idx="164">
                  <c:v>0</c:v>
                </c:pt>
                <c:pt idx="165">
                  <c:v>0</c:v>
                </c:pt>
                <c:pt idx="166">
                  <c:v>0</c:v>
                </c:pt>
                <c:pt idx="167">
                  <c:v>0</c:v>
                </c:pt>
                <c:pt idx="168">
                  <c:v>0</c:v>
                </c:pt>
                <c:pt idx="169">
                  <c:v>0</c:v>
                </c:pt>
                <c:pt idx="170">
                  <c:v>8.25</c:v>
                </c:pt>
                <c:pt idx="171">
                  <c:v>5.5</c:v>
                </c:pt>
                <c:pt idx="172">
                  <c:v>15</c:v>
                </c:pt>
                <c:pt idx="173">
                  <c:v>3.85</c:v>
                </c:pt>
                <c:pt idx="174">
                  <c:v>12.1</c:v>
                </c:pt>
                <c:pt idx="175">
                  <c:v>13.25</c:v>
                </c:pt>
                <c:pt idx="176">
                  <c:v>0</c:v>
                </c:pt>
                <c:pt idx="177">
                  <c:v>0</c:v>
                </c:pt>
                <c:pt idx="178">
                  <c:v>0</c:v>
                </c:pt>
                <c:pt idx="179">
                  <c:v>13</c:v>
                </c:pt>
                <c:pt idx="180">
                  <c:v>4.8499999999999996</c:v>
                </c:pt>
                <c:pt idx="181">
                  <c:v>35.25</c:v>
                </c:pt>
                <c:pt idx="182">
                  <c:v>29.25</c:v>
                </c:pt>
                <c:pt idx="183">
                  <c:v>25.7</c:v>
                </c:pt>
                <c:pt idx="184">
                  <c:v>13.75</c:v>
                </c:pt>
                <c:pt idx="185">
                  <c:v>2.25</c:v>
                </c:pt>
                <c:pt idx="186">
                  <c:v>0</c:v>
                </c:pt>
                <c:pt idx="187">
                  <c:v>6.5</c:v>
                </c:pt>
                <c:pt idx="188">
                  <c:v>9.25</c:v>
                </c:pt>
                <c:pt idx="189">
                  <c:v>3.85</c:v>
                </c:pt>
                <c:pt idx="190">
                  <c:v>0</c:v>
                </c:pt>
                <c:pt idx="191">
                  <c:v>11.25</c:v>
                </c:pt>
                <c:pt idx="192">
                  <c:v>58.25</c:v>
                </c:pt>
                <c:pt idx="193">
                  <c:v>0</c:v>
                </c:pt>
                <c:pt idx="194">
                  <c:v>25.25</c:v>
                </c:pt>
                <c:pt idx="195">
                  <c:v>0</c:v>
                </c:pt>
                <c:pt idx="196">
                  <c:v>0</c:v>
                </c:pt>
                <c:pt idx="197">
                  <c:v>0</c:v>
                </c:pt>
                <c:pt idx="198">
                  <c:v>0</c:v>
                </c:pt>
                <c:pt idx="199">
                  <c:v>0</c:v>
                </c:pt>
                <c:pt idx="200">
                  <c:v>0</c:v>
                </c:pt>
                <c:pt idx="201">
                  <c:v>0</c:v>
                </c:pt>
                <c:pt idx="202">
                  <c:v>0</c:v>
                </c:pt>
                <c:pt idx="203">
                  <c:v>0</c:v>
                </c:pt>
                <c:pt idx="204">
                  <c:v>0</c:v>
                </c:pt>
                <c:pt idx="205">
                  <c:v>15.75</c:v>
                </c:pt>
                <c:pt idx="206">
                  <c:v>0</c:v>
                </c:pt>
                <c:pt idx="207">
                  <c:v>16.350000000000001</c:v>
                </c:pt>
                <c:pt idx="208">
                  <c:v>7.75</c:v>
                </c:pt>
                <c:pt idx="209">
                  <c:v>20.5</c:v>
                </c:pt>
                <c:pt idx="210">
                  <c:v>16</c:v>
                </c:pt>
                <c:pt idx="211">
                  <c:v>33.69</c:v>
                </c:pt>
                <c:pt idx="212">
                  <c:v>15.4</c:v>
                </c:pt>
                <c:pt idx="213">
                  <c:v>6.75</c:v>
                </c:pt>
                <c:pt idx="214">
                  <c:v>15.5</c:v>
                </c:pt>
                <c:pt idx="215">
                  <c:v>5.5</c:v>
                </c:pt>
                <c:pt idx="216">
                  <c:v>14.2</c:v>
                </c:pt>
                <c:pt idx="217">
                  <c:v>16.100000000000001</c:v>
                </c:pt>
                <c:pt idx="218">
                  <c:v>0</c:v>
                </c:pt>
                <c:pt idx="219">
                  <c:v>0</c:v>
                </c:pt>
                <c:pt idx="220">
                  <c:v>0</c:v>
                </c:pt>
                <c:pt idx="221">
                  <c:v>0</c:v>
                </c:pt>
                <c:pt idx="222">
                  <c:v>16.75</c:v>
                </c:pt>
                <c:pt idx="223">
                  <c:v>35.25</c:v>
                </c:pt>
                <c:pt idx="224">
                  <c:v>15.75</c:v>
                </c:pt>
                <c:pt idx="225">
                  <c:v>57.09</c:v>
                </c:pt>
                <c:pt idx="226">
                  <c:v>0</c:v>
                </c:pt>
                <c:pt idx="227">
                  <c:v>28.3</c:v>
                </c:pt>
                <c:pt idx="228">
                  <c:v>16.5</c:v>
                </c:pt>
                <c:pt idx="229">
                  <c:v>19.100000000000001</c:v>
                </c:pt>
                <c:pt idx="230">
                  <c:v>28.24</c:v>
                </c:pt>
                <c:pt idx="231">
                  <c:v>8.25</c:v>
                </c:pt>
                <c:pt idx="232">
                  <c:v>3.85</c:v>
                </c:pt>
                <c:pt idx="233">
                  <c:v>15.1</c:v>
                </c:pt>
                <c:pt idx="234">
                  <c:v>6</c:v>
                </c:pt>
                <c:pt idx="235">
                  <c:v>33.659999999999997</c:v>
                </c:pt>
                <c:pt idx="236">
                  <c:v>0</c:v>
                </c:pt>
                <c:pt idx="237">
                  <c:v>0</c:v>
                </c:pt>
                <c:pt idx="238">
                  <c:v>0</c:v>
                </c:pt>
                <c:pt idx="239">
                  <c:v>14.25</c:v>
                </c:pt>
                <c:pt idx="240">
                  <c:v>0</c:v>
                </c:pt>
                <c:pt idx="241">
                  <c:v>9.24</c:v>
                </c:pt>
                <c:pt idx="242">
                  <c:v>32.94</c:v>
                </c:pt>
                <c:pt idx="243">
                  <c:v>20.49</c:v>
                </c:pt>
                <c:pt idx="244">
                  <c:v>2.25</c:v>
                </c:pt>
                <c:pt idx="245">
                  <c:v>9.5</c:v>
                </c:pt>
                <c:pt idx="246">
                  <c:v>0</c:v>
                </c:pt>
                <c:pt idx="247">
                  <c:v>23.3</c:v>
                </c:pt>
                <c:pt idx="248">
                  <c:v>0</c:v>
                </c:pt>
                <c:pt idx="249">
                  <c:v>0</c:v>
                </c:pt>
                <c:pt idx="250">
                  <c:v>0</c:v>
                </c:pt>
                <c:pt idx="251">
                  <c:v>0</c:v>
                </c:pt>
                <c:pt idx="252">
                  <c:v>0</c:v>
                </c:pt>
                <c:pt idx="253">
                  <c:v>0</c:v>
                </c:pt>
                <c:pt idx="254">
                  <c:v>0</c:v>
                </c:pt>
                <c:pt idx="255">
                  <c:v>2.75</c:v>
                </c:pt>
                <c:pt idx="256">
                  <c:v>6.1</c:v>
                </c:pt>
                <c:pt idx="257">
                  <c:v>8.75</c:v>
                </c:pt>
                <c:pt idx="258">
                  <c:v>6.75</c:v>
                </c:pt>
                <c:pt idx="259">
                  <c:v>0</c:v>
                </c:pt>
                <c:pt idx="260">
                  <c:v>17.5</c:v>
                </c:pt>
                <c:pt idx="261">
                  <c:v>8.1</c:v>
                </c:pt>
                <c:pt idx="262">
                  <c:v>15.5</c:v>
                </c:pt>
                <c:pt idx="263">
                  <c:v>4.5</c:v>
                </c:pt>
                <c:pt idx="264">
                  <c:v>5.5</c:v>
                </c:pt>
                <c:pt idx="265">
                  <c:v>14.95</c:v>
                </c:pt>
                <c:pt idx="266">
                  <c:v>39.85</c:v>
                </c:pt>
                <c:pt idx="267">
                  <c:v>10.5</c:v>
                </c:pt>
                <c:pt idx="268">
                  <c:v>13.75</c:v>
                </c:pt>
                <c:pt idx="269">
                  <c:v>2.25</c:v>
                </c:pt>
                <c:pt idx="270">
                  <c:v>0</c:v>
                </c:pt>
                <c:pt idx="271">
                  <c:v>0</c:v>
                </c:pt>
                <c:pt idx="272">
                  <c:v>2.25</c:v>
                </c:pt>
                <c:pt idx="273">
                  <c:v>13.09</c:v>
                </c:pt>
                <c:pt idx="274">
                  <c:v>28.55</c:v>
                </c:pt>
                <c:pt idx="275">
                  <c:v>0</c:v>
                </c:pt>
                <c:pt idx="276">
                  <c:v>8.35</c:v>
                </c:pt>
                <c:pt idx="277">
                  <c:v>4.5</c:v>
                </c:pt>
                <c:pt idx="278">
                  <c:v>2.25</c:v>
                </c:pt>
                <c:pt idx="279">
                  <c:v>37.6</c:v>
                </c:pt>
                <c:pt idx="280">
                  <c:v>2.5</c:v>
                </c:pt>
                <c:pt idx="281">
                  <c:v>0</c:v>
                </c:pt>
                <c:pt idx="282">
                  <c:v>0</c:v>
                </c:pt>
                <c:pt idx="283">
                  <c:v>0</c:v>
                </c:pt>
                <c:pt idx="284">
                  <c:v>0</c:v>
                </c:pt>
                <c:pt idx="285">
                  <c:v>0</c:v>
                </c:pt>
                <c:pt idx="286">
                  <c:v>0</c:v>
                </c:pt>
                <c:pt idx="287">
                  <c:v>0</c:v>
                </c:pt>
                <c:pt idx="288">
                  <c:v>0</c:v>
                </c:pt>
                <c:pt idx="289">
                  <c:v>0</c:v>
                </c:pt>
                <c:pt idx="290">
                  <c:v>5.5</c:v>
                </c:pt>
                <c:pt idx="291">
                  <c:v>10</c:v>
                </c:pt>
                <c:pt idx="292">
                  <c:v>25.75</c:v>
                </c:pt>
                <c:pt idx="293">
                  <c:v>4.5</c:v>
                </c:pt>
                <c:pt idx="294">
                  <c:v>7</c:v>
                </c:pt>
                <c:pt idx="295">
                  <c:v>0</c:v>
                </c:pt>
                <c:pt idx="296">
                  <c:v>14.75</c:v>
                </c:pt>
                <c:pt idx="297">
                  <c:v>20.25</c:v>
                </c:pt>
                <c:pt idx="298">
                  <c:v>16.75</c:v>
                </c:pt>
                <c:pt idx="299">
                  <c:v>8.35</c:v>
                </c:pt>
                <c:pt idx="300">
                  <c:v>8.1999999999999993</c:v>
                </c:pt>
                <c:pt idx="301">
                  <c:v>19.350000000000001</c:v>
                </c:pt>
                <c:pt idx="302">
                  <c:v>21.1</c:v>
                </c:pt>
                <c:pt idx="303">
                  <c:v>8.25</c:v>
                </c:pt>
                <c:pt idx="304">
                  <c:v>0</c:v>
                </c:pt>
                <c:pt idx="305">
                  <c:v>0</c:v>
                </c:pt>
                <c:pt idx="306">
                  <c:v>12.5</c:v>
                </c:pt>
                <c:pt idx="307">
                  <c:v>3.6</c:v>
                </c:pt>
                <c:pt idx="308">
                  <c:v>2.75</c:v>
                </c:pt>
                <c:pt idx="309">
                  <c:v>3.85</c:v>
                </c:pt>
                <c:pt idx="310">
                  <c:v>21.05</c:v>
                </c:pt>
                <c:pt idx="311">
                  <c:v>47.25</c:v>
                </c:pt>
                <c:pt idx="312">
                  <c:v>8.85</c:v>
                </c:pt>
                <c:pt idx="313">
                  <c:v>4.5</c:v>
                </c:pt>
                <c:pt idx="314">
                  <c:v>9.9499999999999993</c:v>
                </c:pt>
                <c:pt idx="315">
                  <c:v>0</c:v>
                </c:pt>
                <c:pt idx="316">
                  <c:v>0</c:v>
                </c:pt>
                <c:pt idx="317">
                  <c:v>0</c:v>
                </c:pt>
                <c:pt idx="318">
                  <c:v>0</c:v>
                </c:pt>
                <c:pt idx="319">
                  <c:v>0</c:v>
                </c:pt>
                <c:pt idx="320">
                  <c:v>0</c:v>
                </c:pt>
                <c:pt idx="321">
                  <c:v>0</c:v>
                </c:pt>
                <c:pt idx="322">
                  <c:v>0</c:v>
                </c:pt>
                <c:pt idx="323">
                  <c:v>44</c:v>
                </c:pt>
                <c:pt idx="324">
                  <c:v>0</c:v>
                </c:pt>
                <c:pt idx="325">
                  <c:v>35.590000000000003</c:v>
                </c:pt>
                <c:pt idx="326">
                  <c:v>8.25</c:v>
                </c:pt>
                <c:pt idx="327">
                  <c:v>49.2</c:v>
                </c:pt>
                <c:pt idx="328">
                  <c:v>40.74</c:v>
                </c:pt>
                <c:pt idx="329">
                  <c:v>14.35</c:v>
                </c:pt>
                <c:pt idx="330">
                  <c:v>9.25</c:v>
                </c:pt>
                <c:pt idx="331">
                  <c:v>4.7699999999999996</c:v>
                </c:pt>
                <c:pt idx="332">
                  <c:v>15.75</c:v>
                </c:pt>
                <c:pt idx="333">
                  <c:v>25.25</c:v>
                </c:pt>
                <c:pt idx="334">
                  <c:v>0</c:v>
                </c:pt>
                <c:pt idx="335">
                  <c:v>22.25</c:v>
                </c:pt>
                <c:pt idx="336">
                  <c:v>0</c:v>
                </c:pt>
                <c:pt idx="337">
                  <c:v>33.299999999999997</c:v>
                </c:pt>
                <c:pt idx="338">
                  <c:v>30.97</c:v>
                </c:pt>
                <c:pt idx="339">
                  <c:v>0</c:v>
                </c:pt>
                <c:pt idx="340">
                  <c:v>46.09</c:v>
                </c:pt>
                <c:pt idx="341">
                  <c:v>29</c:v>
                </c:pt>
                <c:pt idx="342">
                  <c:v>45.5</c:v>
                </c:pt>
                <c:pt idx="343">
                  <c:v>6</c:v>
                </c:pt>
                <c:pt idx="344">
                  <c:v>7.25</c:v>
                </c:pt>
                <c:pt idx="345">
                  <c:v>16.25</c:v>
                </c:pt>
                <c:pt idx="346">
                  <c:v>30.45</c:v>
                </c:pt>
                <c:pt idx="347">
                  <c:v>17.8</c:v>
                </c:pt>
                <c:pt idx="348">
                  <c:v>8.25</c:v>
                </c:pt>
                <c:pt idx="349">
                  <c:v>34.75</c:v>
                </c:pt>
                <c:pt idx="350">
                  <c:v>17</c:v>
                </c:pt>
                <c:pt idx="351">
                  <c:v>13.5</c:v>
                </c:pt>
                <c:pt idx="352">
                  <c:v>23.65</c:v>
                </c:pt>
                <c:pt idx="353">
                  <c:v>0</c:v>
                </c:pt>
                <c:pt idx="354">
                  <c:v>0</c:v>
                </c:pt>
                <c:pt idx="355">
                  <c:v>5.85</c:v>
                </c:pt>
                <c:pt idx="356">
                  <c:v>0</c:v>
                </c:pt>
              </c:numCache>
            </c:numRef>
          </c:yVal>
          <c:smooth val="0"/>
          <c:extLst>
            <c:ext xmlns:c16="http://schemas.microsoft.com/office/drawing/2014/chart" uri="{C3380CC4-5D6E-409C-BE32-E72D297353CC}">
              <c16:uniqueId val="{00000001-7181-8A41-9CF0-9F461A223491}"/>
            </c:ext>
          </c:extLst>
        </c:ser>
        <c:dLbls>
          <c:showLegendKey val="0"/>
          <c:showVal val="0"/>
          <c:showCatName val="0"/>
          <c:showSerName val="0"/>
          <c:showPercent val="0"/>
          <c:showBubbleSize val="0"/>
        </c:dLbls>
        <c:axId val="1139855807"/>
        <c:axId val="1140338863"/>
      </c:scatterChart>
      <c:valAx>
        <c:axId val="11398558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0338863"/>
        <c:crosses val="autoZero"/>
        <c:crossBetween val="midCat"/>
      </c:valAx>
      <c:valAx>
        <c:axId val="114033886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Cash Register 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985580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9050">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Machine Cycle Revenue  Line Fit  Plot</a:t>
            </a:r>
          </a:p>
        </c:rich>
      </c:tx>
      <c:overlay val="0"/>
    </c:title>
    <c:autoTitleDeleted val="0"/>
    <c:plotArea>
      <c:layout/>
      <c:scatterChart>
        <c:scatterStyle val="lineMarker"/>
        <c:varyColors val="0"/>
        <c:ser>
          <c:idx val="0"/>
          <c:order val="0"/>
          <c:tx>
            <c:v>Cash Register Revenue</c:v>
          </c:tx>
          <c:spPr>
            <a:ln w="19050">
              <a:noFill/>
            </a:ln>
          </c:spPr>
          <c:xVal>
            <c:numRef>
              <c:f>'Main Data (2)'!$L$2:$L$358</c:f>
              <c:numCache>
                <c:formatCode>General</c:formatCode>
                <c:ptCount val="357"/>
                <c:pt idx="0">
                  <c:v>897</c:v>
                </c:pt>
                <c:pt idx="1">
                  <c:v>897</c:v>
                </c:pt>
                <c:pt idx="2">
                  <c:v>897</c:v>
                </c:pt>
                <c:pt idx="3">
                  <c:v>897</c:v>
                </c:pt>
                <c:pt idx="4">
                  <c:v>897</c:v>
                </c:pt>
                <c:pt idx="5">
                  <c:v>897</c:v>
                </c:pt>
                <c:pt idx="6">
                  <c:v>897</c:v>
                </c:pt>
                <c:pt idx="7">
                  <c:v>897</c:v>
                </c:pt>
                <c:pt idx="8">
                  <c:v>897</c:v>
                </c:pt>
                <c:pt idx="9">
                  <c:v>897</c:v>
                </c:pt>
                <c:pt idx="10">
                  <c:v>897</c:v>
                </c:pt>
                <c:pt idx="11">
                  <c:v>897</c:v>
                </c:pt>
                <c:pt idx="12">
                  <c:v>897</c:v>
                </c:pt>
                <c:pt idx="13">
                  <c:v>897</c:v>
                </c:pt>
                <c:pt idx="14">
                  <c:v>897</c:v>
                </c:pt>
                <c:pt idx="15">
                  <c:v>897</c:v>
                </c:pt>
                <c:pt idx="16">
                  <c:v>897</c:v>
                </c:pt>
                <c:pt idx="17">
                  <c:v>954</c:v>
                </c:pt>
                <c:pt idx="18">
                  <c:v>954</c:v>
                </c:pt>
                <c:pt idx="19">
                  <c:v>954</c:v>
                </c:pt>
                <c:pt idx="20">
                  <c:v>954</c:v>
                </c:pt>
                <c:pt idx="21">
                  <c:v>954</c:v>
                </c:pt>
                <c:pt idx="22">
                  <c:v>954</c:v>
                </c:pt>
                <c:pt idx="23">
                  <c:v>954</c:v>
                </c:pt>
                <c:pt idx="24">
                  <c:v>954</c:v>
                </c:pt>
                <c:pt idx="25">
                  <c:v>954</c:v>
                </c:pt>
                <c:pt idx="26">
                  <c:v>954</c:v>
                </c:pt>
                <c:pt idx="27">
                  <c:v>954</c:v>
                </c:pt>
                <c:pt idx="28">
                  <c:v>954</c:v>
                </c:pt>
                <c:pt idx="29">
                  <c:v>954</c:v>
                </c:pt>
                <c:pt idx="30">
                  <c:v>954</c:v>
                </c:pt>
                <c:pt idx="31">
                  <c:v>954</c:v>
                </c:pt>
                <c:pt idx="32">
                  <c:v>954</c:v>
                </c:pt>
                <c:pt idx="33">
                  <c:v>954</c:v>
                </c:pt>
                <c:pt idx="34">
                  <c:v>978</c:v>
                </c:pt>
                <c:pt idx="35">
                  <c:v>978</c:v>
                </c:pt>
                <c:pt idx="36">
                  <c:v>978</c:v>
                </c:pt>
                <c:pt idx="37">
                  <c:v>978</c:v>
                </c:pt>
                <c:pt idx="38">
                  <c:v>978</c:v>
                </c:pt>
                <c:pt idx="39">
                  <c:v>978</c:v>
                </c:pt>
                <c:pt idx="40">
                  <c:v>978</c:v>
                </c:pt>
                <c:pt idx="41">
                  <c:v>978</c:v>
                </c:pt>
                <c:pt idx="42">
                  <c:v>978</c:v>
                </c:pt>
                <c:pt idx="43">
                  <c:v>978</c:v>
                </c:pt>
                <c:pt idx="44">
                  <c:v>978</c:v>
                </c:pt>
                <c:pt idx="45">
                  <c:v>978</c:v>
                </c:pt>
                <c:pt idx="46">
                  <c:v>978</c:v>
                </c:pt>
                <c:pt idx="47">
                  <c:v>978</c:v>
                </c:pt>
                <c:pt idx="48">
                  <c:v>978</c:v>
                </c:pt>
                <c:pt idx="49">
                  <c:v>978</c:v>
                </c:pt>
                <c:pt idx="50">
                  <c:v>978</c:v>
                </c:pt>
                <c:pt idx="51">
                  <c:v>965</c:v>
                </c:pt>
                <c:pt idx="52">
                  <c:v>965</c:v>
                </c:pt>
                <c:pt idx="53">
                  <c:v>965</c:v>
                </c:pt>
                <c:pt idx="54">
                  <c:v>965</c:v>
                </c:pt>
                <c:pt idx="55">
                  <c:v>965</c:v>
                </c:pt>
                <c:pt idx="56">
                  <c:v>965</c:v>
                </c:pt>
                <c:pt idx="57">
                  <c:v>965</c:v>
                </c:pt>
                <c:pt idx="58">
                  <c:v>965</c:v>
                </c:pt>
                <c:pt idx="59">
                  <c:v>965</c:v>
                </c:pt>
                <c:pt idx="60">
                  <c:v>965</c:v>
                </c:pt>
                <c:pt idx="61">
                  <c:v>965</c:v>
                </c:pt>
                <c:pt idx="62">
                  <c:v>965</c:v>
                </c:pt>
                <c:pt idx="63">
                  <c:v>965</c:v>
                </c:pt>
                <c:pt idx="64">
                  <c:v>965</c:v>
                </c:pt>
                <c:pt idx="65">
                  <c:v>965</c:v>
                </c:pt>
                <c:pt idx="66">
                  <c:v>965</c:v>
                </c:pt>
                <c:pt idx="67">
                  <c:v>965</c:v>
                </c:pt>
                <c:pt idx="68">
                  <c:v>1025</c:v>
                </c:pt>
                <c:pt idx="69">
                  <c:v>1025</c:v>
                </c:pt>
                <c:pt idx="70">
                  <c:v>1025</c:v>
                </c:pt>
                <c:pt idx="71">
                  <c:v>1025</c:v>
                </c:pt>
                <c:pt idx="72">
                  <c:v>1025</c:v>
                </c:pt>
                <c:pt idx="73">
                  <c:v>1025</c:v>
                </c:pt>
                <c:pt idx="74">
                  <c:v>1025</c:v>
                </c:pt>
                <c:pt idx="75">
                  <c:v>1025</c:v>
                </c:pt>
                <c:pt idx="76">
                  <c:v>1025</c:v>
                </c:pt>
                <c:pt idx="77">
                  <c:v>1025</c:v>
                </c:pt>
                <c:pt idx="78">
                  <c:v>1025</c:v>
                </c:pt>
                <c:pt idx="79">
                  <c:v>1025</c:v>
                </c:pt>
                <c:pt idx="80">
                  <c:v>1025</c:v>
                </c:pt>
                <c:pt idx="81">
                  <c:v>1025</c:v>
                </c:pt>
                <c:pt idx="82">
                  <c:v>1025</c:v>
                </c:pt>
                <c:pt idx="83">
                  <c:v>1025</c:v>
                </c:pt>
                <c:pt idx="84">
                  <c:v>1025</c:v>
                </c:pt>
                <c:pt idx="85">
                  <c:v>1873</c:v>
                </c:pt>
                <c:pt idx="86">
                  <c:v>1873</c:v>
                </c:pt>
                <c:pt idx="87">
                  <c:v>1873</c:v>
                </c:pt>
                <c:pt idx="88">
                  <c:v>1873</c:v>
                </c:pt>
                <c:pt idx="89">
                  <c:v>1873</c:v>
                </c:pt>
                <c:pt idx="90">
                  <c:v>1873</c:v>
                </c:pt>
                <c:pt idx="91">
                  <c:v>1873</c:v>
                </c:pt>
                <c:pt idx="92">
                  <c:v>1873</c:v>
                </c:pt>
                <c:pt idx="93">
                  <c:v>1873</c:v>
                </c:pt>
                <c:pt idx="94">
                  <c:v>1873</c:v>
                </c:pt>
                <c:pt idx="95">
                  <c:v>1873</c:v>
                </c:pt>
                <c:pt idx="96">
                  <c:v>1873</c:v>
                </c:pt>
                <c:pt idx="97">
                  <c:v>1873</c:v>
                </c:pt>
                <c:pt idx="98">
                  <c:v>1873</c:v>
                </c:pt>
                <c:pt idx="99">
                  <c:v>1873</c:v>
                </c:pt>
                <c:pt idx="100">
                  <c:v>1873</c:v>
                </c:pt>
                <c:pt idx="101">
                  <c:v>1873</c:v>
                </c:pt>
                <c:pt idx="102">
                  <c:v>2203</c:v>
                </c:pt>
                <c:pt idx="103">
                  <c:v>2203</c:v>
                </c:pt>
                <c:pt idx="104">
                  <c:v>2203</c:v>
                </c:pt>
                <c:pt idx="105">
                  <c:v>2203</c:v>
                </c:pt>
                <c:pt idx="106">
                  <c:v>2203</c:v>
                </c:pt>
                <c:pt idx="107">
                  <c:v>2203</c:v>
                </c:pt>
                <c:pt idx="108">
                  <c:v>2203</c:v>
                </c:pt>
                <c:pt idx="109">
                  <c:v>2203</c:v>
                </c:pt>
                <c:pt idx="110">
                  <c:v>2203</c:v>
                </c:pt>
                <c:pt idx="111">
                  <c:v>2203</c:v>
                </c:pt>
                <c:pt idx="112">
                  <c:v>2203</c:v>
                </c:pt>
                <c:pt idx="113">
                  <c:v>2203</c:v>
                </c:pt>
                <c:pt idx="114">
                  <c:v>2203</c:v>
                </c:pt>
                <c:pt idx="115">
                  <c:v>2203</c:v>
                </c:pt>
                <c:pt idx="116">
                  <c:v>2203</c:v>
                </c:pt>
                <c:pt idx="117">
                  <c:v>2203</c:v>
                </c:pt>
                <c:pt idx="118">
                  <c:v>2203</c:v>
                </c:pt>
                <c:pt idx="119">
                  <c:v>982</c:v>
                </c:pt>
                <c:pt idx="120">
                  <c:v>982</c:v>
                </c:pt>
                <c:pt idx="121">
                  <c:v>982</c:v>
                </c:pt>
                <c:pt idx="122">
                  <c:v>982</c:v>
                </c:pt>
                <c:pt idx="123">
                  <c:v>982</c:v>
                </c:pt>
                <c:pt idx="124">
                  <c:v>982</c:v>
                </c:pt>
                <c:pt idx="125">
                  <c:v>982</c:v>
                </c:pt>
                <c:pt idx="126">
                  <c:v>982</c:v>
                </c:pt>
                <c:pt idx="127">
                  <c:v>982</c:v>
                </c:pt>
                <c:pt idx="128">
                  <c:v>982</c:v>
                </c:pt>
                <c:pt idx="129">
                  <c:v>982</c:v>
                </c:pt>
                <c:pt idx="130">
                  <c:v>982</c:v>
                </c:pt>
                <c:pt idx="131">
                  <c:v>982</c:v>
                </c:pt>
                <c:pt idx="132">
                  <c:v>982</c:v>
                </c:pt>
                <c:pt idx="133">
                  <c:v>982</c:v>
                </c:pt>
                <c:pt idx="134">
                  <c:v>982</c:v>
                </c:pt>
                <c:pt idx="135">
                  <c:v>982</c:v>
                </c:pt>
                <c:pt idx="136">
                  <c:v>1480</c:v>
                </c:pt>
                <c:pt idx="137">
                  <c:v>1480</c:v>
                </c:pt>
                <c:pt idx="138">
                  <c:v>1480</c:v>
                </c:pt>
                <c:pt idx="139">
                  <c:v>1480</c:v>
                </c:pt>
                <c:pt idx="140">
                  <c:v>1480</c:v>
                </c:pt>
                <c:pt idx="141">
                  <c:v>1480</c:v>
                </c:pt>
                <c:pt idx="142">
                  <c:v>1480</c:v>
                </c:pt>
                <c:pt idx="143">
                  <c:v>1480</c:v>
                </c:pt>
                <c:pt idx="144">
                  <c:v>1480</c:v>
                </c:pt>
                <c:pt idx="145">
                  <c:v>1480</c:v>
                </c:pt>
                <c:pt idx="146">
                  <c:v>1480</c:v>
                </c:pt>
                <c:pt idx="147">
                  <c:v>1480</c:v>
                </c:pt>
                <c:pt idx="148">
                  <c:v>1480</c:v>
                </c:pt>
                <c:pt idx="149">
                  <c:v>1480</c:v>
                </c:pt>
                <c:pt idx="150">
                  <c:v>1480</c:v>
                </c:pt>
                <c:pt idx="151">
                  <c:v>1480</c:v>
                </c:pt>
                <c:pt idx="152">
                  <c:v>1480</c:v>
                </c:pt>
                <c:pt idx="153">
                  <c:v>883</c:v>
                </c:pt>
                <c:pt idx="154">
                  <c:v>883</c:v>
                </c:pt>
                <c:pt idx="155">
                  <c:v>883</c:v>
                </c:pt>
                <c:pt idx="156">
                  <c:v>883</c:v>
                </c:pt>
                <c:pt idx="157">
                  <c:v>883</c:v>
                </c:pt>
                <c:pt idx="158">
                  <c:v>883</c:v>
                </c:pt>
                <c:pt idx="159">
                  <c:v>883</c:v>
                </c:pt>
                <c:pt idx="160">
                  <c:v>883</c:v>
                </c:pt>
                <c:pt idx="161">
                  <c:v>883</c:v>
                </c:pt>
                <c:pt idx="162">
                  <c:v>883</c:v>
                </c:pt>
                <c:pt idx="163">
                  <c:v>883</c:v>
                </c:pt>
                <c:pt idx="164">
                  <c:v>883</c:v>
                </c:pt>
                <c:pt idx="165">
                  <c:v>883</c:v>
                </c:pt>
                <c:pt idx="166">
                  <c:v>883</c:v>
                </c:pt>
                <c:pt idx="167">
                  <c:v>883</c:v>
                </c:pt>
                <c:pt idx="168">
                  <c:v>883</c:v>
                </c:pt>
                <c:pt idx="169">
                  <c:v>883</c:v>
                </c:pt>
                <c:pt idx="170">
                  <c:v>790</c:v>
                </c:pt>
                <c:pt idx="171">
                  <c:v>790</c:v>
                </c:pt>
                <c:pt idx="172">
                  <c:v>790</c:v>
                </c:pt>
                <c:pt idx="173">
                  <c:v>790</c:v>
                </c:pt>
                <c:pt idx="174">
                  <c:v>790</c:v>
                </c:pt>
                <c:pt idx="175">
                  <c:v>790</c:v>
                </c:pt>
                <c:pt idx="176">
                  <c:v>790</c:v>
                </c:pt>
                <c:pt idx="177">
                  <c:v>790</c:v>
                </c:pt>
                <c:pt idx="178">
                  <c:v>790</c:v>
                </c:pt>
                <c:pt idx="179">
                  <c:v>790</c:v>
                </c:pt>
                <c:pt idx="180">
                  <c:v>790</c:v>
                </c:pt>
                <c:pt idx="181">
                  <c:v>790</c:v>
                </c:pt>
                <c:pt idx="182">
                  <c:v>790</c:v>
                </c:pt>
                <c:pt idx="183">
                  <c:v>790</c:v>
                </c:pt>
                <c:pt idx="184">
                  <c:v>790</c:v>
                </c:pt>
                <c:pt idx="185">
                  <c:v>790</c:v>
                </c:pt>
                <c:pt idx="186">
                  <c:v>790</c:v>
                </c:pt>
                <c:pt idx="187">
                  <c:v>1019</c:v>
                </c:pt>
                <c:pt idx="188">
                  <c:v>1019</c:v>
                </c:pt>
                <c:pt idx="189">
                  <c:v>1019</c:v>
                </c:pt>
                <c:pt idx="190">
                  <c:v>1019</c:v>
                </c:pt>
                <c:pt idx="191">
                  <c:v>1019</c:v>
                </c:pt>
                <c:pt idx="192">
                  <c:v>1019</c:v>
                </c:pt>
                <c:pt idx="193">
                  <c:v>1019</c:v>
                </c:pt>
                <c:pt idx="194">
                  <c:v>1019</c:v>
                </c:pt>
                <c:pt idx="195">
                  <c:v>1019</c:v>
                </c:pt>
                <c:pt idx="196">
                  <c:v>1019</c:v>
                </c:pt>
                <c:pt idx="197">
                  <c:v>1019</c:v>
                </c:pt>
                <c:pt idx="198">
                  <c:v>1019</c:v>
                </c:pt>
                <c:pt idx="199">
                  <c:v>1019</c:v>
                </c:pt>
                <c:pt idx="200">
                  <c:v>1019</c:v>
                </c:pt>
                <c:pt idx="201">
                  <c:v>1019</c:v>
                </c:pt>
                <c:pt idx="202">
                  <c:v>1019</c:v>
                </c:pt>
                <c:pt idx="203">
                  <c:v>1019</c:v>
                </c:pt>
                <c:pt idx="204">
                  <c:v>1654</c:v>
                </c:pt>
                <c:pt idx="205">
                  <c:v>1654</c:v>
                </c:pt>
                <c:pt idx="206">
                  <c:v>1654</c:v>
                </c:pt>
                <c:pt idx="207">
                  <c:v>1654</c:v>
                </c:pt>
                <c:pt idx="208">
                  <c:v>1654</c:v>
                </c:pt>
                <c:pt idx="209">
                  <c:v>1654</c:v>
                </c:pt>
                <c:pt idx="210">
                  <c:v>1654</c:v>
                </c:pt>
                <c:pt idx="211">
                  <c:v>1654</c:v>
                </c:pt>
                <c:pt idx="212">
                  <c:v>1654</c:v>
                </c:pt>
                <c:pt idx="213">
                  <c:v>1654</c:v>
                </c:pt>
                <c:pt idx="214">
                  <c:v>1654</c:v>
                </c:pt>
                <c:pt idx="215">
                  <c:v>1654</c:v>
                </c:pt>
                <c:pt idx="216">
                  <c:v>1654</c:v>
                </c:pt>
                <c:pt idx="217">
                  <c:v>1654</c:v>
                </c:pt>
                <c:pt idx="218">
                  <c:v>1654</c:v>
                </c:pt>
                <c:pt idx="219">
                  <c:v>1654</c:v>
                </c:pt>
                <c:pt idx="220">
                  <c:v>1654</c:v>
                </c:pt>
                <c:pt idx="221">
                  <c:v>1944</c:v>
                </c:pt>
                <c:pt idx="222">
                  <c:v>1944</c:v>
                </c:pt>
                <c:pt idx="223">
                  <c:v>1944</c:v>
                </c:pt>
                <c:pt idx="224">
                  <c:v>1944</c:v>
                </c:pt>
                <c:pt idx="225">
                  <c:v>1944</c:v>
                </c:pt>
                <c:pt idx="226">
                  <c:v>1944</c:v>
                </c:pt>
                <c:pt idx="227">
                  <c:v>1944</c:v>
                </c:pt>
                <c:pt idx="228">
                  <c:v>1944</c:v>
                </c:pt>
                <c:pt idx="229">
                  <c:v>1944</c:v>
                </c:pt>
                <c:pt idx="230">
                  <c:v>1944</c:v>
                </c:pt>
                <c:pt idx="231">
                  <c:v>1944</c:v>
                </c:pt>
                <c:pt idx="232">
                  <c:v>1944</c:v>
                </c:pt>
                <c:pt idx="233">
                  <c:v>1944</c:v>
                </c:pt>
                <c:pt idx="234">
                  <c:v>1944</c:v>
                </c:pt>
                <c:pt idx="235">
                  <c:v>1944</c:v>
                </c:pt>
                <c:pt idx="236">
                  <c:v>1944</c:v>
                </c:pt>
                <c:pt idx="237">
                  <c:v>1944</c:v>
                </c:pt>
                <c:pt idx="238">
                  <c:v>1323</c:v>
                </c:pt>
                <c:pt idx="239">
                  <c:v>1323</c:v>
                </c:pt>
                <c:pt idx="240">
                  <c:v>1323</c:v>
                </c:pt>
                <c:pt idx="241">
                  <c:v>1323</c:v>
                </c:pt>
                <c:pt idx="242">
                  <c:v>1323</c:v>
                </c:pt>
                <c:pt idx="243">
                  <c:v>1323</c:v>
                </c:pt>
                <c:pt idx="244">
                  <c:v>1323</c:v>
                </c:pt>
                <c:pt idx="245">
                  <c:v>1323</c:v>
                </c:pt>
                <c:pt idx="246">
                  <c:v>1323</c:v>
                </c:pt>
                <c:pt idx="247">
                  <c:v>1323</c:v>
                </c:pt>
                <c:pt idx="248">
                  <c:v>1323</c:v>
                </c:pt>
                <c:pt idx="249">
                  <c:v>1323</c:v>
                </c:pt>
                <c:pt idx="250">
                  <c:v>1323</c:v>
                </c:pt>
                <c:pt idx="251">
                  <c:v>1323</c:v>
                </c:pt>
                <c:pt idx="252">
                  <c:v>1323</c:v>
                </c:pt>
                <c:pt idx="253">
                  <c:v>1323</c:v>
                </c:pt>
                <c:pt idx="254">
                  <c:v>1323</c:v>
                </c:pt>
                <c:pt idx="255">
                  <c:v>1222</c:v>
                </c:pt>
                <c:pt idx="256">
                  <c:v>1222</c:v>
                </c:pt>
                <c:pt idx="257">
                  <c:v>1222</c:v>
                </c:pt>
                <c:pt idx="258">
                  <c:v>1222</c:v>
                </c:pt>
                <c:pt idx="259">
                  <c:v>1222</c:v>
                </c:pt>
                <c:pt idx="260">
                  <c:v>1222</c:v>
                </c:pt>
                <c:pt idx="261">
                  <c:v>1222</c:v>
                </c:pt>
                <c:pt idx="262">
                  <c:v>1222</c:v>
                </c:pt>
                <c:pt idx="263">
                  <c:v>1222</c:v>
                </c:pt>
                <c:pt idx="264">
                  <c:v>1222</c:v>
                </c:pt>
                <c:pt idx="265">
                  <c:v>1222</c:v>
                </c:pt>
                <c:pt idx="266">
                  <c:v>1222</c:v>
                </c:pt>
                <c:pt idx="267">
                  <c:v>1222</c:v>
                </c:pt>
                <c:pt idx="268">
                  <c:v>1222</c:v>
                </c:pt>
                <c:pt idx="269">
                  <c:v>1222</c:v>
                </c:pt>
                <c:pt idx="270">
                  <c:v>1222</c:v>
                </c:pt>
                <c:pt idx="271">
                  <c:v>1222</c:v>
                </c:pt>
                <c:pt idx="272">
                  <c:v>1105</c:v>
                </c:pt>
                <c:pt idx="273">
                  <c:v>1105</c:v>
                </c:pt>
                <c:pt idx="274">
                  <c:v>1105</c:v>
                </c:pt>
                <c:pt idx="275">
                  <c:v>1105</c:v>
                </c:pt>
                <c:pt idx="276">
                  <c:v>1105</c:v>
                </c:pt>
                <c:pt idx="277">
                  <c:v>1105</c:v>
                </c:pt>
                <c:pt idx="278">
                  <c:v>1105</c:v>
                </c:pt>
                <c:pt idx="279">
                  <c:v>1105</c:v>
                </c:pt>
                <c:pt idx="280">
                  <c:v>1105</c:v>
                </c:pt>
                <c:pt idx="281">
                  <c:v>1105</c:v>
                </c:pt>
                <c:pt idx="282">
                  <c:v>1105</c:v>
                </c:pt>
                <c:pt idx="283">
                  <c:v>1105</c:v>
                </c:pt>
                <c:pt idx="284">
                  <c:v>1105</c:v>
                </c:pt>
                <c:pt idx="285">
                  <c:v>1105</c:v>
                </c:pt>
                <c:pt idx="286">
                  <c:v>1105</c:v>
                </c:pt>
                <c:pt idx="287">
                  <c:v>1105</c:v>
                </c:pt>
                <c:pt idx="288">
                  <c:v>1105</c:v>
                </c:pt>
                <c:pt idx="289">
                  <c:v>791</c:v>
                </c:pt>
                <c:pt idx="290">
                  <c:v>791</c:v>
                </c:pt>
                <c:pt idx="291">
                  <c:v>791</c:v>
                </c:pt>
                <c:pt idx="292">
                  <c:v>791</c:v>
                </c:pt>
                <c:pt idx="293">
                  <c:v>791</c:v>
                </c:pt>
                <c:pt idx="294">
                  <c:v>791</c:v>
                </c:pt>
                <c:pt idx="295">
                  <c:v>791</c:v>
                </c:pt>
                <c:pt idx="296">
                  <c:v>791</c:v>
                </c:pt>
                <c:pt idx="297">
                  <c:v>791</c:v>
                </c:pt>
                <c:pt idx="298">
                  <c:v>791</c:v>
                </c:pt>
                <c:pt idx="299">
                  <c:v>791</c:v>
                </c:pt>
                <c:pt idx="300">
                  <c:v>791</c:v>
                </c:pt>
                <c:pt idx="301">
                  <c:v>791</c:v>
                </c:pt>
                <c:pt idx="302">
                  <c:v>791</c:v>
                </c:pt>
                <c:pt idx="303">
                  <c:v>791</c:v>
                </c:pt>
                <c:pt idx="304">
                  <c:v>791</c:v>
                </c:pt>
                <c:pt idx="305">
                  <c:v>791</c:v>
                </c:pt>
                <c:pt idx="306">
                  <c:v>1476</c:v>
                </c:pt>
                <c:pt idx="307">
                  <c:v>1476</c:v>
                </c:pt>
                <c:pt idx="308">
                  <c:v>1476</c:v>
                </c:pt>
                <c:pt idx="309">
                  <c:v>1476</c:v>
                </c:pt>
                <c:pt idx="310">
                  <c:v>1476</c:v>
                </c:pt>
                <c:pt idx="311">
                  <c:v>1476</c:v>
                </c:pt>
                <c:pt idx="312">
                  <c:v>1476</c:v>
                </c:pt>
                <c:pt idx="313">
                  <c:v>1476</c:v>
                </c:pt>
                <c:pt idx="314">
                  <c:v>1476</c:v>
                </c:pt>
                <c:pt idx="315">
                  <c:v>1476</c:v>
                </c:pt>
                <c:pt idx="316">
                  <c:v>1476</c:v>
                </c:pt>
                <c:pt idx="317">
                  <c:v>1476</c:v>
                </c:pt>
                <c:pt idx="318">
                  <c:v>1476</c:v>
                </c:pt>
                <c:pt idx="319">
                  <c:v>1476</c:v>
                </c:pt>
                <c:pt idx="320">
                  <c:v>1476</c:v>
                </c:pt>
                <c:pt idx="321">
                  <c:v>1476</c:v>
                </c:pt>
                <c:pt idx="322">
                  <c:v>1476</c:v>
                </c:pt>
                <c:pt idx="323">
                  <c:v>1995</c:v>
                </c:pt>
                <c:pt idx="324">
                  <c:v>1995</c:v>
                </c:pt>
                <c:pt idx="325">
                  <c:v>1995</c:v>
                </c:pt>
                <c:pt idx="326">
                  <c:v>1995</c:v>
                </c:pt>
                <c:pt idx="327">
                  <c:v>1995</c:v>
                </c:pt>
                <c:pt idx="328">
                  <c:v>1995</c:v>
                </c:pt>
                <c:pt idx="329">
                  <c:v>1995</c:v>
                </c:pt>
                <c:pt idx="330">
                  <c:v>1995</c:v>
                </c:pt>
                <c:pt idx="331">
                  <c:v>1995</c:v>
                </c:pt>
                <c:pt idx="332">
                  <c:v>1995</c:v>
                </c:pt>
                <c:pt idx="333">
                  <c:v>1995</c:v>
                </c:pt>
                <c:pt idx="334">
                  <c:v>1995</c:v>
                </c:pt>
                <c:pt idx="335">
                  <c:v>1995</c:v>
                </c:pt>
                <c:pt idx="336">
                  <c:v>1995</c:v>
                </c:pt>
                <c:pt idx="337">
                  <c:v>1995</c:v>
                </c:pt>
                <c:pt idx="338">
                  <c:v>1995</c:v>
                </c:pt>
                <c:pt idx="339">
                  <c:v>1995</c:v>
                </c:pt>
                <c:pt idx="340">
                  <c:v>2268</c:v>
                </c:pt>
                <c:pt idx="341">
                  <c:v>2268</c:v>
                </c:pt>
                <c:pt idx="342">
                  <c:v>2268</c:v>
                </c:pt>
                <c:pt idx="343">
                  <c:v>2268</c:v>
                </c:pt>
                <c:pt idx="344">
                  <c:v>2268</c:v>
                </c:pt>
                <c:pt idx="345">
                  <c:v>2268</c:v>
                </c:pt>
                <c:pt idx="346">
                  <c:v>2268</c:v>
                </c:pt>
                <c:pt idx="347">
                  <c:v>2268</c:v>
                </c:pt>
                <c:pt idx="348">
                  <c:v>2268</c:v>
                </c:pt>
                <c:pt idx="349">
                  <c:v>2268</c:v>
                </c:pt>
                <c:pt idx="350">
                  <c:v>2268</c:v>
                </c:pt>
                <c:pt idx="351">
                  <c:v>2268</c:v>
                </c:pt>
                <c:pt idx="352">
                  <c:v>2268</c:v>
                </c:pt>
                <c:pt idx="353">
                  <c:v>2268</c:v>
                </c:pt>
                <c:pt idx="354">
                  <c:v>2268</c:v>
                </c:pt>
                <c:pt idx="355">
                  <c:v>2268</c:v>
                </c:pt>
                <c:pt idx="356">
                  <c:v>2268</c:v>
                </c:pt>
              </c:numCache>
            </c:numRef>
          </c:xVal>
          <c:yVal>
            <c:numRef>
              <c:f>'Main Data (2)'!$E$2:$E$358</c:f>
              <c:numCache>
                <c:formatCode>General</c:formatCode>
                <c:ptCount val="357"/>
                <c:pt idx="0">
                  <c:v>17.59</c:v>
                </c:pt>
                <c:pt idx="1">
                  <c:v>0</c:v>
                </c:pt>
                <c:pt idx="2">
                  <c:v>0</c:v>
                </c:pt>
                <c:pt idx="3">
                  <c:v>14.09</c:v>
                </c:pt>
                <c:pt idx="4">
                  <c:v>35.1</c:v>
                </c:pt>
                <c:pt idx="5">
                  <c:v>27.25</c:v>
                </c:pt>
                <c:pt idx="6">
                  <c:v>8.85</c:v>
                </c:pt>
                <c:pt idx="7">
                  <c:v>17.45</c:v>
                </c:pt>
                <c:pt idx="8">
                  <c:v>0</c:v>
                </c:pt>
                <c:pt idx="9">
                  <c:v>0</c:v>
                </c:pt>
                <c:pt idx="10">
                  <c:v>0</c:v>
                </c:pt>
                <c:pt idx="11">
                  <c:v>0</c:v>
                </c:pt>
                <c:pt idx="12">
                  <c:v>0</c:v>
                </c:pt>
                <c:pt idx="13">
                  <c:v>0</c:v>
                </c:pt>
                <c:pt idx="14">
                  <c:v>2.5</c:v>
                </c:pt>
                <c:pt idx="15">
                  <c:v>0</c:v>
                </c:pt>
                <c:pt idx="16">
                  <c:v>0</c:v>
                </c:pt>
                <c:pt idx="17">
                  <c:v>11.6</c:v>
                </c:pt>
                <c:pt idx="18">
                  <c:v>15.25</c:v>
                </c:pt>
                <c:pt idx="19">
                  <c:v>4.5</c:v>
                </c:pt>
                <c:pt idx="20">
                  <c:v>0</c:v>
                </c:pt>
                <c:pt idx="21">
                  <c:v>6.1</c:v>
                </c:pt>
                <c:pt idx="22">
                  <c:v>2.75</c:v>
                </c:pt>
                <c:pt idx="23">
                  <c:v>8.4499999999999993</c:v>
                </c:pt>
                <c:pt idx="24">
                  <c:v>17.25</c:v>
                </c:pt>
                <c:pt idx="25">
                  <c:v>6.75</c:v>
                </c:pt>
                <c:pt idx="26">
                  <c:v>9.25</c:v>
                </c:pt>
                <c:pt idx="27">
                  <c:v>18.600000000000001</c:v>
                </c:pt>
                <c:pt idx="28">
                  <c:v>18.09</c:v>
                </c:pt>
                <c:pt idx="29">
                  <c:v>15.2</c:v>
                </c:pt>
                <c:pt idx="30">
                  <c:v>31</c:v>
                </c:pt>
                <c:pt idx="31">
                  <c:v>8.25</c:v>
                </c:pt>
                <c:pt idx="32">
                  <c:v>0</c:v>
                </c:pt>
                <c:pt idx="33">
                  <c:v>2.5</c:v>
                </c:pt>
                <c:pt idx="34">
                  <c:v>1.6</c:v>
                </c:pt>
                <c:pt idx="35">
                  <c:v>16</c:v>
                </c:pt>
                <c:pt idx="36">
                  <c:v>7.1</c:v>
                </c:pt>
                <c:pt idx="37">
                  <c:v>7.75</c:v>
                </c:pt>
                <c:pt idx="38">
                  <c:v>0</c:v>
                </c:pt>
                <c:pt idx="39">
                  <c:v>8.25</c:v>
                </c:pt>
                <c:pt idx="40">
                  <c:v>12.5</c:v>
                </c:pt>
                <c:pt idx="41">
                  <c:v>9</c:v>
                </c:pt>
                <c:pt idx="42">
                  <c:v>15.5</c:v>
                </c:pt>
                <c:pt idx="43">
                  <c:v>6</c:v>
                </c:pt>
                <c:pt idx="44">
                  <c:v>0</c:v>
                </c:pt>
                <c:pt idx="45">
                  <c:v>0</c:v>
                </c:pt>
                <c:pt idx="46">
                  <c:v>0</c:v>
                </c:pt>
                <c:pt idx="47">
                  <c:v>13.25</c:v>
                </c:pt>
                <c:pt idx="48">
                  <c:v>7.2</c:v>
                </c:pt>
                <c:pt idx="49">
                  <c:v>0</c:v>
                </c:pt>
                <c:pt idx="50">
                  <c:v>0</c:v>
                </c:pt>
                <c:pt idx="51">
                  <c:v>3.25</c:v>
                </c:pt>
                <c:pt idx="52">
                  <c:v>0</c:v>
                </c:pt>
                <c:pt idx="53">
                  <c:v>22.5</c:v>
                </c:pt>
                <c:pt idx="54">
                  <c:v>14.6</c:v>
                </c:pt>
                <c:pt idx="55">
                  <c:v>17.2</c:v>
                </c:pt>
                <c:pt idx="56">
                  <c:v>9.25</c:v>
                </c:pt>
                <c:pt idx="57">
                  <c:v>0</c:v>
                </c:pt>
                <c:pt idx="58">
                  <c:v>17.7</c:v>
                </c:pt>
                <c:pt idx="59">
                  <c:v>5.5</c:v>
                </c:pt>
                <c:pt idx="60">
                  <c:v>12.1</c:v>
                </c:pt>
                <c:pt idx="61">
                  <c:v>12.6</c:v>
                </c:pt>
                <c:pt idx="62">
                  <c:v>17.100000000000001</c:v>
                </c:pt>
                <c:pt idx="63">
                  <c:v>10.84</c:v>
                </c:pt>
                <c:pt idx="64">
                  <c:v>19.95</c:v>
                </c:pt>
                <c:pt idx="65">
                  <c:v>11</c:v>
                </c:pt>
                <c:pt idx="66">
                  <c:v>0</c:v>
                </c:pt>
                <c:pt idx="67">
                  <c:v>0</c:v>
                </c:pt>
                <c:pt idx="68">
                  <c:v>5.5</c:v>
                </c:pt>
                <c:pt idx="69">
                  <c:v>0</c:v>
                </c:pt>
                <c:pt idx="70">
                  <c:v>0</c:v>
                </c:pt>
                <c:pt idx="71">
                  <c:v>14.85</c:v>
                </c:pt>
                <c:pt idx="72">
                  <c:v>23.5</c:v>
                </c:pt>
                <c:pt idx="73">
                  <c:v>0</c:v>
                </c:pt>
                <c:pt idx="74">
                  <c:v>0</c:v>
                </c:pt>
                <c:pt idx="75">
                  <c:v>0</c:v>
                </c:pt>
                <c:pt idx="76">
                  <c:v>14.25</c:v>
                </c:pt>
                <c:pt idx="77">
                  <c:v>4.5</c:v>
                </c:pt>
                <c:pt idx="78">
                  <c:v>0</c:v>
                </c:pt>
                <c:pt idx="79">
                  <c:v>0</c:v>
                </c:pt>
                <c:pt idx="80">
                  <c:v>0</c:v>
                </c:pt>
                <c:pt idx="81">
                  <c:v>0</c:v>
                </c:pt>
                <c:pt idx="82">
                  <c:v>0</c:v>
                </c:pt>
                <c:pt idx="83">
                  <c:v>0</c:v>
                </c:pt>
                <c:pt idx="84">
                  <c:v>0</c:v>
                </c:pt>
                <c:pt idx="85">
                  <c:v>8.25</c:v>
                </c:pt>
                <c:pt idx="86">
                  <c:v>34</c:v>
                </c:pt>
                <c:pt idx="87">
                  <c:v>52.75</c:v>
                </c:pt>
                <c:pt idx="88">
                  <c:v>21.25</c:v>
                </c:pt>
                <c:pt idx="89">
                  <c:v>28.29</c:v>
                </c:pt>
                <c:pt idx="90">
                  <c:v>16.45</c:v>
                </c:pt>
                <c:pt idx="91">
                  <c:v>21.95</c:v>
                </c:pt>
                <c:pt idx="92">
                  <c:v>5.5</c:v>
                </c:pt>
                <c:pt idx="93">
                  <c:v>12.75</c:v>
                </c:pt>
                <c:pt idx="94">
                  <c:v>22.1</c:v>
                </c:pt>
                <c:pt idx="95">
                  <c:v>7.45</c:v>
                </c:pt>
                <c:pt idx="96">
                  <c:v>0</c:v>
                </c:pt>
                <c:pt idx="97">
                  <c:v>46.55</c:v>
                </c:pt>
                <c:pt idx="98">
                  <c:v>2.25</c:v>
                </c:pt>
                <c:pt idx="99">
                  <c:v>0</c:v>
                </c:pt>
                <c:pt idx="100">
                  <c:v>6</c:v>
                </c:pt>
                <c:pt idx="101">
                  <c:v>0</c:v>
                </c:pt>
                <c:pt idx="102">
                  <c:v>0</c:v>
                </c:pt>
                <c:pt idx="103">
                  <c:v>0</c:v>
                </c:pt>
                <c:pt idx="104">
                  <c:v>15</c:v>
                </c:pt>
                <c:pt idx="105">
                  <c:v>24.2</c:v>
                </c:pt>
                <c:pt idx="106">
                  <c:v>26.25</c:v>
                </c:pt>
                <c:pt idx="107">
                  <c:v>48.75</c:v>
                </c:pt>
                <c:pt idx="108">
                  <c:v>18.25</c:v>
                </c:pt>
                <c:pt idx="109">
                  <c:v>24</c:v>
                </c:pt>
                <c:pt idx="110">
                  <c:v>21.3</c:v>
                </c:pt>
                <c:pt idx="111">
                  <c:v>21.74</c:v>
                </c:pt>
                <c:pt idx="112">
                  <c:v>0</c:v>
                </c:pt>
                <c:pt idx="113">
                  <c:v>17.100000000000001</c:v>
                </c:pt>
                <c:pt idx="114">
                  <c:v>48.87</c:v>
                </c:pt>
                <c:pt idx="115">
                  <c:v>0</c:v>
                </c:pt>
                <c:pt idx="116">
                  <c:v>3.25</c:v>
                </c:pt>
                <c:pt idx="117">
                  <c:v>4.75</c:v>
                </c:pt>
                <c:pt idx="118">
                  <c:v>0</c:v>
                </c:pt>
                <c:pt idx="119">
                  <c:v>9.9499999999999993</c:v>
                </c:pt>
                <c:pt idx="120">
                  <c:v>0</c:v>
                </c:pt>
                <c:pt idx="121">
                  <c:v>7.5</c:v>
                </c:pt>
                <c:pt idx="122">
                  <c:v>14.35</c:v>
                </c:pt>
                <c:pt idx="123">
                  <c:v>19.48</c:v>
                </c:pt>
                <c:pt idx="124">
                  <c:v>1.6</c:v>
                </c:pt>
                <c:pt idx="125">
                  <c:v>11.75</c:v>
                </c:pt>
                <c:pt idx="126">
                  <c:v>0</c:v>
                </c:pt>
                <c:pt idx="127">
                  <c:v>3.25</c:v>
                </c:pt>
                <c:pt idx="128">
                  <c:v>41.42</c:v>
                </c:pt>
                <c:pt idx="129">
                  <c:v>0</c:v>
                </c:pt>
                <c:pt idx="130">
                  <c:v>0</c:v>
                </c:pt>
                <c:pt idx="131">
                  <c:v>0</c:v>
                </c:pt>
                <c:pt idx="132">
                  <c:v>0</c:v>
                </c:pt>
                <c:pt idx="133">
                  <c:v>0</c:v>
                </c:pt>
                <c:pt idx="134">
                  <c:v>0</c:v>
                </c:pt>
                <c:pt idx="135">
                  <c:v>0</c:v>
                </c:pt>
                <c:pt idx="136">
                  <c:v>11.35</c:v>
                </c:pt>
                <c:pt idx="137">
                  <c:v>12.85</c:v>
                </c:pt>
                <c:pt idx="138">
                  <c:v>7.7</c:v>
                </c:pt>
                <c:pt idx="139">
                  <c:v>20.45</c:v>
                </c:pt>
                <c:pt idx="140">
                  <c:v>36.25</c:v>
                </c:pt>
                <c:pt idx="141">
                  <c:v>10.6</c:v>
                </c:pt>
                <c:pt idx="142">
                  <c:v>2.5</c:v>
                </c:pt>
                <c:pt idx="143">
                  <c:v>24.25</c:v>
                </c:pt>
                <c:pt idx="144">
                  <c:v>21.5</c:v>
                </c:pt>
                <c:pt idx="145">
                  <c:v>2.25</c:v>
                </c:pt>
                <c:pt idx="146">
                  <c:v>7.75</c:v>
                </c:pt>
                <c:pt idx="147">
                  <c:v>18.350000000000001</c:v>
                </c:pt>
                <c:pt idx="148">
                  <c:v>44</c:v>
                </c:pt>
                <c:pt idx="149">
                  <c:v>3.85</c:v>
                </c:pt>
                <c:pt idx="150">
                  <c:v>13.85</c:v>
                </c:pt>
                <c:pt idx="151">
                  <c:v>0</c:v>
                </c:pt>
                <c:pt idx="152">
                  <c:v>0</c:v>
                </c:pt>
                <c:pt idx="153">
                  <c:v>4.5</c:v>
                </c:pt>
                <c:pt idx="154">
                  <c:v>6.99</c:v>
                </c:pt>
                <c:pt idx="155">
                  <c:v>15.74</c:v>
                </c:pt>
                <c:pt idx="156">
                  <c:v>2.75</c:v>
                </c:pt>
                <c:pt idx="157">
                  <c:v>0</c:v>
                </c:pt>
                <c:pt idx="158">
                  <c:v>10</c:v>
                </c:pt>
                <c:pt idx="159">
                  <c:v>0</c:v>
                </c:pt>
                <c:pt idx="160">
                  <c:v>6</c:v>
                </c:pt>
                <c:pt idx="161">
                  <c:v>15.7</c:v>
                </c:pt>
                <c:pt idx="162">
                  <c:v>0</c:v>
                </c:pt>
                <c:pt idx="163">
                  <c:v>0</c:v>
                </c:pt>
                <c:pt idx="164">
                  <c:v>0</c:v>
                </c:pt>
                <c:pt idx="165">
                  <c:v>0</c:v>
                </c:pt>
                <c:pt idx="166">
                  <c:v>0</c:v>
                </c:pt>
                <c:pt idx="167">
                  <c:v>0</c:v>
                </c:pt>
                <c:pt idx="168">
                  <c:v>0</c:v>
                </c:pt>
                <c:pt idx="169">
                  <c:v>0</c:v>
                </c:pt>
                <c:pt idx="170">
                  <c:v>8.25</c:v>
                </c:pt>
                <c:pt idx="171">
                  <c:v>5.5</c:v>
                </c:pt>
                <c:pt idx="172">
                  <c:v>15</c:v>
                </c:pt>
                <c:pt idx="173">
                  <c:v>3.85</c:v>
                </c:pt>
                <c:pt idx="174">
                  <c:v>12.1</c:v>
                </c:pt>
                <c:pt idx="175">
                  <c:v>13.25</c:v>
                </c:pt>
                <c:pt idx="176">
                  <c:v>0</c:v>
                </c:pt>
                <c:pt idx="177">
                  <c:v>0</c:v>
                </c:pt>
                <c:pt idx="178">
                  <c:v>0</c:v>
                </c:pt>
                <c:pt idx="179">
                  <c:v>13</c:v>
                </c:pt>
                <c:pt idx="180">
                  <c:v>4.8499999999999996</c:v>
                </c:pt>
                <c:pt idx="181">
                  <c:v>35.25</c:v>
                </c:pt>
                <c:pt idx="182">
                  <c:v>29.25</c:v>
                </c:pt>
                <c:pt idx="183">
                  <c:v>25.7</c:v>
                </c:pt>
                <c:pt idx="184">
                  <c:v>13.75</c:v>
                </c:pt>
                <c:pt idx="185">
                  <c:v>2.25</c:v>
                </c:pt>
                <c:pt idx="186">
                  <c:v>0</c:v>
                </c:pt>
                <c:pt idx="187">
                  <c:v>6.5</c:v>
                </c:pt>
                <c:pt idx="188">
                  <c:v>9.25</c:v>
                </c:pt>
                <c:pt idx="189">
                  <c:v>3.85</c:v>
                </c:pt>
                <c:pt idx="190">
                  <c:v>0</c:v>
                </c:pt>
                <c:pt idx="191">
                  <c:v>11.25</c:v>
                </c:pt>
                <c:pt idx="192">
                  <c:v>58.25</c:v>
                </c:pt>
                <c:pt idx="193">
                  <c:v>0</c:v>
                </c:pt>
                <c:pt idx="194">
                  <c:v>25.25</c:v>
                </c:pt>
                <c:pt idx="195">
                  <c:v>0</c:v>
                </c:pt>
                <c:pt idx="196">
                  <c:v>0</c:v>
                </c:pt>
                <c:pt idx="197">
                  <c:v>0</c:v>
                </c:pt>
                <c:pt idx="198">
                  <c:v>0</c:v>
                </c:pt>
                <c:pt idx="199">
                  <c:v>0</c:v>
                </c:pt>
                <c:pt idx="200">
                  <c:v>0</c:v>
                </c:pt>
                <c:pt idx="201">
                  <c:v>0</c:v>
                </c:pt>
                <c:pt idx="202">
                  <c:v>0</c:v>
                </c:pt>
                <c:pt idx="203">
                  <c:v>0</c:v>
                </c:pt>
                <c:pt idx="204">
                  <c:v>0</c:v>
                </c:pt>
                <c:pt idx="205">
                  <c:v>15.75</c:v>
                </c:pt>
                <c:pt idx="206">
                  <c:v>0</c:v>
                </c:pt>
                <c:pt idx="207">
                  <c:v>16.350000000000001</c:v>
                </c:pt>
                <c:pt idx="208">
                  <c:v>7.75</c:v>
                </c:pt>
                <c:pt idx="209">
                  <c:v>20.5</c:v>
                </c:pt>
                <c:pt idx="210">
                  <c:v>16</c:v>
                </c:pt>
                <c:pt idx="211">
                  <c:v>33.69</c:v>
                </c:pt>
                <c:pt idx="212">
                  <c:v>15.4</c:v>
                </c:pt>
                <c:pt idx="213">
                  <c:v>6.75</c:v>
                </c:pt>
                <c:pt idx="214">
                  <c:v>15.5</c:v>
                </c:pt>
                <c:pt idx="215">
                  <c:v>5.5</c:v>
                </c:pt>
                <c:pt idx="216">
                  <c:v>14.2</c:v>
                </c:pt>
                <c:pt idx="217">
                  <c:v>16.100000000000001</c:v>
                </c:pt>
                <c:pt idx="218">
                  <c:v>0</c:v>
                </c:pt>
                <c:pt idx="219">
                  <c:v>0</c:v>
                </c:pt>
                <c:pt idx="220">
                  <c:v>0</c:v>
                </c:pt>
                <c:pt idx="221">
                  <c:v>0</c:v>
                </c:pt>
                <c:pt idx="222">
                  <c:v>16.75</c:v>
                </c:pt>
                <c:pt idx="223">
                  <c:v>35.25</c:v>
                </c:pt>
                <c:pt idx="224">
                  <c:v>15.75</c:v>
                </c:pt>
                <c:pt idx="225">
                  <c:v>57.09</c:v>
                </c:pt>
                <c:pt idx="226">
                  <c:v>0</c:v>
                </c:pt>
                <c:pt idx="227">
                  <c:v>28.3</c:v>
                </c:pt>
                <c:pt idx="228">
                  <c:v>16.5</c:v>
                </c:pt>
                <c:pt idx="229">
                  <c:v>19.100000000000001</c:v>
                </c:pt>
                <c:pt idx="230">
                  <c:v>28.24</c:v>
                </c:pt>
                <c:pt idx="231">
                  <c:v>8.25</c:v>
                </c:pt>
                <c:pt idx="232">
                  <c:v>3.85</c:v>
                </c:pt>
                <c:pt idx="233">
                  <c:v>15.1</c:v>
                </c:pt>
                <c:pt idx="234">
                  <c:v>6</c:v>
                </c:pt>
                <c:pt idx="235">
                  <c:v>33.659999999999997</c:v>
                </c:pt>
                <c:pt idx="236">
                  <c:v>0</c:v>
                </c:pt>
                <c:pt idx="237">
                  <c:v>0</c:v>
                </c:pt>
                <c:pt idx="238">
                  <c:v>0</c:v>
                </c:pt>
                <c:pt idx="239">
                  <c:v>14.25</c:v>
                </c:pt>
                <c:pt idx="240">
                  <c:v>0</c:v>
                </c:pt>
                <c:pt idx="241">
                  <c:v>9.24</c:v>
                </c:pt>
                <c:pt idx="242">
                  <c:v>32.94</c:v>
                </c:pt>
                <c:pt idx="243">
                  <c:v>20.49</c:v>
                </c:pt>
                <c:pt idx="244">
                  <c:v>2.25</c:v>
                </c:pt>
                <c:pt idx="245">
                  <c:v>9.5</c:v>
                </c:pt>
                <c:pt idx="246">
                  <c:v>0</c:v>
                </c:pt>
                <c:pt idx="247">
                  <c:v>23.3</c:v>
                </c:pt>
                <c:pt idx="248">
                  <c:v>0</c:v>
                </c:pt>
                <c:pt idx="249">
                  <c:v>0</c:v>
                </c:pt>
                <c:pt idx="250">
                  <c:v>0</c:v>
                </c:pt>
                <c:pt idx="251">
                  <c:v>0</c:v>
                </c:pt>
                <c:pt idx="252">
                  <c:v>0</c:v>
                </c:pt>
                <c:pt idx="253">
                  <c:v>0</c:v>
                </c:pt>
                <c:pt idx="254">
                  <c:v>0</c:v>
                </c:pt>
                <c:pt idx="255">
                  <c:v>2.75</c:v>
                </c:pt>
                <c:pt idx="256">
                  <c:v>6.1</c:v>
                </c:pt>
                <c:pt idx="257">
                  <c:v>8.75</c:v>
                </c:pt>
                <c:pt idx="258">
                  <c:v>6.75</c:v>
                </c:pt>
                <c:pt idx="259">
                  <c:v>0</c:v>
                </c:pt>
                <c:pt idx="260">
                  <c:v>17.5</c:v>
                </c:pt>
                <c:pt idx="261">
                  <c:v>8.1</c:v>
                </c:pt>
                <c:pt idx="262">
                  <c:v>15.5</c:v>
                </c:pt>
                <c:pt idx="263">
                  <c:v>4.5</c:v>
                </c:pt>
                <c:pt idx="264">
                  <c:v>5.5</c:v>
                </c:pt>
                <c:pt idx="265">
                  <c:v>14.95</c:v>
                </c:pt>
                <c:pt idx="266">
                  <c:v>39.85</c:v>
                </c:pt>
                <c:pt idx="267">
                  <c:v>10.5</c:v>
                </c:pt>
                <c:pt idx="268">
                  <c:v>13.75</c:v>
                </c:pt>
                <c:pt idx="269">
                  <c:v>2.25</c:v>
                </c:pt>
                <c:pt idx="270">
                  <c:v>0</c:v>
                </c:pt>
                <c:pt idx="271">
                  <c:v>0</c:v>
                </c:pt>
                <c:pt idx="272">
                  <c:v>2.25</c:v>
                </c:pt>
                <c:pt idx="273">
                  <c:v>13.09</c:v>
                </c:pt>
                <c:pt idx="274">
                  <c:v>28.55</c:v>
                </c:pt>
                <c:pt idx="275">
                  <c:v>0</c:v>
                </c:pt>
                <c:pt idx="276">
                  <c:v>8.35</c:v>
                </c:pt>
                <c:pt idx="277">
                  <c:v>4.5</c:v>
                </c:pt>
                <c:pt idx="278">
                  <c:v>2.25</c:v>
                </c:pt>
                <c:pt idx="279">
                  <c:v>37.6</c:v>
                </c:pt>
                <c:pt idx="280">
                  <c:v>2.5</c:v>
                </c:pt>
                <c:pt idx="281">
                  <c:v>0</c:v>
                </c:pt>
                <c:pt idx="282">
                  <c:v>0</c:v>
                </c:pt>
                <c:pt idx="283">
                  <c:v>0</c:v>
                </c:pt>
                <c:pt idx="284">
                  <c:v>0</c:v>
                </c:pt>
                <c:pt idx="285">
                  <c:v>0</c:v>
                </c:pt>
                <c:pt idx="286">
                  <c:v>0</c:v>
                </c:pt>
                <c:pt idx="287">
                  <c:v>0</c:v>
                </c:pt>
                <c:pt idx="288">
                  <c:v>0</c:v>
                </c:pt>
                <c:pt idx="289">
                  <c:v>0</c:v>
                </c:pt>
                <c:pt idx="290">
                  <c:v>5.5</c:v>
                </c:pt>
                <c:pt idx="291">
                  <c:v>10</c:v>
                </c:pt>
                <c:pt idx="292">
                  <c:v>25.75</c:v>
                </c:pt>
                <c:pt idx="293">
                  <c:v>4.5</c:v>
                </c:pt>
                <c:pt idx="294">
                  <c:v>7</c:v>
                </c:pt>
                <c:pt idx="295">
                  <c:v>0</c:v>
                </c:pt>
                <c:pt idx="296">
                  <c:v>14.75</c:v>
                </c:pt>
                <c:pt idx="297">
                  <c:v>20.25</c:v>
                </c:pt>
                <c:pt idx="298">
                  <c:v>16.75</c:v>
                </c:pt>
                <c:pt idx="299">
                  <c:v>8.35</c:v>
                </c:pt>
                <c:pt idx="300">
                  <c:v>8.1999999999999993</c:v>
                </c:pt>
                <c:pt idx="301">
                  <c:v>19.350000000000001</c:v>
                </c:pt>
                <c:pt idx="302">
                  <c:v>21.1</c:v>
                </c:pt>
                <c:pt idx="303">
                  <c:v>8.25</c:v>
                </c:pt>
                <c:pt idx="304">
                  <c:v>0</c:v>
                </c:pt>
                <c:pt idx="305">
                  <c:v>0</c:v>
                </c:pt>
                <c:pt idx="306">
                  <c:v>12.5</c:v>
                </c:pt>
                <c:pt idx="307">
                  <c:v>3.6</c:v>
                </c:pt>
                <c:pt idx="308">
                  <c:v>2.75</c:v>
                </c:pt>
                <c:pt idx="309">
                  <c:v>3.85</c:v>
                </c:pt>
                <c:pt idx="310">
                  <c:v>21.05</c:v>
                </c:pt>
                <c:pt idx="311">
                  <c:v>47.25</c:v>
                </c:pt>
                <c:pt idx="312">
                  <c:v>8.85</c:v>
                </c:pt>
                <c:pt idx="313">
                  <c:v>4.5</c:v>
                </c:pt>
                <c:pt idx="314">
                  <c:v>9.9499999999999993</c:v>
                </c:pt>
                <c:pt idx="315">
                  <c:v>0</c:v>
                </c:pt>
                <c:pt idx="316">
                  <c:v>0</c:v>
                </c:pt>
                <c:pt idx="317">
                  <c:v>0</c:v>
                </c:pt>
                <c:pt idx="318">
                  <c:v>0</c:v>
                </c:pt>
                <c:pt idx="319">
                  <c:v>0</c:v>
                </c:pt>
                <c:pt idx="320">
                  <c:v>0</c:v>
                </c:pt>
                <c:pt idx="321">
                  <c:v>0</c:v>
                </c:pt>
                <c:pt idx="322">
                  <c:v>0</c:v>
                </c:pt>
                <c:pt idx="323">
                  <c:v>44</c:v>
                </c:pt>
                <c:pt idx="324">
                  <c:v>0</c:v>
                </c:pt>
                <c:pt idx="325">
                  <c:v>35.590000000000003</c:v>
                </c:pt>
                <c:pt idx="326">
                  <c:v>8.25</c:v>
                </c:pt>
                <c:pt idx="327">
                  <c:v>49.2</c:v>
                </c:pt>
                <c:pt idx="328">
                  <c:v>40.74</c:v>
                </c:pt>
                <c:pt idx="329">
                  <c:v>14.35</c:v>
                </c:pt>
                <c:pt idx="330">
                  <c:v>9.25</c:v>
                </c:pt>
                <c:pt idx="331">
                  <c:v>4.7699999999999996</c:v>
                </c:pt>
                <c:pt idx="332">
                  <c:v>15.75</c:v>
                </c:pt>
                <c:pt idx="333">
                  <c:v>25.25</c:v>
                </c:pt>
                <c:pt idx="334">
                  <c:v>0</c:v>
                </c:pt>
                <c:pt idx="335">
                  <c:v>22.25</c:v>
                </c:pt>
                <c:pt idx="336">
                  <c:v>0</c:v>
                </c:pt>
                <c:pt idx="337">
                  <c:v>33.299999999999997</c:v>
                </c:pt>
                <c:pt idx="338">
                  <c:v>30.97</c:v>
                </c:pt>
                <c:pt idx="339">
                  <c:v>0</c:v>
                </c:pt>
                <c:pt idx="340">
                  <c:v>46.09</c:v>
                </c:pt>
                <c:pt idx="341">
                  <c:v>29</c:v>
                </c:pt>
                <c:pt idx="342">
                  <c:v>45.5</c:v>
                </c:pt>
                <c:pt idx="343">
                  <c:v>6</c:v>
                </c:pt>
                <c:pt idx="344">
                  <c:v>7.25</c:v>
                </c:pt>
                <c:pt idx="345">
                  <c:v>16.25</c:v>
                </c:pt>
                <c:pt idx="346">
                  <c:v>30.45</c:v>
                </c:pt>
                <c:pt idx="347">
                  <c:v>17.8</c:v>
                </c:pt>
                <c:pt idx="348">
                  <c:v>8.25</c:v>
                </c:pt>
                <c:pt idx="349">
                  <c:v>34.75</c:v>
                </c:pt>
                <c:pt idx="350">
                  <c:v>17</c:v>
                </c:pt>
                <c:pt idx="351">
                  <c:v>13.5</c:v>
                </c:pt>
                <c:pt idx="352">
                  <c:v>23.65</c:v>
                </c:pt>
                <c:pt idx="353">
                  <c:v>0</c:v>
                </c:pt>
                <c:pt idx="354">
                  <c:v>0</c:v>
                </c:pt>
                <c:pt idx="355">
                  <c:v>5.85</c:v>
                </c:pt>
                <c:pt idx="356">
                  <c:v>0</c:v>
                </c:pt>
              </c:numCache>
            </c:numRef>
          </c:yVal>
          <c:smooth val="0"/>
          <c:extLst>
            <c:ext xmlns:c16="http://schemas.microsoft.com/office/drawing/2014/chart" uri="{C3380CC4-5D6E-409C-BE32-E72D297353CC}">
              <c16:uniqueId val="{00000000-B793-C24C-9E9D-BD1726C853B3}"/>
            </c:ext>
          </c:extLst>
        </c:ser>
        <c:ser>
          <c:idx val="1"/>
          <c:order val="1"/>
          <c:tx>
            <c:v>Predicted Cash Register Revenue</c:v>
          </c:tx>
          <c:spPr>
            <a:ln w="19050">
              <a:noFill/>
            </a:ln>
          </c:spPr>
          <c:xVal>
            <c:numRef>
              <c:f>'Main Data (2)'!$L$2:$L$358</c:f>
              <c:numCache>
                <c:formatCode>General</c:formatCode>
                <c:ptCount val="357"/>
                <c:pt idx="0">
                  <c:v>897</c:v>
                </c:pt>
                <c:pt idx="1">
                  <c:v>897</c:v>
                </c:pt>
                <c:pt idx="2">
                  <c:v>897</c:v>
                </c:pt>
                <c:pt idx="3">
                  <c:v>897</c:v>
                </c:pt>
                <c:pt idx="4">
                  <c:v>897</c:v>
                </c:pt>
                <c:pt idx="5">
                  <c:v>897</c:v>
                </c:pt>
                <c:pt idx="6">
                  <c:v>897</c:v>
                </c:pt>
                <c:pt idx="7">
                  <c:v>897</c:v>
                </c:pt>
                <c:pt idx="8">
                  <c:v>897</c:v>
                </c:pt>
                <c:pt idx="9">
                  <c:v>897</c:v>
                </c:pt>
                <c:pt idx="10">
                  <c:v>897</c:v>
                </c:pt>
                <c:pt idx="11">
                  <c:v>897</c:v>
                </c:pt>
                <c:pt idx="12">
                  <c:v>897</c:v>
                </c:pt>
                <c:pt idx="13">
                  <c:v>897</c:v>
                </c:pt>
                <c:pt idx="14">
                  <c:v>897</c:v>
                </c:pt>
                <c:pt idx="15">
                  <c:v>897</c:v>
                </c:pt>
                <c:pt idx="16">
                  <c:v>897</c:v>
                </c:pt>
                <c:pt idx="17">
                  <c:v>954</c:v>
                </c:pt>
                <c:pt idx="18">
                  <c:v>954</c:v>
                </c:pt>
                <c:pt idx="19">
                  <c:v>954</c:v>
                </c:pt>
                <c:pt idx="20">
                  <c:v>954</c:v>
                </c:pt>
                <c:pt idx="21">
                  <c:v>954</c:v>
                </c:pt>
                <c:pt idx="22">
                  <c:v>954</c:v>
                </c:pt>
                <c:pt idx="23">
                  <c:v>954</c:v>
                </c:pt>
                <c:pt idx="24">
                  <c:v>954</c:v>
                </c:pt>
                <c:pt idx="25">
                  <c:v>954</c:v>
                </c:pt>
                <c:pt idx="26">
                  <c:v>954</c:v>
                </c:pt>
                <c:pt idx="27">
                  <c:v>954</c:v>
                </c:pt>
                <c:pt idx="28">
                  <c:v>954</c:v>
                </c:pt>
                <c:pt idx="29">
                  <c:v>954</c:v>
                </c:pt>
                <c:pt idx="30">
                  <c:v>954</c:v>
                </c:pt>
                <c:pt idx="31">
                  <c:v>954</c:v>
                </c:pt>
                <c:pt idx="32">
                  <c:v>954</c:v>
                </c:pt>
                <c:pt idx="33">
                  <c:v>954</c:v>
                </c:pt>
                <c:pt idx="34">
                  <c:v>978</c:v>
                </c:pt>
                <c:pt idx="35">
                  <c:v>978</c:v>
                </c:pt>
                <c:pt idx="36">
                  <c:v>978</c:v>
                </c:pt>
                <c:pt idx="37">
                  <c:v>978</c:v>
                </c:pt>
                <c:pt idx="38">
                  <c:v>978</c:v>
                </c:pt>
                <c:pt idx="39">
                  <c:v>978</c:v>
                </c:pt>
                <c:pt idx="40">
                  <c:v>978</c:v>
                </c:pt>
                <c:pt idx="41">
                  <c:v>978</c:v>
                </c:pt>
                <c:pt idx="42">
                  <c:v>978</c:v>
                </c:pt>
                <c:pt idx="43">
                  <c:v>978</c:v>
                </c:pt>
                <c:pt idx="44">
                  <c:v>978</c:v>
                </c:pt>
                <c:pt idx="45">
                  <c:v>978</c:v>
                </c:pt>
                <c:pt idx="46">
                  <c:v>978</c:v>
                </c:pt>
                <c:pt idx="47">
                  <c:v>978</c:v>
                </c:pt>
                <c:pt idx="48">
                  <c:v>978</c:v>
                </c:pt>
                <c:pt idx="49">
                  <c:v>978</c:v>
                </c:pt>
                <c:pt idx="50">
                  <c:v>978</c:v>
                </c:pt>
                <c:pt idx="51">
                  <c:v>965</c:v>
                </c:pt>
                <c:pt idx="52">
                  <c:v>965</c:v>
                </c:pt>
                <c:pt idx="53">
                  <c:v>965</c:v>
                </c:pt>
                <c:pt idx="54">
                  <c:v>965</c:v>
                </c:pt>
                <c:pt idx="55">
                  <c:v>965</c:v>
                </c:pt>
                <c:pt idx="56">
                  <c:v>965</c:v>
                </c:pt>
                <c:pt idx="57">
                  <c:v>965</c:v>
                </c:pt>
                <c:pt idx="58">
                  <c:v>965</c:v>
                </c:pt>
                <c:pt idx="59">
                  <c:v>965</c:v>
                </c:pt>
                <c:pt idx="60">
                  <c:v>965</c:v>
                </c:pt>
                <c:pt idx="61">
                  <c:v>965</c:v>
                </c:pt>
                <c:pt idx="62">
                  <c:v>965</c:v>
                </c:pt>
                <c:pt idx="63">
                  <c:v>965</c:v>
                </c:pt>
                <c:pt idx="64">
                  <c:v>965</c:v>
                </c:pt>
                <c:pt idx="65">
                  <c:v>965</c:v>
                </c:pt>
                <c:pt idx="66">
                  <c:v>965</c:v>
                </c:pt>
                <c:pt idx="67">
                  <c:v>965</c:v>
                </c:pt>
                <c:pt idx="68">
                  <c:v>1025</c:v>
                </c:pt>
                <c:pt idx="69">
                  <c:v>1025</c:v>
                </c:pt>
                <c:pt idx="70">
                  <c:v>1025</c:v>
                </c:pt>
                <c:pt idx="71">
                  <c:v>1025</c:v>
                </c:pt>
                <c:pt idx="72">
                  <c:v>1025</c:v>
                </c:pt>
                <c:pt idx="73">
                  <c:v>1025</c:v>
                </c:pt>
                <c:pt idx="74">
                  <c:v>1025</c:v>
                </c:pt>
                <c:pt idx="75">
                  <c:v>1025</c:v>
                </c:pt>
                <c:pt idx="76">
                  <c:v>1025</c:v>
                </c:pt>
                <c:pt idx="77">
                  <c:v>1025</c:v>
                </c:pt>
                <c:pt idx="78">
                  <c:v>1025</c:v>
                </c:pt>
                <c:pt idx="79">
                  <c:v>1025</c:v>
                </c:pt>
                <c:pt idx="80">
                  <c:v>1025</c:v>
                </c:pt>
                <c:pt idx="81">
                  <c:v>1025</c:v>
                </c:pt>
                <c:pt idx="82">
                  <c:v>1025</c:v>
                </c:pt>
                <c:pt idx="83">
                  <c:v>1025</c:v>
                </c:pt>
                <c:pt idx="84">
                  <c:v>1025</c:v>
                </c:pt>
                <c:pt idx="85">
                  <c:v>1873</c:v>
                </c:pt>
                <c:pt idx="86">
                  <c:v>1873</c:v>
                </c:pt>
                <c:pt idx="87">
                  <c:v>1873</c:v>
                </c:pt>
                <c:pt idx="88">
                  <c:v>1873</c:v>
                </c:pt>
                <c:pt idx="89">
                  <c:v>1873</c:v>
                </c:pt>
                <c:pt idx="90">
                  <c:v>1873</c:v>
                </c:pt>
                <c:pt idx="91">
                  <c:v>1873</c:v>
                </c:pt>
                <c:pt idx="92">
                  <c:v>1873</c:v>
                </c:pt>
                <c:pt idx="93">
                  <c:v>1873</c:v>
                </c:pt>
                <c:pt idx="94">
                  <c:v>1873</c:v>
                </c:pt>
                <c:pt idx="95">
                  <c:v>1873</c:v>
                </c:pt>
                <c:pt idx="96">
                  <c:v>1873</c:v>
                </c:pt>
                <c:pt idx="97">
                  <c:v>1873</c:v>
                </c:pt>
                <c:pt idx="98">
                  <c:v>1873</c:v>
                </c:pt>
                <c:pt idx="99">
                  <c:v>1873</c:v>
                </c:pt>
                <c:pt idx="100">
                  <c:v>1873</c:v>
                </c:pt>
                <c:pt idx="101">
                  <c:v>1873</c:v>
                </c:pt>
                <c:pt idx="102">
                  <c:v>2203</c:v>
                </c:pt>
                <c:pt idx="103">
                  <c:v>2203</c:v>
                </c:pt>
                <c:pt idx="104">
                  <c:v>2203</c:v>
                </c:pt>
                <c:pt idx="105">
                  <c:v>2203</c:v>
                </c:pt>
                <c:pt idx="106">
                  <c:v>2203</c:v>
                </c:pt>
                <c:pt idx="107">
                  <c:v>2203</c:v>
                </c:pt>
                <c:pt idx="108">
                  <c:v>2203</c:v>
                </c:pt>
                <c:pt idx="109">
                  <c:v>2203</c:v>
                </c:pt>
                <c:pt idx="110">
                  <c:v>2203</c:v>
                </c:pt>
                <c:pt idx="111">
                  <c:v>2203</c:v>
                </c:pt>
                <c:pt idx="112">
                  <c:v>2203</c:v>
                </c:pt>
                <c:pt idx="113">
                  <c:v>2203</c:v>
                </c:pt>
                <c:pt idx="114">
                  <c:v>2203</c:v>
                </c:pt>
                <c:pt idx="115">
                  <c:v>2203</c:v>
                </c:pt>
                <c:pt idx="116">
                  <c:v>2203</c:v>
                </c:pt>
                <c:pt idx="117">
                  <c:v>2203</c:v>
                </c:pt>
                <c:pt idx="118">
                  <c:v>2203</c:v>
                </c:pt>
                <c:pt idx="119">
                  <c:v>982</c:v>
                </c:pt>
                <c:pt idx="120">
                  <c:v>982</c:v>
                </c:pt>
                <c:pt idx="121">
                  <c:v>982</c:v>
                </c:pt>
                <c:pt idx="122">
                  <c:v>982</c:v>
                </c:pt>
                <c:pt idx="123">
                  <c:v>982</c:v>
                </c:pt>
                <c:pt idx="124">
                  <c:v>982</c:v>
                </c:pt>
                <c:pt idx="125">
                  <c:v>982</c:v>
                </c:pt>
                <c:pt idx="126">
                  <c:v>982</c:v>
                </c:pt>
                <c:pt idx="127">
                  <c:v>982</c:v>
                </c:pt>
                <c:pt idx="128">
                  <c:v>982</c:v>
                </c:pt>
                <c:pt idx="129">
                  <c:v>982</c:v>
                </c:pt>
                <c:pt idx="130">
                  <c:v>982</c:v>
                </c:pt>
                <c:pt idx="131">
                  <c:v>982</c:v>
                </c:pt>
                <c:pt idx="132">
                  <c:v>982</c:v>
                </c:pt>
                <c:pt idx="133">
                  <c:v>982</c:v>
                </c:pt>
                <c:pt idx="134">
                  <c:v>982</c:v>
                </c:pt>
                <c:pt idx="135">
                  <c:v>982</c:v>
                </c:pt>
                <c:pt idx="136">
                  <c:v>1480</c:v>
                </c:pt>
                <c:pt idx="137">
                  <c:v>1480</c:v>
                </c:pt>
                <c:pt idx="138">
                  <c:v>1480</c:v>
                </c:pt>
                <c:pt idx="139">
                  <c:v>1480</c:v>
                </c:pt>
                <c:pt idx="140">
                  <c:v>1480</c:v>
                </c:pt>
                <c:pt idx="141">
                  <c:v>1480</c:v>
                </c:pt>
                <c:pt idx="142">
                  <c:v>1480</c:v>
                </c:pt>
                <c:pt idx="143">
                  <c:v>1480</c:v>
                </c:pt>
                <c:pt idx="144">
                  <c:v>1480</c:v>
                </c:pt>
                <c:pt idx="145">
                  <c:v>1480</c:v>
                </c:pt>
                <c:pt idx="146">
                  <c:v>1480</c:v>
                </c:pt>
                <c:pt idx="147">
                  <c:v>1480</c:v>
                </c:pt>
                <c:pt idx="148">
                  <c:v>1480</c:v>
                </c:pt>
                <c:pt idx="149">
                  <c:v>1480</c:v>
                </c:pt>
                <c:pt idx="150">
                  <c:v>1480</c:v>
                </c:pt>
                <c:pt idx="151">
                  <c:v>1480</c:v>
                </c:pt>
                <c:pt idx="152">
                  <c:v>1480</c:v>
                </c:pt>
                <c:pt idx="153">
                  <c:v>883</c:v>
                </c:pt>
                <c:pt idx="154">
                  <c:v>883</c:v>
                </c:pt>
                <c:pt idx="155">
                  <c:v>883</c:v>
                </c:pt>
                <c:pt idx="156">
                  <c:v>883</c:v>
                </c:pt>
                <c:pt idx="157">
                  <c:v>883</c:v>
                </c:pt>
                <c:pt idx="158">
                  <c:v>883</c:v>
                </c:pt>
                <c:pt idx="159">
                  <c:v>883</c:v>
                </c:pt>
                <c:pt idx="160">
                  <c:v>883</c:v>
                </c:pt>
                <c:pt idx="161">
                  <c:v>883</c:v>
                </c:pt>
                <c:pt idx="162">
                  <c:v>883</c:v>
                </c:pt>
                <c:pt idx="163">
                  <c:v>883</c:v>
                </c:pt>
                <c:pt idx="164">
                  <c:v>883</c:v>
                </c:pt>
                <c:pt idx="165">
                  <c:v>883</c:v>
                </c:pt>
                <c:pt idx="166">
                  <c:v>883</c:v>
                </c:pt>
                <c:pt idx="167">
                  <c:v>883</c:v>
                </c:pt>
                <c:pt idx="168">
                  <c:v>883</c:v>
                </c:pt>
                <c:pt idx="169">
                  <c:v>883</c:v>
                </c:pt>
                <c:pt idx="170">
                  <c:v>790</c:v>
                </c:pt>
                <c:pt idx="171">
                  <c:v>790</c:v>
                </c:pt>
                <c:pt idx="172">
                  <c:v>790</c:v>
                </c:pt>
                <c:pt idx="173">
                  <c:v>790</c:v>
                </c:pt>
                <c:pt idx="174">
                  <c:v>790</c:v>
                </c:pt>
                <c:pt idx="175">
                  <c:v>790</c:v>
                </c:pt>
                <c:pt idx="176">
                  <c:v>790</c:v>
                </c:pt>
                <c:pt idx="177">
                  <c:v>790</c:v>
                </c:pt>
                <c:pt idx="178">
                  <c:v>790</c:v>
                </c:pt>
                <c:pt idx="179">
                  <c:v>790</c:v>
                </c:pt>
                <c:pt idx="180">
                  <c:v>790</c:v>
                </c:pt>
                <c:pt idx="181">
                  <c:v>790</c:v>
                </c:pt>
                <c:pt idx="182">
                  <c:v>790</c:v>
                </c:pt>
                <c:pt idx="183">
                  <c:v>790</c:v>
                </c:pt>
                <c:pt idx="184">
                  <c:v>790</c:v>
                </c:pt>
                <c:pt idx="185">
                  <c:v>790</c:v>
                </c:pt>
                <c:pt idx="186">
                  <c:v>790</c:v>
                </c:pt>
                <c:pt idx="187">
                  <c:v>1019</c:v>
                </c:pt>
                <c:pt idx="188">
                  <c:v>1019</c:v>
                </c:pt>
                <c:pt idx="189">
                  <c:v>1019</c:v>
                </c:pt>
                <c:pt idx="190">
                  <c:v>1019</c:v>
                </c:pt>
                <c:pt idx="191">
                  <c:v>1019</c:v>
                </c:pt>
                <c:pt idx="192">
                  <c:v>1019</c:v>
                </c:pt>
                <c:pt idx="193">
                  <c:v>1019</c:v>
                </c:pt>
                <c:pt idx="194">
                  <c:v>1019</c:v>
                </c:pt>
                <c:pt idx="195">
                  <c:v>1019</c:v>
                </c:pt>
                <c:pt idx="196">
                  <c:v>1019</c:v>
                </c:pt>
                <c:pt idx="197">
                  <c:v>1019</c:v>
                </c:pt>
                <c:pt idx="198">
                  <c:v>1019</c:v>
                </c:pt>
                <c:pt idx="199">
                  <c:v>1019</c:v>
                </c:pt>
                <c:pt idx="200">
                  <c:v>1019</c:v>
                </c:pt>
                <c:pt idx="201">
                  <c:v>1019</c:v>
                </c:pt>
                <c:pt idx="202">
                  <c:v>1019</c:v>
                </c:pt>
                <c:pt idx="203">
                  <c:v>1019</c:v>
                </c:pt>
                <c:pt idx="204">
                  <c:v>1654</c:v>
                </c:pt>
                <c:pt idx="205">
                  <c:v>1654</c:v>
                </c:pt>
                <c:pt idx="206">
                  <c:v>1654</c:v>
                </c:pt>
                <c:pt idx="207">
                  <c:v>1654</c:v>
                </c:pt>
                <c:pt idx="208">
                  <c:v>1654</c:v>
                </c:pt>
                <c:pt idx="209">
                  <c:v>1654</c:v>
                </c:pt>
                <c:pt idx="210">
                  <c:v>1654</c:v>
                </c:pt>
                <c:pt idx="211">
                  <c:v>1654</c:v>
                </c:pt>
                <c:pt idx="212">
                  <c:v>1654</c:v>
                </c:pt>
                <c:pt idx="213">
                  <c:v>1654</c:v>
                </c:pt>
                <c:pt idx="214">
                  <c:v>1654</c:v>
                </c:pt>
                <c:pt idx="215">
                  <c:v>1654</c:v>
                </c:pt>
                <c:pt idx="216">
                  <c:v>1654</c:v>
                </c:pt>
                <c:pt idx="217">
                  <c:v>1654</c:v>
                </c:pt>
                <c:pt idx="218">
                  <c:v>1654</c:v>
                </c:pt>
                <c:pt idx="219">
                  <c:v>1654</c:v>
                </c:pt>
                <c:pt idx="220">
                  <c:v>1654</c:v>
                </c:pt>
                <c:pt idx="221">
                  <c:v>1944</c:v>
                </c:pt>
                <c:pt idx="222">
                  <c:v>1944</c:v>
                </c:pt>
                <c:pt idx="223">
                  <c:v>1944</c:v>
                </c:pt>
                <c:pt idx="224">
                  <c:v>1944</c:v>
                </c:pt>
                <c:pt idx="225">
                  <c:v>1944</c:v>
                </c:pt>
                <c:pt idx="226">
                  <c:v>1944</c:v>
                </c:pt>
                <c:pt idx="227">
                  <c:v>1944</c:v>
                </c:pt>
                <c:pt idx="228">
                  <c:v>1944</c:v>
                </c:pt>
                <c:pt idx="229">
                  <c:v>1944</c:v>
                </c:pt>
                <c:pt idx="230">
                  <c:v>1944</c:v>
                </c:pt>
                <c:pt idx="231">
                  <c:v>1944</c:v>
                </c:pt>
                <c:pt idx="232">
                  <c:v>1944</c:v>
                </c:pt>
                <c:pt idx="233">
                  <c:v>1944</c:v>
                </c:pt>
                <c:pt idx="234">
                  <c:v>1944</c:v>
                </c:pt>
                <c:pt idx="235">
                  <c:v>1944</c:v>
                </c:pt>
                <c:pt idx="236">
                  <c:v>1944</c:v>
                </c:pt>
                <c:pt idx="237">
                  <c:v>1944</c:v>
                </c:pt>
                <c:pt idx="238">
                  <c:v>1323</c:v>
                </c:pt>
                <c:pt idx="239">
                  <c:v>1323</c:v>
                </c:pt>
                <c:pt idx="240">
                  <c:v>1323</c:v>
                </c:pt>
                <c:pt idx="241">
                  <c:v>1323</c:v>
                </c:pt>
                <c:pt idx="242">
                  <c:v>1323</c:v>
                </c:pt>
                <c:pt idx="243">
                  <c:v>1323</c:v>
                </c:pt>
                <c:pt idx="244">
                  <c:v>1323</c:v>
                </c:pt>
                <c:pt idx="245">
                  <c:v>1323</c:v>
                </c:pt>
                <c:pt idx="246">
                  <c:v>1323</c:v>
                </c:pt>
                <c:pt idx="247">
                  <c:v>1323</c:v>
                </c:pt>
                <c:pt idx="248">
                  <c:v>1323</c:v>
                </c:pt>
                <c:pt idx="249">
                  <c:v>1323</c:v>
                </c:pt>
                <c:pt idx="250">
                  <c:v>1323</c:v>
                </c:pt>
                <c:pt idx="251">
                  <c:v>1323</c:v>
                </c:pt>
                <c:pt idx="252">
                  <c:v>1323</c:v>
                </c:pt>
                <c:pt idx="253">
                  <c:v>1323</c:v>
                </c:pt>
                <c:pt idx="254">
                  <c:v>1323</c:v>
                </c:pt>
                <c:pt idx="255">
                  <c:v>1222</c:v>
                </c:pt>
                <c:pt idx="256">
                  <c:v>1222</c:v>
                </c:pt>
                <c:pt idx="257">
                  <c:v>1222</c:v>
                </c:pt>
                <c:pt idx="258">
                  <c:v>1222</c:v>
                </c:pt>
                <c:pt idx="259">
                  <c:v>1222</c:v>
                </c:pt>
                <c:pt idx="260">
                  <c:v>1222</c:v>
                </c:pt>
                <c:pt idx="261">
                  <c:v>1222</c:v>
                </c:pt>
                <c:pt idx="262">
                  <c:v>1222</c:v>
                </c:pt>
                <c:pt idx="263">
                  <c:v>1222</c:v>
                </c:pt>
                <c:pt idx="264">
                  <c:v>1222</c:v>
                </c:pt>
                <c:pt idx="265">
                  <c:v>1222</c:v>
                </c:pt>
                <c:pt idx="266">
                  <c:v>1222</c:v>
                </c:pt>
                <c:pt idx="267">
                  <c:v>1222</c:v>
                </c:pt>
                <c:pt idx="268">
                  <c:v>1222</c:v>
                </c:pt>
                <c:pt idx="269">
                  <c:v>1222</c:v>
                </c:pt>
                <c:pt idx="270">
                  <c:v>1222</c:v>
                </c:pt>
                <c:pt idx="271">
                  <c:v>1222</c:v>
                </c:pt>
                <c:pt idx="272">
                  <c:v>1105</c:v>
                </c:pt>
                <c:pt idx="273">
                  <c:v>1105</c:v>
                </c:pt>
                <c:pt idx="274">
                  <c:v>1105</c:v>
                </c:pt>
                <c:pt idx="275">
                  <c:v>1105</c:v>
                </c:pt>
                <c:pt idx="276">
                  <c:v>1105</c:v>
                </c:pt>
                <c:pt idx="277">
                  <c:v>1105</c:v>
                </c:pt>
                <c:pt idx="278">
                  <c:v>1105</c:v>
                </c:pt>
                <c:pt idx="279">
                  <c:v>1105</c:v>
                </c:pt>
                <c:pt idx="280">
                  <c:v>1105</c:v>
                </c:pt>
                <c:pt idx="281">
                  <c:v>1105</c:v>
                </c:pt>
                <c:pt idx="282">
                  <c:v>1105</c:v>
                </c:pt>
                <c:pt idx="283">
                  <c:v>1105</c:v>
                </c:pt>
                <c:pt idx="284">
                  <c:v>1105</c:v>
                </c:pt>
                <c:pt idx="285">
                  <c:v>1105</c:v>
                </c:pt>
                <c:pt idx="286">
                  <c:v>1105</c:v>
                </c:pt>
                <c:pt idx="287">
                  <c:v>1105</c:v>
                </c:pt>
                <c:pt idx="288">
                  <c:v>1105</c:v>
                </c:pt>
                <c:pt idx="289">
                  <c:v>791</c:v>
                </c:pt>
                <c:pt idx="290">
                  <c:v>791</c:v>
                </c:pt>
                <c:pt idx="291">
                  <c:v>791</c:v>
                </c:pt>
                <c:pt idx="292">
                  <c:v>791</c:v>
                </c:pt>
                <c:pt idx="293">
                  <c:v>791</c:v>
                </c:pt>
                <c:pt idx="294">
                  <c:v>791</c:v>
                </c:pt>
                <c:pt idx="295">
                  <c:v>791</c:v>
                </c:pt>
                <c:pt idx="296">
                  <c:v>791</c:v>
                </c:pt>
                <c:pt idx="297">
                  <c:v>791</c:v>
                </c:pt>
                <c:pt idx="298">
                  <c:v>791</c:v>
                </c:pt>
                <c:pt idx="299">
                  <c:v>791</c:v>
                </c:pt>
                <c:pt idx="300">
                  <c:v>791</c:v>
                </c:pt>
                <c:pt idx="301">
                  <c:v>791</c:v>
                </c:pt>
                <c:pt idx="302">
                  <c:v>791</c:v>
                </c:pt>
                <c:pt idx="303">
                  <c:v>791</c:v>
                </c:pt>
                <c:pt idx="304">
                  <c:v>791</c:v>
                </c:pt>
                <c:pt idx="305">
                  <c:v>791</c:v>
                </c:pt>
                <c:pt idx="306">
                  <c:v>1476</c:v>
                </c:pt>
                <c:pt idx="307">
                  <c:v>1476</c:v>
                </c:pt>
                <c:pt idx="308">
                  <c:v>1476</c:v>
                </c:pt>
                <c:pt idx="309">
                  <c:v>1476</c:v>
                </c:pt>
                <c:pt idx="310">
                  <c:v>1476</c:v>
                </c:pt>
                <c:pt idx="311">
                  <c:v>1476</c:v>
                </c:pt>
                <c:pt idx="312">
                  <c:v>1476</c:v>
                </c:pt>
                <c:pt idx="313">
                  <c:v>1476</c:v>
                </c:pt>
                <c:pt idx="314">
                  <c:v>1476</c:v>
                </c:pt>
                <c:pt idx="315">
                  <c:v>1476</c:v>
                </c:pt>
                <c:pt idx="316">
                  <c:v>1476</c:v>
                </c:pt>
                <c:pt idx="317">
                  <c:v>1476</c:v>
                </c:pt>
                <c:pt idx="318">
                  <c:v>1476</c:v>
                </c:pt>
                <c:pt idx="319">
                  <c:v>1476</c:v>
                </c:pt>
                <c:pt idx="320">
                  <c:v>1476</c:v>
                </c:pt>
                <c:pt idx="321">
                  <c:v>1476</c:v>
                </c:pt>
                <c:pt idx="322">
                  <c:v>1476</c:v>
                </c:pt>
                <c:pt idx="323">
                  <c:v>1995</c:v>
                </c:pt>
                <c:pt idx="324">
                  <c:v>1995</c:v>
                </c:pt>
                <c:pt idx="325">
                  <c:v>1995</c:v>
                </c:pt>
                <c:pt idx="326">
                  <c:v>1995</c:v>
                </c:pt>
                <c:pt idx="327">
                  <c:v>1995</c:v>
                </c:pt>
                <c:pt idx="328">
                  <c:v>1995</c:v>
                </c:pt>
                <c:pt idx="329">
                  <c:v>1995</c:v>
                </c:pt>
                <c:pt idx="330">
                  <c:v>1995</c:v>
                </c:pt>
                <c:pt idx="331">
                  <c:v>1995</c:v>
                </c:pt>
                <c:pt idx="332">
                  <c:v>1995</c:v>
                </c:pt>
                <c:pt idx="333">
                  <c:v>1995</c:v>
                </c:pt>
                <c:pt idx="334">
                  <c:v>1995</c:v>
                </c:pt>
                <c:pt idx="335">
                  <c:v>1995</c:v>
                </c:pt>
                <c:pt idx="336">
                  <c:v>1995</c:v>
                </c:pt>
                <c:pt idx="337">
                  <c:v>1995</c:v>
                </c:pt>
                <c:pt idx="338">
                  <c:v>1995</c:v>
                </c:pt>
                <c:pt idx="339">
                  <c:v>1995</c:v>
                </c:pt>
                <c:pt idx="340">
                  <c:v>2268</c:v>
                </c:pt>
                <c:pt idx="341">
                  <c:v>2268</c:v>
                </c:pt>
                <c:pt idx="342">
                  <c:v>2268</c:v>
                </c:pt>
                <c:pt idx="343">
                  <c:v>2268</c:v>
                </c:pt>
                <c:pt idx="344">
                  <c:v>2268</c:v>
                </c:pt>
                <c:pt idx="345">
                  <c:v>2268</c:v>
                </c:pt>
                <c:pt idx="346">
                  <c:v>2268</c:v>
                </c:pt>
                <c:pt idx="347">
                  <c:v>2268</c:v>
                </c:pt>
                <c:pt idx="348">
                  <c:v>2268</c:v>
                </c:pt>
                <c:pt idx="349">
                  <c:v>2268</c:v>
                </c:pt>
                <c:pt idx="350">
                  <c:v>2268</c:v>
                </c:pt>
                <c:pt idx="351">
                  <c:v>2268</c:v>
                </c:pt>
                <c:pt idx="352">
                  <c:v>2268</c:v>
                </c:pt>
                <c:pt idx="353">
                  <c:v>2268</c:v>
                </c:pt>
                <c:pt idx="354">
                  <c:v>2268</c:v>
                </c:pt>
                <c:pt idx="355">
                  <c:v>2268</c:v>
                </c:pt>
                <c:pt idx="356">
                  <c:v>2268</c:v>
                </c:pt>
              </c:numCache>
            </c:numRef>
          </c:xVal>
          <c:yVal>
            <c:numRef>
              <c:f>Sheet8!$B$25:$B$381</c:f>
              <c:numCache>
                <c:formatCode>General</c:formatCode>
                <c:ptCount val="357"/>
                <c:pt idx="0">
                  <c:v>6.811339855348792</c:v>
                </c:pt>
                <c:pt idx="1">
                  <c:v>6.811339855348792</c:v>
                </c:pt>
                <c:pt idx="2">
                  <c:v>6.811339855348792</c:v>
                </c:pt>
                <c:pt idx="3">
                  <c:v>6.811339855348792</c:v>
                </c:pt>
                <c:pt idx="4">
                  <c:v>6.811339855348792</c:v>
                </c:pt>
                <c:pt idx="5">
                  <c:v>6.811339855348792</c:v>
                </c:pt>
                <c:pt idx="6">
                  <c:v>6.811339855348792</c:v>
                </c:pt>
                <c:pt idx="7">
                  <c:v>6.811339855348792</c:v>
                </c:pt>
                <c:pt idx="8">
                  <c:v>6.811339855348792</c:v>
                </c:pt>
                <c:pt idx="9">
                  <c:v>6.811339855348792</c:v>
                </c:pt>
                <c:pt idx="10">
                  <c:v>6.811339855348792</c:v>
                </c:pt>
                <c:pt idx="11">
                  <c:v>6.811339855348792</c:v>
                </c:pt>
                <c:pt idx="12">
                  <c:v>6.811339855348792</c:v>
                </c:pt>
                <c:pt idx="13">
                  <c:v>6.811339855348792</c:v>
                </c:pt>
                <c:pt idx="14">
                  <c:v>6.811339855348792</c:v>
                </c:pt>
                <c:pt idx="15">
                  <c:v>6.811339855348792</c:v>
                </c:pt>
                <c:pt idx="16">
                  <c:v>6.811339855348792</c:v>
                </c:pt>
                <c:pt idx="17">
                  <c:v>7.2682542391969065</c:v>
                </c:pt>
                <c:pt idx="18">
                  <c:v>7.2682542391969065</c:v>
                </c:pt>
                <c:pt idx="19">
                  <c:v>7.2682542391969065</c:v>
                </c:pt>
                <c:pt idx="20">
                  <c:v>7.2682542391969065</c:v>
                </c:pt>
                <c:pt idx="21">
                  <c:v>7.2682542391969065</c:v>
                </c:pt>
                <c:pt idx="22">
                  <c:v>7.2682542391969065</c:v>
                </c:pt>
                <c:pt idx="23">
                  <c:v>7.2682542391969065</c:v>
                </c:pt>
                <c:pt idx="24">
                  <c:v>7.2682542391969065</c:v>
                </c:pt>
                <c:pt idx="25">
                  <c:v>7.2682542391969065</c:v>
                </c:pt>
                <c:pt idx="26">
                  <c:v>7.2682542391969065</c:v>
                </c:pt>
                <c:pt idx="27">
                  <c:v>7.2682542391969065</c:v>
                </c:pt>
                <c:pt idx="28">
                  <c:v>7.2682542391969065</c:v>
                </c:pt>
                <c:pt idx="29">
                  <c:v>7.2682542391969065</c:v>
                </c:pt>
                <c:pt idx="30">
                  <c:v>7.2682542391969065</c:v>
                </c:pt>
                <c:pt idx="31">
                  <c:v>7.2682542391969065</c:v>
                </c:pt>
                <c:pt idx="32">
                  <c:v>7.2682542391969065</c:v>
                </c:pt>
                <c:pt idx="33">
                  <c:v>7.2682542391969065</c:v>
                </c:pt>
                <c:pt idx="34">
                  <c:v>7.4606392429224275</c:v>
                </c:pt>
                <c:pt idx="35">
                  <c:v>7.4606392429224275</c:v>
                </c:pt>
                <c:pt idx="36">
                  <c:v>7.4606392429224275</c:v>
                </c:pt>
                <c:pt idx="37">
                  <c:v>7.4606392429224275</c:v>
                </c:pt>
                <c:pt idx="38">
                  <c:v>7.4606392429224275</c:v>
                </c:pt>
                <c:pt idx="39">
                  <c:v>7.4606392429224275</c:v>
                </c:pt>
                <c:pt idx="40">
                  <c:v>7.4606392429224275</c:v>
                </c:pt>
                <c:pt idx="41">
                  <c:v>7.4606392429224275</c:v>
                </c:pt>
                <c:pt idx="42">
                  <c:v>7.4606392429224275</c:v>
                </c:pt>
                <c:pt idx="43">
                  <c:v>7.4606392429224275</c:v>
                </c:pt>
                <c:pt idx="44">
                  <c:v>7.4606392429224275</c:v>
                </c:pt>
                <c:pt idx="45">
                  <c:v>7.4606392429224275</c:v>
                </c:pt>
                <c:pt idx="46">
                  <c:v>7.4606392429224275</c:v>
                </c:pt>
                <c:pt idx="47">
                  <c:v>7.4606392429224275</c:v>
                </c:pt>
                <c:pt idx="48">
                  <c:v>7.4606392429224275</c:v>
                </c:pt>
                <c:pt idx="49">
                  <c:v>7.4606392429224275</c:v>
                </c:pt>
                <c:pt idx="50">
                  <c:v>7.4606392429224275</c:v>
                </c:pt>
                <c:pt idx="51">
                  <c:v>7.3564306992377704</c:v>
                </c:pt>
                <c:pt idx="52">
                  <c:v>7.3564306992377704</c:v>
                </c:pt>
                <c:pt idx="53">
                  <c:v>7.3564306992377704</c:v>
                </c:pt>
                <c:pt idx="54">
                  <c:v>7.3564306992377704</c:v>
                </c:pt>
                <c:pt idx="55">
                  <c:v>7.3564306992377704</c:v>
                </c:pt>
                <c:pt idx="56">
                  <c:v>7.3564306992377704</c:v>
                </c:pt>
                <c:pt idx="57">
                  <c:v>7.3564306992377704</c:v>
                </c:pt>
                <c:pt idx="58">
                  <c:v>7.3564306992377704</c:v>
                </c:pt>
                <c:pt idx="59">
                  <c:v>7.3564306992377704</c:v>
                </c:pt>
                <c:pt idx="60">
                  <c:v>7.3564306992377704</c:v>
                </c:pt>
                <c:pt idx="61">
                  <c:v>7.3564306992377704</c:v>
                </c:pt>
                <c:pt idx="62">
                  <c:v>7.3564306992377704</c:v>
                </c:pt>
                <c:pt idx="63">
                  <c:v>7.3564306992377704</c:v>
                </c:pt>
                <c:pt idx="64">
                  <c:v>7.3564306992377704</c:v>
                </c:pt>
                <c:pt idx="65">
                  <c:v>7.3564306992377704</c:v>
                </c:pt>
                <c:pt idx="66">
                  <c:v>7.3564306992377704</c:v>
                </c:pt>
                <c:pt idx="67">
                  <c:v>7.3564306992377704</c:v>
                </c:pt>
                <c:pt idx="68">
                  <c:v>7.8373932085515747</c:v>
                </c:pt>
                <c:pt idx="69">
                  <c:v>7.8373932085515747</c:v>
                </c:pt>
                <c:pt idx="70">
                  <c:v>7.8373932085515747</c:v>
                </c:pt>
                <c:pt idx="71">
                  <c:v>7.8373932085515747</c:v>
                </c:pt>
                <c:pt idx="72">
                  <c:v>7.8373932085515747</c:v>
                </c:pt>
                <c:pt idx="73">
                  <c:v>7.8373932085515747</c:v>
                </c:pt>
                <c:pt idx="74">
                  <c:v>7.8373932085515747</c:v>
                </c:pt>
                <c:pt idx="75">
                  <c:v>7.8373932085515747</c:v>
                </c:pt>
                <c:pt idx="76">
                  <c:v>7.8373932085515747</c:v>
                </c:pt>
                <c:pt idx="77">
                  <c:v>7.8373932085515747</c:v>
                </c:pt>
                <c:pt idx="78">
                  <c:v>7.8373932085515747</c:v>
                </c:pt>
                <c:pt idx="79">
                  <c:v>7.8373932085515747</c:v>
                </c:pt>
                <c:pt idx="80">
                  <c:v>7.8373932085515747</c:v>
                </c:pt>
                <c:pt idx="81">
                  <c:v>7.8373932085515747</c:v>
                </c:pt>
                <c:pt idx="82">
                  <c:v>7.8373932085515747</c:v>
                </c:pt>
                <c:pt idx="83">
                  <c:v>7.8373932085515747</c:v>
                </c:pt>
                <c:pt idx="84">
                  <c:v>7.8373932085515747</c:v>
                </c:pt>
                <c:pt idx="85">
                  <c:v>14.634996673520012</c:v>
                </c:pt>
                <c:pt idx="86">
                  <c:v>14.634996673520012</c:v>
                </c:pt>
                <c:pt idx="87">
                  <c:v>14.634996673520012</c:v>
                </c:pt>
                <c:pt idx="88">
                  <c:v>14.634996673520012</c:v>
                </c:pt>
                <c:pt idx="89">
                  <c:v>14.634996673520012</c:v>
                </c:pt>
                <c:pt idx="90">
                  <c:v>14.634996673520012</c:v>
                </c:pt>
                <c:pt idx="91">
                  <c:v>14.634996673520012</c:v>
                </c:pt>
                <c:pt idx="92">
                  <c:v>14.634996673520012</c:v>
                </c:pt>
                <c:pt idx="93">
                  <c:v>14.634996673520012</c:v>
                </c:pt>
                <c:pt idx="94">
                  <c:v>14.634996673520012</c:v>
                </c:pt>
                <c:pt idx="95">
                  <c:v>14.634996673520012</c:v>
                </c:pt>
                <c:pt idx="96">
                  <c:v>14.634996673520012</c:v>
                </c:pt>
                <c:pt idx="97">
                  <c:v>14.634996673520012</c:v>
                </c:pt>
                <c:pt idx="98">
                  <c:v>14.634996673520012</c:v>
                </c:pt>
                <c:pt idx="99">
                  <c:v>14.634996673520012</c:v>
                </c:pt>
                <c:pt idx="100">
                  <c:v>14.634996673520012</c:v>
                </c:pt>
                <c:pt idx="101">
                  <c:v>14.634996673520012</c:v>
                </c:pt>
                <c:pt idx="102">
                  <c:v>17.280290474745939</c:v>
                </c:pt>
                <c:pt idx="103">
                  <c:v>17.280290474745939</c:v>
                </c:pt>
                <c:pt idx="104">
                  <c:v>17.280290474745939</c:v>
                </c:pt>
                <c:pt idx="105">
                  <c:v>17.280290474745939</c:v>
                </c:pt>
                <c:pt idx="106">
                  <c:v>17.280290474745939</c:v>
                </c:pt>
                <c:pt idx="107">
                  <c:v>17.280290474745939</c:v>
                </c:pt>
                <c:pt idx="108">
                  <c:v>17.280290474745939</c:v>
                </c:pt>
                <c:pt idx="109">
                  <c:v>17.280290474745939</c:v>
                </c:pt>
                <c:pt idx="110">
                  <c:v>17.280290474745939</c:v>
                </c:pt>
                <c:pt idx="111">
                  <c:v>17.280290474745939</c:v>
                </c:pt>
                <c:pt idx="112">
                  <c:v>17.280290474745939</c:v>
                </c:pt>
                <c:pt idx="113">
                  <c:v>17.280290474745939</c:v>
                </c:pt>
                <c:pt idx="114">
                  <c:v>17.280290474745939</c:v>
                </c:pt>
                <c:pt idx="115">
                  <c:v>17.280290474745939</c:v>
                </c:pt>
                <c:pt idx="116">
                  <c:v>17.280290474745939</c:v>
                </c:pt>
                <c:pt idx="117">
                  <c:v>17.280290474745939</c:v>
                </c:pt>
                <c:pt idx="118">
                  <c:v>17.280290474745939</c:v>
                </c:pt>
                <c:pt idx="119">
                  <c:v>7.492703410210015</c:v>
                </c:pt>
                <c:pt idx="120">
                  <c:v>7.492703410210015</c:v>
                </c:pt>
                <c:pt idx="121">
                  <c:v>7.492703410210015</c:v>
                </c:pt>
                <c:pt idx="122">
                  <c:v>7.492703410210015</c:v>
                </c:pt>
                <c:pt idx="123">
                  <c:v>7.492703410210015</c:v>
                </c:pt>
                <c:pt idx="124">
                  <c:v>7.492703410210015</c:v>
                </c:pt>
                <c:pt idx="125">
                  <c:v>7.492703410210015</c:v>
                </c:pt>
                <c:pt idx="126">
                  <c:v>7.492703410210015</c:v>
                </c:pt>
                <c:pt idx="127">
                  <c:v>7.492703410210015</c:v>
                </c:pt>
                <c:pt idx="128">
                  <c:v>7.492703410210015</c:v>
                </c:pt>
                <c:pt idx="129">
                  <c:v>7.492703410210015</c:v>
                </c:pt>
                <c:pt idx="130">
                  <c:v>7.492703410210015</c:v>
                </c:pt>
                <c:pt idx="131">
                  <c:v>7.492703410210015</c:v>
                </c:pt>
                <c:pt idx="132">
                  <c:v>7.492703410210015</c:v>
                </c:pt>
                <c:pt idx="133">
                  <c:v>7.492703410210015</c:v>
                </c:pt>
                <c:pt idx="134">
                  <c:v>7.492703410210015</c:v>
                </c:pt>
                <c:pt idx="135">
                  <c:v>7.492703410210015</c:v>
                </c:pt>
                <c:pt idx="136">
                  <c:v>11.484692237514594</c:v>
                </c:pt>
                <c:pt idx="137">
                  <c:v>11.484692237514594</c:v>
                </c:pt>
                <c:pt idx="138">
                  <c:v>11.484692237514594</c:v>
                </c:pt>
                <c:pt idx="139">
                  <c:v>11.484692237514594</c:v>
                </c:pt>
                <c:pt idx="140">
                  <c:v>11.484692237514594</c:v>
                </c:pt>
                <c:pt idx="141">
                  <c:v>11.484692237514594</c:v>
                </c:pt>
                <c:pt idx="142">
                  <c:v>11.484692237514594</c:v>
                </c:pt>
                <c:pt idx="143">
                  <c:v>11.484692237514594</c:v>
                </c:pt>
                <c:pt idx="144">
                  <c:v>11.484692237514594</c:v>
                </c:pt>
                <c:pt idx="145">
                  <c:v>11.484692237514594</c:v>
                </c:pt>
                <c:pt idx="146">
                  <c:v>11.484692237514594</c:v>
                </c:pt>
                <c:pt idx="147">
                  <c:v>11.484692237514594</c:v>
                </c:pt>
                <c:pt idx="148">
                  <c:v>11.484692237514594</c:v>
                </c:pt>
                <c:pt idx="149">
                  <c:v>11.484692237514594</c:v>
                </c:pt>
                <c:pt idx="150">
                  <c:v>11.484692237514594</c:v>
                </c:pt>
                <c:pt idx="151">
                  <c:v>11.484692237514594</c:v>
                </c:pt>
                <c:pt idx="152">
                  <c:v>11.484692237514594</c:v>
                </c:pt>
                <c:pt idx="153">
                  <c:v>6.6991152698422374</c:v>
                </c:pt>
                <c:pt idx="154">
                  <c:v>6.6991152698422374</c:v>
                </c:pt>
                <c:pt idx="155">
                  <c:v>6.6991152698422374</c:v>
                </c:pt>
                <c:pt idx="156">
                  <c:v>6.6991152698422374</c:v>
                </c:pt>
                <c:pt idx="157">
                  <c:v>6.6991152698422374</c:v>
                </c:pt>
                <c:pt idx="158">
                  <c:v>6.6991152698422374</c:v>
                </c:pt>
                <c:pt idx="159">
                  <c:v>6.6991152698422374</c:v>
                </c:pt>
                <c:pt idx="160">
                  <c:v>6.6991152698422374</c:v>
                </c:pt>
                <c:pt idx="161">
                  <c:v>6.6991152698422374</c:v>
                </c:pt>
                <c:pt idx="162">
                  <c:v>6.6991152698422374</c:v>
                </c:pt>
                <c:pt idx="163">
                  <c:v>6.6991152698422374</c:v>
                </c:pt>
                <c:pt idx="164">
                  <c:v>6.6991152698422374</c:v>
                </c:pt>
                <c:pt idx="165">
                  <c:v>6.6991152698422374</c:v>
                </c:pt>
                <c:pt idx="166">
                  <c:v>6.6991152698422374</c:v>
                </c:pt>
                <c:pt idx="167">
                  <c:v>6.6991152698422374</c:v>
                </c:pt>
                <c:pt idx="168">
                  <c:v>6.6991152698422374</c:v>
                </c:pt>
                <c:pt idx="169">
                  <c:v>6.6991152698422374</c:v>
                </c:pt>
                <c:pt idx="170">
                  <c:v>5.9536233804058405</c:v>
                </c:pt>
                <c:pt idx="171">
                  <c:v>5.9536233804058405</c:v>
                </c:pt>
                <c:pt idx="172">
                  <c:v>5.9536233804058405</c:v>
                </c:pt>
                <c:pt idx="173">
                  <c:v>5.9536233804058405</c:v>
                </c:pt>
                <c:pt idx="174">
                  <c:v>5.9536233804058405</c:v>
                </c:pt>
                <c:pt idx="175">
                  <c:v>5.9536233804058405</c:v>
                </c:pt>
                <c:pt idx="176">
                  <c:v>5.9536233804058405</c:v>
                </c:pt>
                <c:pt idx="177">
                  <c:v>5.9536233804058405</c:v>
                </c:pt>
                <c:pt idx="178">
                  <c:v>5.9536233804058405</c:v>
                </c:pt>
                <c:pt idx="179">
                  <c:v>5.9536233804058405</c:v>
                </c:pt>
                <c:pt idx="180">
                  <c:v>5.9536233804058405</c:v>
                </c:pt>
                <c:pt idx="181">
                  <c:v>5.9536233804058405</c:v>
                </c:pt>
                <c:pt idx="182">
                  <c:v>5.9536233804058405</c:v>
                </c:pt>
                <c:pt idx="183">
                  <c:v>5.9536233804058405</c:v>
                </c:pt>
                <c:pt idx="184">
                  <c:v>5.9536233804058405</c:v>
                </c:pt>
                <c:pt idx="185">
                  <c:v>5.9536233804058405</c:v>
                </c:pt>
                <c:pt idx="186">
                  <c:v>5.9536233804058405</c:v>
                </c:pt>
                <c:pt idx="187">
                  <c:v>7.7892969576201949</c:v>
                </c:pt>
                <c:pt idx="188">
                  <c:v>7.7892969576201949</c:v>
                </c:pt>
                <c:pt idx="189">
                  <c:v>7.7892969576201949</c:v>
                </c:pt>
                <c:pt idx="190">
                  <c:v>7.7892969576201949</c:v>
                </c:pt>
                <c:pt idx="191">
                  <c:v>7.7892969576201949</c:v>
                </c:pt>
                <c:pt idx="192">
                  <c:v>7.7892969576201949</c:v>
                </c:pt>
                <c:pt idx="193">
                  <c:v>7.7892969576201949</c:v>
                </c:pt>
                <c:pt idx="194">
                  <c:v>7.7892969576201949</c:v>
                </c:pt>
                <c:pt idx="195">
                  <c:v>7.7892969576201949</c:v>
                </c:pt>
                <c:pt idx="196">
                  <c:v>7.7892969576201949</c:v>
                </c:pt>
                <c:pt idx="197">
                  <c:v>7.7892969576201949</c:v>
                </c:pt>
                <c:pt idx="198">
                  <c:v>7.7892969576201949</c:v>
                </c:pt>
                <c:pt idx="199">
                  <c:v>7.7892969576201949</c:v>
                </c:pt>
                <c:pt idx="200">
                  <c:v>7.7892969576201949</c:v>
                </c:pt>
                <c:pt idx="201">
                  <c:v>7.7892969576201949</c:v>
                </c:pt>
                <c:pt idx="202">
                  <c:v>7.7892969576201949</c:v>
                </c:pt>
                <c:pt idx="203">
                  <c:v>7.7892969576201949</c:v>
                </c:pt>
                <c:pt idx="204">
                  <c:v>12.879483514524626</c:v>
                </c:pt>
                <c:pt idx="205">
                  <c:v>12.879483514524626</c:v>
                </c:pt>
                <c:pt idx="206">
                  <c:v>12.879483514524626</c:v>
                </c:pt>
                <c:pt idx="207">
                  <c:v>12.879483514524626</c:v>
                </c:pt>
                <c:pt idx="208">
                  <c:v>12.879483514524626</c:v>
                </c:pt>
                <c:pt idx="209">
                  <c:v>12.879483514524626</c:v>
                </c:pt>
                <c:pt idx="210">
                  <c:v>12.879483514524626</c:v>
                </c:pt>
                <c:pt idx="211">
                  <c:v>12.879483514524626</c:v>
                </c:pt>
                <c:pt idx="212">
                  <c:v>12.879483514524626</c:v>
                </c:pt>
                <c:pt idx="213">
                  <c:v>12.879483514524626</c:v>
                </c:pt>
                <c:pt idx="214">
                  <c:v>12.879483514524626</c:v>
                </c:pt>
                <c:pt idx="215">
                  <c:v>12.879483514524626</c:v>
                </c:pt>
                <c:pt idx="216">
                  <c:v>12.879483514524626</c:v>
                </c:pt>
                <c:pt idx="217">
                  <c:v>12.879483514524626</c:v>
                </c:pt>
                <c:pt idx="218">
                  <c:v>12.879483514524626</c:v>
                </c:pt>
                <c:pt idx="219">
                  <c:v>12.879483514524626</c:v>
                </c:pt>
                <c:pt idx="220">
                  <c:v>12.879483514524626</c:v>
                </c:pt>
                <c:pt idx="221">
                  <c:v>15.204135642874682</c:v>
                </c:pt>
                <c:pt idx="222">
                  <c:v>15.204135642874682</c:v>
                </c:pt>
                <c:pt idx="223">
                  <c:v>15.204135642874682</c:v>
                </c:pt>
                <c:pt idx="224">
                  <c:v>15.204135642874682</c:v>
                </c:pt>
                <c:pt idx="225">
                  <c:v>15.204135642874682</c:v>
                </c:pt>
                <c:pt idx="226">
                  <c:v>15.204135642874682</c:v>
                </c:pt>
                <c:pt idx="227">
                  <c:v>15.204135642874682</c:v>
                </c:pt>
                <c:pt idx="228">
                  <c:v>15.204135642874682</c:v>
                </c:pt>
                <c:pt idx="229">
                  <c:v>15.204135642874682</c:v>
                </c:pt>
                <c:pt idx="230">
                  <c:v>15.204135642874682</c:v>
                </c:pt>
                <c:pt idx="231">
                  <c:v>15.204135642874682</c:v>
                </c:pt>
                <c:pt idx="232">
                  <c:v>15.204135642874682</c:v>
                </c:pt>
                <c:pt idx="233">
                  <c:v>15.204135642874682</c:v>
                </c:pt>
                <c:pt idx="234">
                  <c:v>15.204135642874682</c:v>
                </c:pt>
                <c:pt idx="235">
                  <c:v>15.204135642874682</c:v>
                </c:pt>
                <c:pt idx="236">
                  <c:v>15.204135642874682</c:v>
                </c:pt>
                <c:pt idx="237">
                  <c:v>15.204135642874682</c:v>
                </c:pt>
                <c:pt idx="238">
                  <c:v>10.226173671476804</c:v>
                </c:pt>
                <c:pt idx="239">
                  <c:v>10.226173671476804</c:v>
                </c:pt>
                <c:pt idx="240">
                  <c:v>10.226173671476804</c:v>
                </c:pt>
                <c:pt idx="241">
                  <c:v>10.226173671476804</c:v>
                </c:pt>
                <c:pt idx="242">
                  <c:v>10.226173671476804</c:v>
                </c:pt>
                <c:pt idx="243">
                  <c:v>10.226173671476804</c:v>
                </c:pt>
                <c:pt idx="244">
                  <c:v>10.226173671476804</c:v>
                </c:pt>
                <c:pt idx="245">
                  <c:v>10.226173671476804</c:v>
                </c:pt>
                <c:pt idx="246">
                  <c:v>10.226173671476804</c:v>
                </c:pt>
                <c:pt idx="247">
                  <c:v>10.226173671476804</c:v>
                </c:pt>
                <c:pt idx="248">
                  <c:v>10.226173671476804</c:v>
                </c:pt>
                <c:pt idx="249">
                  <c:v>10.226173671476804</c:v>
                </c:pt>
                <c:pt idx="250">
                  <c:v>10.226173671476804</c:v>
                </c:pt>
                <c:pt idx="251">
                  <c:v>10.226173671476804</c:v>
                </c:pt>
                <c:pt idx="252">
                  <c:v>10.226173671476804</c:v>
                </c:pt>
                <c:pt idx="253">
                  <c:v>10.226173671476804</c:v>
                </c:pt>
                <c:pt idx="254">
                  <c:v>10.226173671476804</c:v>
                </c:pt>
                <c:pt idx="255">
                  <c:v>9.4165534474652333</c:v>
                </c:pt>
                <c:pt idx="256">
                  <c:v>9.4165534474652333</c:v>
                </c:pt>
                <c:pt idx="257">
                  <c:v>9.4165534474652333</c:v>
                </c:pt>
                <c:pt idx="258">
                  <c:v>9.4165534474652333</c:v>
                </c:pt>
                <c:pt idx="259">
                  <c:v>9.4165534474652333</c:v>
                </c:pt>
                <c:pt idx="260">
                  <c:v>9.4165534474652333</c:v>
                </c:pt>
                <c:pt idx="261">
                  <c:v>9.4165534474652333</c:v>
                </c:pt>
                <c:pt idx="262">
                  <c:v>9.4165534474652333</c:v>
                </c:pt>
                <c:pt idx="263">
                  <c:v>9.4165534474652333</c:v>
                </c:pt>
                <c:pt idx="264">
                  <c:v>9.4165534474652333</c:v>
                </c:pt>
                <c:pt idx="265">
                  <c:v>9.4165534474652333</c:v>
                </c:pt>
                <c:pt idx="266">
                  <c:v>9.4165534474652333</c:v>
                </c:pt>
                <c:pt idx="267">
                  <c:v>9.4165534474652333</c:v>
                </c:pt>
                <c:pt idx="268">
                  <c:v>9.4165534474652333</c:v>
                </c:pt>
                <c:pt idx="269">
                  <c:v>9.4165534474652333</c:v>
                </c:pt>
                <c:pt idx="270">
                  <c:v>9.4165534474652333</c:v>
                </c:pt>
                <c:pt idx="271">
                  <c:v>9.4165534474652333</c:v>
                </c:pt>
                <c:pt idx="272">
                  <c:v>8.4786765543033145</c:v>
                </c:pt>
                <c:pt idx="273">
                  <c:v>8.4786765543033145</c:v>
                </c:pt>
                <c:pt idx="274">
                  <c:v>8.4786765543033145</c:v>
                </c:pt>
                <c:pt idx="275">
                  <c:v>8.4786765543033145</c:v>
                </c:pt>
                <c:pt idx="276">
                  <c:v>8.4786765543033145</c:v>
                </c:pt>
                <c:pt idx="277">
                  <c:v>8.4786765543033145</c:v>
                </c:pt>
                <c:pt idx="278">
                  <c:v>8.4786765543033145</c:v>
                </c:pt>
                <c:pt idx="279">
                  <c:v>8.4786765543033145</c:v>
                </c:pt>
                <c:pt idx="280">
                  <c:v>8.4786765543033145</c:v>
                </c:pt>
                <c:pt idx="281">
                  <c:v>8.4786765543033145</c:v>
                </c:pt>
                <c:pt idx="282">
                  <c:v>8.4786765543033145</c:v>
                </c:pt>
                <c:pt idx="283">
                  <c:v>8.4786765543033145</c:v>
                </c:pt>
                <c:pt idx="284">
                  <c:v>8.4786765543033145</c:v>
                </c:pt>
                <c:pt idx="285">
                  <c:v>8.4786765543033145</c:v>
                </c:pt>
                <c:pt idx="286">
                  <c:v>8.4786765543033145</c:v>
                </c:pt>
                <c:pt idx="287">
                  <c:v>8.4786765543033145</c:v>
                </c:pt>
                <c:pt idx="288">
                  <c:v>8.4786765543033145</c:v>
                </c:pt>
                <c:pt idx="289">
                  <c:v>5.9616394222277371</c:v>
                </c:pt>
                <c:pt idx="290">
                  <c:v>5.9616394222277371</c:v>
                </c:pt>
                <c:pt idx="291">
                  <c:v>5.9616394222277371</c:v>
                </c:pt>
                <c:pt idx="292">
                  <c:v>5.9616394222277371</c:v>
                </c:pt>
                <c:pt idx="293">
                  <c:v>5.9616394222277371</c:v>
                </c:pt>
                <c:pt idx="294">
                  <c:v>5.9616394222277371</c:v>
                </c:pt>
                <c:pt idx="295">
                  <c:v>5.9616394222277371</c:v>
                </c:pt>
                <c:pt idx="296">
                  <c:v>5.9616394222277371</c:v>
                </c:pt>
                <c:pt idx="297">
                  <c:v>5.9616394222277371</c:v>
                </c:pt>
                <c:pt idx="298">
                  <c:v>5.9616394222277371</c:v>
                </c:pt>
                <c:pt idx="299">
                  <c:v>5.9616394222277371</c:v>
                </c:pt>
                <c:pt idx="300">
                  <c:v>5.9616394222277371</c:v>
                </c:pt>
                <c:pt idx="301">
                  <c:v>5.9616394222277371</c:v>
                </c:pt>
                <c:pt idx="302">
                  <c:v>5.9616394222277371</c:v>
                </c:pt>
                <c:pt idx="303">
                  <c:v>5.9616394222277371</c:v>
                </c:pt>
                <c:pt idx="304">
                  <c:v>5.9616394222277371</c:v>
                </c:pt>
                <c:pt idx="305">
                  <c:v>5.9616394222277371</c:v>
                </c:pt>
                <c:pt idx="306">
                  <c:v>11.452628070227005</c:v>
                </c:pt>
                <c:pt idx="307">
                  <c:v>11.452628070227005</c:v>
                </c:pt>
                <c:pt idx="308">
                  <c:v>11.452628070227005</c:v>
                </c:pt>
                <c:pt idx="309">
                  <c:v>11.452628070227005</c:v>
                </c:pt>
                <c:pt idx="310">
                  <c:v>11.452628070227005</c:v>
                </c:pt>
                <c:pt idx="311">
                  <c:v>11.452628070227005</c:v>
                </c:pt>
                <c:pt idx="312">
                  <c:v>11.452628070227005</c:v>
                </c:pt>
                <c:pt idx="313">
                  <c:v>11.452628070227005</c:v>
                </c:pt>
                <c:pt idx="314">
                  <c:v>11.452628070227005</c:v>
                </c:pt>
                <c:pt idx="315">
                  <c:v>11.452628070227005</c:v>
                </c:pt>
                <c:pt idx="316">
                  <c:v>11.452628070227005</c:v>
                </c:pt>
                <c:pt idx="317">
                  <c:v>11.452628070227005</c:v>
                </c:pt>
                <c:pt idx="318">
                  <c:v>11.452628070227005</c:v>
                </c:pt>
                <c:pt idx="319">
                  <c:v>11.452628070227005</c:v>
                </c:pt>
                <c:pt idx="320">
                  <c:v>11.452628070227005</c:v>
                </c:pt>
                <c:pt idx="321">
                  <c:v>11.452628070227005</c:v>
                </c:pt>
                <c:pt idx="322">
                  <c:v>11.452628070227005</c:v>
                </c:pt>
                <c:pt idx="323">
                  <c:v>15.612953775791416</c:v>
                </c:pt>
                <c:pt idx="324">
                  <c:v>15.612953775791416</c:v>
                </c:pt>
                <c:pt idx="325">
                  <c:v>15.612953775791416</c:v>
                </c:pt>
                <c:pt idx="326">
                  <c:v>15.612953775791416</c:v>
                </c:pt>
                <c:pt idx="327">
                  <c:v>15.612953775791416</c:v>
                </c:pt>
                <c:pt idx="328">
                  <c:v>15.612953775791416</c:v>
                </c:pt>
                <c:pt idx="329">
                  <c:v>15.612953775791416</c:v>
                </c:pt>
                <c:pt idx="330">
                  <c:v>15.612953775791416</c:v>
                </c:pt>
                <c:pt idx="331">
                  <c:v>15.612953775791416</c:v>
                </c:pt>
                <c:pt idx="332">
                  <c:v>15.612953775791416</c:v>
                </c:pt>
                <c:pt idx="333">
                  <c:v>15.612953775791416</c:v>
                </c:pt>
                <c:pt idx="334">
                  <c:v>15.612953775791416</c:v>
                </c:pt>
                <c:pt idx="335">
                  <c:v>15.612953775791416</c:v>
                </c:pt>
                <c:pt idx="336">
                  <c:v>15.612953775791416</c:v>
                </c:pt>
                <c:pt idx="337">
                  <c:v>15.612953775791416</c:v>
                </c:pt>
                <c:pt idx="338">
                  <c:v>15.612953775791416</c:v>
                </c:pt>
                <c:pt idx="339">
                  <c:v>15.612953775791416</c:v>
                </c:pt>
                <c:pt idx="340">
                  <c:v>17.801333193169228</c:v>
                </c:pt>
                <c:pt idx="341">
                  <c:v>17.801333193169228</c:v>
                </c:pt>
                <c:pt idx="342">
                  <c:v>17.801333193169228</c:v>
                </c:pt>
                <c:pt idx="343">
                  <c:v>17.801333193169228</c:v>
                </c:pt>
                <c:pt idx="344">
                  <c:v>17.801333193169228</c:v>
                </c:pt>
                <c:pt idx="345">
                  <c:v>17.801333193169228</c:v>
                </c:pt>
                <c:pt idx="346">
                  <c:v>17.801333193169228</c:v>
                </c:pt>
                <c:pt idx="347">
                  <c:v>17.801333193169228</c:v>
                </c:pt>
                <c:pt idx="348">
                  <c:v>17.801333193169228</c:v>
                </c:pt>
                <c:pt idx="349">
                  <c:v>17.801333193169228</c:v>
                </c:pt>
                <c:pt idx="350">
                  <c:v>17.801333193169228</c:v>
                </c:pt>
                <c:pt idx="351">
                  <c:v>17.801333193169228</c:v>
                </c:pt>
                <c:pt idx="352">
                  <c:v>17.801333193169228</c:v>
                </c:pt>
                <c:pt idx="353">
                  <c:v>17.801333193169228</c:v>
                </c:pt>
                <c:pt idx="354">
                  <c:v>17.801333193169228</c:v>
                </c:pt>
                <c:pt idx="355">
                  <c:v>17.801333193169228</c:v>
                </c:pt>
                <c:pt idx="356">
                  <c:v>17.801333193169228</c:v>
                </c:pt>
              </c:numCache>
            </c:numRef>
          </c:yVal>
          <c:smooth val="0"/>
          <c:extLst>
            <c:ext xmlns:c16="http://schemas.microsoft.com/office/drawing/2014/chart" uri="{C3380CC4-5D6E-409C-BE32-E72D297353CC}">
              <c16:uniqueId val="{00000001-B793-C24C-9E9D-BD1726C853B3}"/>
            </c:ext>
          </c:extLst>
        </c:ser>
        <c:dLbls>
          <c:showLegendKey val="0"/>
          <c:showVal val="0"/>
          <c:showCatName val="0"/>
          <c:showSerName val="0"/>
          <c:showPercent val="0"/>
          <c:showBubbleSize val="0"/>
        </c:dLbls>
        <c:axId val="1592529456"/>
        <c:axId val="164493151"/>
      </c:scatterChart>
      <c:valAx>
        <c:axId val="1592529456"/>
        <c:scaling>
          <c:orientation val="minMax"/>
        </c:scaling>
        <c:delete val="0"/>
        <c:axPos val="b"/>
        <c:title>
          <c:tx>
            <c:rich>
              <a:bodyPr/>
              <a:lstStyle/>
              <a:p>
                <a:pPr>
                  <a:defRPr/>
                </a:pPr>
                <a:r>
                  <a:rPr lang="en-US"/>
                  <a:t>Machine Cycle Revenue </a:t>
                </a:r>
              </a:p>
            </c:rich>
          </c:tx>
          <c:overlay val="0"/>
        </c:title>
        <c:numFmt formatCode="General" sourceLinked="1"/>
        <c:majorTickMark val="out"/>
        <c:minorTickMark val="none"/>
        <c:tickLblPos val="nextTo"/>
        <c:crossAx val="164493151"/>
        <c:crosses val="autoZero"/>
        <c:crossBetween val="midCat"/>
      </c:valAx>
      <c:valAx>
        <c:axId val="164493151"/>
        <c:scaling>
          <c:orientation val="minMax"/>
        </c:scaling>
        <c:delete val="0"/>
        <c:axPos val="l"/>
        <c:title>
          <c:tx>
            <c:rich>
              <a:bodyPr/>
              <a:lstStyle/>
              <a:p>
                <a:pPr>
                  <a:defRPr/>
                </a:pPr>
                <a:r>
                  <a:rPr lang="en-US"/>
                  <a:t>Cash Register Revenue</a:t>
                </a:r>
              </a:p>
            </c:rich>
          </c:tx>
          <c:overlay val="0"/>
        </c:title>
        <c:numFmt formatCode="General" sourceLinked="1"/>
        <c:majorTickMark val="out"/>
        <c:minorTickMark val="none"/>
        <c:tickLblPos val="nextTo"/>
        <c:crossAx val="1592529456"/>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Monday Hourly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347112860892392E-2"/>
          <c:y val="0.29225721784776904"/>
          <c:w val="0.89020844269466315"/>
          <c:h val="0.36100667104111989"/>
        </c:manualLayout>
      </c:layout>
      <c:lineChart>
        <c:grouping val="standard"/>
        <c:varyColors val="0"/>
        <c:ser>
          <c:idx val="0"/>
          <c:order val="0"/>
          <c:spPr>
            <a:ln w="28575" cap="rnd">
              <a:solidFill>
                <a:schemeClr val="accent1"/>
              </a:solidFill>
              <a:round/>
            </a:ln>
            <a:effectLst/>
          </c:spPr>
          <c:marker>
            <c:symbol val="none"/>
          </c:marker>
          <c:cat>
            <c:strRef>
              <c:f>'Improved Data'!$AK$1:$AK$16</c:f>
              <c:strCache>
                <c:ptCount val="16"/>
                <c:pt idx="0">
                  <c:v>Mon 6:00 - 7:00</c:v>
                </c:pt>
                <c:pt idx="1">
                  <c:v>Mon 7:00 - 8:00</c:v>
                </c:pt>
                <c:pt idx="2">
                  <c:v>Mon 8:00 - 9:00</c:v>
                </c:pt>
                <c:pt idx="3">
                  <c:v>Mon 9:00 - 10:00</c:v>
                </c:pt>
                <c:pt idx="4">
                  <c:v>Mon 10:00 - 11:00</c:v>
                </c:pt>
                <c:pt idx="5">
                  <c:v>Mon 11:00 - 12:00</c:v>
                </c:pt>
                <c:pt idx="6">
                  <c:v>Mon 12:00 - 13:00</c:v>
                </c:pt>
                <c:pt idx="7">
                  <c:v>Mon 13:00 - 14:00</c:v>
                </c:pt>
                <c:pt idx="8">
                  <c:v>Mon 14:00 - 15:00</c:v>
                </c:pt>
                <c:pt idx="9">
                  <c:v>Mon 15:00 - 16:00</c:v>
                </c:pt>
                <c:pt idx="10">
                  <c:v>Mon - 16:00 - 17:00</c:v>
                </c:pt>
                <c:pt idx="11">
                  <c:v>Mon 17:00 - 18:00</c:v>
                </c:pt>
                <c:pt idx="12">
                  <c:v>Mon 18:00 - 19:00</c:v>
                </c:pt>
                <c:pt idx="13">
                  <c:v>Mon 19:00 - 20:00</c:v>
                </c:pt>
                <c:pt idx="14">
                  <c:v>Mon 20:00 - 21:00</c:v>
                </c:pt>
                <c:pt idx="15">
                  <c:v>Mon 21:00 - 22:00</c:v>
                </c:pt>
              </c:strCache>
            </c:strRef>
          </c:cat>
          <c:val>
            <c:numRef>
              <c:f>'Improved Data'!$AL$1:$AL$16</c:f>
              <c:numCache>
                <c:formatCode>General</c:formatCode>
                <c:ptCount val="16"/>
                <c:pt idx="0">
                  <c:v>27.54</c:v>
                </c:pt>
                <c:pt idx="1">
                  <c:v>14.25</c:v>
                </c:pt>
                <c:pt idx="2">
                  <c:v>7.5</c:v>
                </c:pt>
                <c:pt idx="3">
                  <c:v>37.68</c:v>
                </c:pt>
                <c:pt idx="4">
                  <c:v>87.52</c:v>
                </c:pt>
                <c:pt idx="5">
                  <c:v>49.34</c:v>
                </c:pt>
                <c:pt idx="6">
                  <c:v>22.85</c:v>
                </c:pt>
                <c:pt idx="7">
                  <c:v>26.95</c:v>
                </c:pt>
                <c:pt idx="8">
                  <c:v>3.25</c:v>
                </c:pt>
                <c:pt idx="9">
                  <c:v>64.72</c:v>
                </c:pt>
                <c:pt idx="10">
                  <c:v>0</c:v>
                </c:pt>
                <c:pt idx="11">
                  <c:v>0</c:v>
                </c:pt>
                <c:pt idx="12">
                  <c:v>0</c:v>
                </c:pt>
                <c:pt idx="13">
                  <c:v>0</c:v>
                </c:pt>
                <c:pt idx="14">
                  <c:v>2.5</c:v>
                </c:pt>
                <c:pt idx="15">
                  <c:v>0</c:v>
                </c:pt>
              </c:numCache>
            </c:numRef>
          </c:val>
          <c:smooth val="0"/>
          <c:extLst>
            <c:ext xmlns:c16="http://schemas.microsoft.com/office/drawing/2014/chart" uri="{C3380CC4-5D6E-409C-BE32-E72D297353CC}">
              <c16:uniqueId val="{00000000-96DB-6B43-A9AE-26A415053EAA}"/>
            </c:ext>
          </c:extLst>
        </c:ser>
        <c:dLbls>
          <c:showLegendKey val="0"/>
          <c:showVal val="0"/>
          <c:showCatName val="0"/>
          <c:showSerName val="0"/>
          <c:showPercent val="0"/>
          <c:showBubbleSize val="0"/>
        </c:dLbls>
        <c:smooth val="0"/>
        <c:axId val="187230607"/>
        <c:axId val="1467805295"/>
      </c:lineChart>
      <c:catAx>
        <c:axId val="187230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805295"/>
        <c:crosses val="autoZero"/>
        <c:auto val="1"/>
        <c:lblAlgn val="ctr"/>
        <c:lblOffset val="100"/>
        <c:noMultiLvlLbl val="1"/>
      </c:catAx>
      <c:valAx>
        <c:axId val="1467805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306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Tuesday Hourly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'Improved Data'!$AK$17:$AK$32</c:f>
              <c:strCache>
                <c:ptCount val="16"/>
                <c:pt idx="0">
                  <c:v>Tues 6:00 - 7:00</c:v>
                </c:pt>
                <c:pt idx="1">
                  <c:v>Tues 7:00 - 8:00</c:v>
                </c:pt>
                <c:pt idx="2">
                  <c:v>Tues 8:00 - 9:00</c:v>
                </c:pt>
                <c:pt idx="3">
                  <c:v>Tues 9:00 - 10:00</c:v>
                </c:pt>
                <c:pt idx="4">
                  <c:v>Tues 10:00 - 11:00</c:v>
                </c:pt>
                <c:pt idx="5">
                  <c:v>Tues 11:00 - 12:00</c:v>
                </c:pt>
                <c:pt idx="6">
                  <c:v>Tues 12:00 - 13:00 </c:v>
                </c:pt>
                <c:pt idx="7">
                  <c:v>Tues 13:00 - 14:00</c:v>
                </c:pt>
                <c:pt idx="8">
                  <c:v>Tues 14:00 - 15:00</c:v>
                </c:pt>
                <c:pt idx="9">
                  <c:v>Tues 15:00 - 16:00</c:v>
                </c:pt>
                <c:pt idx="10">
                  <c:v>Tues 16:00 - 17:00</c:v>
                </c:pt>
                <c:pt idx="11">
                  <c:v>Tues 17:00 - 18:00</c:v>
                </c:pt>
                <c:pt idx="12">
                  <c:v>Tues 18:00 - 19:00</c:v>
                </c:pt>
                <c:pt idx="13">
                  <c:v>Tues 19:00 - 20:00</c:v>
                </c:pt>
                <c:pt idx="14">
                  <c:v>Tues 20:00 - 21:00</c:v>
                </c:pt>
                <c:pt idx="15">
                  <c:v>Tues 21:00 - 22:00</c:v>
                </c:pt>
              </c:strCache>
            </c:strRef>
          </c:cat>
          <c:val>
            <c:numRef>
              <c:f>'Improved Data'!$AL$17:$AL$32</c:f>
              <c:numCache>
                <c:formatCode>General</c:formatCode>
                <c:ptCount val="16"/>
                <c:pt idx="0">
                  <c:v>25.7</c:v>
                </c:pt>
                <c:pt idx="1">
                  <c:v>34.200000000000003</c:v>
                </c:pt>
                <c:pt idx="2">
                  <c:v>20.95</c:v>
                </c:pt>
                <c:pt idx="3">
                  <c:v>27.2</c:v>
                </c:pt>
                <c:pt idx="4">
                  <c:v>42.35</c:v>
                </c:pt>
                <c:pt idx="5">
                  <c:v>30.85</c:v>
                </c:pt>
                <c:pt idx="6">
                  <c:v>19.049999999999997</c:v>
                </c:pt>
                <c:pt idx="7">
                  <c:v>57</c:v>
                </c:pt>
                <c:pt idx="8">
                  <c:v>32.75</c:v>
                </c:pt>
                <c:pt idx="9">
                  <c:v>17</c:v>
                </c:pt>
                <c:pt idx="10">
                  <c:v>41.3</c:v>
                </c:pt>
                <c:pt idx="11">
                  <c:v>76.289999999999992</c:v>
                </c:pt>
                <c:pt idx="12">
                  <c:v>69.7</c:v>
                </c:pt>
                <c:pt idx="13">
                  <c:v>48.6</c:v>
                </c:pt>
                <c:pt idx="14">
                  <c:v>24.35</c:v>
                </c:pt>
                <c:pt idx="15">
                  <c:v>0</c:v>
                </c:pt>
              </c:numCache>
            </c:numRef>
          </c:val>
          <c:smooth val="0"/>
          <c:extLst>
            <c:ext xmlns:c16="http://schemas.microsoft.com/office/drawing/2014/chart" uri="{C3380CC4-5D6E-409C-BE32-E72D297353CC}">
              <c16:uniqueId val="{00000000-AEA0-544E-9761-46415456A091}"/>
            </c:ext>
          </c:extLst>
        </c:ser>
        <c:dLbls>
          <c:showLegendKey val="0"/>
          <c:showVal val="0"/>
          <c:showCatName val="0"/>
          <c:showSerName val="0"/>
          <c:showPercent val="0"/>
          <c:showBubbleSize val="0"/>
        </c:dLbls>
        <c:smooth val="0"/>
        <c:axId val="665867263"/>
        <c:axId val="1596663264"/>
      </c:lineChart>
      <c:catAx>
        <c:axId val="665867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6663264"/>
        <c:crosses val="autoZero"/>
        <c:auto val="1"/>
        <c:lblAlgn val="ctr"/>
        <c:lblOffset val="100"/>
        <c:noMultiLvlLbl val="0"/>
      </c:catAx>
      <c:valAx>
        <c:axId val="159666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867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Wednesday</a:t>
            </a:r>
            <a:r>
              <a:rPr lang="en-US" baseline="0"/>
              <a:t> Hourly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'Improved Data'!$AK$33:$AK$48</c:f>
              <c:strCache>
                <c:ptCount val="16"/>
                <c:pt idx="0">
                  <c:v>Wed 6:00 - 7:00</c:v>
                </c:pt>
                <c:pt idx="1">
                  <c:v>Wed 7:00 - 8:00</c:v>
                </c:pt>
                <c:pt idx="2">
                  <c:v>Wed 8:00 - 9:00</c:v>
                </c:pt>
                <c:pt idx="3">
                  <c:v>Wed 9:00 - 10:00</c:v>
                </c:pt>
                <c:pt idx="4">
                  <c:v>Wed 10:00 - 11:00</c:v>
                </c:pt>
                <c:pt idx="5">
                  <c:v>Wed 11:00 - 12:00</c:v>
                </c:pt>
                <c:pt idx="6">
                  <c:v>Wed 12:00 - 13:00 </c:v>
                </c:pt>
                <c:pt idx="7">
                  <c:v>Wed 13:00 - 14:00</c:v>
                </c:pt>
                <c:pt idx="8">
                  <c:v>Wed 14:00 - 15:00</c:v>
                </c:pt>
                <c:pt idx="9">
                  <c:v>Wed 15:00 - 16:00</c:v>
                </c:pt>
                <c:pt idx="10">
                  <c:v>Wed 16:00 - 17:00</c:v>
                </c:pt>
                <c:pt idx="11">
                  <c:v>Wed 17:00 - 18:00</c:v>
                </c:pt>
                <c:pt idx="12">
                  <c:v>Wed 18:00 - 19:00</c:v>
                </c:pt>
                <c:pt idx="13">
                  <c:v>Wed 19:00 - 20:00</c:v>
                </c:pt>
                <c:pt idx="14">
                  <c:v>Wed 20:00 - 21:00</c:v>
                </c:pt>
                <c:pt idx="15">
                  <c:v>Wed 21:00 - 22:00</c:v>
                </c:pt>
              </c:strCache>
            </c:strRef>
          </c:cat>
          <c:val>
            <c:numRef>
              <c:f>'Improved Data'!$AL$33:$AL$48</c:f>
              <c:numCache>
                <c:formatCode>General</c:formatCode>
                <c:ptCount val="16"/>
                <c:pt idx="0">
                  <c:v>8.35</c:v>
                </c:pt>
                <c:pt idx="1">
                  <c:v>36.08</c:v>
                </c:pt>
                <c:pt idx="2">
                  <c:v>51.39</c:v>
                </c:pt>
                <c:pt idx="3">
                  <c:v>10.5</c:v>
                </c:pt>
                <c:pt idx="4">
                  <c:v>8.35</c:v>
                </c:pt>
                <c:pt idx="5">
                  <c:v>22.75</c:v>
                </c:pt>
                <c:pt idx="6">
                  <c:v>14.75</c:v>
                </c:pt>
                <c:pt idx="7">
                  <c:v>52.6</c:v>
                </c:pt>
                <c:pt idx="8">
                  <c:v>33.700000000000003</c:v>
                </c:pt>
                <c:pt idx="9">
                  <c:v>6</c:v>
                </c:pt>
                <c:pt idx="10">
                  <c:v>0</c:v>
                </c:pt>
                <c:pt idx="11">
                  <c:v>0</c:v>
                </c:pt>
                <c:pt idx="12">
                  <c:v>0</c:v>
                </c:pt>
                <c:pt idx="13">
                  <c:v>13.25</c:v>
                </c:pt>
                <c:pt idx="14">
                  <c:v>7.2</c:v>
                </c:pt>
                <c:pt idx="15">
                  <c:v>0</c:v>
                </c:pt>
              </c:numCache>
            </c:numRef>
          </c:val>
          <c:smooth val="0"/>
          <c:extLst>
            <c:ext xmlns:c16="http://schemas.microsoft.com/office/drawing/2014/chart" uri="{C3380CC4-5D6E-409C-BE32-E72D297353CC}">
              <c16:uniqueId val="{00000000-F789-DD4D-AC9C-9BAC497ECECD}"/>
            </c:ext>
          </c:extLst>
        </c:ser>
        <c:dLbls>
          <c:showLegendKey val="0"/>
          <c:showVal val="0"/>
          <c:showCatName val="0"/>
          <c:showSerName val="0"/>
          <c:showPercent val="0"/>
          <c:showBubbleSize val="0"/>
        </c:dLbls>
        <c:smooth val="0"/>
        <c:axId val="466522431"/>
        <c:axId val="2006313168"/>
      </c:lineChart>
      <c:catAx>
        <c:axId val="466522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6313168"/>
        <c:crosses val="autoZero"/>
        <c:auto val="1"/>
        <c:lblAlgn val="ctr"/>
        <c:lblOffset val="100"/>
        <c:noMultiLvlLbl val="0"/>
      </c:catAx>
      <c:valAx>
        <c:axId val="200631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5224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Thursday Hourly Sales</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'Improved Data'!$AK$49:$AK$64</c:f>
              <c:strCache>
                <c:ptCount val="16"/>
                <c:pt idx="0">
                  <c:v>Thurs 6:00 - 7:00</c:v>
                </c:pt>
                <c:pt idx="1">
                  <c:v>Thurs 7:00 - 8:00</c:v>
                </c:pt>
                <c:pt idx="2">
                  <c:v>Thurs 8:00 - 9:00</c:v>
                </c:pt>
                <c:pt idx="3">
                  <c:v>Thurs 9:00 - 10:00</c:v>
                </c:pt>
                <c:pt idx="4">
                  <c:v>Thurs 10:00 - 11:00</c:v>
                </c:pt>
                <c:pt idx="5">
                  <c:v>Thurs 11:00 - 12:00</c:v>
                </c:pt>
                <c:pt idx="6">
                  <c:v>Thurs 12:00 - 13:00 </c:v>
                </c:pt>
                <c:pt idx="7">
                  <c:v>Thurs 13:00 - 14:00</c:v>
                </c:pt>
                <c:pt idx="8">
                  <c:v>Thurs 14:00 - 15:00</c:v>
                </c:pt>
                <c:pt idx="9">
                  <c:v>Thurs 15:00 - 16:00</c:v>
                </c:pt>
                <c:pt idx="10">
                  <c:v>Thurs 16:00 - 17:00</c:v>
                </c:pt>
                <c:pt idx="11">
                  <c:v>Thurs 17:00 - 18:00</c:v>
                </c:pt>
                <c:pt idx="12">
                  <c:v>Thurs 18:00 - 19:00</c:v>
                </c:pt>
                <c:pt idx="13">
                  <c:v>Thurs 19:00 - 20:00</c:v>
                </c:pt>
                <c:pt idx="14">
                  <c:v>Thurs 20:00 - 21:00</c:v>
                </c:pt>
                <c:pt idx="15">
                  <c:v>Thurs 21:00 - 22:00</c:v>
                </c:pt>
              </c:strCache>
            </c:strRef>
          </c:cat>
          <c:val>
            <c:numRef>
              <c:f>'Improved Data'!$AL$49:$AL$64</c:f>
              <c:numCache>
                <c:formatCode>General</c:formatCode>
                <c:ptCount val="16"/>
                <c:pt idx="0">
                  <c:v>11.5</c:v>
                </c:pt>
                <c:pt idx="1">
                  <c:v>11</c:v>
                </c:pt>
                <c:pt idx="2">
                  <c:v>47.5</c:v>
                </c:pt>
                <c:pt idx="3">
                  <c:v>44.2</c:v>
                </c:pt>
                <c:pt idx="4">
                  <c:v>33.799999999999997</c:v>
                </c:pt>
                <c:pt idx="5">
                  <c:v>29.5</c:v>
                </c:pt>
                <c:pt idx="6">
                  <c:v>0</c:v>
                </c:pt>
                <c:pt idx="7">
                  <c:v>32.450000000000003</c:v>
                </c:pt>
                <c:pt idx="8">
                  <c:v>25.75</c:v>
                </c:pt>
                <c:pt idx="9">
                  <c:v>41.85</c:v>
                </c:pt>
                <c:pt idx="10">
                  <c:v>25.799999999999997</c:v>
                </c:pt>
                <c:pt idx="11">
                  <c:v>60.55</c:v>
                </c:pt>
                <c:pt idx="12">
                  <c:v>59.440000000000005</c:v>
                </c:pt>
                <c:pt idx="13">
                  <c:v>66.75</c:v>
                </c:pt>
                <c:pt idx="14">
                  <c:v>33</c:v>
                </c:pt>
                <c:pt idx="15">
                  <c:v>0</c:v>
                </c:pt>
              </c:numCache>
            </c:numRef>
          </c:val>
          <c:smooth val="0"/>
          <c:extLst>
            <c:ext xmlns:c16="http://schemas.microsoft.com/office/drawing/2014/chart" uri="{C3380CC4-5D6E-409C-BE32-E72D297353CC}">
              <c16:uniqueId val="{00000000-1C6D-D04E-AEDB-9B68D64024AA}"/>
            </c:ext>
          </c:extLst>
        </c:ser>
        <c:dLbls>
          <c:showLegendKey val="0"/>
          <c:showVal val="0"/>
          <c:showCatName val="0"/>
          <c:showSerName val="0"/>
          <c:showPercent val="0"/>
          <c:showBubbleSize val="0"/>
        </c:dLbls>
        <c:smooth val="0"/>
        <c:axId val="1920635568"/>
        <c:axId val="1155145647"/>
      </c:lineChart>
      <c:catAx>
        <c:axId val="192063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5145647"/>
        <c:crosses val="autoZero"/>
        <c:auto val="1"/>
        <c:lblAlgn val="ctr"/>
        <c:lblOffset val="100"/>
        <c:noMultiLvlLbl val="0"/>
      </c:catAx>
      <c:valAx>
        <c:axId val="1155145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0635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'Improved Data'!$AK$114:$AK$129</cx:f>
        <cx:lvl ptCount="16">
          <cx:pt idx="0">Avg 6:00 - 7:00</cx:pt>
          <cx:pt idx="1">Avg 7:00 - 8:00</cx:pt>
          <cx:pt idx="2">Avg 8:00 - 9:00</cx:pt>
          <cx:pt idx="3">Avg 9:00 - 10:00</cx:pt>
          <cx:pt idx="4">Avg 10:00 - 11:00</cx:pt>
          <cx:pt idx="5">Avg 11:00 - 12:00</cx:pt>
          <cx:pt idx="6">Avg 12:00 - 13:00</cx:pt>
          <cx:pt idx="7">Avg 13:00 - 14:00</cx:pt>
          <cx:pt idx="8">Avg 14:00 -15:00</cx:pt>
          <cx:pt idx="9">Avg 15:00 - 16:00</cx:pt>
          <cx:pt idx="10">Avg 16:00 - 17:00</cx:pt>
          <cx:pt idx="11">Avg 17:00 - 18:00</cx:pt>
          <cx:pt idx="12">Avg 18:00 - 19:00</cx:pt>
          <cx:pt idx="13">Avg 19:00 - 20:00</cx:pt>
          <cx:pt idx="14">Avg 20:00 - 21:00</cx:pt>
          <cx:pt idx="15">Avg 21:00 - 22:00</cx:pt>
        </cx:lvl>
      </cx:strDim>
      <cx:numDim type="val">
        <cx:f>'Improved Data'!$AL$114:$AL$129</cx:f>
        <cx:lvl ptCount="16" formatCode="0.00">
          <cx:pt idx="0">27.990000000000002</cx:pt>
          <cx:pt idx="1">29.125714285714285</cx:pt>
          <cx:pt idx="2">45.432857142857138</cx:pt>
          <cx:pt idx="3">32.868571428571428</cx:pt>
          <cx:pt idx="4">57.664285714285711</cx:pt>
          <cx:pt idx="5">54.375714285714288</cx:pt>
          <cx:pt idx="6">27.828571428571429</cx:pt>
          <cx:pt idx="7">43.64142857142857</cx:pt>
          <cx:pt idx="8">28.745714285714286</cx:pt>
          <cx:pt idx="9">37.628571428571426</cx:pt>
          <cx:pt idx="10">20.078571428571429</cx:pt>
          <cx:pt idx="11">25.25571428571428</cx:pt>
          <cx:pt idx="12">42.822857142857139</cx:pt>
          <cx:pt idx="13">21.849999999999998</cx:pt>
          <cx:pt idx="14">19.608571428571427</cx:pt>
          <cx:pt idx="15">0</cx:pt>
        </cx:lvl>
      </cx:numDim>
    </cx:data>
  </cx:chartData>
  <cx:chart>
    <cx:title pos="t" align="ctr" overlay="0">
      <cx:tx>
        <cx:txData>
          <cx:v>Avg Hourly Pareto</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Avg Hourly Pareto</a:t>
          </a:r>
        </a:p>
      </cx:txPr>
    </cx:title>
    <cx:plotArea>
      <cx:plotAreaRegion>
        <cx:series layoutId="clusteredColumn" uniqueId="{D68ABD1F-8695-A94E-A9AF-E991B74F9C26}">
          <cx:dataId val="0"/>
          <cx:layoutPr>
            <cx:aggregation/>
          </cx:layoutPr>
          <cx:axisId val="1"/>
        </cx:series>
        <cx:series layoutId="paretoLine" ownerIdx="0" uniqueId="{DC79F58C-AF61-3A41-B98C-748C53889848}">
          <cx:axisId val="2"/>
        </cx:series>
      </cx:plotAreaRegion>
      <cx:axis id="0">
        <cx:catScaling gapWidth="0"/>
        <cx:tickLabels/>
      </cx:axis>
      <cx:axis id="1">
        <cx:valScaling/>
        <cx:majorGridlines/>
        <cx:tickLabels/>
      </cx:axis>
      <cx:axis id="2">
        <cx:valScaling max="1" min="0"/>
        <cx:units unit="percentage"/>
        <cx:tickLabels/>
      </cx:axis>
    </cx:plotArea>
  </cx:chart>
  <cx:spPr>
    <a:ln w="19050">
      <a:solidFill>
        <a:schemeClr val="tx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C8E22-86DA-4671-BAB6-CA5ADEA64E67}"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EDB0DBC-4C5F-4851-AD2D-6E5D822DDA9B}">
      <dgm:prSet/>
      <dgm:spPr/>
      <dgm:t>
        <a:bodyPr/>
        <a:lstStyle/>
        <a:p>
          <a:pPr>
            <a:defRPr b="1"/>
          </a:pPr>
          <a:r>
            <a:rPr lang="en-US"/>
            <a:t>Problem:</a:t>
          </a:r>
        </a:p>
      </dgm:t>
    </dgm:pt>
    <dgm:pt modelId="{FA67E090-0E75-4622-A9D8-09393099D9A7}" type="parTrans" cxnId="{7DAA6D29-4EE6-464B-9E82-8001FF1E5B80}">
      <dgm:prSet/>
      <dgm:spPr/>
      <dgm:t>
        <a:bodyPr/>
        <a:lstStyle/>
        <a:p>
          <a:endParaRPr lang="en-US"/>
        </a:p>
      </dgm:t>
    </dgm:pt>
    <dgm:pt modelId="{D4E181A7-EA7E-41CA-802F-73A56E06BEBE}" type="sibTrans" cxnId="{7DAA6D29-4EE6-464B-9E82-8001FF1E5B80}">
      <dgm:prSet/>
      <dgm:spPr/>
      <dgm:t>
        <a:bodyPr/>
        <a:lstStyle/>
        <a:p>
          <a:endParaRPr lang="en-US"/>
        </a:p>
      </dgm:t>
    </dgm:pt>
    <dgm:pt modelId="{2B5EB444-118B-4052-9192-3C2E5ED3F503}">
      <dgm:prSet/>
      <dgm:spPr/>
      <dgm:t>
        <a:bodyPr/>
        <a:lstStyle/>
        <a:p>
          <a:pPr>
            <a:buFont typeface="Arial" panose="020B0604020202020204" pitchFamily="34" charset="0"/>
            <a:buChar char="•"/>
          </a:pPr>
          <a:r>
            <a:rPr lang="en-US" dirty="0"/>
            <a:t>Our family’s laundromat business has operating on extreme hours for almost a decade</a:t>
          </a:r>
        </a:p>
      </dgm:t>
    </dgm:pt>
    <dgm:pt modelId="{2146550F-99DB-4335-8DBD-64FD63E9E5AA}" type="parTrans" cxnId="{1889395E-7F56-4189-9F2F-94DBDAA72703}">
      <dgm:prSet/>
      <dgm:spPr/>
      <dgm:t>
        <a:bodyPr/>
        <a:lstStyle/>
        <a:p>
          <a:endParaRPr lang="en-US"/>
        </a:p>
      </dgm:t>
    </dgm:pt>
    <dgm:pt modelId="{A73D6A40-BDB4-481C-9DA9-59C13464E76F}" type="sibTrans" cxnId="{1889395E-7F56-4189-9F2F-94DBDAA72703}">
      <dgm:prSet/>
      <dgm:spPr/>
      <dgm:t>
        <a:bodyPr/>
        <a:lstStyle/>
        <a:p>
          <a:endParaRPr lang="en-US"/>
        </a:p>
      </dgm:t>
    </dgm:pt>
    <dgm:pt modelId="{6C41A786-C557-42C3-978C-4B6E881BD86A}">
      <dgm:prSet/>
      <dgm:spPr/>
      <dgm:t>
        <a:bodyPr/>
        <a:lstStyle/>
        <a:p>
          <a:pPr>
            <a:buNone/>
          </a:pPr>
          <a:r>
            <a:rPr lang="en-US" dirty="0"/>
            <a:t>Suspected causes: Employee burnout and increased operational costs</a:t>
          </a:r>
        </a:p>
      </dgm:t>
    </dgm:pt>
    <dgm:pt modelId="{83ADA568-0639-47F3-8DC8-0AC0D7B4E5E8}" type="parTrans" cxnId="{09215948-E38B-4D80-8E81-BDC87818C57C}">
      <dgm:prSet/>
      <dgm:spPr/>
      <dgm:t>
        <a:bodyPr/>
        <a:lstStyle/>
        <a:p>
          <a:endParaRPr lang="en-US"/>
        </a:p>
      </dgm:t>
    </dgm:pt>
    <dgm:pt modelId="{5F86377C-CB4D-444F-87DD-B5E58825FCB5}" type="sibTrans" cxnId="{09215948-E38B-4D80-8E81-BDC87818C57C}">
      <dgm:prSet/>
      <dgm:spPr/>
      <dgm:t>
        <a:bodyPr/>
        <a:lstStyle/>
        <a:p>
          <a:endParaRPr lang="en-US"/>
        </a:p>
      </dgm:t>
    </dgm:pt>
    <dgm:pt modelId="{C5095432-3E3F-4F7D-9B85-BECE358FE87F}">
      <dgm:prSet/>
      <dgm:spPr/>
      <dgm:t>
        <a:bodyPr/>
        <a:lstStyle/>
        <a:p>
          <a:pPr>
            <a:buNone/>
          </a:pPr>
          <a:r>
            <a:rPr lang="en-US" dirty="0"/>
            <a:t>Employee burnout leads to lower quality work and potentially decreased customer satisfaction</a:t>
          </a:r>
        </a:p>
      </dgm:t>
    </dgm:pt>
    <dgm:pt modelId="{E7A0FF55-CC0E-43CA-B839-BA063E17F5F8}" type="parTrans" cxnId="{D32E37EC-3FAF-405D-B754-05C0D0872D15}">
      <dgm:prSet/>
      <dgm:spPr/>
      <dgm:t>
        <a:bodyPr/>
        <a:lstStyle/>
        <a:p>
          <a:endParaRPr lang="en-US"/>
        </a:p>
      </dgm:t>
    </dgm:pt>
    <dgm:pt modelId="{D00FCCE5-B1A3-4B07-9CBC-F8AC373C03D2}" type="sibTrans" cxnId="{D32E37EC-3FAF-405D-B754-05C0D0872D15}">
      <dgm:prSet/>
      <dgm:spPr/>
      <dgm:t>
        <a:bodyPr/>
        <a:lstStyle/>
        <a:p>
          <a:endParaRPr lang="en-US"/>
        </a:p>
      </dgm:t>
    </dgm:pt>
    <dgm:pt modelId="{5EBD60DC-862A-4D6D-8508-0F3FCE959A1F}">
      <dgm:prSet/>
      <dgm:spPr/>
      <dgm:t>
        <a:bodyPr/>
        <a:lstStyle/>
        <a:p>
          <a:pPr>
            <a:defRPr b="1"/>
          </a:pPr>
          <a:r>
            <a:rPr lang="en-US"/>
            <a:t>Objective:</a:t>
          </a:r>
        </a:p>
      </dgm:t>
    </dgm:pt>
    <dgm:pt modelId="{7641FB2D-525F-45A9-A0E0-95B9908D5B16}" type="parTrans" cxnId="{116307A6-83FC-46DF-8917-0723DA075914}">
      <dgm:prSet/>
      <dgm:spPr/>
      <dgm:t>
        <a:bodyPr/>
        <a:lstStyle/>
        <a:p>
          <a:endParaRPr lang="en-US"/>
        </a:p>
      </dgm:t>
    </dgm:pt>
    <dgm:pt modelId="{E8ED8EF3-E670-42E9-88B7-2AC6FA55C70B}" type="sibTrans" cxnId="{116307A6-83FC-46DF-8917-0723DA075914}">
      <dgm:prSet/>
      <dgm:spPr/>
      <dgm:t>
        <a:bodyPr/>
        <a:lstStyle/>
        <a:p>
          <a:endParaRPr lang="en-US"/>
        </a:p>
      </dgm:t>
    </dgm:pt>
    <dgm:pt modelId="{7B796D12-A99B-45BF-B6A0-FD23BDE864F2}">
      <dgm:prSet/>
      <dgm:spPr/>
      <dgm:t>
        <a:bodyPr/>
        <a:lstStyle/>
        <a:p>
          <a:r>
            <a:rPr lang="en-US" dirty="0"/>
            <a:t>Identify and eliminate less profitable hours of operation by 8.4% or 10 hours per week.</a:t>
          </a:r>
        </a:p>
      </dgm:t>
    </dgm:pt>
    <dgm:pt modelId="{9A99237C-83BA-455B-B4B3-89586895C67B}" type="parTrans" cxnId="{4212ED87-BC9F-4762-973E-EC8825D79AC1}">
      <dgm:prSet/>
      <dgm:spPr/>
      <dgm:t>
        <a:bodyPr/>
        <a:lstStyle/>
        <a:p>
          <a:endParaRPr lang="en-US"/>
        </a:p>
      </dgm:t>
    </dgm:pt>
    <dgm:pt modelId="{991A319A-CAE1-480F-9960-7733E149F53A}" type="sibTrans" cxnId="{4212ED87-BC9F-4762-973E-EC8825D79AC1}">
      <dgm:prSet/>
      <dgm:spPr/>
      <dgm:t>
        <a:bodyPr/>
        <a:lstStyle/>
        <a:p>
          <a:endParaRPr lang="en-US"/>
        </a:p>
      </dgm:t>
    </dgm:pt>
    <dgm:pt modelId="{C6E1005B-98F9-4883-A234-963FB9B0C75F}">
      <dgm:prSet/>
      <dgm:spPr/>
      <dgm:t>
        <a:bodyPr/>
        <a:lstStyle/>
        <a:p>
          <a:r>
            <a:rPr lang="en-US" dirty="0"/>
            <a:t>Reduce operational costs which saves us money while minimizing profit lost from customers (Cash Register Revenue)</a:t>
          </a:r>
        </a:p>
      </dgm:t>
    </dgm:pt>
    <dgm:pt modelId="{EDECB07E-8779-463C-9279-C409B9DECCB2}" type="parTrans" cxnId="{28AEAF1F-8458-4691-9728-BB3708ABC825}">
      <dgm:prSet/>
      <dgm:spPr/>
      <dgm:t>
        <a:bodyPr/>
        <a:lstStyle/>
        <a:p>
          <a:endParaRPr lang="en-US"/>
        </a:p>
      </dgm:t>
    </dgm:pt>
    <dgm:pt modelId="{EF9E46F7-A047-4D9A-86F3-7C97BC0F887E}" type="sibTrans" cxnId="{28AEAF1F-8458-4691-9728-BB3708ABC825}">
      <dgm:prSet/>
      <dgm:spPr/>
      <dgm:t>
        <a:bodyPr/>
        <a:lstStyle/>
        <a:p>
          <a:endParaRPr lang="en-US"/>
        </a:p>
      </dgm:t>
    </dgm:pt>
    <dgm:pt modelId="{22AD43DA-E605-400F-8D94-9C380AD2E865}">
      <dgm:prSet/>
      <dgm:spPr/>
      <dgm:t>
        <a:bodyPr/>
        <a:lstStyle/>
        <a:p>
          <a:pPr>
            <a:defRPr b="1"/>
          </a:pPr>
          <a:r>
            <a:rPr lang="en-US"/>
            <a:t>Expected Benefits:</a:t>
          </a:r>
        </a:p>
      </dgm:t>
    </dgm:pt>
    <dgm:pt modelId="{DF87DE20-B7AD-485E-ACF7-7A1913908099}" type="parTrans" cxnId="{092C308F-02CE-4ACF-9FEC-1268BA49F73D}">
      <dgm:prSet/>
      <dgm:spPr/>
      <dgm:t>
        <a:bodyPr/>
        <a:lstStyle/>
        <a:p>
          <a:endParaRPr lang="en-US"/>
        </a:p>
      </dgm:t>
    </dgm:pt>
    <dgm:pt modelId="{D7542CA8-09CA-4A8A-97E3-C06E1229CAB1}" type="sibTrans" cxnId="{092C308F-02CE-4ACF-9FEC-1268BA49F73D}">
      <dgm:prSet/>
      <dgm:spPr/>
      <dgm:t>
        <a:bodyPr/>
        <a:lstStyle/>
        <a:p>
          <a:endParaRPr lang="en-US"/>
        </a:p>
      </dgm:t>
    </dgm:pt>
    <dgm:pt modelId="{087B1A86-F1BD-4317-A233-120A17258290}">
      <dgm:prSet/>
      <dgm:spPr/>
      <dgm:t>
        <a:bodyPr/>
        <a:lstStyle/>
        <a:p>
          <a:r>
            <a:rPr lang="en-US"/>
            <a:t>Reduce operational costs and increase profits</a:t>
          </a:r>
        </a:p>
      </dgm:t>
    </dgm:pt>
    <dgm:pt modelId="{F93CB927-DD5F-4A37-82F6-BC606564B230}" type="parTrans" cxnId="{32215570-D0B5-43A6-B5F2-CB38B43DB17C}">
      <dgm:prSet/>
      <dgm:spPr/>
      <dgm:t>
        <a:bodyPr/>
        <a:lstStyle/>
        <a:p>
          <a:endParaRPr lang="en-US"/>
        </a:p>
      </dgm:t>
    </dgm:pt>
    <dgm:pt modelId="{6B44EB10-D835-4D29-B35F-BB12F1A835F3}" type="sibTrans" cxnId="{32215570-D0B5-43A6-B5F2-CB38B43DB17C}">
      <dgm:prSet/>
      <dgm:spPr/>
      <dgm:t>
        <a:bodyPr/>
        <a:lstStyle/>
        <a:p>
          <a:endParaRPr lang="en-US"/>
        </a:p>
      </dgm:t>
    </dgm:pt>
    <dgm:pt modelId="{8B488D49-6124-4AC9-AE65-99A36D433655}">
      <dgm:prSet/>
      <dgm:spPr/>
      <dgm:t>
        <a:bodyPr/>
        <a:lstStyle/>
        <a:p>
          <a:r>
            <a:rPr lang="en-US"/>
            <a:t>Improve employee well-being and work quality</a:t>
          </a:r>
        </a:p>
      </dgm:t>
    </dgm:pt>
    <dgm:pt modelId="{14850439-CD1D-4380-9697-D80D7422A31B}" type="parTrans" cxnId="{49807B54-F425-42D7-B19A-94734F288960}">
      <dgm:prSet/>
      <dgm:spPr/>
      <dgm:t>
        <a:bodyPr/>
        <a:lstStyle/>
        <a:p>
          <a:endParaRPr lang="en-US"/>
        </a:p>
      </dgm:t>
    </dgm:pt>
    <dgm:pt modelId="{DBA7F902-86D9-4745-84A7-97E21FE1BD36}" type="sibTrans" cxnId="{49807B54-F425-42D7-B19A-94734F288960}">
      <dgm:prSet/>
      <dgm:spPr/>
      <dgm:t>
        <a:bodyPr/>
        <a:lstStyle/>
        <a:p>
          <a:endParaRPr lang="en-US"/>
        </a:p>
      </dgm:t>
    </dgm:pt>
    <dgm:pt modelId="{8DB74672-ABC0-4C5E-81E8-5A5017F1FA1F}">
      <dgm:prSet/>
      <dgm:spPr/>
      <dgm:t>
        <a:bodyPr/>
        <a:lstStyle/>
        <a:p>
          <a:r>
            <a:rPr lang="en-US" dirty="0"/>
            <a:t>Enhance or maintain overall customer satisfaction</a:t>
          </a:r>
        </a:p>
      </dgm:t>
    </dgm:pt>
    <dgm:pt modelId="{706AC616-695D-4098-85A5-A13E21F4882A}" type="parTrans" cxnId="{5CDDD03A-85E0-4FC3-850C-CAEA984CB79D}">
      <dgm:prSet/>
      <dgm:spPr/>
      <dgm:t>
        <a:bodyPr/>
        <a:lstStyle/>
        <a:p>
          <a:endParaRPr lang="en-US"/>
        </a:p>
      </dgm:t>
    </dgm:pt>
    <dgm:pt modelId="{8FE23750-2ABE-44E3-9C8D-7241AF04130F}" type="sibTrans" cxnId="{5CDDD03A-85E0-4FC3-850C-CAEA984CB79D}">
      <dgm:prSet/>
      <dgm:spPr/>
      <dgm:t>
        <a:bodyPr/>
        <a:lstStyle/>
        <a:p>
          <a:endParaRPr lang="en-US"/>
        </a:p>
      </dgm:t>
    </dgm:pt>
    <dgm:pt modelId="{56AAA9DC-94AB-4545-BC02-F309681BCC0F}" type="pres">
      <dgm:prSet presAssocID="{DDEC8E22-86DA-4671-BAB6-CA5ADEA64E67}" presName="root" presStyleCnt="0">
        <dgm:presLayoutVars>
          <dgm:dir/>
          <dgm:resizeHandles val="exact"/>
        </dgm:presLayoutVars>
      </dgm:prSet>
      <dgm:spPr/>
    </dgm:pt>
    <dgm:pt modelId="{015E40F7-C525-4D57-9AEE-B8149B54B7B2}" type="pres">
      <dgm:prSet presAssocID="{CEDB0DBC-4C5F-4851-AD2D-6E5D822DDA9B}" presName="compNode" presStyleCnt="0"/>
      <dgm:spPr/>
    </dgm:pt>
    <dgm:pt modelId="{D7CE2AC8-AE06-446C-94B7-CA6315949388}" type="pres">
      <dgm:prSet presAssocID="{CEDB0DBC-4C5F-4851-AD2D-6E5D822DDA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B2A5F99B-ABCC-4B78-805B-D57914B72686}" type="pres">
      <dgm:prSet presAssocID="{CEDB0DBC-4C5F-4851-AD2D-6E5D822DDA9B}" presName="iconSpace" presStyleCnt="0"/>
      <dgm:spPr/>
    </dgm:pt>
    <dgm:pt modelId="{5EA41AEA-B016-48F1-BE19-1BD9223CF94B}" type="pres">
      <dgm:prSet presAssocID="{CEDB0DBC-4C5F-4851-AD2D-6E5D822DDA9B}" presName="parTx" presStyleLbl="revTx" presStyleIdx="0" presStyleCnt="6">
        <dgm:presLayoutVars>
          <dgm:chMax val="0"/>
          <dgm:chPref val="0"/>
        </dgm:presLayoutVars>
      </dgm:prSet>
      <dgm:spPr/>
    </dgm:pt>
    <dgm:pt modelId="{19B3BFC7-D497-4BAC-8421-5A381FC39FE1}" type="pres">
      <dgm:prSet presAssocID="{CEDB0DBC-4C5F-4851-AD2D-6E5D822DDA9B}" presName="txSpace" presStyleCnt="0"/>
      <dgm:spPr/>
    </dgm:pt>
    <dgm:pt modelId="{C118C99B-CE38-448C-8959-C8B048C7BE00}" type="pres">
      <dgm:prSet presAssocID="{CEDB0DBC-4C5F-4851-AD2D-6E5D822DDA9B}" presName="desTx" presStyleLbl="revTx" presStyleIdx="1" presStyleCnt="6">
        <dgm:presLayoutVars/>
      </dgm:prSet>
      <dgm:spPr/>
    </dgm:pt>
    <dgm:pt modelId="{D17D3D27-F96F-4AC0-9BE4-3D881A07DADE}" type="pres">
      <dgm:prSet presAssocID="{D4E181A7-EA7E-41CA-802F-73A56E06BEBE}" presName="sibTrans" presStyleCnt="0"/>
      <dgm:spPr/>
    </dgm:pt>
    <dgm:pt modelId="{F2FF50B4-3F5E-4DFF-9579-6D6458393D94}" type="pres">
      <dgm:prSet presAssocID="{5EBD60DC-862A-4D6D-8508-0F3FCE959A1F}" presName="compNode" presStyleCnt="0"/>
      <dgm:spPr/>
    </dgm:pt>
    <dgm:pt modelId="{9A928FD5-ECB1-43AD-B8C1-32895FF9FD0B}" type="pres">
      <dgm:prSet presAssocID="{5EBD60DC-862A-4D6D-8508-0F3FCE959A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E1564510-80FC-4B93-A58D-2CFD72BC1F54}" type="pres">
      <dgm:prSet presAssocID="{5EBD60DC-862A-4D6D-8508-0F3FCE959A1F}" presName="iconSpace" presStyleCnt="0"/>
      <dgm:spPr/>
    </dgm:pt>
    <dgm:pt modelId="{91249F52-E40B-46E3-9DE3-E9FE0C6F3B6A}" type="pres">
      <dgm:prSet presAssocID="{5EBD60DC-862A-4D6D-8508-0F3FCE959A1F}" presName="parTx" presStyleLbl="revTx" presStyleIdx="2" presStyleCnt="6">
        <dgm:presLayoutVars>
          <dgm:chMax val="0"/>
          <dgm:chPref val="0"/>
        </dgm:presLayoutVars>
      </dgm:prSet>
      <dgm:spPr/>
    </dgm:pt>
    <dgm:pt modelId="{B2D47E37-6003-49A3-9C0E-1FD887D3CC3E}" type="pres">
      <dgm:prSet presAssocID="{5EBD60DC-862A-4D6D-8508-0F3FCE959A1F}" presName="txSpace" presStyleCnt="0"/>
      <dgm:spPr/>
    </dgm:pt>
    <dgm:pt modelId="{F15760C7-ACFD-4422-94AB-AA505C67BF01}" type="pres">
      <dgm:prSet presAssocID="{5EBD60DC-862A-4D6D-8508-0F3FCE959A1F}" presName="desTx" presStyleLbl="revTx" presStyleIdx="3" presStyleCnt="6">
        <dgm:presLayoutVars/>
      </dgm:prSet>
      <dgm:spPr/>
    </dgm:pt>
    <dgm:pt modelId="{A43E98B8-86A4-4D8A-BF4F-BD04DB6EB8DC}" type="pres">
      <dgm:prSet presAssocID="{E8ED8EF3-E670-42E9-88B7-2AC6FA55C70B}" presName="sibTrans" presStyleCnt="0"/>
      <dgm:spPr/>
    </dgm:pt>
    <dgm:pt modelId="{1C40EE00-12A4-4F52-9487-C2A051B656B3}" type="pres">
      <dgm:prSet presAssocID="{22AD43DA-E605-400F-8D94-9C380AD2E865}" presName="compNode" presStyleCnt="0"/>
      <dgm:spPr/>
    </dgm:pt>
    <dgm:pt modelId="{FCBC9CE1-717F-4151-84CB-5E54F9EE1645}" type="pres">
      <dgm:prSet presAssocID="{22AD43DA-E605-400F-8D94-9C380AD2E8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D97A628E-DD7B-454C-9389-BD06F130F3F8}" type="pres">
      <dgm:prSet presAssocID="{22AD43DA-E605-400F-8D94-9C380AD2E865}" presName="iconSpace" presStyleCnt="0"/>
      <dgm:spPr/>
    </dgm:pt>
    <dgm:pt modelId="{5A139EF6-21B0-4327-9B19-380B6DF8F961}" type="pres">
      <dgm:prSet presAssocID="{22AD43DA-E605-400F-8D94-9C380AD2E865}" presName="parTx" presStyleLbl="revTx" presStyleIdx="4" presStyleCnt="6">
        <dgm:presLayoutVars>
          <dgm:chMax val="0"/>
          <dgm:chPref val="0"/>
        </dgm:presLayoutVars>
      </dgm:prSet>
      <dgm:spPr/>
    </dgm:pt>
    <dgm:pt modelId="{FA76CB43-BF6D-49DE-9C25-5FEE58689C99}" type="pres">
      <dgm:prSet presAssocID="{22AD43DA-E605-400F-8D94-9C380AD2E865}" presName="txSpace" presStyleCnt="0"/>
      <dgm:spPr/>
    </dgm:pt>
    <dgm:pt modelId="{C02D9C5A-F024-45AF-8D94-FDBF241F2AA7}" type="pres">
      <dgm:prSet presAssocID="{22AD43DA-E605-400F-8D94-9C380AD2E865}" presName="desTx" presStyleLbl="revTx" presStyleIdx="5" presStyleCnt="6">
        <dgm:presLayoutVars/>
      </dgm:prSet>
      <dgm:spPr/>
    </dgm:pt>
  </dgm:ptLst>
  <dgm:cxnLst>
    <dgm:cxn modelId="{57ADD100-4352-4F28-ABB7-50721CE82D15}" type="presOf" srcId="{C6E1005B-98F9-4883-A234-963FB9B0C75F}" destId="{F15760C7-ACFD-4422-94AB-AA505C67BF01}" srcOrd="0" destOrd="1" presId="urn:microsoft.com/office/officeart/2018/2/layout/IconLabelDescriptionList"/>
    <dgm:cxn modelId="{B7DBCD07-5564-44BA-9FD9-292012A8A3CF}" type="presOf" srcId="{8B488D49-6124-4AC9-AE65-99A36D433655}" destId="{C02D9C5A-F024-45AF-8D94-FDBF241F2AA7}" srcOrd="0" destOrd="1" presId="urn:microsoft.com/office/officeart/2018/2/layout/IconLabelDescriptionList"/>
    <dgm:cxn modelId="{28AEAF1F-8458-4691-9728-BB3708ABC825}" srcId="{5EBD60DC-862A-4D6D-8508-0F3FCE959A1F}" destId="{C6E1005B-98F9-4883-A234-963FB9B0C75F}" srcOrd="1" destOrd="0" parTransId="{EDECB07E-8779-463C-9279-C409B9DECCB2}" sibTransId="{EF9E46F7-A047-4D9A-86F3-7C97BC0F887E}"/>
    <dgm:cxn modelId="{7DAA6D29-4EE6-464B-9E82-8001FF1E5B80}" srcId="{DDEC8E22-86DA-4671-BAB6-CA5ADEA64E67}" destId="{CEDB0DBC-4C5F-4851-AD2D-6E5D822DDA9B}" srcOrd="0" destOrd="0" parTransId="{FA67E090-0E75-4622-A9D8-09393099D9A7}" sibTransId="{D4E181A7-EA7E-41CA-802F-73A56E06BEBE}"/>
    <dgm:cxn modelId="{5CDDD03A-85E0-4FC3-850C-CAEA984CB79D}" srcId="{22AD43DA-E605-400F-8D94-9C380AD2E865}" destId="{8DB74672-ABC0-4C5E-81E8-5A5017F1FA1F}" srcOrd="2" destOrd="0" parTransId="{706AC616-695D-4098-85A5-A13E21F4882A}" sibTransId="{8FE23750-2ABE-44E3-9C8D-7241AF04130F}"/>
    <dgm:cxn modelId="{1F70DF3C-EC3F-440D-A626-D7DB23DDEC19}" type="presOf" srcId="{6C41A786-C557-42C3-978C-4B6E881BD86A}" destId="{C118C99B-CE38-448C-8959-C8B048C7BE00}" srcOrd="0" destOrd="1" presId="urn:microsoft.com/office/officeart/2018/2/layout/IconLabelDescriptionList"/>
    <dgm:cxn modelId="{76876840-5EDA-4576-A7BB-7D20495BA688}" type="presOf" srcId="{087B1A86-F1BD-4317-A233-120A17258290}" destId="{C02D9C5A-F024-45AF-8D94-FDBF241F2AA7}" srcOrd="0" destOrd="0" presId="urn:microsoft.com/office/officeart/2018/2/layout/IconLabelDescriptionList"/>
    <dgm:cxn modelId="{F21DD747-576C-453B-AE6F-D860E2219FB5}" type="presOf" srcId="{CEDB0DBC-4C5F-4851-AD2D-6E5D822DDA9B}" destId="{5EA41AEA-B016-48F1-BE19-1BD9223CF94B}" srcOrd="0" destOrd="0" presId="urn:microsoft.com/office/officeart/2018/2/layout/IconLabelDescriptionList"/>
    <dgm:cxn modelId="{09215948-E38B-4D80-8E81-BDC87818C57C}" srcId="{CEDB0DBC-4C5F-4851-AD2D-6E5D822DDA9B}" destId="{6C41A786-C557-42C3-978C-4B6E881BD86A}" srcOrd="1" destOrd="0" parTransId="{83ADA568-0639-47F3-8DC8-0AC0D7B4E5E8}" sibTransId="{5F86377C-CB4D-444F-87DD-B5E58825FCB5}"/>
    <dgm:cxn modelId="{D755CF51-F59F-4884-987A-98D885F36614}" type="presOf" srcId="{5EBD60DC-862A-4D6D-8508-0F3FCE959A1F}" destId="{91249F52-E40B-46E3-9DE3-E9FE0C6F3B6A}" srcOrd="0" destOrd="0" presId="urn:microsoft.com/office/officeart/2018/2/layout/IconLabelDescriptionList"/>
    <dgm:cxn modelId="{49807B54-F425-42D7-B19A-94734F288960}" srcId="{22AD43DA-E605-400F-8D94-9C380AD2E865}" destId="{8B488D49-6124-4AC9-AE65-99A36D433655}" srcOrd="1" destOrd="0" parTransId="{14850439-CD1D-4380-9697-D80D7422A31B}" sibTransId="{DBA7F902-86D9-4745-84A7-97E21FE1BD36}"/>
    <dgm:cxn modelId="{1889395E-7F56-4189-9F2F-94DBDAA72703}" srcId="{CEDB0DBC-4C5F-4851-AD2D-6E5D822DDA9B}" destId="{2B5EB444-118B-4052-9192-3C2E5ED3F503}" srcOrd="0" destOrd="0" parTransId="{2146550F-99DB-4335-8DBD-64FD63E9E5AA}" sibTransId="{A73D6A40-BDB4-481C-9DA9-59C13464E76F}"/>
    <dgm:cxn modelId="{32215570-D0B5-43A6-B5F2-CB38B43DB17C}" srcId="{22AD43DA-E605-400F-8D94-9C380AD2E865}" destId="{087B1A86-F1BD-4317-A233-120A17258290}" srcOrd="0" destOrd="0" parTransId="{F93CB927-DD5F-4A37-82F6-BC606564B230}" sibTransId="{6B44EB10-D835-4D29-B35F-BB12F1A835F3}"/>
    <dgm:cxn modelId="{32076A76-C478-4FF4-8973-36230E19E854}" type="presOf" srcId="{22AD43DA-E605-400F-8D94-9C380AD2E865}" destId="{5A139EF6-21B0-4327-9B19-380B6DF8F961}" srcOrd="0" destOrd="0" presId="urn:microsoft.com/office/officeart/2018/2/layout/IconLabelDescriptionList"/>
    <dgm:cxn modelId="{4212ED87-BC9F-4762-973E-EC8825D79AC1}" srcId="{5EBD60DC-862A-4D6D-8508-0F3FCE959A1F}" destId="{7B796D12-A99B-45BF-B6A0-FD23BDE864F2}" srcOrd="0" destOrd="0" parTransId="{9A99237C-83BA-455B-B4B3-89586895C67B}" sibTransId="{991A319A-CAE1-480F-9960-7733E149F53A}"/>
    <dgm:cxn modelId="{092C308F-02CE-4ACF-9FEC-1268BA49F73D}" srcId="{DDEC8E22-86DA-4671-BAB6-CA5ADEA64E67}" destId="{22AD43DA-E605-400F-8D94-9C380AD2E865}" srcOrd="2" destOrd="0" parTransId="{DF87DE20-B7AD-485E-ACF7-7A1913908099}" sibTransId="{D7542CA8-09CA-4A8A-97E3-C06E1229CAB1}"/>
    <dgm:cxn modelId="{116307A6-83FC-46DF-8917-0723DA075914}" srcId="{DDEC8E22-86DA-4671-BAB6-CA5ADEA64E67}" destId="{5EBD60DC-862A-4D6D-8508-0F3FCE959A1F}" srcOrd="1" destOrd="0" parTransId="{7641FB2D-525F-45A9-A0E0-95B9908D5B16}" sibTransId="{E8ED8EF3-E670-42E9-88B7-2AC6FA55C70B}"/>
    <dgm:cxn modelId="{62D457CD-510E-47D1-BF04-14853F8D77EE}" type="presOf" srcId="{C5095432-3E3F-4F7D-9B85-BECE358FE87F}" destId="{C118C99B-CE38-448C-8959-C8B048C7BE00}" srcOrd="0" destOrd="2" presId="urn:microsoft.com/office/officeart/2018/2/layout/IconLabelDescriptionList"/>
    <dgm:cxn modelId="{D32E37EC-3FAF-405D-B754-05C0D0872D15}" srcId="{CEDB0DBC-4C5F-4851-AD2D-6E5D822DDA9B}" destId="{C5095432-3E3F-4F7D-9B85-BECE358FE87F}" srcOrd="2" destOrd="0" parTransId="{E7A0FF55-CC0E-43CA-B839-BA063E17F5F8}" sibTransId="{D00FCCE5-B1A3-4B07-9CBC-F8AC373C03D2}"/>
    <dgm:cxn modelId="{F768CCEE-C6E9-4B78-A7C1-70AB95559E03}" type="presOf" srcId="{DDEC8E22-86DA-4671-BAB6-CA5ADEA64E67}" destId="{56AAA9DC-94AB-4545-BC02-F309681BCC0F}" srcOrd="0" destOrd="0" presId="urn:microsoft.com/office/officeart/2018/2/layout/IconLabelDescriptionList"/>
    <dgm:cxn modelId="{4638DFF4-A13B-4A8C-AE4D-830DA677183A}" type="presOf" srcId="{8DB74672-ABC0-4C5E-81E8-5A5017F1FA1F}" destId="{C02D9C5A-F024-45AF-8D94-FDBF241F2AA7}" srcOrd="0" destOrd="2" presId="urn:microsoft.com/office/officeart/2018/2/layout/IconLabelDescriptionList"/>
    <dgm:cxn modelId="{4E998FF7-6954-412C-9588-D91E928D0135}" type="presOf" srcId="{7B796D12-A99B-45BF-B6A0-FD23BDE864F2}" destId="{F15760C7-ACFD-4422-94AB-AA505C67BF01}" srcOrd="0" destOrd="0" presId="urn:microsoft.com/office/officeart/2018/2/layout/IconLabelDescriptionList"/>
    <dgm:cxn modelId="{78B170F8-5AAA-41D9-916F-6CF1D5555B7B}" type="presOf" srcId="{2B5EB444-118B-4052-9192-3C2E5ED3F503}" destId="{C118C99B-CE38-448C-8959-C8B048C7BE00}" srcOrd="0" destOrd="0" presId="urn:microsoft.com/office/officeart/2018/2/layout/IconLabelDescriptionList"/>
    <dgm:cxn modelId="{8F9E8329-79DC-44AB-B67D-0E049B9B7AE9}" type="presParOf" srcId="{56AAA9DC-94AB-4545-BC02-F309681BCC0F}" destId="{015E40F7-C525-4D57-9AEE-B8149B54B7B2}" srcOrd="0" destOrd="0" presId="urn:microsoft.com/office/officeart/2018/2/layout/IconLabelDescriptionList"/>
    <dgm:cxn modelId="{C50C5561-6029-4887-B23D-DC948CDAA0DD}" type="presParOf" srcId="{015E40F7-C525-4D57-9AEE-B8149B54B7B2}" destId="{D7CE2AC8-AE06-446C-94B7-CA6315949388}" srcOrd="0" destOrd="0" presId="urn:microsoft.com/office/officeart/2018/2/layout/IconLabelDescriptionList"/>
    <dgm:cxn modelId="{96B8F7EC-D24D-4F52-8C56-E8D9B6A76BC2}" type="presParOf" srcId="{015E40F7-C525-4D57-9AEE-B8149B54B7B2}" destId="{B2A5F99B-ABCC-4B78-805B-D57914B72686}" srcOrd="1" destOrd="0" presId="urn:microsoft.com/office/officeart/2018/2/layout/IconLabelDescriptionList"/>
    <dgm:cxn modelId="{95C8EE9A-86CF-4160-BF64-1EFD94388C5D}" type="presParOf" srcId="{015E40F7-C525-4D57-9AEE-B8149B54B7B2}" destId="{5EA41AEA-B016-48F1-BE19-1BD9223CF94B}" srcOrd="2" destOrd="0" presId="urn:microsoft.com/office/officeart/2018/2/layout/IconLabelDescriptionList"/>
    <dgm:cxn modelId="{F3FB623A-48EE-4451-A8B3-57D5F303C3DB}" type="presParOf" srcId="{015E40F7-C525-4D57-9AEE-B8149B54B7B2}" destId="{19B3BFC7-D497-4BAC-8421-5A381FC39FE1}" srcOrd="3" destOrd="0" presId="urn:microsoft.com/office/officeart/2018/2/layout/IconLabelDescriptionList"/>
    <dgm:cxn modelId="{900C1C6F-3D61-49A4-9E31-5386C03DCA6A}" type="presParOf" srcId="{015E40F7-C525-4D57-9AEE-B8149B54B7B2}" destId="{C118C99B-CE38-448C-8959-C8B048C7BE00}" srcOrd="4" destOrd="0" presId="urn:microsoft.com/office/officeart/2018/2/layout/IconLabelDescriptionList"/>
    <dgm:cxn modelId="{A9B344A9-BFEA-4B9F-8DBD-7D4962FD4343}" type="presParOf" srcId="{56AAA9DC-94AB-4545-BC02-F309681BCC0F}" destId="{D17D3D27-F96F-4AC0-9BE4-3D881A07DADE}" srcOrd="1" destOrd="0" presId="urn:microsoft.com/office/officeart/2018/2/layout/IconLabelDescriptionList"/>
    <dgm:cxn modelId="{A7053827-33B2-41A5-871E-C0B392CF5CFE}" type="presParOf" srcId="{56AAA9DC-94AB-4545-BC02-F309681BCC0F}" destId="{F2FF50B4-3F5E-4DFF-9579-6D6458393D94}" srcOrd="2" destOrd="0" presId="urn:microsoft.com/office/officeart/2018/2/layout/IconLabelDescriptionList"/>
    <dgm:cxn modelId="{1565A0E8-E39D-451E-B658-7CAFE58BE6DA}" type="presParOf" srcId="{F2FF50B4-3F5E-4DFF-9579-6D6458393D94}" destId="{9A928FD5-ECB1-43AD-B8C1-32895FF9FD0B}" srcOrd="0" destOrd="0" presId="urn:microsoft.com/office/officeart/2018/2/layout/IconLabelDescriptionList"/>
    <dgm:cxn modelId="{80044B7E-DCD8-4696-A340-0EB90A9336E9}" type="presParOf" srcId="{F2FF50B4-3F5E-4DFF-9579-6D6458393D94}" destId="{E1564510-80FC-4B93-A58D-2CFD72BC1F54}" srcOrd="1" destOrd="0" presId="urn:microsoft.com/office/officeart/2018/2/layout/IconLabelDescriptionList"/>
    <dgm:cxn modelId="{44A29BF0-AB30-450A-881D-933662B7036E}" type="presParOf" srcId="{F2FF50B4-3F5E-4DFF-9579-6D6458393D94}" destId="{91249F52-E40B-46E3-9DE3-E9FE0C6F3B6A}" srcOrd="2" destOrd="0" presId="urn:microsoft.com/office/officeart/2018/2/layout/IconLabelDescriptionList"/>
    <dgm:cxn modelId="{D676E2E3-DFA3-4E27-8634-B7198F7A85C4}" type="presParOf" srcId="{F2FF50B4-3F5E-4DFF-9579-6D6458393D94}" destId="{B2D47E37-6003-49A3-9C0E-1FD887D3CC3E}" srcOrd="3" destOrd="0" presId="urn:microsoft.com/office/officeart/2018/2/layout/IconLabelDescriptionList"/>
    <dgm:cxn modelId="{4714A130-5719-4F70-9A24-737DEF6EAEB8}" type="presParOf" srcId="{F2FF50B4-3F5E-4DFF-9579-6D6458393D94}" destId="{F15760C7-ACFD-4422-94AB-AA505C67BF01}" srcOrd="4" destOrd="0" presId="urn:microsoft.com/office/officeart/2018/2/layout/IconLabelDescriptionList"/>
    <dgm:cxn modelId="{06E41BAF-C507-4046-964D-3ED4F26DF265}" type="presParOf" srcId="{56AAA9DC-94AB-4545-BC02-F309681BCC0F}" destId="{A43E98B8-86A4-4D8A-BF4F-BD04DB6EB8DC}" srcOrd="3" destOrd="0" presId="urn:microsoft.com/office/officeart/2018/2/layout/IconLabelDescriptionList"/>
    <dgm:cxn modelId="{1BF5F5CF-5516-4FCD-99FA-7EF9D2AD0D1A}" type="presParOf" srcId="{56AAA9DC-94AB-4545-BC02-F309681BCC0F}" destId="{1C40EE00-12A4-4F52-9487-C2A051B656B3}" srcOrd="4" destOrd="0" presId="urn:microsoft.com/office/officeart/2018/2/layout/IconLabelDescriptionList"/>
    <dgm:cxn modelId="{65B707FD-3D2F-4E57-A598-BE540FF59C7F}" type="presParOf" srcId="{1C40EE00-12A4-4F52-9487-C2A051B656B3}" destId="{FCBC9CE1-717F-4151-84CB-5E54F9EE1645}" srcOrd="0" destOrd="0" presId="urn:microsoft.com/office/officeart/2018/2/layout/IconLabelDescriptionList"/>
    <dgm:cxn modelId="{0903F3D8-467D-402B-8874-0F01167F51EB}" type="presParOf" srcId="{1C40EE00-12A4-4F52-9487-C2A051B656B3}" destId="{D97A628E-DD7B-454C-9389-BD06F130F3F8}" srcOrd="1" destOrd="0" presId="urn:microsoft.com/office/officeart/2018/2/layout/IconLabelDescriptionList"/>
    <dgm:cxn modelId="{57D4E124-E863-4D3B-950A-C72067CD9E21}" type="presParOf" srcId="{1C40EE00-12A4-4F52-9487-C2A051B656B3}" destId="{5A139EF6-21B0-4327-9B19-380B6DF8F961}" srcOrd="2" destOrd="0" presId="urn:microsoft.com/office/officeart/2018/2/layout/IconLabelDescriptionList"/>
    <dgm:cxn modelId="{E3ABD526-E84E-4788-947F-46DB2D6AB3BF}" type="presParOf" srcId="{1C40EE00-12A4-4F52-9487-C2A051B656B3}" destId="{FA76CB43-BF6D-49DE-9C25-5FEE58689C99}" srcOrd="3" destOrd="0" presId="urn:microsoft.com/office/officeart/2018/2/layout/IconLabelDescriptionList"/>
    <dgm:cxn modelId="{E4549E4A-84F2-497D-80EB-BEDB1C995F3A}" type="presParOf" srcId="{1C40EE00-12A4-4F52-9487-C2A051B656B3}" destId="{C02D9C5A-F024-45AF-8D94-FDBF241F2AA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47E100-F4D1-4325-8482-7D752F7E5A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5EF5C94-2C8D-43D3-BD61-CCE9ECC5D029}">
      <dgm:prSet/>
      <dgm:spPr/>
      <dgm:t>
        <a:bodyPr/>
        <a:lstStyle/>
        <a:p>
          <a:r>
            <a:rPr lang="en-US" b="0" i="0"/>
            <a:t>Why Fix the Problem?</a:t>
          </a:r>
          <a:endParaRPr lang="en-US"/>
        </a:p>
      </dgm:t>
    </dgm:pt>
    <dgm:pt modelId="{512CD53A-FD80-448C-BDD1-AC4B2038D0D5}" type="parTrans" cxnId="{179EA4E2-C5F1-4A67-B9F8-017C9B302C8E}">
      <dgm:prSet/>
      <dgm:spPr/>
      <dgm:t>
        <a:bodyPr/>
        <a:lstStyle/>
        <a:p>
          <a:endParaRPr lang="en-US"/>
        </a:p>
      </dgm:t>
    </dgm:pt>
    <dgm:pt modelId="{0A7452D2-3FDE-497A-A5B5-6366D2915842}" type="sibTrans" cxnId="{179EA4E2-C5F1-4A67-B9F8-017C9B302C8E}">
      <dgm:prSet/>
      <dgm:spPr/>
      <dgm:t>
        <a:bodyPr/>
        <a:lstStyle/>
        <a:p>
          <a:endParaRPr lang="en-US"/>
        </a:p>
      </dgm:t>
    </dgm:pt>
    <dgm:pt modelId="{14875C40-3031-4D16-9697-685F58F4FDBE}">
      <dgm:prSet/>
      <dgm:spPr/>
      <dgm:t>
        <a:bodyPr/>
        <a:lstStyle/>
        <a:p>
          <a:r>
            <a:rPr lang="en-US" b="0" i="0" dirty="0"/>
            <a:t> Optimize hours of operation to:</a:t>
          </a:r>
          <a:endParaRPr lang="en-US" dirty="0"/>
        </a:p>
      </dgm:t>
    </dgm:pt>
    <dgm:pt modelId="{C0FB60E4-80E0-4FA1-AC64-B86F51DD54B8}" type="parTrans" cxnId="{95AC8826-FD3F-41FE-85D1-32F69EA1B5EC}">
      <dgm:prSet/>
      <dgm:spPr/>
      <dgm:t>
        <a:bodyPr/>
        <a:lstStyle/>
        <a:p>
          <a:endParaRPr lang="en-US"/>
        </a:p>
      </dgm:t>
    </dgm:pt>
    <dgm:pt modelId="{BA4CA0CF-87F0-4C66-98C7-1DE349D7806C}" type="sibTrans" cxnId="{95AC8826-FD3F-41FE-85D1-32F69EA1B5EC}">
      <dgm:prSet/>
      <dgm:spPr/>
      <dgm:t>
        <a:bodyPr/>
        <a:lstStyle/>
        <a:p>
          <a:endParaRPr lang="en-US"/>
        </a:p>
      </dgm:t>
    </dgm:pt>
    <dgm:pt modelId="{771E6EBC-41E2-4FC9-95C9-64900056A493}">
      <dgm:prSet/>
      <dgm:spPr/>
      <dgm:t>
        <a:bodyPr/>
        <a:lstStyle/>
        <a:p>
          <a:r>
            <a:rPr lang="en-US" b="0" i="0" dirty="0"/>
            <a:t> Reduce operational costs (lower electricity bill, labor cost, etc.)</a:t>
          </a:r>
          <a:endParaRPr lang="en-US" dirty="0"/>
        </a:p>
      </dgm:t>
    </dgm:pt>
    <dgm:pt modelId="{1AE40FE4-10D4-435D-A22B-08548716696C}" type="parTrans" cxnId="{223F766C-21FF-46A8-BD7D-39F5565B78B3}">
      <dgm:prSet/>
      <dgm:spPr/>
      <dgm:t>
        <a:bodyPr/>
        <a:lstStyle/>
        <a:p>
          <a:endParaRPr lang="en-US"/>
        </a:p>
      </dgm:t>
    </dgm:pt>
    <dgm:pt modelId="{399C7794-4F27-4281-9384-0E2FA57E97F7}" type="sibTrans" cxnId="{223F766C-21FF-46A8-BD7D-39F5565B78B3}">
      <dgm:prSet/>
      <dgm:spPr/>
      <dgm:t>
        <a:bodyPr/>
        <a:lstStyle/>
        <a:p>
          <a:endParaRPr lang="en-US"/>
        </a:p>
      </dgm:t>
    </dgm:pt>
    <dgm:pt modelId="{77D26B82-95D6-46EA-85BF-86E5BF5570F0}">
      <dgm:prSet/>
      <dgm:spPr/>
      <dgm:t>
        <a:bodyPr/>
        <a:lstStyle/>
        <a:p>
          <a:r>
            <a:rPr lang="en-US" b="0" i="0"/>
            <a:t>Estimated Benefit:</a:t>
          </a:r>
          <a:endParaRPr lang="en-US"/>
        </a:p>
      </dgm:t>
    </dgm:pt>
    <dgm:pt modelId="{4EB807B0-CD11-4470-99D5-81CEA72B1B58}" type="parTrans" cxnId="{E5DAC61D-DAF2-42CD-90C8-D241EC1D27C5}">
      <dgm:prSet/>
      <dgm:spPr/>
      <dgm:t>
        <a:bodyPr/>
        <a:lstStyle/>
        <a:p>
          <a:endParaRPr lang="en-US"/>
        </a:p>
      </dgm:t>
    </dgm:pt>
    <dgm:pt modelId="{C595117D-5722-453A-92B3-F20D6281CC89}" type="sibTrans" cxnId="{E5DAC61D-DAF2-42CD-90C8-D241EC1D27C5}">
      <dgm:prSet/>
      <dgm:spPr/>
      <dgm:t>
        <a:bodyPr/>
        <a:lstStyle/>
        <a:p>
          <a:endParaRPr lang="en-US"/>
        </a:p>
      </dgm:t>
    </dgm:pt>
    <dgm:pt modelId="{E3828243-8930-423B-AF8C-4DF3EB939564}">
      <dgm:prSet/>
      <dgm:spPr/>
      <dgm:t>
        <a:bodyPr/>
        <a:lstStyle/>
        <a:p>
          <a:r>
            <a:rPr lang="en-US" b="0" i="0" dirty="0"/>
            <a:t> Monthly savings by eliminating inefficient hours</a:t>
          </a:r>
          <a:endParaRPr lang="en-US" dirty="0"/>
        </a:p>
      </dgm:t>
    </dgm:pt>
    <dgm:pt modelId="{CBCE9A8A-9D2E-4644-8415-90053214E60E}" type="parTrans" cxnId="{C209E304-03AC-4245-A817-C49B19744555}">
      <dgm:prSet/>
      <dgm:spPr/>
      <dgm:t>
        <a:bodyPr/>
        <a:lstStyle/>
        <a:p>
          <a:endParaRPr lang="en-US"/>
        </a:p>
      </dgm:t>
    </dgm:pt>
    <dgm:pt modelId="{9FCE2637-1032-427C-96F3-0B51B25A95C8}" type="sibTrans" cxnId="{C209E304-03AC-4245-A817-C49B19744555}">
      <dgm:prSet/>
      <dgm:spPr/>
      <dgm:t>
        <a:bodyPr/>
        <a:lstStyle/>
        <a:p>
          <a:endParaRPr lang="en-US"/>
        </a:p>
      </dgm:t>
    </dgm:pt>
    <dgm:pt modelId="{AC84FC6C-C407-4882-B625-505279D86A4B}">
      <dgm:prSet/>
      <dgm:spPr/>
      <dgm:t>
        <a:bodyPr/>
        <a:lstStyle/>
        <a:p>
          <a:r>
            <a:rPr lang="en-US" b="0" i="0"/>
            <a:t>Key Measurements of Success:</a:t>
          </a:r>
          <a:endParaRPr lang="en-US"/>
        </a:p>
      </dgm:t>
    </dgm:pt>
    <dgm:pt modelId="{25E388E4-3D22-47A1-A5F2-5C5C231245C1}" type="parTrans" cxnId="{6DCD1F90-A2CF-4F2B-923F-A96BAD7EA5B8}">
      <dgm:prSet/>
      <dgm:spPr/>
      <dgm:t>
        <a:bodyPr/>
        <a:lstStyle/>
        <a:p>
          <a:endParaRPr lang="en-US"/>
        </a:p>
      </dgm:t>
    </dgm:pt>
    <dgm:pt modelId="{9D8C15C6-EFF4-478A-9BB8-3FA63F75131F}" type="sibTrans" cxnId="{6DCD1F90-A2CF-4F2B-923F-A96BAD7EA5B8}">
      <dgm:prSet/>
      <dgm:spPr/>
      <dgm:t>
        <a:bodyPr/>
        <a:lstStyle/>
        <a:p>
          <a:endParaRPr lang="en-US"/>
        </a:p>
      </dgm:t>
    </dgm:pt>
    <dgm:pt modelId="{B068B692-59BB-4C70-A175-4403E24D627A}">
      <dgm:prSet/>
      <dgm:spPr/>
      <dgm:t>
        <a:bodyPr/>
        <a:lstStyle/>
        <a:p>
          <a:r>
            <a:rPr lang="en-US" b="0" i="0" dirty="0"/>
            <a:t> Increased SQL</a:t>
          </a:r>
          <a:endParaRPr lang="en-US" dirty="0"/>
        </a:p>
      </dgm:t>
    </dgm:pt>
    <dgm:pt modelId="{0E2B1E78-4473-4717-8CCC-9355E7F4F7B5}" type="parTrans" cxnId="{0A07F9C4-62B6-42C8-B97C-5B53A4A9BBBD}">
      <dgm:prSet/>
      <dgm:spPr/>
      <dgm:t>
        <a:bodyPr/>
        <a:lstStyle/>
        <a:p>
          <a:endParaRPr lang="en-US"/>
        </a:p>
      </dgm:t>
    </dgm:pt>
    <dgm:pt modelId="{AB2FB7CE-1ADC-425F-BD49-8CEAAE526EA9}" type="sibTrans" cxnId="{0A07F9C4-62B6-42C8-B97C-5B53A4A9BBBD}">
      <dgm:prSet/>
      <dgm:spPr/>
      <dgm:t>
        <a:bodyPr/>
        <a:lstStyle/>
        <a:p>
          <a:endParaRPr lang="en-US"/>
        </a:p>
      </dgm:t>
    </dgm:pt>
    <dgm:pt modelId="{9A0B0510-AC3C-4CEB-9F95-71AF52606F57}">
      <dgm:prSet/>
      <dgm:spPr/>
      <dgm:t>
        <a:bodyPr/>
        <a:lstStyle/>
        <a:p>
          <a:r>
            <a:rPr lang="en-US" b="0" i="0" dirty="0"/>
            <a:t>Improvement Objective/Goal:</a:t>
          </a:r>
          <a:endParaRPr lang="en-US" dirty="0"/>
        </a:p>
      </dgm:t>
    </dgm:pt>
    <dgm:pt modelId="{3D5C03B2-E535-4E7A-B920-2CB2BC94881D}" type="parTrans" cxnId="{1980D393-70A5-4A48-9816-6B4A19DF6215}">
      <dgm:prSet/>
      <dgm:spPr/>
      <dgm:t>
        <a:bodyPr/>
        <a:lstStyle/>
        <a:p>
          <a:endParaRPr lang="en-US"/>
        </a:p>
      </dgm:t>
    </dgm:pt>
    <dgm:pt modelId="{F50277C5-0070-49E6-9730-5EFBEE171624}" type="sibTrans" cxnId="{1980D393-70A5-4A48-9816-6B4A19DF6215}">
      <dgm:prSet/>
      <dgm:spPr/>
      <dgm:t>
        <a:bodyPr/>
        <a:lstStyle/>
        <a:p>
          <a:endParaRPr lang="en-US"/>
        </a:p>
      </dgm:t>
    </dgm:pt>
    <dgm:pt modelId="{595D98E4-0E7C-4C1A-9243-FEF662655415}">
      <dgm:prSet/>
      <dgm:spPr/>
      <dgm:t>
        <a:bodyPr/>
        <a:lstStyle/>
        <a:p>
          <a:r>
            <a:rPr lang="en-US" b="0" i="0" dirty="0"/>
            <a:t> Reduce hours of operation by &gt;= 10 hours per week while minimizing financial loss</a:t>
          </a:r>
          <a:endParaRPr lang="en-US" dirty="0"/>
        </a:p>
      </dgm:t>
    </dgm:pt>
    <dgm:pt modelId="{314D7881-2A03-4044-9ADF-FD45A0CE4DE9}" type="parTrans" cxnId="{5F26612B-A004-4ADC-9EDB-1A6A1C790E23}">
      <dgm:prSet/>
      <dgm:spPr/>
      <dgm:t>
        <a:bodyPr/>
        <a:lstStyle/>
        <a:p>
          <a:endParaRPr lang="en-US"/>
        </a:p>
      </dgm:t>
    </dgm:pt>
    <dgm:pt modelId="{670DE18D-25BD-4240-8996-BBC6E01A1716}" type="sibTrans" cxnId="{5F26612B-A004-4ADC-9EDB-1A6A1C790E23}">
      <dgm:prSet/>
      <dgm:spPr/>
      <dgm:t>
        <a:bodyPr/>
        <a:lstStyle/>
        <a:p>
          <a:endParaRPr lang="en-US"/>
        </a:p>
      </dgm:t>
    </dgm:pt>
    <dgm:pt modelId="{6C59E3C6-48C4-4A92-8BA3-EF6DD31DD38C}">
      <dgm:prSet/>
      <dgm:spPr/>
      <dgm:t>
        <a:bodyPr/>
        <a:lstStyle/>
        <a:p>
          <a:r>
            <a:rPr lang="en-US" b="0" i="0" dirty="0"/>
            <a:t> Actual Hour decrease dependent on analysis</a:t>
          </a:r>
          <a:endParaRPr lang="en-US" dirty="0"/>
        </a:p>
      </dgm:t>
    </dgm:pt>
    <dgm:pt modelId="{2806DB86-C908-4C83-A21E-9B8414770209}" type="parTrans" cxnId="{79883553-290F-4B08-B0EF-665C4D66AEDD}">
      <dgm:prSet/>
      <dgm:spPr/>
      <dgm:t>
        <a:bodyPr/>
        <a:lstStyle/>
        <a:p>
          <a:endParaRPr lang="en-US"/>
        </a:p>
      </dgm:t>
    </dgm:pt>
    <dgm:pt modelId="{C8688E82-A836-4B13-9043-4FD1D3C8D9EF}" type="sibTrans" cxnId="{79883553-290F-4B08-B0EF-665C4D66AEDD}">
      <dgm:prSet/>
      <dgm:spPr/>
      <dgm:t>
        <a:bodyPr/>
        <a:lstStyle/>
        <a:p>
          <a:endParaRPr lang="en-US"/>
        </a:p>
      </dgm:t>
    </dgm:pt>
    <dgm:pt modelId="{B234A20E-A3D4-3345-94D9-5F5BBECD225D}">
      <dgm:prSet/>
      <dgm:spPr/>
      <dgm:t>
        <a:bodyPr/>
        <a:lstStyle/>
        <a:p>
          <a:r>
            <a:rPr lang="en-US" dirty="0"/>
            <a:t> Improved quality of processes (Sigma Quality Process) </a:t>
          </a:r>
        </a:p>
      </dgm:t>
    </dgm:pt>
    <dgm:pt modelId="{E77F3B51-B3E2-204A-9CD0-7236F46052BA}" type="parTrans" cxnId="{429D8058-6737-9B4D-BFFD-2EF6A6E46857}">
      <dgm:prSet/>
      <dgm:spPr/>
      <dgm:t>
        <a:bodyPr/>
        <a:lstStyle/>
        <a:p>
          <a:endParaRPr lang="en-US"/>
        </a:p>
      </dgm:t>
    </dgm:pt>
    <dgm:pt modelId="{2A0B18F2-CAB3-4A40-B201-6E4E3A2F33CE}" type="sibTrans" cxnId="{429D8058-6737-9B4D-BFFD-2EF6A6E46857}">
      <dgm:prSet/>
      <dgm:spPr/>
      <dgm:t>
        <a:bodyPr/>
        <a:lstStyle/>
        <a:p>
          <a:endParaRPr lang="en-US"/>
        </a:p>
      </dgm:t>
    </dgm:pt>
    <dgm:pt modelId="{666C3B11-0607-2D41-99CC-497EBDA04770}">
      <dgm:prSet/>
      <dgm:spPr/>
      <dgm:t>
        <a:bodyPr/>
        <a:lstStyle/>
        <a:p>
          <a:r>
            <a:rPr lang="en-US" dirty="0"/>
            <a:t> Decrease employee burnout (too many hours has been a complaint)</a:t>
          </a:r>
        </a:p>
      </dgm:t>
    </dgm:pt>
    <dgm:pt modelId="{E60C7145-3CCB-C346-9513-706152A9F466}" type="parTrans" cxnId="{3DED3F02-3FE8-F24E-81D3-4571008BE94C}">
      <dgm:prSet/>
      <dgm:spPr/>
      <dgm:t>
        <a:bodyPr/>
        <a:lstStyle/>
        <a:p>
          <a:endParaRPr lang="en-US"/>
        </a:p>
      </dgm:t>
    </dgm:pt>
    <dgm:pt modelId="{AF873DBD-F684-5A4D-80BF-9255667C28EE}" type="sibTrans" cxnId="{3DED3F02-3FE8-F24E-81D3-4571008BE94C}">
      <dgm:prSet/>
      <dgm:spPr/>
      <dgm:t>
        <a:bodyPr/>
        <a:lstStyle/>
        <a:p>
          <a:endParaRPr lang="en-US"/>
        </a:p>
      </dgm:t>
    </dgm:pt>
    <dgm:pt modelId="{F476CE9E-0E43-1048-AB3C-75B7B34C470E}">
      <dgm:prSet/>
      <dgm:spPr/>
      <dgm:t>
        <a:bodyPr/>
        <a:lstStyle/>
        <a:p>
          <a:r>
            <a:rPr lang="en-US" b="0" i="0" dirty="0"/>
            <a:t> Potentially increase profitability.</a:t>
          </a:r>
          <a:endParaRPr lang="en-US" dirty="0"/>
        </a:p>
      </dgm:t>
    </dgm:pt>
    <dgm:pt modelId="{3C381355-72DB-CB4B-B69D-3CE7DF1653E8}" type="parTrans" cxnId="{8E8B566B-68B6-DB4A-9883-9B3286E06E42}">
      <dgm:prSet/>
      <dgm:spPr/>
      <dgm:t>
        <a:bodyPr/>
        <a:lstStyle/>
        <a:p>
          <a:endParaRPr lang="en-US"/>
        </a:p>
      </dgm:t>
    </dgm:pt>
    <dgm:pt modelId="{AF919131-61AC-314C-A08A-BBF1E102FC78}" type="sibTrans" cxnId="{8E8B566B-68B6-DB4A-9883-9B3286E06E42}">
      <dgm:prSet/>
      <dgm:spPr/>
      <dgm:t>
        <a:bodyPr/>
        <a:lstStyle/>
        <a:p>
          <a:endParaRPr lang="en-US"/>
        </a:p>
      </dgm:t>
    </dgm:pt>
    <dgm:pt modelId="{910ED0A4-74FD-244F-B392-02B7940C052E}">
      <dgm:prSet/>
      <dgm:spPr/>
      <dgm:t>
        <a:bodyPr/>
        <a:lstStyle/>
        <a:p>
          <a:r>
            <a:rPr lang="en-US" b="0" i="0" dirty="0"/>
            <a:t> Reduction in weekly employee payout</a:t>
          </a:r>
          <a:endParaRPr lang="en-US" dirty="0"/>
        </a:p>
      </dgm:t>
    </dgm:pt>
    <dgm:pt modelId="{9AA42712-A2B2-474E-92DD-62A23E2CEAA8}" type="parTrans" cxnId="{D1ED6B63-CC76-0242-9271-105D71D0DE64}">
      <dgm:prSet/>
      <dgm:spPr/>
      <dgm:t>
        <a:bodyPr/>
        <a:lstStyle/>
        <a:p>
          <a:endParaRPr lang="en-US"/>
        </a:p>
      </dgm:t>
    </dgm:pt>
    <dgm:pt modelId="{278B623D-9CEF-5C46-A4D4-D7577F3CF48D}" type="sibTrans" cxnId="{D1ED6B63-CC76-0242-9271-105D71D0DE64}">
      <dgm:prSet/>
      <dgm:spPr/>
      <dgm:t>
        <a:bodyPr/>
        <a:lstStyle/>
        <a:p>
          <a:endParaRPr lang="en-US"/>
        </a:p>
      </dgm:t>
    </dgm:pt>
    <dgm:pt modelId="{6CE8963D-CCDF-B043-B33F-408591ED1134}">
      <dgm:prSet/>
      <dgm:spPr/>
      <dgm:t>
        <a:bodyPr/>
        <a:lstStyle/>
        <a:p>
          <a:r>
            <a:rPr lang="en-US" b="0" i="0" dirty="0"/>
            <a:t> Reduction in electricity costs</a:t>
          </a:r>
          <a:endParaRPr lang="en-US" dirty="0"/>
        </a:p>
      </dgm:t>
    </dgm:pt>
    <dgm:pt modelId="{76726A2A-B742-9B4B-90B9-C9E98FCEB954}" type="parTrans" cxnId="{CD1279DE-9EB4-7449-85A5-FF6326F7BC73}">
      <dgm:prSet/>
      <dgm:spPr/>
      <dgm:t>
        <a:bodyPr/>
        <a:lstStyle/>
        <a:p>
          <a:endParaRPr lang="en-US"/>
        </a:p>
      </dgm:t>
    </dgm:pt>
    <dgm:pt modelId="{0931B77E-4929-4043-A691-AF2FDA5B2C09}" type="sibTrans" cxnId="{CD1279DE-9EB4-7449-85A5-FF6326F7BC73}">
      <dgm:prSet/>
      <dgm:spPr/>
      <dgm:t>
        <a:bodyPr/>
        <a:lstStyle/>
        <a:p>
          <a:endParaRPr lang="en-US"/>
        </a:p>
      </dgm:t>
    </dgm:pt>
    <dgm:pt modelId="{0DEA9773-9DF5-9A4D-84A5-0F102DCA1556}">
      <dgm:prSet/>
      <dgm:spPr/>
      <dgm:t>
        <a:bodyPr/>
        <a:lstStyle/>
        <a:p>
          <a:r>
            <a:rPr lang="en-US" b="0" i="0" dirty="0"/>
            <a:t> Reduction in weekly operating hours</a:t>
          </a:r>
          <a:endParaRPr lang="en-US" dirty="0"/>
        </a:p>
      </dgm:t>
    </dgm:pt>
    <dgm:pt modelId="{4BF57318-8CAC-E849-AA9D-C6AC10DFBF71}" type="parTrans" cxnId="{0D52966E-CA30-B24C-B56D-727DCB4D31B3}">
      <dgm:prSet/>
      <dgm:spPr/>
      <dgm:t>
        <a:bodyPr/>
        <a:lstStyle/>
        <a:p>
          <a:endParaRPr lang="en-US"/>
        </a:p>
      </dgm:t>
    </dgm:pt>
    <dgm:pt modelId="{3420654B-BD2E-7443-A2EC-A3DEC8266341}" type="sibTrans" cxnId="{0D52966E-CA30-B24C-B56D-727DCB4D31B3}">
      <dgm:prSet/>
      <dgm:spPr/>
      <dgm:t>
        <a:bodyPr/>
        <a:lstStyle/>
        <a:p>
          <a:endParaRPr lang="en-US"/>
        </a:p>
      </dgm:t>
    </dgm:pt>
    <dgm:pt modelId="{55C2D5FE-7240-9B47-9748-C85910871ED3}" type="pres">
      <dgm:prSet presAssocID="{5747E100-F4D1-4325-8482-7D752F7E5A84}" presName="linear" presStyleCnt="0">
        <dgm:presLayoutVars>
          <dgm:dir/>
          <dgm:animLvl val="lvl"/>
          <dgm:resizeHandles val="exact"/>
        </dgm:presLayoutVars>
      </dgm:prSet>
      <dgm:spPr/>
    </dgm:pt>
    <dgm:pt modelId="{81D151F5-4323-E846-A7C5-CDF352FFACB5}" type="pres">
      <dgm:prSet presAssocID="{F5EF5C94-2C8D-43D3-BD61-CCE9ECC5D029}" presName="parentLin" presStyleCnt="0"/>
      <dgm:spPr/>
    </dgm:pt>
    <dgm:pt modelId="{73A8BAAF-1C09-554C-90DF-7FAE550022F1}" type="pres">
      <dgm:prSet presAssocID="{F5EF5C94-2C8D-43D3-BD61-CCE9ECC5D029}" presName="parentLeftMargin" presStyleLbl="node1" presStyleIdx="0" presStyleCnt="4"/>
      <dgm:spPr/>
    </dgm:pt>
    <dgm:pt modelId="{A01D966D-5C8D-4241-9382-318BD0986471}" type="pres">
      <dgm:prSet presAssocID="{F5EF5C94-2C8D-43D3-BD61-CCE9ECC5D029}" presName="parentText" presStyleLbl="node1" presStyleIdx="0" presStyleCnt="4">
        <dgm:presLayoutVars>
          <dgm:chMax val="0"/>
          <dgm:bulletEnabled val="1"/>
        </dgm:presLayoutVars>
      </dgm:prSet>
      <dgm:spPr/>
    </dgm:pt>
    <dgm:pt modelId="{C41FBB51-2107-C148-BF5F-112ED8DF3774}" type="pres">
      <dgm:prSet presAssocID="{F5EF5C94-2C8D-43D3-BD61-CCE9ECC5D029}" presName="negativeSpace" presStyleCnt="0"/>
      <dgm:spPr/>
    </dgm:pt>
    <dgm:pt modelId="{1D670FCB-CD59-1447-9867-5EC0D680A018}" type="pres">
      <dgm:prSet presAssocID="{F5EF5C94-2C8D-43D3-BD61-CCE9ECC5D029}" presName="childText" presStyleLbl="conFgAcc1" presStyleIdx="0" presStyleCnt="4">
        <dgm:presLayoutVars>
          <dgm:bulletEnabled val="1"/>
        </dgm:presLayoutVars>
      </dgm:prSet>
      <dgm:spPr/>
    </dgm:pt>
    <dgm:pt modelId="{0C92F36E-3D07-A542-9A7F-2A5E93AECB4A}" type="pres">
      <dgm:prSet presAssocID="{0A7452D2-3FDE-497A-A5B5-6366D2915842}" presName="spaceBetweenRectangles" presStyleCnt="0"/>
      <dgm:spPr/>
    </dgm:pt>
    <dgm:pt modelId="{6B913473-0AD8-CA43-8D7E-464389AC0EC9}" type="pres">
      <dgm:prSet presAssocID="{77D26B82-95D6-46EA-85BF-86E5BF5570F0}" presName="parentLin" presStyleCnt="0"/>
      <dgm:spPr/>
    </dgm:pt>
    <dgm:pt modelId="{6EBCA474-DC05-3340-802C-52938E2F000C}" type="pres">
      <dgm:prSet presAssocID="{77D26B82-95D6-46EA-85BF-86E5BF5570F0}" presName="parentLeftMargin" presStyleLbl="node1" presStyleIdx="0" presStyleCnt="4"/>
      <dgm:spPr/>
    </dgm:pt>
    <dgm:pt modelId="{BF4DD26F-05CE-C44E-B325-6871728E5383}" type="pres">
      <dgm:prSet presAssocID="{77D26B82-95D6-46EA-85BF-86E5BF5570F0}" presName="parentText" presStyleLbl="node1" presStyleIdx="1" presStyleCnt="4">
        <dgm:presLayoutVars>
          <dgm:chMax val="0"/>
          <dgm:bulletEnabled val="1"/>
        </dgm:presLayoutVars>
      </dgm:prSet>
      <dgm:spPr/>
    </dgm:pt>
    <dgm:pt modelId="{D1419541-C25E-764E-A442-C8537CE7BFCD}" type="pres">
      <dgm:prSet presAssocID="{77D26B82-95D6-46EA-85BF-86E5BF5570F0}" presName="negativeSpace" presStyleCnt="0"/>
      <dgm:spPr/>
    </dgm:pt>
    <dgm:pt modelId="{B573A1BF-C68E-1445-B03F-9CB786E38F82}" type="pres">
      <dgm:prSet presAssocID="{77D26B82-95D6-46EA-85BF-86E5BF5570F0}" presName="childText" presStyleLbl="conFgAcc1" presStyleIdx="1" presStyleCnt="4">
        <dgm:presLayoutVars>
          <dgm:bulletEnabled val="1"/>
        </dgm:presLayoutVars>
      </dgm:prSet>
      <dgm:spPr/>
    </dgm:pt>
    <dgm:pt modelId="{7E9D4B92-CE6B-A943-BC9D-BD3EDADEB4E3}" type="pres">
      <dgm:prSet presAssocID="{C595117D-5722-453A-92B3-F20D6281CC89}" presName="spaceBetweenRectangles" presStyleCnt="0"/>
      <dgm:spPr/>
    </dgm:pt>
    <dgm:pt modelId="{D9900F5B-5761-7946-AF64-59D75F9F93FC}" type="pres">
      <dgm:prSet presAssocID="{AC84FC6C-C407-4882-B625-505279D86A4B}" presName="parentLin" presStyleCnt="0"/>
      <dgm:spPr/>
    </dgm:pt>
    <dgm:pt modelId="{B3CFBDD7-A573-F843-9A61-AF74CA986B4E}" type="pres">
      <dgm:prSet presAssocID="{AC84FC6C-C407-4882-B625-505279D86A4B}" presName="parentLeftMargin" presStyleLbl="node1" presStyleIdx="1" presStyleCnt="4"/>
      <dgm:spPr/>
    </dgm:pt>
    <dgm:pt modelId="{5898EEDE-3786-9541-9746-5C8CB2957306}" type="pres">
      <dgm:prSet presAssocID="{AC84FC6C-C407-4882-B625-505279D86A4B}" presName="parentText" presStyleLbl="node1" presStyleIdx="2" presStyleCnt="4">
        <dgm:presLayoutVars>
          <dgm:chMax val="0"/>
          <dgm:bulletEnabled val="1"/>
        </dgm:presLayoutVars>
      </dgm:prSet>
      <dgm:spPr/>
    </dgm:pt>
    <dgm:pt modelId="{DAD3F0E6-1936-384A-9572-D29BD52A48D8}" type="pres">
      <dgm:prSet presAssocID="{AC84FC6C-C407-4882-B625-505279D86A4B}" presName="negativeSpace" presStyleCnt="0"/>
      <dgm:spPr/>
    </dgm:pt>
    <dgm:pt modelId="{F0A7BEC3-3A6B-ED42-9332-88906B5E7EFF}" type="pres">
      <dgm:prSet presAssocID="{AC84FC6C-C407-4882-B625-505279D86A4B}" presName="childText" presStyleLbl="conFgAcc1" presStyleIdx="2" presStyleCnt="4">
        <dgm:presLayoutVars>
          <dgm:bulletEnabled val="1"/>
        </dgm:presLayoutVars>
      </dgm:prSet>
      <dgm:spPr/>
    </dgm:pt>
    <dgm:pt modelId="{FDB53EE9-F79F-5740-B9FD-8C0A17175DA0}" type="pres">
      <dgm:prSet presAssocID="{9D8C15C6-EFF4-478A-9BB8-3FA63F75131F}" presName="spaceBetweenRectangles" presStyleCnt="0"/>
      <dgm:spPr/>
    </dgm:pt>
    <dgm:pt modelId="{53EBEC01-BEDF-DC4F-BA08-028452D8D42F}" type="pres">
      <dgm:prSet presAssocID="{9A0B0510-AC3C-4CEB-9F95-71AF52606F57}" presName="parentLin" presStyleCnt="0"/>
      <dgm:spPr/>
    </dgm:pt>
    <dgm:pt modelId="{9463784E-0409-D147-B2F4-A16B03707909}" type="pres">
      <dgm:prSet presAssocID="{9A0B0510-AC3C-4CEB-9F95-71AF52606F57}" presName="parentLeftMargin" presStyleLbl="node1" presStyleIdx="2" presStyleCnt="4"/>
      <dgm:spPr/>
    </dgm:pt>
    <dgm:pt modelId="{980072C7-95B8-0148-8AC5-DFACF40216B2}" type="pres">
      <dgm:prSet presAssocID="{9A0B0510-AC3C-4CEB-9F95-71AF52606F57}" presName="parentText" presStyleLbl="node1" presStyleIdx="3" presStyleCnt="4">
        <dgm:presLayoutVars>
          <dgm:chMax val="0"/>
          <dgm:bulletEnabled val="1"/>
        </dgm:presLayoutVars>
      </dgm:prSet>
      <dgm:spPr/>
    </dgm:pt>
    <dgm:pt modelId="{B76FAB70-084B-1B42-AAFF-B2FC2F3D97D6}" type="pres">
      <dgm:prSet presAssocID="{9A0B0510-AC3C-4CEB-9F95-71AF52606F57}" presName="negativeSpace" presStyleCnt="0"/>
      <dgm:spPr/>
    </dgm:pt>
    <dgm:pt modelId="{CE43892E-DE45-F34A-88B4-E104BAD1C299}" type="pres">
      <dgm:prSet presAssocID="{9A0B0510-AC3C-4CEB-9F95-71AF52606F57}" presName="childText" presStyleLbl="conFgAcc1" presStyleIdx="3" presStyleCnt="4">
        <dgm:presLayoutVars>
          <dgm:bulletEnabled val="1"/>
        </dgm:presLayoutVars>
      </dgm:prSet>
      <dgm:spPr/>
    </dgm:pt>
  </dgm:ptLst>
  <dgm:cxnLst>
    <dgm:cxn modelId="{3DED3F02-3FE8-F24E-81D3-4571008BE94C}" srcId="{14875C40-3031-4D16-9697-685F58F4FDBE}" destId="{666C3B11-0607-2D41-99CC-497EBDA04770}" srcOrd="2" destOrd="0" parTransId="{E60C7145-3CCB-C346-9513-706152A9F466}" sibTransId="{AF873DBD-F684-5A4D-80BF-9255667C28EE}"/>
    <dgm:cxn modelId="{02F9E104-8A53-BB43-8A75-7934C341C434}" type="presOf" srcId="{6C59E3C6-48C4-4A92-8BA3-EF6DD31DD38C}" destId="{CE43892E-DE45-F34A-88B4-E104BAD1C299}" srcOrd="0" destOrd="1" presId="urn:microsoft.com/office/officeart/2005/8/layout/list1"/>
    <dgm:cxn modelId="{C209E304-03AC-4245-A817-C49B19744555}" srcId="{77D26B82-95D6-46EA-85BF-86E5BF5570F0}" destId="{E3828243-8930-423B-AF8C-4DF3EB939564}" srcOrd="0" destOrd="0" parTransId="{CBCE9A8A-9D2E-4644-8415-90053214E60E}" sibTransId="{9FCE2637-1032-427C-96F3-0B51B25A95C8}"/>
    <dgm:cxn modelId="{E5DAC61D-DAF2-42CD-90C8-D241EC1D27C5}" srcId="{5747E100-F4D1-4325-8482-7D752F7E5A84}" destId="{77D26B82-95D6-46EA-85BF-86E5BF5570F0}" srcOrd="1" destOrd="0" parTransId="{4EB807B0-CD11-4470-99D5-81CEA72B1B58}" sibTransId="{C595117D-5722-453A-92B3-F20D6281CC89}"/>
    <dgm:cxn modelId="{A7831C21-605E-0C48-BBDC-7236AC3BED09}" type="presOf" srcId="{9A0B0510-AC3C-4CEB-9F95-71AF52606F57}" destId="{980072C7-95B8-0148-8AC5-DFACF40216B2}" srcOrd="1" destOrd="0" presId="urn:microsoft.com/office/officeart/2005/8/layout/list1"/>
    <dgm:cxn modelId="{95AC8826-FD3F-41FE-85D1-32F69EA1B5EC}" srcId="{F5EF5C94-2C8D-43D3-BD61-CCE9ECC5D029}" destId="{14875C40-3031-4D16-9697-685F58F4FDBE}" srcOrd="0" destOrd="0" parTransId="{C0FB60E4-80E0-4FA1-AC64-B86F51DD54B8}" sibTransId="{BA4CA0CF-87F0-4C66-98C7-1DE349D7806C}"/>
    <dgm:cxn modelId="{7D3C5127-F2E2-4E42-A2FF-6D59EE0E3738}" type="presOf" srcId="{6CE8963D-CCDF-B043-B33F-408591ED1134}" destId="{F0A7BEC3-3A6B-ED42-9332-88906B5E7EFF}" srcOrd="0" destOrd="2" presId="urn:microsoft.com/office/officeart/2005/8/layout/list1"/>
    <dgm:cxn modelId="{5F26612B-A004-4ADC-9EDB-1A6A1C790E23}" srcId="{9A0B0510-AC3C-4CEB-9F95-71AF52606F57}" destId="{595D98E4-0E7C-4C1A-9243-FEF662655415}" srcOrd="0" destOrd="0" parTransId="{314D7881-2A03-4044-9ADF-FD45A0CE4DE9}" sibTransId="{670DE18D-25BD-4240-8996-BBC6E01A1716}"/>
    <dgm:cxn modelId="{AE9B8A34-9C4D-2742-A88C-1901705911CB}" type="presOf" srcId="{AC84FC6C-C407-4882-B625-505279D86A4B}" destId="{5898EEDE-3786-9541-9746-5C8CB2957306}" srcOrd="1" destOrd="0" presId="urn:microsoft.com/office/officeart/2005/8/layout/list1"/>
    <dgm:cxn modelId="{5F103D35-4892-9F40-AA2E-D4958CCBE6CA}" type="presOf" srcId="{77D26B82-95D6-46EA-85BF-86E5BF5570F0}" destId="{BF4DD26F-05CE-C44E-B325-6871728E5383}" srcOrd="1" destOrd="0" presId="urn:microsoft.com/office/officeart/2005/8/layout/list1"/>
    <dgm:cxn modelId="{D288C448-25DB-3B48-97B7-9842287C2A37}" type="presOf" srcId="{5747E100-F4D1-4325-8482-7D752F7E5A84}" destId="{55C2D5FE-7240-9B47-9748-C85910871ED3}" srcOrd="0" destOrd="0" presId="urn:microsoft.com/office/officeart/2005/8/layout/list1"/>
    <dgm:cxn modelId="{2D043849-D0B9-AF44-8482-1416C7C7ABE3}" type="presOf" srcId="{666C3B11-0607-2D41-99CC-497EBDA04770}" destId="{1D670FCB-CD59-1447-9867-5EC0D680A018}" srcOrd="0" destOrd="3" presId="urn:microsoft.com/office/officeart/2005/8/layout/list1"/>
    <dgm:cxn modelId="{6A88D84B-E020-FF4C-A0F4-F04EF3D6EB56}" type="presOf" srcId="{F5EF5C94-2C8D-43D3-BD61-CCE9ECC5D029}" destId="{A01D966D-5C8D-4241-9382-318BD0986471}" srcOrd="1" destOrd="0" presId="urn:microsoft.com/office/officeart/2005/8/layout/list1"/>
    <dgm:cxn modelId="{79883553-290F-4B08-B0EF-665C4D66AEDD}" srcId="{9A0B0510-AC3C-4CEB-9F95-71AF52606F57}" destId="{6C59E3C6-48C4-4A92-8BA3-EF6DD31DD38C}" srcOrd="1" destOrd="0" parTransId="{2806DB86-C908-4C83-A21E-9B8414770209}" sibTransId="{C8688E82-A836-4B13-9043-4FD1D3C8D9EF}"/>
    <dgm:cxn modelId="{9F404B58-9421-A84F-B9B8-22F41DADB08E}" type="presOf" srcId="{77D26B82-95D6-46EA-85BF-86E5BF5570F0}" destId="{6EBCA474-DC05-3340-802C-52938E2F000C}" srcOrd="0" destOrd="0" presId="urn:microsoft.com/office/officeart/2005/8/layout/list1"/>
    <dgm:cxn modelId="{429D8058-6737-9B4D-BFFD-2EF6A6E46857}" srcId="{77D26B82-95D6-46EA-85BF-86E5BF5570F0}" destId="{B234A20E-A3D4-3345-94D9-5F5BBECD225D}" srcOrd="1" destOrd="0" parTransId="{E77F3B51-B3E2-204A-9CD0-7236F46052BA}" sibTransId="{2A0B18F2-CAB3-4A40-B201-6E4E3A2F33CE}"/>
    <dgm:cxn modelId="{D1ED6B63-CC76-0242-9271-105D71D0DE64}" srcId="{AC84FC6C-C407-4882-B625-505279D86A4B}" destId="{910ED0A4-74FD-244F-B392-02B7940C052E}" srcOrd="1" destOrd="0" parTransId="{9AA42712-A2B2-474E-92DD-62A23E2CEAA8}" sibTransId="{278B623D-9CEF-5C46-A4D4-D7577F3CF48D}"/>
    <dgm:cxn modelId="{059DDF63-1AC8-CC42-B268-0C2C5DF9A9F3}" type="presOf" srcId="{B234A20E-A3D4-3345-94D9-5F5BBECD225D}" destId="{B573A1BF-C68E-1445-B03F-9CB786E38F82}" srcOrd="0" destOrd="1" presId="urn:microsoft.com/office/officeart/2005/8/layout/list1"/>
    <dgm:cxn modelId="{8E8B566B-68B6-DB4A-9883-9B3286E06E42}" srcId="{14875C40-3031-4D16-9697-685F58F4FDBE}" destId="{F476CE9E-0E43-1048-AB3C-75B7B34C470E}" srcOrd="1" destOrd="0" parTransId="{3C381355-72DB-CB4B-B69D-3CE7DF1653E8}" sibTransId="{AF919131-61AC-314C-A08A-BBF1E102FC78}"/>
    <dgm:cxn modelId="{223F766C-21FF-46A8-BD7D-39F5565B78B3}" srcId="{14875C40-3031-4D16-9697-685F58F4FDBE}" destId="{771E6EBC-41E2-4FC9-95C9-64900056A493}" srcOrd="0" destOrd="0" parTransId="{1AE40FE4-10D4-435D-A22B-08548716696C}" sibTransId="{399C7794-4F27-4281-9384-0E2FA57E97F7}"/>
    <dgm:cxn modelId="{0D52966E-CA30-B24C-B56D-727DCB4D31B3}" srcId="{AC84FC6C-C407-4882-B625-505279D86A4B}" destId="{0DEA9773-9DF5-9A4D-84A5-0F102DCA1556}" srcOrd="3" destOrd="0" parTransId="{4BF57318-8CAC-E849-AA9D-C6AC10DFBF71}" sibTransId="{3420654B-BD2E-7443-A2EC-A3DEC8266341}"/>
    <dgm:cxn modelId="{F9F53878-9659-F64F-B23D-516F32CF5722}" type="presOf" srcId="{AC84FC6C-C407-4882-B625-505279D86A4B}" destId="{B3CFBDD7-A573-F843-9A61-AF74CA986B4E}" srcOrd="0" destOrd="0" presId="urn:microsoft.com/office/officeart/2005/8/layout/list1"/>
    <dgm:cxn modelId="{47161C79-1A74-0A46-89EB-153E0879ECDB}" type="presOf" srcId="{9A0B0510-AC3C-4CEB-9F95-71AF52606F57}" destId="{9463784E-0409-D147-B2F4-A16B03707909}" srcOrd="0" destOrd="0" presId="urn:microsoft.com/office/officeart/2005/8/layout/list1"/>
    <dgm:cxn modelId="{4319288C-9F53-7944-BB4A-7CE887D5209C}" type="presOf" srcId="{F476CE9E-0E43-1048-AB3C-75B7B34C470E}" destId="{1D670FCB-CD59-1447-9867-5EC0D680A018}" srcOrd="0" destOrd="2" presId="urn:microsoft.com/office/officeart/2005/8/layout/list1"/>
    <dgm:cxn modelId="{EA6DE28E-D80B-354E-A81A-68DFDAAA2924}" type="presOf" srcId="{910ED0A4-74FD-244F-B392-02B7940C052E}" destId="{F0A7BEC3-3A6B-ED42-9332-88906B5E7EFF}" srcOrd="0" destOrd="1" presId="urn:microsoft.com/office/officeart/2005/8/layout/list1"/>
    <dgm:cxn modelId="{6DCD1F90-A2CF-4F2B-923F-A96BAD7EA5B8}" srcId="{5747E100-F4D1-4325-8482-7D752F7E5A84}" destId="{AC84FC6C-C407-4882-B625-505279D86A4B}" srcOrd="2" destOrd="0" parTransId="{25E388E4-3D22-47A1-A5F2-5C5C231245C1}" sibTransId="{9D8C15C6-EFF4-478A-9BB8-3FA63F75131F}"/>
    <dgm:cxn modelId="{43DD4292-3FBE-1746-AC2F-7C3A690D8461}" type="presOf" srcId="{0DEA9773-9DF5-9A4D-84A5-0F102DCA1556}" destId="{F0A7BEC3-3A6B-ED42-9332-88906B5E7EFF}" srcOrd="0" destOrd="3" presId="urn:microsoft.com/office/officeart/2005/8/layout/list1"/>
    <dgm:cxn modelId="{1980D393-70A5-4A48-9816-6B4A19DF6215}" srcId="{5747E100-F4D1-4325-8482-7D752F7E5A84}" destId="{9A0B0510-AC3C-4CEB-9F95-71AF52606F57}" srcOrd="3" destOrd="0" parTransId="{3D5C03B2-E535-4E7A-B920-2CB2BC94881D}" sibTransId="{F50277C5-0070-49E6-9730-5EFBEE171624}"/>
    <dgm:cxn modelId="{DD6CDCB3-14D2-3241-B0D9-44C7F937E0BE}" type="presOf" srcId="{F5EF5C94-2C8D-43D3-BD61-CCE9ECC5D029}" destId="{73A8BAAF-1C09-554C-90DF-7FAE550022F1}" srcOrd="0" destOrd="0" presId="urn:microsoft.com/office/officeart/2005/8/layout/list1"/>
    <dgm:cxn modelId="{74E0A8BA-F041-0E46-9629-C445F0F4D865}" type="presOf" srcId="{14875C40-3031-4D16-9697-685F58F4FDBE}" destId="{1D670FCB-CD59-1447-9867-5EC0D680A018}" srcOrd="0" destOrd="0" presId="urn:microsoft.com/office/officeart/2005/8/layout/list1"/>
    <dgm:cxn modelId="{D87922BF-6556-6743-B301-FC25AB98F951}" type="presOf" srcId="{595D98E4-0E7C-4C1A-9243-FEF662655415}" destId="{CE43892E-DE45-F34A-88B4-E104BAD1C299}" srcOrd="0" destOrd="0" presId="urn:microsoft.com/office/officeart/2005/8/layout/list1"/>
    <dgm:cxn modelId="{BEFC78BF-A732-4A41-A37F-E2E0C946D8D2}" type="presOf" srcId="{B068B692-59BB-4C70-A175-4403E24D627A}" destId="{F0A7BEC3-3A6B-ED42-9332-88906B5E7EFF}" srcOrd="0" destOrd="0" presId="urn:microsoft.com/office/officeart/2005/8/layout/list1"/>
    <dgm:cxn modelId="{0A07F9C4-62B6-42C8-B97C-5B53A4A9BBBD}" srcId="{AC84FC6C-C407-4882-B625-505279D86A4B}" destId="{B068B692-59BB-4C70-A175-4403E24D627A}" srcOrd="0" destOrd="0" parTransId="{0E2B1E78-4473-4717-8CCC-9355E7F4F7B5}" sibTransId="{AB2FB7CE-1ADC-425F-BD49-8CEAAE526EA9}"/>
    <dgm:cxn modelId="{60FD75CF-09B7-4B41-9DAA-6484E2C3D71B}" type="presOf" srcId="{E3828243-8930-423B-AF8C-4DF3EB939564}" destId="{B573A1BF-C68E-1445-B03F-9CB786E38F82}" srcOrd="0" destOrd="0" presId="urn:microsoft.com/office/officeart/2005/8/layout/list1"/>
    <dgm:cxn modelId="{CD1279DE-9EB4-7449-85A5-FF6326F7BC73}" srcId="{AC84FC6C-C407-4882-B625-505279D86A4B}" destId="{6CE8963D-CCDF-B043-B33F-408591ED1134}" srcOrd="2" destOrd="0" parTransId="{76726A2A-B742-9B4B-90B9-C9E98FCEB954}" sibTransId="{0931B77E-4929-4043-A691-AF2FDA5B2C09}"/>
    <dgm:cxn modelId="{179EA4E2-C5F1-4A67-B9F8-017C9B302C8E}" srcId="{5747E100-F4D1-4325-8482-7D752F7E5A84}" destId="{F5EF5C94-2C8D-43D3-BD61-CCE9ECC5D029}" srcOrd="0" destOrd="0" parTransId="{512CD53A-FD80-448C-BDD1-AC4B2038D0D5}" sibTransId="{0A7452D2-3FDE-497A-A5B5-6366D2915842}"/>
    <dgm:cxn modelId="{D1BBF6F4-C0B8-F542-9CD9-21BEB5F70C6F}" type="presOf" srcId="{771E6EBC-41E2-4FC9-95C9-64900056A493}" destId="{1D670FCB-CD59-1447-9867-5EC0D680A018}" srcOrd="0" destOrd="1" presId="urn:microsoft.com/office/officeart/2005/8/layout/list1"/>
    <dgm:cxn modelId="{9A1C3B31-5255-944C-974E-08F9AB2BDFFF}" type="presParOf" srcId="{55C2D5FE-7240-9B47-9748-C85910871ED3}" destId="{81D151F5-4323-E846-A7C5-CDF352FFACB5}" srcOrd="0" destOrd="0" presId="urn:microsoft.com/office/officeart/2005/8/layout/list1"/>
    <dgm:cxn modelId="{045A7704-5C4D-7B46-A1AF-133F97D312A7}" type="presParOf" srcId="{81D151F5-4323-E846-A7C5-CDF352FFACB5}" destId="{73A8BAAF-1C09-554C-90DF-7FAE550022F1}" srcOrd="0" destOrd="0" presId="urn:microsoft.com/office/officeart/2005/8/layout/list1"/>
    <dgm:cxn modelId="{8F7B631B-FC4A-F84F-979C-045D4DFBD380}" type="presParOf" srcId="{81D151F5-4323-E846-A7C5-CDF352FFACB5}" destId="{A01D966D-5C8D-4241-9382-318BD0986471}" srcOrd="1" destOrd="0" presId="urn:microsoft.com/office/officeart/2005/8/layout/list1"/>
    <dgm:cxn modelId="{D5C6E5C1-5DAF-6F49-ACF2-FFC49FE5F06F}" type="presParOf" srcId="{55C2D5FE-7240-9B47-9748-C85910871ED3}" destId="{C41FBB51-2107-C148-BF5F-112ED8DF3774}" srcOrd="1" destOrd="0" presId="urn:microsoft.com/office/officeart/2005/8/layout/list1"/>
    <dgm:cxn modelId="{417F0C3D-64C2-FE41-B7A1-9AC4241E620D}" type="presParOf" srcId="{55C2D5FE-7240-9B47-9748-C85910871ED3}" destId="{1D670FCB-CD59-1447-9867-5EC0D680A018}" srcOrd="2" destOrd="0" presId="urn:microsoft.com/office/officeart/2005/8/layout/list1"/>
    <dgm:cxn modelId="{DE5ABE3E-D890-2F4B-83C4-B5FD1BDCFB1B}" type="presParOf" srcId="{55C2D5FE-7240-9B47-9748-C85910871ED3}" destId="{0C92F36E-3D07-A542-9A7F-2A5E93AECB4A}" srcOrd="3" destOrd="0" presId="urn:microsoft.com/office/officeart/2005/8/layout/list1"/>
    <dgm:cxn modelId="{BCF5B486-8AA1-7B48-B9F4-D067A99D1A63}" type="presParOf" srcId="{55C2D5FE-7240-9B47-9748-C85910871ED3}" destId="{6B913473-0AD8-CA43-8D7E-464389AC0EC9}" srcOrd="4" destOrd="0" presId="urn:microsoft.com/office/officeart/2005/8/layout/list1"/>
    <dgm:cxn modelId="{9CED5757-941F-FC4A-AD9D-746E095178EA}" type="presParOf" srcId="{6B913473-0AD8-CA43-8D7E-464389AC0EC9}" destId="{6EBCA474-DC05-3340-802C-52938E2F000C}" srcOrd="0" destOrd="0" presId="urn:microsoft.com/office/officeart/2005/8/layout/list1"/>
    <dgm:cxn modelId="{8A9C9EE1-6999-F34B-ADBB-0492AD82CE90}" type="presParOf" srcId="{6B913473-0AD8-CA43-8D7E-464389AC0EC9}" destId="{BF4DD26F-05CE-C44E-B325-6871728E5383}" srcOrd="1" destOrd="0" presId="urn:microsoft.com/office/officeart/2005/8/layout/list1"/>
    <dgm:cxn modelId="{97B8D8C4-C504-CC46-8727-2B46584A2562}" type="presParOf" srcId="{55C2D5FE-7240-9B47-9748-C85910871ED3}" destId="{D1419541-C25E-764E-A442-C8537CE7BFCD}" srcOrd="5" destOrd="0" presId="urn:microsoft.com/office/officeart/2005/8/layout/list1"/>
    <dgm:cxn modelId="{F6D8D6AD-7EEA-FC4E-B018-2B734CA2FD0F}" type="presParOf" srcId="{55C2D5FE-7240-9B47-9748-C85910871ED3}" destId="{B573A1BF-C68E-1445-B03F-9CB786E38F82}" srcOrd="6" destOrd="0" presId="urn:microsoft.com/office/officeart/2005/8/layout/list1"/>
    <dgm:cxn modelId="{99337928-2339-9547-B487-9DA9F18655BE}" type="presParOf" srcId="{55C2D5FE-7240-9B47-9748-C85910871ED3}" destId="{7E9D4B92-CE6B-A943-BC9D-BD3EDADEB4E3}" srcOrd="7" destOrd="0" presId="urn:microsoft.com/office/officeart/2005/8/layout/list1"/>
    <dgm:cxn modelId="{194F3292-DB25-1D4E-8346-F780AB6992A6}" type="presParOf" srcId="{55C2D5FE-7240-9B47-9748-C85910871ED3}" destId="{D9900F5B-5761-7946-AF64-59D75F9F93FC}" srcOrd="8" destOrd="0" presId="urn:microsoft.com/office/officeart/2005/8/layout/list1"/>
    <dgm:cxn modelId="{A330A51C-750B-FE49-91EB-70401BD91E5B}" type="presParOf" srcId="{D9900F5B-5761-7946-AF64-59D75F9F93FC}" destId="{B3CFBDD7-A573-F843-9A61-AF74CA986B4E}" srcOrd="0" destOrd="0" presId="urn:microsoft.com/office/officeart/2005/8/layout/list1"/>
    <dgm:cxn modelId="{74C4B556-4B8B-6048-88EC-40FE3590F70B}" type="presParOf" srcId="{D9900F5B-5761-7946-AF64-59D75F9F93FC}" destId="{5898EEDE-3786-9541-9746-5C8CB2957306}" srcOrd="1" destOrd="0" presId="urn:microsoft.com/office/officeart/2005/8/layout/list1"/>
    <dgm:cxn modelId="{F64DA989-61B0-EF41-B766-DF81D015FCFB}" type="presParOf" srcId="{55C2D5FE-7240-9B47-9748-C85910871ED3}" destId="{DAD3F0E6-1936-384A-9572-D29BD52A48D8}" srcOrd="9" destOrd="0" presId="urn:microsoft.com/office/officeart/2005/8/layout/list1"/>
    <dgm:cxn modelId="{FA8CA95C-D13B-F24A-A987-DA2B2713AE13}" type="presParOf" srcId="{55C2D5FE-7240-9B47-9748-C85910871ED3}" destId="{F0A7BEC3-3A6B-ED42-9332-88906B5E7EFF}" srcOrd="10" destOrd="0" presId="urn:microsoft.com/office/officeart/2005/8/layout/list1"/>
    <dgm:cxn modelId="{F4A69865-B173-5744-A054-30A9C6BFB311}" type="presParOf" srcId="{55C2D5FE-7240-9B47-9748-C85910871ED3}" destId="{FDB53EE9-F79F-5740-B9FD-8C0A17175DA0}" srcOrd="11" destOrd="0" presId="urn:microsoft.com/office/officeart/2005/8/layout/list1"/>
    <dgm:cxn modelId="{B4010881-6B27-3742-953E-E242C9FC0913}" type="presParOf" srcId="{55C2D5FE-7240-9B47-9748-C85910871ED3}" destId="{53EBEC01-BEDF-DC4F-BA08-028452D8D42F}" srcOrd="12" destOrd="0" presId="urn:microsoft.com/office/officeart/2005/8/layout/list1"/>
    <dgm:cxn modelId="{AD4A87FB-3215-2F41-A1C3-2786966D7F4A}" type="presParOf" srcId="{53EBEC01-BEDF-DC4F-BA08-028452D8D42F}" destId="{9463784E-0409-D147-B2F4-A16B03707909}" srcOrd="0" destOrd="0" presId="urn:microsoft.com/office/officeart/2005/8/layout/list1"/>
    <dgm:cxn modelId="{7B0E2F14-D611-8F42-A930-9598BC4F52E0}" type="presParOf" srcId="{53EBEC01-BEDF-DC4F-BA08-028452D8D42F}" destId="{980072C7-95B8-0148-8AC5-DFACF40216B2}" srcOrd="1" destOrd="0" presId="urn:microsoft.com/office/officeart/2005/8/layout/list1"/>
    <dgm:cxn modelId="{1E18F51D-A5A1-774D-A7B5-113024A09B05}" type="presParOf" srcId="{55C2D5FE-7240-9B47-9748-C85910871ED3}" destId="{B76FAB70-084B-1B42-AAFF-B2FC2F3D97D6}" srcOrd="13" destOrd="0" presId="urn:microsoft.com/office/officeart/2005/8/layout/list1"/>
    <dgm:cxn modelId="{393F8678-0FE5-6D4F-8DAC-5E6189584E06}" type="presParOf" srcId="{55C2D5FE-7240-9B47-9748-C85910871ED3}" destId="{CE43892E-DE45-F34A-88B4-E104BAD1C29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E2AC8-AE06-446C-94B7-CA6315949388}">
      <dsp:nvSpPr>
        <dsp:cNvPr id="0" name=""/>
        <dsp:cNvSpPr/>
      </dsp:nvSpPr>
      <dsp:spPr>
        <a:xfrm>
          <a:off x="7056" y="108710"/>
          <a:ext cx="1067554" cy="1067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A41AEA-B016-48F1-BE19-1BD9223CF94B}">
      <dsp:nvSpPr>
        <dsp:cNvPr id="0" name=""/>
        <dsp:cNvSpPr/>
      </dsp:nvSpPr>
      <dsp:spPr>
        <a:xfrm>
          <a:off x="7056" y="1353288"/>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Problem:</a:t>
          </a:r>
        </a:p>
      </dsp:txBody>
      <dsp:txXfrm>
        <a:off x="7056" y="1353288"/>
        <a:ext cx="3050156" cy="457523"/>
      </dsp:txXfrm>
    </dsp:sp>
    <dsp:sp modelId="{C118C99B-CE38-448C-8959-C8B048C7BE00}">
      <dsp:nvSpPr>
        <dsp:cNvPr id="0" name=""/>
        <dsp:cNvSpPr/>
      </dsp:nvSpPr>
      <dsp:spPr>
        <a:xfrm>
          <a:off x="7056" y="1893148"/>
          <a:ext cx="3050156" cy="233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t>Our family’s laundromat business has operating on extreme hours for almost a decade</a:t>
          </a:r>
        </a:p>
        <a:p>
          <a:pPr marL="0" lvl="0" indent="0" algn="l" defTabSz="755650">
            <a:lnSpc>
              <a:spcPct val="90000"/>
            </a:lnSpc>
            <a:spcBef>
              <a:spcPct val="0"/>
            </a:spcBef>
            <a:spcAft>
              <a:spcPct val="35000"/>
            </a:spcAft>
            <a:buNone/>
          </a:pPr>
          <a:r>
            <a:rPr lang="en-US" sz="1700" kern="1200" dirty="0"/>
            <a:t>Suspected causes: Employee burnout and increased operational costs</a:t>
          </a:r>
        </a:p>
        <a:p>
          <a:pPr marL="0" lvl="0" indent="0" algn="l" defTabSz="755650">
            <a:lnSpc>
              <a:spcPct val="90000"/>
            </a:lnSpc>
            <a:spcBef>
              <a:spcPct val="0"/>
            </a:spcBef>
            <a:spcAft>
              <a:spcPct val="35000"/>
            </a:spcAft>
            <a:buNone/>
          </a:pPr>
          <a:r>
            <a:rPr lang="en-US" sz="1700" kern="1200" dirty="0"/>
            <a:t>Employee burnout leads to lower quality work and potentially decreased customer satisfaction</a:t>
          </a:r>
        </a:p>
      </dsp:txBody>
      <dsp:txXfrm>
        <a:off x="7056" y="1893148"/>
        <a:ext cx="3050156" cy="2332396"/>
      </dsp:txXfrm>
    </dsp:sp>
    <dsp:sp modelId="{9A928FD5-ECB1-43AD-B8C1-32895FF9FD0B}">
      <dsp:nvSpPr>
        <dsp:cNvPr id="0" name=""/>
        <dsp:cNvSpPr/>
      </dsp:nvSpPr>
      <dsp:spPr>
        <a:xfrm>
          <a:off x="3590989" y="108710"/>
          <a:ext cx="1067554" cy="1067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49F52-E40B-46E3-9DE3-E9FE0C6F3B6A}">
      <dsp:nvSpPr>
        <dsp:cNvPr id="0" name=""/>
        <dsp:cNvSpPr/>
      </dsp:nvSpPr>
      <dsp:spPr>
        <a:xfrm>
          <a:off x="3590989" y="1353288"/>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Objective:</a:t>
          </a:r>
        </a:p>
      </dsp:txBody>
      <dsp:txXfrm>
        <a:off x="3590989" y="1353288"/>
        <a:ext cx="3050156" cy="457523"/>
      </dsp:txXfrm>
    </dsp:sp>
    <dsp:sp modelId="{F15760C7-ACFD-4422-94AB-AA505C67BF01}">
      <dsp:nvSpPr>
        <dsp:cNvPr id="0" name=""/>
        <dsp:cNvSpPr/>
      </dsp:nvSpPr>
      <dsp:spPr>
        <a:xfrm>
          <a:off x="3590989" y="1893148"/>
          <a:ext cx="3050156" cy="233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Identify and eliminate less profitable hours of operation by 8.4% or 10 hours per week.</a:t>
          </a:r>
        </a:p>
        <a:p>
          <a:pPr marL="0" lvl="0" indent="0" algn="l" defTabSz="755650">
            <a:lnSpc>
              <a:spcPct val="90000"/>
            </a:lnSpc>
            <a:spcBef>
              <a:spcPct val="0"/>
            </a:spcBef>
            <a:spcAft>
              <a:spcPct val="35000"/>
            </a:spcAft>
            <a:buNone/>
          </a:pPr>
          <a:r>
            <a:rPr lang="en-US" sz="1700" kern="1200" dirty="0"/>
            <a:t>Reduce operational costs which saves us money while minimizing profit lost from customers (Cash Register Revenue)</a:t>
          </a:r>
        </a:p>
      </dsp:txBody>
      <dsp:txXfrm>
        <a:off x="3590989" y="1893148"/>
        <a:ext cx="3050156" cy="2332396"/>
      </dsp:txXfrm>
    </dsp:sp>
    <dsp:sp modelId="{FCBC9CE1-717F-4151-84CB-5E54F9EE1645}">
      <dsp:nvSpPr>
        <dsp:cNvPr id="0" name=""/>
        <dsp:cNvSpPr/>
      </dsp:nvSpPr>
      <dsp:spPr>
        <a:xfrm>
          <a:off x="7174923" y="108710"/>
          <a:ext cx="1067554" cy="1067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139EF6-21B0-4327-9B19-380B6DF8F961}">
      <dsp:nvSpPr>
        <dsp:cNvPr id="0" name=""/>
        <dsp:cNvSpPr/>
      </dsp:nvSpPr>
      <dsp:spPr>
        <a:xfrm>
          <a:off x="7174923" y="1353288"/>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Expected Benefits:</a:t>
          </a:r>
        </a:p>
      </dsp:txBody>
      <dsp:txXfrm>
        <a:off x="7174923" y="1353288"/>
        <a:ext cx="3050156" cy="457523"/>
      </dsp:txXfrm>
    </dsp:sp>
    <dsp:sp modelId="{C02D9C5A-F024-45AF-8D94-FDBF241F2AA7}">
      <dsp:nvSpPr>
        <dsp:cNvPr id="0" name=""/>
        <dsp:cNvSpPr/>
      </dsp:nvSpPr>
      <dsp:spPr>
        <a:xfrm>
          <a:off x="7174923" y="1893148"/>
          <a:ext cx="3050156" cy="233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Reduce operational costs and increase profits</a:t>
          </a:r>
        </a:p>
        <a:p>
          <a:pPr marL="0" lvl="0" indent="0" algn="l" defTabSz="755650">
            <a:lnSpc>
              <a:spcPct val="90000"/>
            </a:lnSpc>
            <a:spcBef>
              <a:spcPct val="0"/>
            </a:spcBef>
            <a:spcAft>
              <a:spcPct val="35000"/>
            </a:spcAft>
            <a:buNone/>
          </a:pPr>
          <a:r>
            <a:rPr lang="en-US" sz="1700" kern="1200"/>
            <a:t>Improve employee well-being and work quality</a:t>
          </a:r>
        </a:p>
        <a:p>
          <a:pPr marL="0" lvl="0" indent="0" algn="l" defTabSz="755650">
            <a:lnSpc>
              <a:spcPct val="90000"/>
            </a:lnSpc>
            <a:spcBef>
              <a:spcPct val="0"/>
            </a:spcBef>
            <a:spcAft>
              <a:spcPct val="35000"/>
            </a:spcAft>
            <a:buNone/>
          </a:pPr>
          <a:r>
            <a:rPr lang="en-US" sz="1700" kern="1200" dirty="0"/>
            <a:t>Enhance or maintain overall customer satisfaction</a:t>
          </a:r>
        </a:p>
      </dsp:txBody>
      <dsp:txXfrm>
        <a:off x="7174923" y="1893148"/>
        <a:ext cx="3050156" cy="2332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70FCB-CD59-1447-9867-5EC0D680A018}">
      <dsp:nvSpPr>
        <dsp:cNvPr id="0" name=""/>
        <dsp:cNvSpPr/>
      </dsp:nvSpPr>
      <dsp:spPr>
        <a:xfrm>
          <a:off x="0" y="269792"/>
          <a:ext cx="10232136" cy="1004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4127" tIns="229108" rIns="79412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 Optimize hours of operation to:</a:t>
          </a:r>
          <a:endParaRPr lang="en-US" sz="1100" kern="1200" dirty="0"/>
        </a:p>
        <a:p>
          <a:pPr marL="114300" lvl="2" indent="-57150" algn="l" defTabSz="488950">
            <a:lnSpc>
              <a:spcPct val="90000"/>
            </a:lnSpc>
            <a:spcBef>
              <a:spcPct val="0"/>
            </a:spcBef>
            <a:spcAft>
              <a:spcPct val="15000"/>
            </a:spcAft>
            <a:buChar char="•"/>
          </a:pPr>
          <a:r>
            <a:rPr lang="en-US" sz="1100" b="0" i="0" kern="1200" dirty="0"/>
            <a:t> Reduce operational costs (lower electricity bill, labor cost, etc.)</a:t>
          </a:r>
          <a:endParaRPr lang="en-US" sz="1100" kern="1200" dirty="0"/>
        </a:p>
        <a:p>
          <a:pPr marL="114300" lvl="2" indent="-57150" algn="l" defTabSz="488950">
            <a:lnSpc>
              <a:spcPct val="90000"/>
            </a:lnSpc>
            <a:spcBef>
              <a:spcPct val="0"/>
            </a:spcBef>
            <a:spcAft>
              <a:spcPct val="15000"/>
            </a:spcAft>
            <a:buChar char="•"/>
          </a:pPr>
          <a:r>
            <a:rPr lang="en-US" sz="1100" b="0" i="0" kern="1200" dirty="0"/>
            <a:t> Potentially increase profitability.</a:t>
          </a:r>
          <a:endParaRPr lang="en-US" sz="1100" kern="1200" dirty="0"/>
        </a:p>
        <a:p>
          <a:pPr marL="114300" lvl="2" indent="-57150" algn="l" defTabSz="488950">
            <a:lnSpc>
              <a:spcPct val="90000"/>
            </a:lnSpc>
            <a:spcBef>
              <a:spcPct val="0"/>
            </a:spcBef>
            <a:spcAft>
              <a:spcPct val="15000"/>
            </a:spcAft>
            <a:buChar char="•"/>
          </a:pPr>
          <a:r>
            <a:rPr lang="en-US" sz="1100" kern="1200" dirty="0"/>
            <a:t> Decrease employee burnout (too many hours has been a complaint)</a:t>
          </a:r>
        </a:p>
      </dsp:txBody>
      <dsp:txXfrm>
        <a:off x="0" y="269792"/>
        <a:ext cx="10232136" cy="1004850"/>
      </dsp:txXfrm>
    </dsp:sp>
    <dsp:sp modelId="{A01D966D-5C8D-4241-9382-318BD0986471}">
      <dsp:nvSpPr>
        <dsp:cNvPr id="0" name=""/>
        <dsp:cNvSpPr/>
      </dsp:nvSpPr>
      <dsp:spPr>
        <a:xfrm>
          <a:off x="511606" y="107432"/>
          <a:ext cx="7162495"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25" tIns="0" rIns="270725" bIns="0" numCol="1" spcCol="1270" anchor="ctr" anchorCtr="0">
          <a:noAutofit/>
        </a:bodyPr>
        <a:lstStyle/>
        <a:p>
          <a:pPr marL="0" lvl="0" indent="0" algn="l" defTabSz="488950">
            <a:lnSpc>
              <a:spcPct val="90000"/>
            </a:lnSpc>
            <a:spcBef>
              <a:spcPct val="0"/>
            </a:spcBef>
            <a:spcAft>
              <a:spcPct val="35000"/>
            </a:spcAft>
            <a:buNone/>
          </a:pPr>
          <a:r>
            <a:rPr lang="en-US" sz="1100" b="0" i="0" kern="1200"/>
            <a:t>Why Fix the Problem?</a:t>
          </a:r>
          <a:endParaRPr lang="en-US" sz="1100" kern="1200"/>
        </a:p>
      </dsp:txBody>
      <dsp:txXfrm>
        <a:off x="527458" y="123284"/>
        <a:ext cx="7130791" cy="293016"/>
      </dsp:txXfrm>
    </dsp:sp>
    <dsp:sp modelId="{B573A1BF-C68E-1445-B03F-9CB786E38F82}">
      <dsp:nvSpPr>
        <dsp:cNvPr id="0" name=""/>
        <dsp:cNvSpPr/>
      </dsp:nvSpPr>
      <dsp:spPr>
        <a:xfrm>
          <a:off x="0" y="1496403"/>
          <a:ext cx="10232136" cy="641024"/>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4127" tIns="229108" rIns="79412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 Monthly savings by eliminating inefficient hours</a:t>
          </a:r>
          <a:endParaRPr lang="en-US" sz="1100" kern="1200" dirty="0"/>
        </a:p>
        <a:p>
          <a:pPr marL="57150" lvl="1" indent="-57150" algn="l" defTabSz="488950">
            <a:lnSpc>
              <a:spcPct val="90000"/>
            </a:lnSpc>
            <a:spcBef>
              <a:spcPct val="0"/>
            </a:spcBef>
            <a:spcAft>
              <a:spcPct val="15000"/>
            </a:spcAft>
            <a:buChar char="•"/>
          </a:pPr>
          <a:r>
            <a:rPr lang="en-US" sz="1100" kern="1200" dirty="0"/>
            <a:t> Improved quality of processes (Sigma Quality Process) </a:t>
          </a:r>
        </a:p>
      </dsp:txBody>
      <dsp:txXfrm>
        <a:off x="0" y="1496403"/>
        <a:ext cx="10232136" cy="641024"/>
      </dsp:txXfrm>
    </dsp:sp>
    <dsp:sp modelId="{BF4DD26F-05CE-C44E-B325-6871728E5383}">
      <dsp:nvSpPr>
        <dsp:cNvPr id="0" name=""/>
        <dsp:cNvSpPr/>
      </dsp:nvSpPr>
      <dsp:spPr>
        <a:xfrm>
          <a:off x="511606" y="1334042"/>
          <a:ext cx="7162495" cy="3247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25" tIns="0" rIns="270725" bIns="0" numCol="1" spcCol="1270" anchor="ctr" anchorCtr="0">
          <a:noAutofit/>
        </a:bodyPr>
        <a:lstStyle/>
        <a:p>
          <a:pPr marL="0" lvl="0" indent="0" algn="l" defTabSz="488950">
            <a:lnSpc>
              <a:spcPct val="90000"/>
            </a:lnSpc>
            <a:spcBef>
              <a:spcPct val="0"/>
            </a:spcBef>
            <a:spcAft>
              <a:spcPct val="35000"/>
            </a:spcAft>
            <a:buNone/>
          </a:pPr>
          <a:r>
            <a:rPr lang="en-US" sz="1100" b="0" i="0" kern="1200"/>
            <a:t>Estimated Benefit:</a:t>
          </a:r>
          <a:endParaRPr lang="en-US" sz="1100" kern="1200"/>
        </a:p>
      </dsp:txBody>
      <dsp:txXfrm>
        <a:off x="527458" y="1349894"/>
        <a:ext cx="7130791" cy="293016"/>
      </dsp:txXfrm>
    </dsp:sp>
    <dsp:sp modelId="{F0A7BEC3-3A6B-ED42-9332-88906B5E7EFF}">
      <dsp:nvSpPr>
        <dsp:cNvPr id="0" name=""/>
        <dsp:cNvSpPr/>
      </dsp:nvSpPr>
      <dsp:spPr>
        <a:xfrm>
          <a:off x="0" y="2359188"/>
          <a:ext cx="10232136" cy="100485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4127" tIns="229108" rIns="79412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 Increased SQL</a:t>
          </a:r>
          <a:endParaRPr lang="en-US" sz="1100" kern="1200" dirty="0"/>
        </a:p>
        <a:p>
          <a:pPr marL="57150" lvl="1" indent="-57150" algn="l" defTabSz="488950">
            <a:lnSpc>
              <a:spcPct val="90000"/>
            </a:lnSpc>
            <a:spcBef>
              <a:spcPct val="0"/>
            </a:spcBef>
            <a:spcAft>
              <a:spcPct val="15000"/>
            </a:spcAft>
            <a:buChar char="•"/>
          </a:pPr>
          <a:r>
            <a:rPr lang="en-US" sz="1100" b="0" i="0" kern="1200" dirty="0"/>
            <a:t> Reduction in weekly employee payout</a:t>
          </a:r>
          <a:endParaRPr lang="en-US" sz="1100" kern="1200" dirty="0"/>
        </a:p>
        <a:p>
          <a:pPr marL="57150" lvl="1" indent="-57150" algn="l" defTabSz="488950">
            <a:lnSpc>
              <a:spcPct val="90000"/>
            </a:lnSpc>
            <a:spcBef>
              <a:spcPct val="0"/>
            </a:spcBef>
            <a:spcAft>
              <a:spcPct val="15000"/>
            </a:spcAft>
            <a:buChar char="•"/>
          </a:pPr>
          <a:r>
            <a:rPr lang="en-US" sz="1100" b="0" i="0" kern="1200" dirty="0"/>
            <a:t> Reduction in electricity costs</a:t>
          </a:r>
          <a:endParaRPr lang="en-US" sz="1100" kern="1200" dirty="0"/>
        </a:p>
        <a:p>
          <a:pPr marL="57150" lvl="1" indent="-57150" algn="l" defTabSz="488950">
            <a:lnSpc>
              <a:spcPct val="90000"/>
            </a:lnSpc>
            <a:spcBef>
              <a:spcPct val="0"/>
            </a:spcBef>
            <a:spcAft>
              <a:spcPct val="15000"/>
            </a:spcAft>
            <a:buChar char="•"/>
          </a:pPr>
          <a:r>
            <a:rPr lang="en-US" sz="1100" b="0" i="0" kern="1200" dirty="0"/>
            <a:t> Reduction in weekly operating hours</a:t>
          </a:r>
          <a:endParaRPr lang="en-US" sz="1100" kern="1200" dirty="0"/>
        </a:p>
      </dsp:txBody>
      <dsp:txXfrm>
        <a:off x="0" y="2359188"/>
        <a:ext cx="10232136" cy="1004850"/>
      </dsp:txXfrm>
    </dsp:sp>
    <dsp:sp modelId="{5898EEDE-3786-9541-9746-5C8CB2957306}">
      <dsp:nvSpPr>
        <dsp:cNvPr id="0" name=""/>
        <dsp:cNvSpPr/>
      </dsp:nvSpPr>
      <dsp:spPr>
        <a:xfrm>
          <a:off x="511606" y="2196828"/>
          <a:ext cx="7162495" cy="3247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25" tIns="0" rIns="270725" bIns="0" numCol="1" spcCol="1270" anchor="ctr" anchorCtr="0">
          <a:noAutofit/>
        </a:bodyPr>
        <a:lstStyle/>
        <a:p>
          <a:pPr marL="0" lvl="0" indent="0" algn="l" defTabSz="488950">
            <a:lnSpc>
              <a:spcPct val="90000"/>
            </a:lnSpc>
            <a:spcBef>
              <a:spcPct val="0"/>
            </a:spcBef>
            <a:spcAft>
              <a:spcPct val="35000"/>
            </a:spcAft>
            <a:buNone/>
          </a:pPr>
          <a:r>
            <a:rPr lang="en-US" sz="1100" b="0" i="0" kern="1200"/>
            <a:t>Key Measurements of Success:</a:t>
          </a:r>
          <a:endParaRPr lang="en-US" sz="1100" kern="1200"/>
        </a:p>
      </dsp:txBody>
      <dsp:txXfrm>
        <a:off x="527458" y="2212680"/>
        <a:ext cx="7130791" cy="293016"/>
      </dsp:txXfrm>
    </dsp:sp>
    <dsp:sp modelId="{CE43892E-DE45-F34A-88B4-E104BAD1C299}">
      <dsp:nvSpPr>
        <dsp:cNvPr id="0" name=""/>
        <dsp:cNvSpPr/>
      </dsp:nvSpPr>
      <dsp:spPr>
        <a:xfrm>
          <a:off x="0" y="3585798"/>
          <a:ext cx="10232136" cy="641024"/>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4127" tIns="229108" rIns="79412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 Reduce hours of operation by &gt;= 10 hours per week while minimizing financial loss</a:t>
          </a:r>
          <a:endParaRPr lang="en-US" sz="1100" kern="1200" dirty="0"/>
        </a:p>
        <a:p>
          <a:pPr marL="57150" lvl="1" indent="-57150" algn="l" defTabSz="488950">
            <a:lnSpc>
              <a:spcPct val="90000"/>
            </a:lnSpc>
            <a:spcBef>
              <a:spcPct val="0"/>
            </a:spcBef>
            <a:spcAft>
              <a:spcPct val="15000"/>
            </a:spcAft>
            <a:buChar char="•"/>
          </a:pPr>
          <a:r>
            <a:rPr lang="en-US" sz="1100" b="0" i="0" kern="1200" dirty="0"/>
            <a:t> Actual Hour decrease dependent on analysis</a:t>
          </a:r>
          <a:endParaRPr lang="en-US" sz="1100" kern="1200" dirty="0"/>
        </a:p>
      </dsp:txBody>
      <dsp:txXfrm>
        <a:off x="0" y="3585798"/>
        <a:ext cx="10232136" cy="641024"/>
      </dsp:txXfrm>
    </dsp:sp>
    <dsp:sp modelId="{980072C7-95B8-0148-8AC5-DFACF40216B2}">
      <dsp:nvSpPr>
        <dsp:cNvPr id="0" name=""/>
        <dsp:cNvSpPr/>
      </dsp:nvSpPr>
      <dsp:spPr>
        <a:xfrm>
          <a:off x="511606" y="3423438"/>
          <a:ext cx="7162495" cy="3247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25" tIns="0" rIns="270725" bIns="0" numCol="1" spcCol="1270" anchor="ctr" anchorCtr="0">
          <a:noAutofit/>
        </a:bodyPr>
        <a:lstStyle/>
        <a:p>
          <a:pPr marL="0" lvl="0" indent="0" algn="l" defTabSz="488950">
            <a:lnSpc>
              <a:spcPct val="90000"/>
            </a:lnSpc>
            <a:spcBef>
              <a:spcPct val="0"/>
            </a:spcBef>
            <a:spcAft>
              <a:spcPct val="35000"/>
            </a:spcAft>
            <a:buNone/>
          </a:pPr>
          <a:r>
            <a:rPr lang="en-US" sz="1100" b="0" i="0" kern="1200" dirty="0"/>
            <a:t>Improvement Objective/Goal:</a:t>
          </a:r>
          <a:endParaRPr lang="en-US" sz="1100" kern="1200" dirty="0"/>
        </a:p>
      </dsp:txBody>
      <dsp:txXfrm>
        <a:off x="527458" y="3439290"/>
        <a:ext cx="7130791" cy="2930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25:29.6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0 194,'66'0,"-2"0,-15 0,1 0,0 0,0 0,-1 0,-4-3,-4-2,0 0,1-1,2 2,2-1,1 0,-3 2,0-1,-4 1,-3-2,3-2,1 2,3-2,-1 0,-5 1,-3-2,-5 2,-2 0,2 0,0 2,3 0,0 0,0 2,0 0,-2 0,-2-1,2 1,0-1,1 2,-3-2,1 1,-1-2,2 2,2-1,1 1,2 2,4 0,1 0,0 0,-1 0,-2 0,3 0,1 0,1 0,-2 0,-3 0,-4 0,-4 0,-1 0,-1 0,2 0,0 0,-1 0,1 0,-5 0,-1 0,1-2,-1-3,1 0,-3-2,-3 2,-1 3,1 1,4 1,3 0,4 0,1 0,-1 0,0 0,-4 0,-1 0,0 0,0 0,2 0,-1 0,2 0,-1 0,3 0,5 0,4 0,4 0,0 0,-5 0,-1 0,-4 0,-1 0,0 1,1 2,1 3,5 3,1-1,4 0,4-1,2-2,3 0,-1-3,-3 3,-2-3,-4 1,-2-1,-3-2,-1 0,1 0,-1 0,2 0,0 0,-1 0,-1 0,-1 0,2 0,1 0,1 0,1 0,0 2,-3 1,0-1,-1 0,2-2,4 0,4 0,2 0,-1 0,-6 0,-8 0,-7 0,-3 0,1 0,3 0,4 0,1 0,-1 0,-3 0,1 0,1 0,1-1,3-1,2-1,-2 1,0-1,-1 1,1-1,3-1,1 1,1 0,1 1,-3 0,-4 0,-5-1,1 1,1 0,4 0,4-4,2-1,2-1,-2 0,-4 2,-6 2,-3 1,-1 2,3 1,4 0,3 0,-2-2,-2 0,-3-1,-3 1,2 2,3 0,6 0,3 0,0 0,-6 0,-9 0,-5 0,-4 0,0 0,2 0,3 0,4 0,3 0,0 0,-2 0,-2 0,0 0,1 0,0 0,-2 0,-1 0,-6 0,-4 0,6 0,1 0,31 0,-19 0,21 0,-31 0,-1 0,-10 0,6 0,-4 0,9 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25:35.7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0 334,'88'0,"-5"0,-19 0,4 0,7 0,3 0,1 0,1 0,-2 0,0 0,-5 0,0 0,-4 0,-4 0,0 0,-6 0,-5 0,-8 0,-5 0,-4 0,1 0,3 0,6 0,7 0,1 0,-3 0,-7 1,-8 2,-5-1,0 0,1-1,2-1,4 0,4 0,3 0,3 0,1 0,0 0,2 0,1-2,1-3,-1-2,-4-3,1 3,-4 2,-4 1,-5 1,-2-2,-1-2,2 1,2 0,-2 0,-3 2,-1-2,1 0,3 0,4-1,1 1,-1 1,-2-2,0 0,2 2,1 0,0 3,-4 1,-4-1,-1 0,-2-1,2 2,1 1,-1 0,4-3,2 1,3-2,-2 0,-4 1,-7 1,-5-1,-6 1,-2 0,1-2,9 1,9-2,9 1,7-2,-3 2,-5-1,-8 0,-5 0,-2 0,-1 1,0-1,2 0,3-1,1 1,2 0,0 0,1 1,5 0,0 0,1-1,-2 2,-6-2,-3 0,-2 1,1-3,4 0,3 0,1-1,4 1,0 0,-1 2,0 1,-5 2,-3 2,0 0,1 0,4 0,5 0,3 0,4 0,-1 0,-3 0,-6 0,-7 1,-7 2,-9-1,-3 0,3 2,6-3,19 5,8-1,8 0,-4 0,-10-3,-12-2,-6 0,-16 1,18 6,1 0,27 5,10-1,10 0,-3 0,-4-2,-3-4,-3-2,-1-3,-2 0,-9 0,-9 0,-12 0,-10 0,-4 0,15 4,5 3,24 8,-4 1,-5-1,-12-5,-12-4,-6-2,-3-1,2 1,5 1,3 0,0 0,1 1,-14-5,1 3,1-4,5 0,13 1,-1 1,-4 0,-4 1,-12-2,6-1,-4 0,9 0,6 0,-8 0,10 0,-22 0,6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25:40.3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0 377,'69'-4,"6"0,-1 4,4 0,-1 0,-10-4,0-2,-27-2,4-1,-13 1,13-2,11 1,16 2,6 3,3 0,-6 1,-7-2,-3-3,-2 0,0-3,5-2,10 0,12-2,-39 7,0 1,48-6,-11 3,-10 3,-14 2,-6 0,-2 3,1 0,3 1,3-1,0-1,0-2,0 0,0 0,-1-2,-2 0,-1-2,1 0,3-1,4-1,-3 2,-6 1,-10 2,-8 1,-4 0,0 3,3-3,5 2,4 0,3 1,-4 2,0 0,1 0,1 0,5 0,5-2,7-1,7-3,4-1,1-1,-3 0,-3 3,-6 2,-3 2,-2 1,1 0,-2 0,-3 0,-4 0,-3 0,1 0,-3 0,0 0,-1 0,-2 0,-4 0,-9 0,-7 0,-6 0,2 0,7 0,12 0,7 0,4 1,-9 2,-12-1,-7 2,-7-1,1-1,6 2,6-2,4 1,-2 1,-7-2,-8 0,0 0,-2 2,6-3,0 2,2-3,-2 0,-2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25:50.1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15,'59'0,"-10"0,-24 0,-6 0,-3 2,-2 0,5 4,-5-3,7 0,-4-1,0 0,1 1,2-1,4-2,3 0,1 0,-2 0,-4 1,-2 2,0-1,0 0,1 0,4 0,-3 1,2-1,-2-2,-2 0,1 2,1 0,4 1,1 0,4-1,-1 1,1-2,-3-1,-2 0,-2 1,-1 2,0-1,0 2,1-1,0-1,1 2,0-2,-1 2,0 0,1 0,3 0,1-1,1 1,2-2,3 0,-2 0,1-2,-3 0,0 0,-2 0,0 0,0 0,1 0,2 0,1 0,1 0,-1 0,-1 0,5 0,7 0,6 0,3 0,-3 0,-9 0,-6 0,-9 0,-4 0,-1 0,5 0,9 0,11 0,8 0,4 0,0 0,-7 0,-4 0,-1 0,0 0,3 0,0 0,0 0,1 0,0 0,-4 0,-2 0,-4 0,-4 0,-3 0,-3 0,-3 0,0 0,-1 0,-2 0,-1 0,0 0,1 0,0 0,1 0,0 0,1 0,3 0,2 0,1 0,3 0,0-2,1-1,-1 0,-3-1,-3 0,-4-1,-1 0,-2 1,0 2,-8 0,3 0,3-3,16-2,16-9,14-3,-6 3,-9 4,-9 5,0 4,14 1,8 2,8 0,-4 0,-5 0,-4 0,-3 0,1 0,1 0,0 0,-1 0,-4 1,0 2,6-1,8 2,10 0,8 1,3 0,-1-1,-4 1,-4-2,-3 0,-1 0,-6-1,-9 0,-11 3,-9-1,1-1,6-1,10-2,9 3,6 2,3 3,0 1,-3 0,-5-1,-3 0,-1 0,3-2,5 1,-1-2,-4-2,-10 1,-9-1,-4 0,-2-1,6 0,2 1,-1 0,-3-1,-5-2,-2 0,-2 0,-4 0,-6 0,-3 0,-12 0,14 0,-11 0,10 0,-5 0,-9 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25:57.9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1 395,'85'0,"-3"0,-22 0,7 0,12-4,-30 0,3-1,6-1,2-1,5 0,0-1,2 1,-2 0,-3 1,-2-1,-1 1,0 0,-5-1,-1 0,-2 0,-1 1,42-5,-14 4,-11 4,-7 1,3-2,16-5,14-4,-42 6,1-2,-1 1,-1-1,41-7,-10-1,-8 2,-7-1,-4 2,-6 3,-1 4,1 4,6-2,10-1,8-3,2-1,0-1,-7 0,-9-1,-7 1,-10 0,-10 2,-8 2,-10 3,-7 3,5 1,6 0,14 0,7 0,6 0,1 0,2 0,6 0,5 0,3 0,-3 0,-8 0,-11 0,-7 0,0 0,3 0,6 0,1 0,0 0,-7 0,-6 0,-5 0,-4 2,0 1,-1-1,0 2,2-2,1 2,2 0,1-1,-6-2,-3 0,-2-1,7 0,13 0,13 2,4 3,-10 0,-15-1,-14-1,-10-2,12 4,1 2,19 5,6 3,-16-5,-2-1,-21-6,-4-1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22:54:42.9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40,'46'-9,"-8"2,-24 7,-1 0,8 0,-4 0,6-2,-5 0,2 0,1-1,0-1,-3 0,-1 0,-1 2,0 1,-1 1,0 0,2 0,-1 0,0 0,1 0,-2 0,3 0,-3 0,2 0,-2 0,-1 0,5 0,-5 0,5 0,-2 0,8 0,11 2,9 3,0 2,-9 0,-11-1,-9-2,-5-2,6 0,-4-2,7 0,-3 0,-1 0,4 0,3 0,5 0,5 0,-1 0,-4 0,-6 0,-5 0,-5 2,7 0,-8 0,9 0,1-2,-1 0,12 0,-6 0,-3 0,-2 0,-5 0,0 0,0 0,-1 0,3 0,3 0,3 0,3 0,0 0,2 0,-1 0,1 0,-2 0,-3 0,0 0,-4 0,2 0,1 0,-2 0,0 1,-3 1,-2 2,-1 0,0-2,2 0,0 0,-2 0,2 1,-4-2,4-1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5EDA6-086C-D24D-96B8-55DA41123E4C}" type="datetimeFigureOut">
              <a:rPr lang="en-US" smtClean="0"/>
              <a:t>6/17/23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F9A88-F6AF-3F44-A464-81ED0CC0563F}" type="slidenum">
              <a:rPr lang="en-US" smtClean="0"/>
              <a:t>‹#›</a:t>
            </a:fld>
            <a:endParaRPr lang="en-US"/>
          </a:p>
        </p:txBody>
      </p:sp>
    </p:spTree>
    <p:extLst>
      <p:ext uri="{BB962C8B-B14F-4D97-AF65-F5344CB8AC3E}">
        <p14:creationId xmlns:p14="http://schemas.microsoft.com/office/powerpoint/2010/main" val="79935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5F93FAB3-4D66-AAAE-E967-A74B88F34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55650" indent="-290513" defTabSz="931863">
              <a:spcBef>
                <a:spcPct val="30000"/>
              </a:spcBef>
              <a:defRPr sz="1200">
                <a:solidFill>
                  <a:schemeClr val="tx1"/>
                </a:solidFill>
                <a:latin typeface="Times New Roman" panose="02020603050405020304" pitchFamily="18" charset="0"/>
              </a:defRPr>
            </a:lvl2pPr>
            <a:lvl3pPr marL="1163638" indent="-231775" defTabSz="931863">
              <a:spcBef>
                <a:spcPct val="30000"/>
              </a:spcBef>
              <a:defRPr sz="1200">
                <a:solidFill>
                  <a:schemeClr val="tx1"/>
                </a:solidFill>
                <a:latin typeface="Times New Roman" panose="02020603050405020304" pitchFamily="18" charset="0"/>
              </a:defRPr>
            </a:lvl3pPr>
            <a:lvl4pPr marL="1628775" indent="-231775" defTabSz="931863">
              <a:spcBef>
                <a:spcPct val="30000"/>
              </a:spcBef>
              <a:defRPr sz="1200">
                <a:solidFill>
                  <a:schemeClr val="tx1"/>
                </a:solidFill>
                <a:latin typeface="Times New Roman" panose="02020603050405020304" pitchFamily="18" charset="0"/>
              </a:defRPr>
            </a:lvl4pPr>
            <a:lvl5pPr marL="2093913" indent="-231775" defTabSz="931863">
              <a:spcBef>
                <a:spcPct val="30000"/>
              </a:spcBef>
              <a:defRPr sz="1200">
                <a:solidFill>
                  <a:schemeClr val="tx1"/>
                </a:solidFill>
                <a:latin typeface="Times New Roman" panose="02020603050405020304" pitchFamily="18" charset="0"/>
              </a:defRPr>
            </a:lvl5pPr>
            <a:lvl6pPr marL="2551113"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8313"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5513"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2713"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6B2880C-A29F-5745-8FE1-1AC87F0310F2}" type="slidenum">
              <a:rPr lang="en-US" altLang="es-MX">
                <a:latin typeface="Arial" panose="020B0604020202020204" pitchFamily="34" charset="0"/>
              </a:rPr>
              <a:pPr eaLnBrk="1" hangingPunct="1">
                <a:spcBef>
                  <a:spcPct val="0"/>
                </a:spcBef>
              </a:pPr>
              <a:t>5</a:t>
            </a:fld>
            <a:endParaRPr lang="en-US" altLang="es-MX">
              <a:latin typeface="Arial" panose="020B0604020202020204" pitchFamily="34" charset="0"/>
            </a:endParaRPr>
          </a:p>
        </p:txBody>
      </p:sp>
      <p:sp>
        <p:nvSpPr>
          <p:cNvPr id="12290" name="Rectangle 2">
            <a:extLst>
              <a:ext uri="{FF2B5EF4-FFF2-40B4-BE49-F238E27FC236}">
                <a16:creationId xmlns:a16="http://schemas.microsoft.com/office/drawing/2014/main" id="{70F3B252-F86F-662D-ED15-83B4D1CABE85}"/>
              </a:ext>
            </a:extLst>
          </p:cNvPr>
          <p:cNvSpPr>
            <a:spLocks noGrp="1" noRot="1" noChangeAspect="1" noChangeArrowheads="1" noTextEdit="1"/>
          </p:cNvSpPr>
          <p:nvPr>
            <p:ph type="sldImg"/>
          </p:nvPr>
        </p:nvSpPr>
        <p:spPr>
          <a:ln w="12700" cap="flat"/>
        </p:spPr>
      </p:sp>
      <p:sp>
        <p:nvSpPr>
          <p:cNvPr id="12291" name="Rectangle 3">
            <a:extLst>
              <a:ext uri="{FF2B5EF4-FFF2-40B4-BE49-F238E27FC236}">
                <a16:creationId xmlns:a16="http://schemas.microsoft.com/office/drawing/2014/main" id="{1E715BB8-EF1B-7C0A-8D86-C2BC6B19C0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87" tIns="45236" rIns="92087" bIns="45236"/>
          <a:lstStyle/>
          <a:p>
            <a:pPr eaLnBrk="1" hangingPunct="1"/>
            <a:endParaRPr lang="en-US" altLang="es-MX"/>
          </a:p>
          <a:p>
            <a:pPr eaLnBrk="1" hangingPunct="1"/>
            <a:endParaRPr lang="en-US" alt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F2CA-951A-5607-E87D-FCCA87127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89847D-8D7D-D036-793C-454A9F7D9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FC995E-B234-FEC8-6219-3F6A47C68C49}"/>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5" name="Footer Placeholder 4">
            <a:extLst>
              <a:ext uri="{FF2B5EF4-FFF2-40B4-BE49-F238E27FC236}">
                <a16:creationId xmlns:a16="http://schemas.microsoft.com/office/drawing/2014/main" id="{A8B7AE34-0635-9E9D-66A2-1B9118CF4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64260-09E4-FC15-9E18-7E462B8BCFAA}"/>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138872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895B-5D32-2DF4-0B12-B1728C40E1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095DF5-28C2-83A7-2F12-39856E211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4EAE4-1857-7F54-FAA4-910F116119FB}"/>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5" name="Footer Placeholder 4">
            <a:extLst>
              <a:ext uri="{FF2B5EF4-FFF2-40B4-BE49-F238E27FC236}">
                <a16:creationId xmlns:a16="http://schemas.microsoft.com/office/drawing/2014/main" id="{B1CC6922-8648-6344-33CD-FCB3BE482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57FE4-A669-F1E2-64FC-FA8CD56532A6}"/>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135403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740A4D-0947-9C31-E059-10619B0C8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EDB17C-FBE6-1C48-0998-28357D08C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F261A-8892-8F04-E653-5D0842E10C4E}"/>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5" name="Footer Placeholder 4">
            <a:extLst>
              <a:ext uri="{FF2B5EF4-FFF2-40B4-BE49-F238E27FC236}">
                <a16:creationId xmlns:a16="http://schemas.microsoft.com/office/drawing/2014/main" id="{742718D1-E019-9C30-AA89-E269F510D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E7BEF-7BBB-56CF-7137-CD75B490CE56}"/>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33976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7244-6C3F-9A37-1185-C0B1FCB43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1ED9F-AC64-5A87-1FA6-67FA383257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322F9-2DE1-8DD3-8737-B8F7BD4037F0}"/>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5" name="Footer Placeholder 4">
            <a:extLst>
              <a:ext uri="{FF2B5EF4-FFF2-40B4-BE49-F238E27FC236}">
                <a16:creationId xmlns:a16="http://schemas.microsoft.com/office/drawing/2014/main" id="{A9BA8628-847C-B25A-B957-7F771B82B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395FF-C7E4-080E-648A-F098B6870253}"/>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51872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2D76-F881-37D2-DF7E-054CE1354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18395A-7F1C-6266-12FC-5727C9F38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2915E-C533-12F4-5DFC-0356F8EEDA3B}"/>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5" name="Footer Placeholder 4">
            <a:extLst>
              <a:ext uri="{FF2B5EF4-FFF2-40B4-BE49-F238E27FC236}">
                <a16:creationId xmlns:a16="http://schemas.microsoft.com/office/drawing/2014/main" id="{3290E98A-422C-BF07-CC7F-98C697498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70983-9046-A209-F716-261165B00671}"/>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47197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443F-D781-C3D5-EE0E-7F548D1F6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468AC-B226-73DC-AB36-9F71DDDCEA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B73E3B-CB00-009F-387B-C1D6AB222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C4BBB1-6E2C-D0BF-F1B5-2CCB8A7856FF}"/>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6" name="Footer Placeholder 5">
            <a:extLst>
              <a:ext uri="{FF2B5EF4-FFF2-40B4-BE49-F238E27FC236}">
                <a16:creationId xmlns:a16="http://schemas.microsoft.com/office/drawing/2014/main" id="{976AC14B-980C-144E-2E1E-D7E8D454E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92621-3380-CCB3-CA73-5A98D42FEE11}"/>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36114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0C43-20FD-D4EE-8CEF-C460550FE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29ACB-2DC8-41E4-F593-7563754CA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046DC-D82E-0AB5-2F56-F37D7C03C2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3A958B-D9B1-AB04-51F6-24DA65A98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59A0DE-6FAD-7E6A-A436-2CDEB5A97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5FBD2-71D3-24C0-0E68-1F0021858701}"/>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8" name="Footer Placeholder 7">
            <a:extLst>
              <a:ext uri="{FF2B5EF4-FFF2-40B4-BE49-F238E27FC236}">
                <a16:creationId xmlns:a16="http://schemas.microsoft.com/office/drawing/2014/main" id="{893A3F61-0C0B-EF52-4EC3-40BF94A917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9B33F-1DDC-ED2F-5BF6-B4E80F27E834}"/>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9584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07CE-A397-AC74-B0A8-DD342B9BCD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0F670-040A-FD0E-1847-0E22B74E3FD2}"/>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4" name="Footer Placeholder 3">
            <a:extLst>
              <a:ext uri="{FF2B5EF4-FFF2-40B4-BE49-F238E27FC236}">
                <a16:creationId xmlns:a16="http://schemas.microsoft.com/office/drawing/2014/main" id="{99343032-1C9C-D84D-4E7A-D2CDB48F30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691516-5CC4-C259-B66C-0E82605A9016}"/>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47234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5E897-9573-FCAE-A765-28254C790C4F}"/>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3" name="Footer Placeholder 2">
            <a:extLst>
              <a:ext uri="{FF2B5EF4-FFF2-40B4-BE49-F238E27FC236}">
                <a16:creationId xmlns:a16="http://schemas.microsoft.com/office/drawing/2014/main" id="{3CADD62F-0A70-75BC-F11C-8E6BC3763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C7EDE7-26A8-346B-30E8-3A21DA391DA7}"/>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64586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5B59-0E01-8038-07BF-0E3B95FA8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D0ACA6-49AA-DF90-4D60-734FD96AD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D1D37-F3D4-6489-8466-874EC95C7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FD7FB-7CAD-B516-2F74-A1F7B3088CDE}"/>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6" name="Footer Placeholder 5">
            <a:extLst>
              <a:ext uri="{FF2B5EF4-FFF2-40B4-BE49-F238E27FC236}">
                <a16:creationId xmlns:a16="http://schemas.microsoft.com/office/drawing/2014/main" id="{23C8CD0E-E873-11C4-22F9-2FBFFD93B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AB8EE-E4DB-A4A0-A5B7-77BB2F4D8DEA}"/>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32613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8C77-0C88-F140-F97F-E94D6D632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A22705-7E7F-FCEB-8581-F1CED677D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9A34DE-FE09-0467-E48F-C265D2687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0DB90-6ED7-2C5C-5EBA-CAC9830B0422}"/>
              </a:ext>
            </a:extLst>
          </p:cNvPr>
          <p:cNvSpPr>
            <a:spLocks noGrp="1"/>
          </p:cNvSpPr>
          <p:nvPr>
            <p:ph type="dt" sz="half" idx="10"/>
          </p:nvPr>
        </p:nvSpPr>
        <p:spPr/>
        <p:txBody>
          <a:bodyPr/>
          <a:lstStyle/>
          <a:p>
            <a:fld id="{FACB1BA0-339B-2047-9149-4CC1722D6A06}" type="datetimeFigureOut">
              <a:rPr lang="en-US" smtClean="0"/>
              <a:t>6/17/23</a:t>
            </a:fld>
            <a:endParaRPr lang="en-US"/>
          </a:p>
        </p:txBody>
      </p:sp>
      <p:sp>
        <p:nvSpPr>
          <p:cNvPr id="6" name="Footer Placeholder 5">
            <a:extLst>
              <a:ext uri="{FF2B5EF4-FFF2-40B4-BE49-F238E27FC236}">
                <a16:creationId xmlns:a16="http://schemas.microsoft.com/office/drawing/2014/main" id="{B30774EC-8E0C-5D71-2C01-D29B2F0FB1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97A3AA-D01B-309D-C59A-970ADF160E8F}"/>
              </a:ext>
            </a:extLst>
          </p:cNvPr>
          <p:cNvSpPr>
            <a:spLocks noGrp="1"/>
          </p:cNvSpPr>
          <p:nvPr>
            <p:ph type="sldNum" sz="quarter" idx="12"/>
          </p:nvPr>
        </p:nvSpPr>
        <p:spPr/>
        <p:txBody>
          <a:bodyPr/>
          <a:lstStyle/>
          <a:p>
            <a:fld id="{3653084B-14EC-0646-AC9E-44387092CFD9}" type="slidenum">
              <a:rPr lang="en-US" smtClean="0"/>
              <a:t>‹#›</a:t>
            </a:fld>
            <a:endParaRPr lang="en-US"/>
          </a:p>
        </p:txBody>
      </p:sp>
    </p:spTree>
    <p:extLst>
      <p:ext uri="{BB962C8B-B14F-4D97-AF65-F5344CB8AC3E}">
        <p14:creationId xmlns:p14="http://schemas.microsoft.com/office/powerpoint/2010/main" val="393156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4D27C-F819-231B-EADA-C5DB26DD7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A06BAA-9333-2EB7-C1D9-1DA2638AE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B4EAB-9587-1C06-041D-43246F0EA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B1BA0-339B-2047-9149-4CC1722D6A06}" type="datetimeFigureOut">
              <a:rPr lang="en-US" smtClean="0"/>
              <a:t>6/17/23</a:t>
            </a:fld>
            <a:endParaRPr lang="en-US"/>
          </a:p>
        </p:txBody>
      </p:sp>
      <p:sp>
        <p:nvSpPr>
          <p:cNvPr id="5" name="Footer Placeholder 4">
            <a:extLst>
              <a:ext uri="{FF2B5EF4-FFF2-40B4-BE49-F238E27FC236}">
                <a16:creationId xmlns:a16="http://schemas.microsoft.com/office/drawing/2014/main" id="{F39ECB24-DB98-0B53-FC86-19BF1A260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A7A47A-83BA-061C-923F-3CBB04554A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3084B-14EC-0646-AC9E-44387092CFD9}" type="slidenum">
              <a:rPr lang="en-US" smtClean="0"/>
              <a:t>‹#›</a:t>
            </a:fld>
            <a:endParaRPr lang="en-US"/>
          </a:p>
        </p:txBody>
      </p:sp>
    </p:spTree>
    <p:extLst>
      <p:ext uri="{BB962C8B-B14F-4D97-AF65-F5344CB8AC3E}">
        <p14:creationId xmlns:p14="http://schemas.microsoft.com/office/powerpoint/2010/main" val="3223738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23" Type="http://schemas.openxmlformats.org/officeDocument/2006/relationships/chart" Target="../charts/chart2.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hart" Target="../charts/chart4.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customXml" Target="../ink/ink6.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chart" Target="../charts/chart6.xml"/><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B6AA4-9295-1E8B-91DA-1AF01632A1F4}"/>
              </a:ext>
            </a:extLst>
          </p:cNvPr>
          <p:cNvSpPr txBox="1"/>
          <p:nvPr/>
        </p:nvSpPr>
        <p:spPr>
          <a:xfrm>
            <a:off x="3794236" y="115613"/>
            <a:ext cx="4204137" cy="369332"/>
          </a:xfrm>
          <a:prstGeom prst="rect">
            <a:avLst/>
          </a:prstGeom>
          <a:noFill/>
        </p:spPr>
        <p:txBody>
          <a:bodyPr wrap="square" rtlCol="0">
            <a:spAutoFit/>
          </a:bodyPr>
          <a:lstStyle/>
          <a:p>
            <a:pPr algn="ctr"/>
            <a:r>
              <a:rPr lang="en-US" b="1" dirty="0"/>
              <a:t>Business Hours Process Improvement</a:t>
            </a:r>
          </a:p>
        </p:txBody>
      </p:sp>
      <p:sp>
        <p:nvSpPr>
          <p:cNvPr id="3" name="TextBox 2">
            <a:extLst>
              <a:ext uri="{FF2B5EF4-FFF2-40B4-BE49-F238E27FC236}">
                <a16:creationId xmlns:a16="http://schemas.microsoft.com/office/drawing/2014/main" id="{D65AFA53-E40E-EC04-C81E-B52D09DB8276}"/>
              </a:ext>
            </a:extLst>
          </p:cNvPr>
          <p:cNvSpPr txBox="1"/>
          <p:nvPr/>
        </p:nvSpPr>
        <p:spPr>
          <a:xfrm>
            <a:off x="3794236" y="404647"/>
            <a:ext cx="4204137" cy="369332"/>
          </a:xfrm>
          <a:prstGeom prst="rect">
            <a:avLst/>
          </a:prstGeom>
          <a:noFill/>
        </p:spPr>
        <p:txBody>
          <a:bodyPr wrap="square" rtlCol="0">
            <a:spAutoFit/>
          </a:bodyPr>
          <a:lstStyle/>
          <a:p>
            <a:pPr algn="ctr"/>
            <a:r>
              <a:rPr lang="en-US" b="1" dirty="0"/>
              <a:t>By: Matthew Belizaire</a:t>
            </a:r>
          </a:p>
        </p:txBody>
      </p:sp>
      <p:sp>
        <p:nvSpPr>
          <p:cNvPr id="4" name="Rectangle 6">
            <a:extLst>
              <a:ext uri="{FF2B5EF4-FFF2-40B4-BE49-F238E27FC236}">
                <a16:creationId xmlns:a16="http://schemas.microsoft.com/office/drawing/2014/main" id="{6D37F014-C174-55AC-FC84-E789473A8CB1}"/>
              </a:ext>
            </a:extLst>
          </p:cNvPr>
          <p:cNvSpPr>
            <a:spLocks noChangeArrowheads="1"/>
          </p:cNvSpPr>
          <p:nvPr/>
        </p:nvSpPr>
        <p:spPr bwMode="auto">
          <a:xfrm>
            <a:off x="0" y="872512"/>
            <a:ext cx="12192000" cy="525363"/>
          </a:xfrm>
          <a:prstGeom prst="rect">
            <a:avLst/>
          </a:prstGeom>
          <a:solidFill>
            <a:schemeClr val="accent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r>
              <a:rPr lang="en-US" altLang="en-US" sz="1200" dirty="0">
                <a:solidFill>
                  <a:schemeClr val="bg1"/>
                </a:solidFill>
              </a:rPr>
              <a:t>Key Dates:	Define:	                                     Measure:                                                 Analyze:                               	Improve:		         Control:</a:t>
            </a:r>
          </a:p>
          <a:p>
            <a:pPr>
              <a:spcBef>
                <a:spcPct val="0"/>
              </a:spcBef>
              <a:buFontTx/>
              <a:buNone/>
              <a:defRPr/>
            </a:pPr>
            <a:r>
              <a:rPr lang="en-US" altLang="en-US" sz="1200" dirty="0">
                <a:solidFill>
                  <a:schemeClr val="bg1"/>
                </a:solidFill>
              </a:rPr>
              <a:t>   	4/17/23 – 4/23/23                                 4/24/23 – 5/7/23                                     5/8/23 – 5/23/23   		5/24/23 – 6/14/21	         6/15/23 - Ongoing	</a:t>
            </a:r>
          </a:p>
        </p:txBody>
      </p:sp>
      <p:sp>
        <p:nvSpPr>
          <p:cNvPr id="5" name="Line 32">
            <a:extLst>
              <a:ext uri="{FF2B5EF4-FFF2-40B4-BE49-F238E27FC236}">
                <a16:creationId xmlns:a16="http://schemas.microsoft.com/office/drawing/2014/main" id="{63EB1CC2-75AD-137F-3D43-1C17D8CE43EA}"/>
              </a:ext>
            </a:extLst>
          </p:cNvPr>
          <p:cNvSpPr>
            <a:spLocks noChangeShapeType="1"/>
          </p:cNvSpPr>
          <p:nvPr/>
        </p:nvSpPr>
        <p:spPr bwMode="auto">
          <a:xfrm>
            <a:off x="859221" y="872512"/>
            <a:ext cx="2628" cy="525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32">
            <a:extLst>
              <a:ext uri="{FF2B5EF4-FFF2-40B4-BE49-F238E27FC236}">
                <a16:creationId xmlns:a16="http://schemas.microsoft.com/office/drawing/2014/main" id="{36E74DC3-2CF0-453F-BA95-3637340679B4}"/>
              </a:ext>
            </a:extLst>
          </p:cNvPr>
          <p:cNvSpPr>
            <a:spLocks noChangeShapeType="1"/>
          </p:cNvSpPr>
          <p:nvPr/>
        </p:nvSpPr>
        <p:spPr bwMode="auto">
          <a:xfrm>
            <a:off x="2922827" y="884506"/>
            <a:ext cx="2628" cy="525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32">
            <a:extLst>
              <a:ext uri="{FF2B5EF4-FFF2-40B4-BE49-F238E27FC236}">
                <a16:creationId xmlns:a16="http://schemas.microsoft.com/office/drawing/2014/main" id="{524CFDF8-EB3D-1D69-0741-07CB54E3C60F}"/>
              </a:ext>
            </a:extLst>
          </p:cNvPr>
          <p:cNvSpPr>
            <a:spLocks noChangeShapeType="1"/>
          </p:cNvSpPr>
          <p:nvPr/>
        </p:nvSpPr>
        <p:spPr bwMode="auto">
          <a:xfrm>
            <a:off x="5596947" y="884418"/>
            <a:ext cx="2628" cy="525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32">
            <a:extLst>
              <a:ext uri="{FF2B5EF4-FFF2-40B4-BE49-F238E27FC236}">
                <a16:creationId xmlns:a16="http://schemas.microsoft.com/office/drawing/2014/main" id="{41372F95-1742-2BC8-2CF2-770B623D740B}"/>
              </a:ext>
            </a:extLst>
          </p:cNvPr>
          <p:cNvSpPr>
            <a:spLocks noChangeShapeType="1"/>
          </p:cNvSpPr>
          <p:nvPr/>
        </p:nvSpPr>
        <p:spPr bwMode="auto">
          <a:xfrm>
            <a:off x="8074574" y="884418"/>
            <a:ext cx="2628" cy="525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32">
            <a:extLst>
              <a:ext uri="{FF2B5EF4-FFF2-40B4-BE49-F238E27FC236}">
                <a16:creationId xmlns:a16="http://schemas.microsoft.com/office/drawing/2014/main" id="{4B09601E-992D-73BA-15F1-CB3CF41A399E}"/>
              </a:ext>
            </a:extLst>
          </p:cNvPr>
          <p:cNvSpPr>
            <a:spLocks noChangeShapeType="1"/>
          </p:cNvSpPr>
          <p:nvPr/>
        </p:nvSpPr>
        <p:spPr bwMode="auto">
          <a:xfrm>
            <a:off x="10360408" y="863851"/>
            <a:ext cx="2628" cy="525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3" name="Graphic 12" descr="Clipboard with solid fill">
            <a:extLst>
              <a:ext uri="{FF2B5EF4-FFF2-40B4-BE49-F238E27FC236}">
                <a16:creationId xmlns:a16="http://schemas.microsoft.com/office/drawing/2014/main" id="{E86247A8-4EDE-9D47-0093-EFCB8069E3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2423" y="884418"/>
            <a:ext cx="484550" cy="484550"/>
          </a:xfrm>
          <a:prstGeom prst="rect">
            <a:avLst/>
          </a:prstGeom>
        </p:spPr>
      </p:pic>
      <p:pic>
        <p:nvPicPr>
          <p:cNvPr id="15" name="Graphic 14" descr="Stopwatch with solid fill">
            <a:extLst>
              <a:ext uri="{FF2B5EF4-FFF2-40B4-BE49-F238E27FC236}">
                <a16:creationId xmlns:a16="http://schemas.microsoft.com/office/drawing/2014/main" id="{8E83439D-8C45-D866-D085-B2BB47CF5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5186" y="884418"/>
            <a:ext cx="525364" cy="525364"/>
          </a:xfrm>
          <a:prstGeom prst="rect">
            <a:avLst/>
          </a:prstGeom>
        </p:spPr>
      </p:pic>
      <p:pic>
        <p:nvPicPr>
          <p:cNvPr id="17" name="Graphic 16" descr="Statistics with solid fill">
            <a:extLst>
              <a:ext uri="{FF2B5EF4-FFF2-40B4-BE49-F238E27FC236}">
                <a16:creationId xmlns:a16="http://schemas.microsoft.com/office/drawing/2014/main" id="{C3D342A5-95A8-0930-B7F5-287DCB3E70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2568" y="872512"/>
            <a:ext cx="525363" cy="525363"/>
          </a:xfrm>
          <a:prstGeom prst="rect">
            <a:avLst/>
          </a:prstGeom>
        </p:spPr>
      </p:pic>
      <p:pic>
        <p:nvPicPr>
          <p:cNvPr id="25" name="Graphic 24" descr="Bar graph with upward trend with solid fill">
            <a:extLst>
              <a:ext uri="{FF2B5EF4-FFF2-40B4-BE49-F238E27FC236}">
                <a16:creationId xmlns:a16="http://schemas.microsoft.com/office/drawing/2014/main" id="{BFD9E9A8-5D7E-84B4-4739-EE91F8CF2B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29949" y="884418"/>
            <a:ext cx="525364" cy="525364"/>
          </a:xfrm>
          <a:prstGeom prst="rect">
            <a:avLst/>
          </a:prstGeom>
        </p:spPr>
      </p:pic>
      <p:pic>
        <p:nvPicPr>
          <p:cNvPr id="27" name="Graphic 26" descr="Gears with solid fill">
            <a:extLst>
              <a:ext uri="{FF2B5EF4-FFF2-40B4-BE49-F238E27FC236}">
                <a16:creationId xmlns:a16="http://schemas.microsoft.com/office/drawing/2014/main" id="{96A39A02-EE7A-21B5-3376-7EC9D5A4BC8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625044" y="879602"/>
            <a:ext cx="525363" cy="525363"/>
          </a:xfrm>
          <a:prstGeom prst="rect">
            <a:avLst/>
          </a:prstGeom>
        </p:spPr>
      </p:pic>
      <p:cxnSp>
        <p:nvCxnSpPr>
          <p:cNvPr id="30" name="Straight Connector 29">
            <a:extLst>
              <a:ext uri="{FF2B5EF4-FFF2-40B4-BE49-F238E27FC236}">
                <a16:creationId xmlns:a16="http://schemas.microsoft.com/office/drawing/2014/main" id="{BBEFC45D-E9B7-F1DC-B430-400F90292FF4}"/>
              </a:ext>
            </a:extLst>
          </p:cNvPr>
          <p:cNvCxnSpPr/>
          <p:nvPr/>
        </p:nvCxnSpPr>
        <p:spPr>
          <a:xfrm>
            <a:off x="2922827" y="1409780"/>
            <a:ext cx="0" cy="544822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EE7EA8D-6A21-D093-CF52-0CA83ED42748}"/>
              </a:ext>
            </a:extLst>
          </p:cNvPr>
          <p:cNvSpPr txBox="1"/>
          <p:nvPr/>
        </p:nvSpPr>
        <p:spPr>
          <a:xfrm>
            <a:off x="-46757" y="1399757"/>
            <a:ext cx="3034860" cy="3046988"/>
          </a:xfrm>
          <a:prstGeom prst="rect">
            <a:avLst/>
          </a:prstGeom>
          <a:noFill/>
        </p:spPr>
        <p:txBody>
          <a:bodyPr wrap="square" rtlCol="0">
            <a:spAutoFit/>
          </a:bodyPr>
          <a:lstStyle/>
          <a:p>
            <a:r>
              <a:rPr lang="en-US" dirty="0"/>
              <a:t>Problem Statement:</a:t>
            </a:r>
          </a:p>
          <a:p>
            <a:br>
              <a:rPr lang="en-US" dirty="0"/>
            </a:br>
            <a:r>
              <a:rPr lang="en-US" sz="1200" dirty="0"/>
              <a:t>Our </a:t>
            </a:r>
            <a:r>
              <a:rPr lang="en-US" sz="1200" b="0" i="0" dirty="0">
                <a:effectLst/>
              </a:rPr>
              <a:t>laundromat business has been operating on extended hours for a many years. This has led to employee burnout and increased operational costs. The burnout is affecting the quality of work and potentially reducing customer satisfaction. </a:t>
            </a:r>
          </a:p>
          <a:p>
            <a:endParaRPr lang="en-US" sz="1200" b="0" i="0" dirty="0">
              <a:effectLst/>
            </a:endParaRPr>
          </a:p>
          <a:p>
            <a:r>
              <a:rPr lang="en-US" sz="1200" b="0" i="0" dirty="0">
                <a:effectLst/>
              </a:rPr>
              <a:t>The business suspects that there are specific hours of operation that are less profitable. </a:t>
            </a:r>
          </a:p>
          <a:p>
            <a:r>
              <a:rPr lang="en-US" sz="1200" b="0" i="0" dirty="0">
                <a:effectLst/>
              </a:rPr>
              <a:t>The goal is to identify these hours, eliminate them to reduce operational costs, and minimize losses without negatively impacting customer satisfaction.</a:t>
            </a:r>
            <a:endParaRPr lang="en-US" sz="1200" dirty="0"/>
          </a:p>
        </p:txBody>
      </p:sp>
      <p:sp>
        <p:nvSpPr>
          <p:cNvPr id="32" name="TextBox 31">
            <a:extLst>
              <a:ext uri="{FF2B5EF4-FFF2-40B4-BE49-F238E27FC236}">
                <a16:creationId xmlns:a16="http://schemas.microsoft.com/office/drawing/2014/main" id="{7484B866-BE31-AECC-3A33-130D39D3A346}"/>
              </a:ext>
            </a:extLst>
          </p:cNvPr>
          <p:cNvSpPr txBox="1"/>
          <p:nvPr/>
        </p:nvSpPr>
        <p:spPr>
          <a:xfrm>
            <a:off x="-54176" y="4365010"/>
            <a:ext cx="3022183" cy="2492990"/>
          </a:xfrm>
          <a:prstGeom prst="rect">
            <a:avLst/>
          </a:prstGeom>
          <a:noFill/>
        </p:spPr>
        <p:txBody>
          <a:bodyPr wrap="square" rtlCol="0">
            <a:spAutoFit/>
          </a:bodyPr>
          <a:lstStyle/>
          <a:p>
            <a:r>
              <a:rPr lang="en-US" dirty="0"/>
              <a:t>Business Impact:</a:t>
            </a:r>
          </a:p>
          <a:p>
            <a:endParaRPr lang="en-US" dirty="0"/>
          </a:p>
          <a:p>
            <a:r>
              <a:rPr lang="en-US" sz="1200" dirty="0">
                <a:effectLst/>
                <a:ea typeface="Calibri" panose="020F0502020204030204" pitchFamily="34" charset="0"/>
                <a:cs typeface="Times New Roman" panose="02020603050405020304" pitchFamily="18" charset="0"/>
              </a:rPr>
              <a:t>By optimizing our hours of operation, we can reduce operational costs and increase profits. We believe that we can save money every month by eliminating inefficient hours. Success will be measured by tracking our operational costs. The key output is the reduction of operational costs (employee wages, electricity bill, etc.).</a:t>
            </a:r>
            <a:r>
              <a:rPr lang="en-US" sz="1200" dirty="0">
                <a:effectLst/>
              </a:rPr>
              <a:t> We are aiming to cut operational hours down by at least 8.4% per week, or about 10 hours.</a:t>
            </a:r>
            <a:endParaRPr lang="en-US" sz="1200" dirty="0"/>
          </a:p>
        </p:txBody>
      </p:sp>
      <p:pic>
        <p:nvPicPr>
          <p:cNvPr id="34" name="Graphic 33" descr="Piggy Bank with solid fill">
            <a:extLst>
              <a:ext uri="{FF2B5EF4-FFF2-40B4-BE49-F238E27FC236}">
                <a16:creationId xmlns:a16="http://schemas.microsoft.com/office/drawing/2014/main" id="{D745E769-932F-1DE9-207C-9F0A03B14EA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882713" y="4428523"/>
            <a:ext cx="543431" cy="543431"/>
          </a:xfrm>
          <a:prstGeom prst="rect">
            <a:avLst/>
          </a:prstGeom>
        </p:spPr>
      </p:pic>
      <p:cxnSp>
        <p:nvCxnSpPr>
          <p:cNvPr id="35" name="Straight Connector 34">
            <a:extLst>
              <a:ext uri="{FF2B5EF4-FFF2-40B4-BE49-F238E27FC236}">
                <a16:creationId xmlns:a16="http://schemas.microsoft.com/office/drawing/2014/main" id="{6A17B8E8-5178-90A1-9089-0DCEB755FABF}"/>
              </a:ext>
            </a:extLst>
          </p:cNvPr>
          <p:cNvCxnSpPr/>
          <p:nvPr/>
        </p:nvCxnSpPr>
        <p:spPr>
          <a:xfrm>
            <a:off x="5602426" y="1409780"/>
            <a:ext cx="0" cy="544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7D2EA28-1491-1A22-7601-4165E581BEC1}"/>
              </a:ext>
            </a:extLst>
          </p:cNvPr>
          <p:cNvCxnSpPr/>
          <p:nvPr/>
        </p:nvCxnSpPr>
        <p:spPr>
          <a:xfrm>
            <a:off x="8074574" y="1409780"/>
            <a:ext cx="0" cy="544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027992-C9ED-6B52-A844-3B54F33B6AB3}"/>
              </a:ext>
            </a:extLst>
          </p:cNvPr>
          <p:cNvCxnSpPr>
            <a:cxnSpLocks/>
            <a:stCxn id="65" idx="3"/>
          </p:cNvCxnSpPr>
          <p:nvPr/>
        </p:nvCxnSpPr>
        <p:spPr>
          <a:xfrm>
            <a:off x="8069320" y="3997372"/>
            <a:ext cx="4122680" cy="0"/>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90497E6-B9EA-FBF3-B031-9E58F8B52971}"/>
              </a:ext>
            </a:extLst>
          </p:cNvPr>
          <p:cNvPicPr>
            <a:picLocks noChangeAspect="1"/>
          </p:cNvPicPr>
          <p:nvPr/>
        </p:nvPicPr>
        <p:blipFill>
          <a:blip r:embed="rId14"/>
          <a:stretch>
            <a:fillRect/>
          </a:stretch>
        </p:blipFill>
        <p:spPr>
          <a:xfrm>
            <a:off x="3053734" y="1790625"/>
            <a:ext cx="2355996" cy="2811517"/>
          </a:xfrm>
          <a:prstGeom prst="rect">
            <a:avLst/>
          </a:prstGeom>
          <a:ln w="19050">
            <a:solidFill>
              <a:schemeClr val="tx1"/>
            </a:solidFill>
          </a:ln>
        </p:spPr>
      </p:pic>
      <p:sp>
        <p:nvSpPr>
          <p:cNvPr id="41" name="TextBox 40">
            <a:extLst>
              <a:ext uri="{FF2B5EF4-FFF2-40B4-BE49-F238E27FC236}">
                <a16:creationId xmlns:a16="http://schemas.microsoft.com/office/drawing/2014/main" id="{707FE2D9-DA8B-DA2A-8016-3F7299AB509D}"/>
              </a:ext>
            </a:extLst>
          </p:cNvPr>
          <p:cNvSpPr txBox="1"/>
          <p:nvPr/>
        </p:nvSpPr>
        <p:spPr>
          <a:xfrm>
            <a:off x="2931190" y="1456843"/>
            <a:ext cx="1201291" cy="307777"/>
          </a:xfrm>
          <a:prstGeom prst="rect">
            <a:avLst/>
          </a:prstGeom>
          <a:noFill/>
        </p:spPr>
        <p:txBody>
          <a:bodyPr wrap="none" rtlCol="0">
            <a:spAutoFit/>
          </a:bodyPr>
          <a:lstStyle/>
          <a:p>
            <a:r>
              <a:rPr lang="en-US" sz="1400" dirty="0"/>
              <a:t>Process Map: </a:t>
            </a:r>
          </a:p>
        </p:txBody>
      </p:sp>
      <p:pic>
        <p:nvPicPr>
          <p:cNvPr id="45" name="Picture 44">
            <a:extLst>
              <a:ext uri="{FF2B5EF4-FFF2-40B4-BE49-F238E27FC236}">
                <a16:creationId xmlns:a16="http://schemas.microsoft.com/office/drawing/2014/main" id="{2D170696-440A-0E81-13B4-174CEB91CBDF}"/>
              </a:ext>
            </a:extLst>
          </p:cNvPr>
          <p:cNvPicPr>
            <a:picLocks noChangeAspect="1"/>
          </p:cNvPicPr>
          <p:nvPr/>
        </p:nvPicPr>
        <p:blipFill>
          <a:blip r:embed="rId15"/>
          <a:stretch>
            <a:fillRect/>
          </a:stretch>
        </p:blipFill>
        <p:spPr>
          <a:xfrm>
            <a:off x="5676510" y="4941538"/>
            <a:ext cx="2318224" cy="1882471"/>
          </a:xfrm>
          <a:prstGeom prst="rect">
            <a:avLst/>
          </a:prstGeom>
          <a:ln w="19050">
            <a:solidFill>
              <a:schemeClr val="tx1"/>
            </a:solidFill>
          </a:ln>
        </p:spPr>
      </p:pic>
      <p:sp>
        <p:nvSpPr>
          <p:cNvPr id="46" name="TextBox 45">
            <a:extLst>
              <a:ext uri="{FF2B5EF4-FFF2-40B4-BE49-F238E27FC236}">
                <a16:creationId xmlns:a16="http://schemas.microsoft.com/office/drawing/2014/main" id="{D211D966-861E-704C-FB5A-B1A3AE6040D2}"/>
              </a:ext>
            </a:extLst>
          </p:cNvPr>
          <p:cNvSpPr txBox="1"/>
          <p:nvPr/>
        </p:nvSpPr>
        <p:spPr>
          <a:xfrm>
            <a:off x="5642448" y="4677960"/>
            <a:ext cx="1202573" cy="307777"/>
          </a:xfrm>
          <a:prstGeom prst="rect">
            <a:avLst/>
          </a:prstGeom>
          <a:noFill/>
        </p:spPr>
        <p:txBody>
          <a:bodyPr wrap="none" rtlCol="0">
            <a:spAutoFit/>
          </a:bodyPr>
          <a:lstStyle/>
          <a:p>
            <a:r>
              <a:rPr lang="en-US" sz="1400" dirty="0"/>
              <a:t>Baseline SQL:</a:t>
            </a:r>
          </a:p>
        </p:txBody>
      </p:sp>
      <p:sp>
        <p:nvSpPr>
          <p:cNvPr id="47" name="Oval 46">
            <a:extLst>
              <a:ext uri="{FF2B5EF4-FFF2-40B4-BE49-F238E27FC236}">
                <a16:creationId xmlns:a16="http://schemas.microsoft.com/office/drawing/2014/main" id="{E7E623C0-7DCB-4001-85ED-FE980B1574EC}"/>
              </a:ext>
            </a:extLst>
          </p:cNvPr>
          <p:cNvSpPr/>
          <p:nvPr/>
        </p:nvSpPr>
        <p:spPr>
          <a:xfrm rot="20528268">
            <a:off x="4299083" y="4017985"/>
            <a:ext cx="1117567" cy="6704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Identifies problem within design</a:t>
            </a:r>
          </a:p>
        </p:txBody>
      </p:sp>
      <p:sp>
        <p:nvSpPr>
          <p:cNvPr id="48" name="Alternate Process 47">
            <a:extLst>
              <a:ext uri="{FF2B5EF4-FFF2-40B4-BE49-F238E27FC236}">
                <a16:creationId xmlns:a16="http://schemas.microsoft.com/office/drawing/2014/main" id="{644BB639-959F-1694-E570-E1918349D64E}"/>
              </a:ext>
            </a:extLst>
          </p:cNvPr>
          <p:cNvSpPr/>
          <p:nvPr/>
        </p:nvSpPr>
        <p:spPr>
          <a:xfrm rot="781446">
            <a:off x="4395251" y="2016473"/>
            <a:ext cx="1054001" cy="638007"/>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Helps determine what data we need to analyze</a:t>
            </a:r>
          </a:p>
        </p:txBody>
      </p:sp>
      <p:sp>
        <p:nvSpPr>
          <p:cNvPr id="49" name="Alternate Process 48">
            <a:extLst>
              <a:ext uri="{FF2B5EF4-FFF2-40B4-BE49-F238E27FC236}">
                <a16:creationId xmlns:a16="http://schemas.microsoft.com/office/drawing/2014/main" id="{3D601B31-AB52-0A49-E65F-026DCA037673}"/>
              </a:ext>
            </a:extLst>
          </p:cNvPr>
          <p:cNvSpPr/>
          <p:nvPr/>
        </p:nvSpPr>
        <p:spPr>
          <a:xfrm rot="719930">
            <a:off x="7293123" y="5636419"/>
            <a:ext cx="781101" cy="525362"/>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&lt; $1 earned within hour = defect</a:t>
            </a:r>
          </a:p>
        </p:txBody>
      </p:sp>
      <p:pic>
        <p:nvPicPr>
          <p:cNvPr id="51" name="Picture 50">
            <a:extLst>
              <a:ext uri="{FF2B5EF4-FFF2-40B4-BE49-F238E27FC236}">
                <a16:creationId xmlns:a16="http://schemas.microsoft.com/office/drawing/2014/main" id="{5271365F-C7AE-A313-C56E-6BA5C1753DFD}"/>
              </a:ext>
            </a:extLst>
          </p:cNvPr>
          <p:cNvPicPr>
            <a:picLocks noChangeAspect="1"/>
          </p:cNvPicPr>
          <p:nvPr/>
        </p:nvPicPr>
        <p:blipFill>
          <a:blip r:embed="rId16"/>
          <a:stretch>
            <a:fillRect/>
          </a:stretch>
        </p:blipFill>
        <p:spPr>
          <a:xfrm>
            <a:off x="2953341" y="5253196"/>
            <a:ext cx="2625336" cy="1259157"/>
          </a:xfrm>
          <a:prstGeom prst="rect">
            <a:avLst/>
          </a:prstGeom>
          <a:ln w="19050">
            <a:solidFill>
              <a:schemeClr val="tx1"/>
            </a:solidFill>
          </a:ln>
        </p:spPr>
      </p:pic>
      <p:sp>
        <p:nvSpPr>
          <p:cNvPr id="52" name="TextBox 51">
            <a:extLst>
              <a:ext uri="{FF2B5EF4-FFF2-40B4-BE49-F238E27FC236}">
                <a16:creationId xmlns:a16="http://schemas.microsoft.com/office/drawing/2014/main" id="{E86F995B-EBDA-94FF-1CEA-1989427FEAA1}"/>
              </a:ext>
            </a:extLst>
          </p:cNvPr>
          <p:cNvSpPr txBox="1"/>
          <p:nvPr/>
        </p:nvSpPr>
        <p:spPr>
          <a:xfrm>
            <a:off x="2869333" y="4894135"/>
            <a:ext cx="2097947" cy="307777"/>
          </a:xfrm>
          <a:prstGeom prst="rect">
            <a:avLst/>
          </a:prstGeom>
          <a:noFill/>
        </p:spPr>
        <p:txBody>
          <a:bodyPr wrap="none" rtlCol="0">
            <a:spAutoFit/>
          </a:bodyPr>
          <a:lstStyle/>
          <a:p>
            <a:r>
              <a:rPr lang="en-US" sz="1400" dirty="0"/>
              <a:t>Sales Summary (Baseline):</a:t>
            </a:r>
          </a:p>
        </p:txBody>
      </p:sp>
      <p:sp>
        <p:nvSpPr>
          <p:cNvPr id="54" name="Alternate Process 53">
            <a:extLst>
              <a:ext uri="{FF2B5EF4-FFF2-40B4-BE49-F238E27FC236}">
                <a16:creationId xmlns:a16="http://schemas.microsoft.com/office/drawing/2014/main" id="{253F0497-62CA-C7DD-4BC4-266CD3CBDDFC}"/>
              </a:ext>
            </a:extLst>
          </p:cNvPr>
          <p:cNvSpPr/>
          <p:nvPr/>
        </p:nvSpPr>
        <p:spPr>
          <a:xfrm rot="21208028">
            <a:off x="4017337" y="6254142"/>
            <a:ext cx="1391433" cy="522776"/>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Filtering sales per hour on specified dates allowed for precise measurements</a:t>
            </a:r>
          </a:p>
        </p:txBody>
      </p:sp>
      <p:pic>
        <p:nvPicPr>
          <p:cNvPr id="57" name="Picture 56">
            <a:extLst>
              <a:ext uri="{FF2B5EF4-FFF2-40B4-BE49-F238E27FC236}">
                <a16:creationId xmlns:a16="http://schemas.microsoft.com/office/drawing/2014/main" id="{6B0B0191-A0C0-D1FB-9CC8-CF5482FF627F}"/>
              </a:ext>
            </a:extLst>
          </p:cNvPr>
          <p:cNvPicPr>
            <a:picLocks noChangeAspect="1"/>
          </p:cNvPicPr>
          <p:nvPr/>
        </p:nvPicPr>
        <p:blipFill>
          <a:blip r:embed="rId17"/>
          <a:stretch>
            <a:fillRect/>
          </a:stretch>
        </p:blipFill>
        <p:spPr>
          <a:xfrm>
            <a:off x="5742028" y="1544621"/>
            <a:ext cx="2161092" cy="1319194"/>
          </a:xfrm>
          <a:prstGeom prst="rect">
            <a:avLst/>
          </a:prstGeom>
          <a:ln w="19050">
            <a:solidFill>
              <a:schemeClr val="tx1"/>
            </a:solidFill>
          </a:ln>
        </p:spPr>
      </p:pic>
      <p:sp>
        <p:nvSpPr>
          <p:cNvPr id="60" name="Vertical Scroll 59">
            <a:extLst>
              <a:ext uri="{FF2B5EF4-FFF2-40B4-BE49-F238E27FC236}">
                <a16:creationId xmlns:a16="http://schemas.microsoft.com/office/drawing/2014/main" id="{C032650D-76B4-3864-1085-17081A5127C4}"/>
              </a:ext>
            </a:extLst>
          </p:cNvPr>
          <p:cNvSpPr/>
          <p:nvPr/>
        </p:nvSpPr>
        <p:spPr>
          <a:xfrm>
            <a:off x="5954919" y="1697277"/>
            <a:ext cx="722599" cy="586939"/>
          </a:xfrm>
          <a:prstGeom prst="vertic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p>
          <a:p>
            <a:pPr algn="ctr"/>
            <a:r>
              <a:rPr lang="en-US" sz="400" dirty="0"/>
              <a:t>Ranking</a:t>
            </a:r>
          </a:p>
          <a:p>
            <a:pPr marL="228600" indent="-228600">
              <a:buAutoNum type="arabicPeriod"/>
            </a:pPr>
            <a:endParaRPr lang="en-US" sz="400" dirty="0"/>
          </a:p>
          <a:p>
            <a:pPr marL="228600" indent="-228600">
              <a:buAutoNum type="arabicPeriod"/>
            </a:pPr>
            <a:r>
              <a:rPr lang="en-US" sz="400" dirty="0"/>
              <a:t>Sun</a:t>
            </a:r>
          </a:p>
          <a:p>
            <a:pPr marL="228600" indent="-228600">
              <a:buAutoNum type="arabicPeriod"/>
            </a:pPr>
            <a:r>
              <a:rPr lang="en-US" sz="400" dirty="0"/>
              <a:t>Sat</a:t>
            </a:r>
          </a:p>
          <a:p>
            <a:pPr marL="228600" indent="-228600">
              <a:buAutoNum type="arabicPeriod"/>
            </a:pPr>
            <a:r>
              <a:rPr lang="en-US" sz="400" dirty="0"/>
              <a:t>Tues</a:t>
            </a:r>
          </a:p>
          <a:p>
            <a:pPr marL="228600" indent="-228600">
              <a:buAutoNum type="arabicPeriod"/>
            </a:pPr>
            <a:r>
              <a:rPr lang="en-US" sz="400" dirty="0"/>
              <a:t>Fri</a:t>
            </a:r>
          </a:p>
          <a:p>
            <a:pPr marL="228600" indent="-228600">
              <a:buAutoNum type="arabicPeriod"/>
            </a:pPr>
            <a:r>
              <a:rPr lang="en-US" sz="400" dirty="0"/>
              <a:t>Mon</a:t>
            </a:r>
          </a:p>
          <a:p>
            <a:pPr marL="228600" indent="-228600">
              <a:buAutoNum type="arabicPeriod"/>
            </a:pPr>
            <a:r>
              <a:rPr lang="en-US" sz="400" dirty="0"/>
              <a:t>Thurs</a:t>
            </a:r>
          </a:p>
          <a:p>
            <a:pPr marL="228600" indent="-228600">
              <a:buAutoNum type="arabicPeriod"/>
            </a:pPr>
            <a:r>
              <a:rPr lang="en-US" sz="400" dirty="0"/>
              <a:t>Wed</a:t>
            </a:r>
          </a:p>
          <a:p>
            <a:pPr marL="228600" indent="-228600">
              <a:buAutoNum type="arabicPeriod"/>
            </a:pPr>
            <a:endParaRPr lang="en-US" sz="400" dirty="0"/>
          </a:p>
          <a:p>
            <a:pPr algn="ctr"/>
            <a:endParaRPr lang="en-US" sz="400" dirty="0"/>
          </a:p>
        </p:txBody>
      </p:sp>
      <p:sp>
        <p:nvSpPr>
          <p:cNvPr id="64" name="Oval Callout 63">
            <a:extLst>
              <a:ext uri="{FF2B5EF4-FFF2-40B4-BE49-F238E27FC236}">
                <a16:creationId xmlns:a16="http://schemas.microsoft.com/office/drawing/2014/main" id="{4AAFC6F7-DE67-DA96-3411-2CB2B2707237}"/>
              </a:ext>
            </a:extLst>
          </p:cNvPr>
          <p:cNvSpPr/>
          <p:nvPr/>
        </p:nvSpPr>
        <p:spPr>
          <a:xfrm>
            <a:off x="7163108" y="1454521"/>
            <a:ext cx="712726" cy="436378"/>
          </a:xfrm>
          <a:prstGeom prst="wedgeEllipse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Should we close earlier on least profitable days?</a:t>
            </a:r>
          </a:p>
        </p:txBody>
      </p:sp>
      <p:pic>
        <p:nvPicPr>
          <p:cNvPr id="65" name="Picture 64">
            <a:extLst>
              <a:ext uri="{FF2B5EF4-FFF2-40B4-BE49-F238E27FC236}">
                <a16:creationId xmlns:a16="http://schemas.microsoft.com/office/drawing/2014/main" id="{0FE01067-D2DB-E676-60D6-EF8C66E4A677}"/>
              </a:ext>
            </a:extLst>
          </p:cNvPr>
          <p:cNvPicPr>
            <a:picLocks noChangeAspect="1"/>
          </p:cNvPicPr>
          <p:nvPr/>
        </p:nvPicPr>
        <p:blipFill>
          <a:blip r:embed="rId18"/>
          <a:stretch>
            <a:fillRect/>
          </a:stretch>
        </p:blipFill>
        <p:spPr>
          <a:xfrm>
            <a:off x="5618723" y="3331658"/>
            <a:ext cx="2450597" cy="1331427"/>
          </a:xfrm>
          <a:prstGeom prst="rect">
            <a:avLst/>
          </a:prstGeom>
          <a:ln w="19050">
            <a:solidFill>
              <a:schemeClr val="tx1"/>
            </a:solidFill>
          </a:ln>
        </p:spPr>
      </p:pic>
      <p:sp>
        <p:nvSpPr>
          <p:cNvPr id="66" name="Oval 65">
            <a:extLst>
              <a:ext uri="{FF2B5EF4-FFF2-40B4-BE49-F238E27FC236}">
                <a16:creationId xmlns:a16="http://schemas.microsoft.com/office/drawing/2014/main" id="{4DA330FF-7436-31CD-43AB-E6A06757AF98}"/>
              </a:ext>
            </a:extLst>
          </p:cNvPr>
          <p:cNvSpPr/>
          <p:nvPr/>
        </p:nvSpPr>
        <p:spPr>
          <a:xfrm rot="712610">
            <a:off x="7168923" y="3584884"/>
            <a:ext cx="744449" cy="5854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Average hourly earnings indicate late nights earns the least</a:t>
            </a:r>
          </a:p>
        </p:txBody>
      </p:sp>
      <p:pic>
        <p:nvPicPr>
          <p:cNvPr id="70" name="Graphic 69" descr="Back outline">
            <a:extLst>
              <a:ext uri="{FF2B5EF4-FFF2-40B4-BE49-F238E27FC236}">
                <a16:creationId xmlns:a16="http://schemas.microsoft.com/office/drawing/2014/main" id="{D613D2D3-2383-4D08-5143-46426D49B61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3678057">
            <a:off x="7672570" y="3992629"/>
            <a:ext cx="278399" cy="278399"/>
          </a:xfrm>
          <a:prstGeom prst="rect">
            <a:avLst/>
          </a:prstGeom>
        </p:spPr>
      </p:pic>
      <p:pic>
        <p:nvPicPr>
          <p:cNvPr id="78" name="Picture 77">
            <a:extLst>
              <a:ext uri="{FF2B5EF4-FFF2-40B4-BE49-F238E27FC236}">
                <a16:creationId xmlns:a16="http://schemas.microsoft.com/office/drawing/2014/main" id="{CC209FDF-F919-2E37-2600-7E6054EE6FB8}"/>
              </a:ext>
            </a:extLst>
          </p:cNvPr>
          <p:cNvPicPr>
            <a:picLocks noChangeAspect="1"/>
          </p:cNvPicPr>
          <p:nvPr/>
        </p:nvPicPr>
        <p:blipFill>
          <a:blip r:embed="rId21"/>
          <a:stretch>
            <a:fillRect/>
          </a:stretch>
        </p:blipFill>
        <p:spPr>
          <a:xfrm>
            <a:off x="8116011" y="2160209"/>
            <a:ext cx="4034393" cy="1554480"/>
          </a:xfrm>
          <a:prstGeom prst="rect">
            <a:avLst/>
          </a:prstGeom>
          <a:ln w="19050">
            <a:solidFill>
              <a:schemeClr val="tx1"/>
            </a:solidFill>
          </a:ln>
        </p:spPr>
      </p:pic>
      <p:sp>
        <p:nvSpPr>
          <p:cNvPr id="79" name="Explosion 1 78">
            <a:extLst>
              <a:ext uri="{FF2B5EF4-FFF2-40B4-BE49-F238E27FC236}">
                <a16:creationId xmlns:a16="http://schemas.microsoft.com/office/drawing/2014/main" id="{DFF81B0F-A86D-B086-AD7F-5808DD6D5FDB}"/>
              </a:ext>
            </a:extLst>
          </p:cNvPr>
          <p:cNvSpPr/>
          <p:nvPr/>
        </p:nvSpPr>
        <p:spPr>
          <a:xfrm>
            <a:off x="10683775" y="1389213"/>
            <a:ext cx="1250126" cy="1097878"/>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a:p>
            <a:pPr algn="ctr"/>
            <a:r>
              <a:rPr lang="en-US" sz="800" dirty="0"/>
              <a:t>Improved SQL to 2.05 from  1.86</a:t>
            </a:r>
          </a:p>
          <a:p>
            <a:pPr algn="ctr"/>
            <a:endParaRPr lang="en-US" sz="800" dirty="0"/>
          </a:p>
        </p:txBody>
      </p:sp>
      <p:sp>
        <p:nvSpPr>
          <p:cNvPr id="80" name="Oval Callout 79">
            <a:extLst>
              <a:ext uri="{FF2B5EF4-FFF2-40B4-BE49-F238E27FC236}">
                <a16:creationId xmlns:a16="http://schemas.microsoft.com/office/drawing/2014/main" id="{D84A32D4-7D67-0A78-9212-D6A03A351934}"/>
              </a:ext>
            </a:extLst>
          </p:cNvPr>
          <p:cNvSpPr/>
          <p:nvPr/>
        </p:nvSpPr>
        <p:spPr>
          <a:xfrm>
            <a:off x="8767484" y="1404965"/>
            <a:ext cx="1167686" cy="743337"/>
          </a:xfrm>
          <a:prstGeom prst="wedgeEllipse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Cut 3-week sample hours back by 36</a:t>
            </a:r>
          </a:p>
        </p:txBody>
      </p:sp>
      <p:cxnSp>
        <p:nvCxnSpPr>
          <p:cNvPr id="82" name="Straight Arrow Connector 81">
            <a:extLst>
              <a:ext uri="{FF2B5EF4-FFF2-40B4-BE49-F238E27FC236}">
                <a16:creationId xmlns:a16="http://schemas.microsoft.com/office/drawing/2014/main" id="{A89AC176-3FDF-488E-6C87-8B9900A2398F}"/>
              </a:ext>
            </a:extLst>
          </p:cNvPr>
          <p:cNvCxnSpPr>
            <a:cxnSpLocks/>
          </p:cNvCxnSpPr>
          <p:nvPr/>
        </p:nvCxnSpPr>
        <p:spPr>
          <a:xfrm flipH="1">
            <a:off x="8559896" y="2284216"/>
            <a:ext cx="567296" cy="1411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Chart 83">
            <a:extLst>
              <a:ext uri="{FF2B5EF4-FFF2-40B4-BE49-F238E27FC236}">
                <a16:creationId xmlns:a16="http://schemas.microsoft.com/office/drawing/2014/main" id="{F1E2AA41-AA51-0B66-16CE-DF6F94BB8419}"/>
              </a:ext>
            </a:extLst>
          </p:cNvPr>
          <p:cNvGraphicFramePr>
            <a:graphicFrameLocks/>
          </p:cNvGraphicFramePr>
          <p:nvPr>
            <p:extLst>
              <p:ext uri="{D42A27DB-BD31-4B8C-83A1-F6EECF244321}">
                <p14:modId xmlns:p14="http://schemas.microsoft.com/office/powerpoint/2010/main" val="14088239"/>
              </p:ext>
            </p:extLst>
          </p:nvPr>
        </p:nvGraphicFramePr>
        <p:xfrm>
          <a:off x="8116011" y="4811137"/>
          <a:ext cx="1937435" cy="1872683"/>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85" name="Chart 84">
            <a:extLst>
              <a:ext uri="{FF2B5EF4-FFF2-40B4-BE49-F238E27FC236}">
                <a16:creationId xmlns:a16="http://schemas.microsoft.com/office/drawing/2014/main" id="{BF55427E-4157-A962-D3D1-E0E1296E3FF9}"/>
              </a:ext>
            </a:extLst>
          </p:cNvPr>
          <p:cNvGraphicFramePr>
            <a:graphicFrameLocks/>
          </p:cNvGraphicFramePr>
          <p:nvPr>
            <p:extLst>
              <p:ext uri="{D42A27DB-BD31-4B8C-83A1-F6EECF244321}">
                <p14:modId xmlns:p14="http://schemas.microsoft.com/office/powerpoint/2010/main" val="4285312182"/>
              </p:ext>
            </p:extLst>
          </p:nvPr>
        </p:nvGraphicFramePr>
        <p:xfrm>
          <a:off x="10197154" y="4811138"/>
          <a:ext cx="1952734" cy="1872683"/>
        </p:xfrm>
        <a:graphic>
          <a:graphicData uri="http://schemas.openxmlformats.org/drawingml/2006/chart">
            <c:chart xmlns:c="http://schemas.openxmlformats.org/drawingml/2006/chart" xmlns:r="http://schemas.openxmlformats.org/officeDocument/2006/relationships" r:id="rId23"/>
          </a:graphicData>
        </a:graphic>
      </p:graphicFrame>
      <p:sp>
        <p:nvSpPr>
          <p:cNvPr id="87" name="Alternate Process 86">
            <a:extLst>
              <a:ext uri="{FF2B5EF4-FFF2-40B4-BE49-F238E27FC236}">
                <a16:creationId xmlns:a16="http://schemas.microsoft.com/office/drawing/2014/main" id="{2D859BBF-CD8E-FC3D-1BDD-D7AA6F68BAAA}"/>
              </a:ext>
            </a:extLst>
          </p:cNvPr>
          <p:cNvSpPr/>
          <p:nvPr/>
        </p:nvSpPr>
        <p:spPr>
          <a:xfrm>
            <a:off x="8857065" y="4097764"/>
            <a:ext cx="2547190" cy="612982"/>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bg1"/>
                </a:solidFill>
                <a:effectLst/>
                <a:latin typeface="Arial" panose="020B0604020202020204" pitchFamily="34" charset="0"/>
                <a:cs typeface="Arial" panose="020B0604020202020204" pitchFamily="34" charset="0"/>
              </a:rPr>
              <a:t>The revenue generated during the sample hours and days are consistent and predictable. It suggests that the process is operating within acceptable limits.</a:t>
            </a:r>
            <a:endParaRPr lang="en-US" sz="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377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02B943-D607-9C34-5C55-79A42F6DAB2F}"/>
              </a:ext>
            </a:extLst>
          </p:cNvPr>
          <p:cNvSpPr txBox="1"/>
          <p:nvPr/>
        </p:nvSpPr>
        <p:spPr>
          <a:xfrm>
            <a:off x="979932" y="0"/>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tx1"/>
                </a:solidFill>
                <a:latin typeface="+mj-lt"/>
                <a:ea typeface="+mj-ea"/>
                <a:cs typeface="+mj-cs"/>
              </a:rPr>
              <a:t>Analyze: Regression</a:t>
            </a:r>
          </a:p>
        </p:txBody>
      </p:sp>
      <p:sp>
        <p:nvSpPr>
          <p:cNvPr id="5" name="TextBox 4">
            <a:extLst>
              <a:ext uri="{FF2B5EF4-FFF2-40B4-BE49-F238E27FC236}">
                <a16:creationId xmlns:a16="http://schemas.microsoft.com/office/drawing/2014/main" id="{FEBDFDDD-111E-485C-7991-522C68DCA288}"/>
              </a:ext>
            </a:extLst>
          </p:cNvPr>
          <p:cNvSpPr txBox="1"/>
          <p:nvPr/>
        </p:nvSpPr>
        <p:spPr>
          <a:xfrm>
            <a:off x="258443" y="926640"/>
            <a:ext cx="5837557" cy="3600986"/>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 Multiple R: The correlation coefficient between the predictor and response variables is 0.246, indicating a weak positive relationship.</a:t>
            </a:r>
          </a:p>
          <a:p>
            <a:pPr algn="l"/>
            <a:endParaRPr lang="en-US" sz="12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 R Square: The coefficient of determination is 0.060, indicating that only 6.0% of the variance in cash register revenue can be explained by the hour variable.</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 Both coefficients as well as the regression are statistically significant (p-value &lt; 0.05).</a:t>
            </a:r>
          </a:p>
          <a:p>
            <a:pPr algn="l">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 Overall, the regression analysis indicates that the hour variable has a statistically significant but weak relationship with cash register revenue. It explains only a small portion of the total variation in the revenue, suggesting that other factors not included in the model may have a more substantial impact.</a:t>
            </a:r>
          </a:p>
          <a:p>
            <a:pPr lvl="1">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200" dirty="0">
                <a:latin typeface="Arial" panose="020B0604020202020204" pitchFamily="34" charset="0"/>
                <a:cs typeface="Arial" panose="020B0604020202020204" pitchFamily="34" charset="0"/>
              </a:rPr>
              <a:t> Had the sample size been larger, or there was less measurement error, this regression analysis could be much different, so do not take the current results as concrete evidence until more data is collected.</a:t>
            </a:r>
            <a:endParaRPr lang="en-US" sz="1200" b="0" i="0" dirty="0">
              <a:effectLst/>
              <a:latin typeface="Arial" panose="020B0604020202020204" pitchFamily="34" charset="0"/>
              <a:cs typeface="Arial" panose="020B0604020202020204" pitchFamily="34" charset="0"/>
            </a:endParaRPr>
          </a:p>
          <a:p>
            <a:pPr lvl="1"/>
            <a:endParaRPr lang="en-US" sz="1200" dirty="0"/>
          </a:p>
          <a:p>
            <a:pPr marL="742950" lvl="1" indent="-285750">
              <a:buFont typeface="Arial" panose="020B0604020202020204" pitchFamily="34" charset="0"/>
              <a:buChar char="•"/>
            </a:pPr>
            <a:endParaRPr lang="en-US" sz="1200" dirty="0"/>
          </a:p>
        </p:txBody>
      </p:sp>
      <p:graphicFrame>
        <p:nvGraphicFramePr>
          <p:cNvPr id="2" name="Chart 1">
            <a:extLst>
              <a:ext uri="{FF2B5EF4-FFF2-40B4-BE49-F238E27FC236}">
                <a16:creationId xmlns:a16="http://schemas.microsoft.com/office/drawing/2014/main" id="{C543158A-D12A-786F-14DB-2058137F7795}"/>
              </a:ext>
            </a:extLst>
          </p:cNvPr>
          <p:cNvGraphicFramePr>
            <a:graphicFrameLocks/>
          </p:cNvGraphicFramePr>
          <p:nvPr>
            <p:extLst>
              <p:ext uri="{D42A27DB-BD31-4B8C-83A1-F6EECF244321}">
                <p14:modId xmlns:p14="http://schemas.microsoft.com/office/powerpoint/2010/main" val="2138207474"/>
              </p:ext>
            </p:extLst>
          </p:nvPr>
        </p:nvGraphicFramePr>
        <p:xfrm>
          <a:off x="6806476" y="384043"/>
          <a:ext cx="4554935"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A74FC5CB-9DCF-4E55-0C0F-A1EDD40C088F}"/>
              </a:ext>
            </a:extLst>
          </p:cNvPr>
          <p:cNvPicPr>
            <a:picLocks noChangeAspect="1"/>
          </p:cNvPicPr>
          <p:nvPr/>
        </p:nvPicPr>
        <p:blipFill>
          <a:blip r:embed="rId3"/>
          <a:stretch>
            <a:fillRect/>
          </a:stretch>
        </p:blipFill>
        <p:spPr>
          <a:xfrm>
            <a:off x="6766822" y="3730757"/>
            <a:ext cx="4553712" cy="2718794"/>
          </a:xfrm>
          <a:prstGeom prst="rect">
            <a:avLst/>
          </a:prstGeom>
          <a:ln w="19050">
            <a:solidFill>
              <a:schemeClr val="tx1"/>
            </a:solidFill>
          </a:ln>
        </p:spPr>
      </p:pic>
      <p:pic>
        <p:nvPicPr>
          <p:cNvPr id="8" name="Picture 7">
            <a:extLst>
              <a:ext uri="{FF2B5EF4-FFF2-40B4-BE49-F238E27FC236}">
                <a16:creationId xmlns:a16="http://schemas.microsoft.com/office/drawing/2014/main" id="{F25A8827-FB43-8783-17C3-73DE22000DBE}"/>
              </a:ext>
            </a:extLst>
          </p:cNvPr>
          <p:cNvPicPr>
            <a:picLocks noChangeAspect="1"/>
          </p:cNvPicPr>
          <p:nvPr/>
        </p:nvPicPr>
        <p:blipFill>
          <a:blip r:embed="rId4"/>
          <a:stretch>
            <a:fillRect/>
          </a:stretch>
        </p:blipFill>
        <p:spPr>
          <a:xfrm>
            <a:off x="1655777" y="4763014"/>
            <a:ext cx="3549483" cy="2024517"/>
          </a:xfrm>
          <a:prstGeom prst="rect">
            <a:avLst/>
          </a:prstGeom>
          <a:ln w="19050">
            <a:solidFill>
              <a:schemeClr val="tx1"/>
            </a:solidFill>
          </a:ln>
        </p:spPr>
      </p:pic>
      <p:sp>
        <p:nvSpPr>
          <p:cNvPr id="9" name="TextBox 8">
            <a:extLst>
              <a:ext uri="{FF2B5EF4-FFF2-40B4-BE49-F238E27FC236}">
                <a16:creationId xmlns:a16="http://schemas.microsoft.com/office/drawing/2014/main" id="{7AA6BC5C-F169-1C0E-7853-AA6F7B95CB65}"/>
              </a:ext>
            </a:extLst>
          </p:cNvPr>
          <p:cNvSpPr txBox="1"/>
          <p:nvPr/>
        </p:nvSpPr>
        <p:spPr>
          <a:xfrm>
            <a:off x="117365" y="4777198"/>
            <a:ext cx="1365813" cy="2308324"/>
          </a:xfrm>
          <a:prstGeom prst="rect">
            <a:avLst/>
          </a:prstGeom>
          <a:noFill/>
        </p:spPr>
        <p:txBody>
          <a:bodyPr wrap="square" rtlCol="0">
            <a:spAutoFit/>
          </a:bodyPr>
          <a:lstStyle/>
          <a:p>
            <a:r>
              <a:rPr lang="en-US" sz="1400" dirty="0"/>
              <a:t>Note: Multiple Regression with Daily Profit, Machine Cycle Revenue, and Hour increase the correlation to Cash Register Revenue slightly</a:t>
            </a:r>
          </a:p>
          <a:p>
            <a:r>
              <a:rPr lang="en-US" dirty="0"/>
              <a:t> </a:t>
            </a:r>
          </a:p>
        </p:txBody>
      </p:sp>
      <p:cxnSp>
        <p:nvCxnSpPr>
          <p:cNvPr id="11" name="Elbow Connector 10">
            <a:extLst>
              <a:ext uri="{FF2B5EF4-FFF2-40B4-BE49-F238E27FC236}">
                <a16:creationId xmlns:a16="http://schemas.microsoft.com/office/drawing/2014/main" id="{B4F30E0C-415D-513B-357C-3B3E928F2F7C}"/>
              </a:ext>
            </a:extLst>
          </p:cNvPr>
          <p:cNvCxnSpPr>
            <a:endCxn id="7" idx="1"/>
          </p:cNvCxnSpPr>
          <p:nvPr/>
        </p:nvCxnSpPr>
        <p:spPr>
          <a:xfrm rot="16200000" flipH="1">
            <a:off x="5385256" y="3708587"/>
            <a:ext cx="2092311" cy="6708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6DD0D3BF-436B-DEC3-2D76-A7468D2C97D1}"/>
                  </a:ext>
                </a:extLst>
              </p14:cNvPr>
              <p14:cNvContentPartPr/>
              <p14:nvPr/>
            </p14:nvContentPartPr>
            <p14:xfrm>
              <a:off x="1706863" y="5128320"/>
              <a:ext cx="690120" cy="23760"/>
            </p14:xfrm>
          </p:contentPart>
        </mc:Choice>
        <mc:Fallback xmlns="">
          <p:pic>
            <p:nvPicPr>
              <p:cNvPr id="16" name="Ink 15">
                <a:extLst>
                  <a:ext uri="{FF2B5EF4-FFF2-40B4-BE49-F238E27FC236}">
                    <a16:creationId xmlns:a16="http://schemas.microsoft.com/office/drawing/2014/main" id="{6DD0D3BF-436B-DEC3-2D76-A7468D2C97D1}"/>
                  </a:ext>
                </a:extLst>
              </p:cNvPr>
              <p:cNvPicPr/>
              <p:nvPr/>
            </p:nvPicPr>
            <p:blipFill>
              <a:blip r:embed="rId6"/>
              <a:stretch>
                <a:fillRect/>
              </a:stretch>
            </p:blipFill>
            <p:spPr>
              <a:xfrm>
                <a:off x="1653223" y="5020320"/>
                <a:ext cx="797760" cy="239400"/>
              </a:xfrm>
              <a:prstGeom prst="rect">
                <a:avLst/>
              </a:prstGeom>
            </p:spPr>
          </p:pic>
        </mc:Fallback>
      </mc:AlternateContent>
    </p:spTree>
    <p:extLst>
      <p:ext uri="{BB962C8B-B14F-4D97-AF65-F5344CB8AC3E}">
        <p14:creationId xmlns:p14="http://schemas.microsoft.com/office/powerpoint/2010/main" val="270685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398CB1-8D74-80EA-AF05-A76E0D1A607F}"/>
              </a:ext>
            </a:extLst>
          </p:cNvPr>
          <p:cNvSpPr txBox="1"/>
          <p:nvPr/>
        </p:nvSpPr>
        <p:spPr>
          <a:xfrm>
            <a:off x="377085" y="158747"/>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Analyze: Conditional Formatting</a:t>
            </a:r>
          </a:p>
        </p:txBody>
      </p:sp>
      <p:pic>
        <p:nvPicPr>
          <p:cNvPr id="3" name="Picture 2">
            <a:extLst>
              <a:ext uri="{FF2B5EF4-FFF2-40B4-BE49-F238E27FC236}">
                <a16:creationId xmlns:a16="http://schemas.microsoft.com/office/drawing/2014/main" id="{24EB1FD6-1BA2-4FCD-9F72-B9F32F266DB0}"/>
              </a:ext>
            </a:extLst>
          </p:cNvPr>
          <p:cNvPicPr>
            <a:picLocks noChangeAspect="1"/>
          </p:cNvPicPr>
          <p:nvPr/>
        </p:nvPicPr>
        <p:blipFill>
          <a:blip r:embed="rId2"/>
          <a:stretch>
            <a:fillRect/>
          </a:stretch>
        </p:blipFill>
        <p:spPr>
          <a:xfrm>
            <a:off x="5936847" y="1366184"/>
            <a:ext cx="5951143" cy="2998854"/>
          </a:xfrm>
          <a:prstGeom prst="rect">
            <a:avLst/>
          </a:prstGeom>
          <a:ln w="19050">
            <a:solidFill>
              <a:schemeClr val="tx1"/>
            </a:solidFill>
          </a:ln>
        </p:spPr>
      </p:pic>
      <p:sp>
        <p:nvSpPr>
          <p:cNvPr id="5" name="TextBox 4">
            <a:extLst>
              <a:ext uri="{FF2B5EF4-FFF2-40B4-BE49-F238E27FC236}">
                <a16:creationId xmlns:a16="http://schemas.microsoft.com/office/drawing/2014/main" id="{CF133DBE-FF18-1C8A-C012-1F5A005B367C}"/>
              </a:ext>
            </a:extLst>
          </p:cNvPr>
          <p:cNvSpPr txBox="1"/>
          <p:nvPr/>
        </p:nvSpPr>
        <p:spPr>
          <a:xfrm>
            <a:off x="0" y="1304585"/>
            <a:ext cx="5493153" cy="5447645"/>
          </a:xfrm>
          <a:prstGeom prst="rect">
            <a:avLst/>
          </a:prstGeom>
          <a:noFill/>
        </p:spPr>
        <p:txBody>
          <a:bodyPr wrap="square" rtlCol="0">
            <a:spAutoFit/>
          </a:bodyPr>
          <a:lstStyle/>
          <a:p>
            <a:pPr marL="171450" indent="-171450"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Conditional formatting allows for easily identifying trends. By applying conditional formatting to </a:t>
            </a:r>
            <a:r>
              <a:rPr lang="en-US" sz="1200" dirty="0">
                <a:latin typeface="Arial" panose="020B0604020202020204" pitchFamily="34" charset="0"/>
                <a:cs typeface="Arial" panose="020B0604020202020204" pitchFamily="34" charset="0"/>
              </a:rPr>
              <a:t>my </a:t>
            </a:r>
            <a:r>
              <a:rPr lang="en-US" sz="1200" b="0" i="0" dirty="0">
                <a:effectLst/>
                <a:latin typeface="Arial" panose="020B0604020202020204" pitchFamily="34" charset="0"/>
                <a:cs typeface="Arial" panose="020B0604020202020204" pitchFamily="34" charset="0"/>
              </a:rPr>
              <a:t>range of data, I quickly identified patterns, trends, and outliers. </a:t>
            </a:r>
          </a:p>
          <a:p>
            <a:pPr marL="628650" lvl="1" indent="-1714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Here we see late hours perform the worst as indicated by the average earnings for those hours on the three-week sample</a:t>
            </a:r>
          </a:p>
          <a:p>
            <a:pPr marL="628650" lvl="1" indent="-1714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A</a:t>
            </a:r>
            <a:r>
              <a:rPr lang="en-US" sz="1200" b="0" i="0" dirty="0">
                <a:effectLst/>
                <a:latin typeface="Arial" panose="020B0604020202020204" pitchFamily="34" charset="0"/>
                <a:cs typeface="Arial" panose="020B0604020202020204" pitchFamily="34" charset="0"/>
              </a:rPr>
              <a:t>llows us compare values within a dataset. As we see in the visualization, we can apply different formatting rules/colors to cells based on their relationships with other cells. In this case, the higher the value, the darker the shade of green, the lower the value, the darker the shade of red, with yellow being in the middle. </a:t>
            </a:r>
          </a:p>
          <a:p>
            <a:pPr marL="628650" lvl="1"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Gives us more insight on what hours can be eliminated with little risk to our earnings (based on cash register revenue)</a:t>
            </a:r>
          </a:p>
          <a:p>
            <a:pPr marL="171450" indent="-171450">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It’s possible that machine cycle revenue is  generating good money at later hours whereas cash register revenue is not (we do not have access to hourly interval data </a:t>
            </a:r>
            <a:r>
              <a:rPr lang="en-US" sz="1200" dirty="0">
                <a:latin typeface="Arial" panose="020B0604020202020204" pitchFamily="34" charset="0"/>
                <a:cs typeface="Arial" panose="020B0604020202020204" pitchFamily="34" charset="0"/>
              </a:rPr>
              <a:t>of machine cycle revenue, only the total and hourly average)</a:t>
            </a:r>
          </a:p>
          <a:p>
            <a:endParaRPr lang="en-US" sz="1200" b="0" i="0" dirty="0">
              <a:effectLst/>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However there seems to be a relationship between machine cycle revenue and cash register revenue, although weak as seen below.</a:t>
            </a:r>
          </a:p>
          <a:p>
            <a:pPr lvl="1"/>
            <a:endParaRPr lang="en-US" sz="12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More data would </a:t>
            </a:r>
            <a:r>
              <a:rPr lang="en-US" sz="1200" dirty="0">
                <a:latin typeface="Arial" panose="020B0604020202020204" pitchFamily="34" charset="0"/>
                <a:cs typeface="Arial" panose="020B0604020202020204" pitchFamily="34" charset="0"/>
              </a:rPr>
              <a:t>need to be in the sample, while minimizing error to say so confidently. This implications however would tell us if people aren’t buying anything at the cash register, they aren’t using the machines either.</a:t>
            </a:r>
            <a:endParaRPr lang="en-US" sz="1200" b="0" i="0" dirty="0">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EAA4BAE1-74B7-FE84-B156-670AF8A80699}"/>
              </a:ext>
            </a:extLst>
          </p:cNvPr>
          <p:cNvGraphicFramePr>
            <a:graphicFrameLocks/>
          </p:cNvGraphicFramePr>
          <p:nvPr>
            <p:extLst>
              <p:ext uri="{D42A27DB-BD31-4B8C-83A1-F6EECF244321}">
                <p14:modId xmlns:p14="http://schemas.microsoft.com/office/powerpoint/2010/main" val="1150741782"/>
              </p:ext>
            </p:extLst>
          </p:nvPr>
        </p:nvGraphicFramePr>
        <p:xfrm>
          <a:off x="6435918" y="4626746"/>
          <a:ext cx="4953000" cy="2057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787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D0508B-A147-9B73-D9A6-9BE7067135E6}"/>
              </a:ext>
            </a:extLst>
          </p:cNvPr>
          <p:cNvSpPr txBox="1"/>
          <p:nvPr/>
        </p:nvSpPr>
        <p:spPr>
          <a:xfrm>
            <a:off x="1381525" y="0"/>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Analyze: Sigma Quality Level (SQL)</a:t>
            </a:r>
          </a:p>
        </p:txBody>
      </p:sp>
      <p:sp>
        <p:nvSpPr>
          <p:cNvPr id="4" name="TextBox 3">
            <a:extLst>
              <a:ext uri="{FF2B5EF4-FFF2-40B4-BE49-F238E27FC236}">
                <a16:creationId xmlns:a16="http://schemas.microsoft.com/office/drawing/2014/main" id="{1CBFAE24-66D7-7AB8-1283-5C1AD33BCD3D}"/>
              </a:ext>
            </a:extLst>
          </p:cNvPr>
          <p:cNvSpPr txBox="1"/>
          <p:nvPr/>
        </p:nvSpPr>
        <p:spPr>
          <a:xfrm>
            <a:off x="425785" y="908176"/>
            <a:ext cx="865622" cy="369332"/>
          </a:xfrm>
          <a:prstGeom prst="rect">
            <a:avLst/>
          </a:prstGeom>
          <a:noFill/>
        </p:spPr>
        <p:txBody>
          <a:bodyPr wrap="none" rtlCol="0">
            <a:spAutoFit/>
          </a:bodyPr>
          <a:lstStyle/>
          <a:p>
            <a:r>
              <a:rPr lang="en-US" dirty="0"/>
              <a:t>Before:</a:t>
            </a:r>
          </a:p>
        </p:txBody>
      </p:sp>
      <p:pic>
        <p:nvPicPr>
          <p:cNvPr id="5" name="Picture 4">
            <a:extLst>
              <a:ext uri="{FF2B5EF4-FFF2-40B4-BE49-F238E27FC236}">
                <a16:creationId xmlns:a16="http://schemas.microsoft.com/office/drawing/2014/main" id="{035BEF06-8EDB-D491-28F9-E2F560765356}"/>
              </a:ext>
            </a:extLst>
          </p:cNvPr>
          <p:cNvPicPr>
            <a:picLocks noChangeAspect="1"/>
          </p:cNvPicPr>
          <p:nvPr/>
        </p:nvPicPr>
        <p:blipFill>
          <a:blip r:embed="rId2"/>
          <a:stretch>
            <a:fillRect/>
          </a:stretch>
        </p:blipFill>
        <p:spPr>
          <a:xfrm>
            <a:off x="1381525" y="1418173"/>
            <a:ext cx="4087092" cy="2286000"/>
          </a:xfrm>
          <a:prstGeom prst="rect">
            <a:avLst/>
          </a:prstGeom>
          <a:ln w="19050">
            <a:solidFill>
              <a:schemeClr val="tx1"/>
            </a:solidFill>
          </a:ln>
        </p:spPr>
      </p:pic>
      <p:sp>
        <p:nvSpPr>
          <p:cNvPr id="6" name="TextBox 5">
            <a:extLst>
              <a:ext uri="{FF2B5EF4-FFF2-40B4-BE49-F238E27FC236}">
                <a16:creationId xmlns:a16="http://schemas.microsoft.com/office/drawing/2014/main" id="{B5B47C1B-0581-E086-456D-5B1BC6B86197}"/>
              </a:ext>
            </a:extLst>
          </p:cNvPr>
          <p:cNvSpPr txBox="1"/>
          <p:nvPr/>
        </p:nvSpPr>
        <p:spPr>
          <a:xfrm>
            <a:off x="7022805" y="856365"/>
            <a:ext cx="720775" cy="369332"/>
          </a:xfrm>
          <a:prstGeom prst="rect">
            <a:avLst/>
          </a:prstGeom>
          <a:noFill/>
        </p:spPr>
        <p:txBody>
          <a:bodyPr wrap="none" rtlCol="0">
            <a:spAutoFit/>
          </a:bodyPr>
          <a:lstStyle/>
          <a:p>
            <a:r>
              <a:rPr lang="en-US" dirty="0"/>
              <a:t>After:</a:t>
            </a:r>
          </a:p>
        </p:txBody>
      </p:sp>
      <p:sp>
        <p:nvSpPr>
          <p:cNvPr id="8" name="TextBox 7">
            <a:extLst>
              <a:ext uri="{FF2B5EF4-FFF2-40B4-BE49-F238E27FC236}">
                <a16:creationId xmlns:a16="http://schemas.microsoft.com/office/drawing/2014/main" id="{463D5EB2-3FE9-CBBE-A440-0C9B5C119D5E}"/>
              </a:ext>
            </a:extLst>
          </p:cNvPr>
          <p:cNvSpPr txBox="1"/>
          <p:nvPr/>
        </p:nvSpPr>
        <p:spPr>
          <a:xfrm>
            <a:off x="1381525" y="3861278"/>
            <a:ext cx="9630136" cy="3093154"/>
          </a:xfrm>
          <a:prstGeom prst="rect">
            <a:avLst/>
          </a:prstGeom>
          <a:noFill/>
        </p:spPr>
        <p:txBody>
          <a:bodyPr wrap="square" rtlCol="0">
            <a:spAutoFit/>
          </a:bodyPr>
          <a:lstStyle/>
          <a:p>
            <a:pPr marL="285750" indent="-285750">
              <a:buFont typeface="Arial" panose="020B0604020202020204" pitchFamily="34" charset="0"/>
              <a:buChar char="•"/>
            </a:pPr>
            <a:r>
              <a:rPr lang="en-US" sz="1300" dirty="0"/>
              <a:t>The increase from 1.86 to 2.05 represents a significant improvement in our process performance. It indicates that we have successfully eliminated inefficiencies and implemented measures that enhance the quality of our work/process. This improvement can lead to decreased worker fatigue, saving on operational cost, while possibly maintaining customer satisfaction.</a:t>
            </a:r>
          </a:p>
          <a:p>
            <a:endParaRPr lang="en-US" sz="1300" dirty="0"/>
          </a:p>
          <a:p>
            <a:pPr marL="285750" indent="-285750">
              <a:buFont typeface="Arial" panose="020B0604020202020204" pitchFamily="34" charset="0"/>
              <a:buChar char="•"/>
            </a:pPr>
            <a:r>
              <a:rPr lang="en-US" sz="1300" dirty="0"/>
              <a:t>Sentiment analysis would have to be conducted on ”regulars” who come to our business during the hours that would be eliminated.</a:t>
            </a:r>
          </a:p>
          <a:p>
            <a:pPr marL="742950" lvl="1" indent="-285750">
              <a:buFont typeface="Arial" panose="020B0604020202020204" pitchFamily="34" charset="0"/>
              <a:buChar char="•"/>
            </a:pPr>
            <a:r>
              <a:rPr lang="en-US" sz="1300" dirty="0"/>
              <a:t>Ex: How would you feel if we closed earlier an hour earlier than normal on Friday? 	</a:t>
            </a:r>
          </a:p>
          <a:p>
            <a:pPr marL="1200150" lvl="2" indent="-285750">
              <a:buFont typeface="Arial" panose="020B0604020202020204" pitchFamily="34" charset="0"/>
              <a:buChar char="•"/>
            </a:pPr>
            <a:r>
              <a:rPr lang="en-US" sz="1300" dirty="0"/>
              <a:t>Positive, Neutral, Negative</a:t>
            </a:r>
          </a:p>
          <a:p>
            <a:pPr marL="742950" lvl="1" indent="-285750">
              <a:buFont typeface="Arial" panose="020B0604020202020204" pitchFamily="34" charset="0"/>
              <a:buChar char="•"/>
            </a:pPr>
            <a:r>
              <a:rPr lang="en-US" sz="1300" dirty="0"/>
              <a:t>Questions like these would help us understand if the change is worth it. </a:t>
            </a:r>
          </a:p>
          <a:p>
            <a:pPr lvl="1"/>
            <a:endParaRPr lang="en-US" sz="1300" dirty="0"/>
          </a:p>
          <a:p>
            <a:pPr marL="285750" indent="-285750">
              <a:buFont typeface="Arial" panose="020B0604020202020204" pitchFamily="34" charset="0"/>
              <a:buChar char="•"/>
            </a:pPr>
            <a:r>
              <a:rPr lang="en-US" sz="1300" dirty="0"/>
              <a:t>Even if they respond negatively, as indicated by the sales data and correlation between machine cycle revenue and cash register revenue, they would be the minority of our customer base.</a:t>
            </a:r>
          </a:p>
          <a:p>
            <a:pPr marL="742950" lvl="1" indent="-285750">
              <a:buFont typeface="Arial" panose="020B0604020202020204" pitchFamily="34" charset="0"/>
              <a:buChar char="•"/>
            </a:pPr>
            <a:r>
              <a:rPr lang="en-US" sz="1300" dirty="0"/>
              <a:t>If customer satisfaction decreases with them or they change laundromats, things likely remains unchanged for the customers/majority who come at unaffected hours. </a:t>
            </a:r>
          </a:p>
          <a:p>
            <a:pPr marL="742950" lvl="1" indent="-285750">
              <a:buFont typeface="Arial" panose="020B0604020202020204" pitchFamily="34" charset="0"/>
              <a:buChar char="•"/>
            </a:pPr>
            <a:r>
              <a:rPr lang="en-US" sz="1300" dirty="0"/>
              <a:t>Are we willing to lose some of the minority crowd to achieve our main goal? (Hypothetical Question)</a:t>
            </a:r>
          </a:p>
          <a:p>
            <a:pPr marL="285750" indent="-285750">
              <a:buFont typeface="Arial" panose="020B0604020202020204" pitchFamily="34" charset="0"/>
              <a:buChar char="•"/>
            </a:pPr>
            <a:endParaRPr lang="en-US" sz="1300" dirty="0"/>
          </a:p>
        </p:txBody>
      </p:sp>
      <p:pic>
        <p:nvPicPr>
          <p:cNvPr id="10" name="Picture 9">
            <a:extLst>
              <a:ext uri="{FF2B5EF4-FFF2-40B4-BE49-F238E27FC236}">
                <a16:creationId xmlns:a16="http://schemas.microsoft.com/office/drawing/2014/main" id="{285A327E-0B69-7A70-98EE-B3B3BFD5B6B8}"/>
              </a:ext>
            </a:extLst>
          </p:cNvPr>
          <p:cNvPicPr>
            <a:picLocks noChangeAspect="1"/>
          </p:cNvPicPr>
          <p:nvPr/>
        </p:nvPicPr>
        <p:blipFill>
          <a:blip r:embed="rId3"/>
          <a:stretch>
            <a:fillRect/>
          </a:stretch>
        </p:blipFill>
        <p:spPr>
          <a:xfrm>
            <a:off x="7743580" y="1423627"/>
            <a:ext cx="4087368" cy="2282331"/>
          </a:xfrm>
          <a:prstGeom prst="rect">
            <a:avLst/>
          </a:prstGeom>
          <a:ln w="19050">
            <a:solidFill>
              <a:schemeClr val="tx1"/>
            </a:solidFill>
          </a:ln>
        </p:spPr>
      </p:pic>
    </p:spTree>
    <p:extLst>
      <p:ext uri="{BB962C8B-B14F-4D97-AF65-F5344CB8AC3E}">
        <p14:creationId xmlns:p14="http://schemas.microsoft.com/office/powerpoint/2010/main" val="1890182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8924BC-7310-0691-F13D-182DCA2F0FE5}"/>
              </a:ext>
            </a:extLst>
          </p:cNvPr>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dirty="0">
                <a:solidFill>
                  <a:schemeClr val="tx1"/>
                </a:solidFill>
                <a:latin typeface="+mj-lt"/>
                <a:ea typeface="+mj-ea"/>
                <a:cs typeface="+mj-cs"/>
              </a:rPr>
              <a:t>Improve</a:t>
            </a:r>
          </a:p>
        </p:txBody>
      </p:sp>
      <p:sp>
        <p:nvSpPr>
          <p:cNvPr id="31" name="Rectangle 3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D17686E4-E6CC-64DE-2610-B27EB71F8486}"/>
              </a:ext>
            </a:extLst>
          </p:cNvPr>
          <p:cNvSpPr txBox="1"/>
          <p:nvPr/>
        </p:nvSpPr>
        <p:spPr>
          <a:xfrm>
            <a:off x="411480" y="2303829"/>
            <a:ext cx="4443154" cy="3492868"/>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1200" dirty="0"/>
              <a:t>The varied analysis conducted allowed us to deduce where the inefficient hours were</a:t>
            </a:r>
          </a:p>
          <a:p>
            <a:pPr indent="-228600">
              <a:lnSpc>
                <a:spcPct val="90000"/>
              </a:lnSpc>
              <a:spcAft>
                <a:spcPts val="600"/>
              </a:spcAft>
              <a:buFont typeface="Arial" panose="020B0604020202020204" pitchFamily="34" charset="0"/>
              <a:buChar char="•"/>
            </a:pPr>
            <a:endParaRPr lang="en-US" sz="1200" dirty="0"/>
          </a:p>
          <a:p>
            <a:pPr marL="285750" indent="-228600">
              <a:lnSpc>
                <a:spcPct val="90000"/>
              </a:lnSpc>
              <a:spcAft>
                <a:spcPts val="600"/>
              </a:spcAft>
              <a:buFont typeface="Arial" panose="020B0604020202020204" pitchFamily="34" charset="0"/>
              <a:buChar char="•"/>
            </a:pPr>
            <a:r>
              <a:rPr lang="en-US" sz="1200" dirty="0"/>
              <a:t>A new dataset was created with these readjusted hours:</a:t>
            </a:r>
          </a:p>
          <a:p>
            <a:pPr marL="742950" lvl="1" indent="-228600">
              <a:lnSpc>
                <a:spcPct val="90000"/>
              </a:lnSpc>
              <a:spcAft>
                <a:spcPts val="600"/>
              </a:spcAft>
              <a:buFont typeface="Arial" panose="020B0604020202020204" pitchFamily="34" charset="0"/>
              <a:buChar char="•"/>
            </a:pPr>
            <a:r>
              <a:rPr lang="en-US" sz="1200" dirty="0"/>
              <a:t>Mondays through Fridays now have their days ranging from 6:00 to 20:00, effectively removing two hours from our closing process</a:t>
            </a:r>
          </a:p>
          <a:p>
            <a:pPr marL="742950" lvl="1" indent="-228600">
              <a:lnSpc>
                <a:spcPct val="90000"/>
              </a:lnSpc>
              <a:spcAft>
                <a:spcPts val="600"/>
              </a:spcAft>
              <a:buFont typeface="Arial" panose="020B0604020202020204" pitchFamily="34" charset="0"/>
              <a:buChar char="•"/>
            </a:pPr>
            <a:r>
              <a:rPr lang="en-US" sz="1200" dirty="0"/>
              <a:t>Saturdays and Sundays now have their days ranging from 6:00 to 21:00, effectively removing one hour from our closing process</a:t>
            </a:r>
          </a:p>
          <a:p>
            <a:pPr marL="514350" lvl="1">
              <a:lnSpc>
                <a:spcPct val="90000"/>
              </a:lnSpc>
              <a:spcAft>
                <a:spcPts val="600"/>
              </a:spcAft>
            </a:pPr>
            <a:endParaRPr lang="en-US" sz="1200" dirty="0"/>
          </a:p>
          <a:p>
            <a:pPr marL="285750" indent="-228600">
              <a:lnSpc>
                <a:spcPct val="90000"/>
              </a:lnSpc>
              <a:spcAft>
                <a:spcPts val="600"/>
              </a:spcAft>
              <a:buFont typeface="Arial" panose="020B0604020202020204" pitchFamily="34" charset="0"/>
              <a:buChar char="•"/>
            </a:pPr>
            <a:r>
              <a:rPr lang="en-US" sz="1200" dirty="0"/>
              <a:t>Saturday and Sunday kept an additional hour because in our three-week sample, only they generated revenue during the 21:00 interval.</a:t>
            </a:r>
          </a:p>
          <a:p>
            <a:pPr marL="57150">
              <a:lnSpc>
                <a:spcPct val="90000"/>
              </a:lnSpc>
              <a:spcAft>
                <a:spcPts val="600"/>
              </a:spcAft>
            </a:pPr>
            <a:endParaRPr lang="en-US" sz="1200" dirty="0"/>
          </a:p>
          <a:p>
            <a:pPr marL="285750" indent="-228600">
              <a:lnSpc>
                <a:spcPct val="90000"/>
              </a:lnSpc>
              <a:spcAft>
                <a:spcPts val="600"/>
              </a:spcAft>
              <a:buFont typeface="Arial" panose="020B0604020202020204" pitchFamily="34" charset="0"/>
              <a:buChar char="•"/>
            </a:pPr>
            <a:r>
              <a:rPr lang="en-US" sz="1200" dirty="0"/>
              <a:t>This Pareto chart of the average cash register revenue at different time intervals supports the fact that on average, later hours generate less money. </a:t>
            </a:r>
          </a:p>
          <a:p>
            <a:pPr marL="742950" lvl="1" indent="-228600">
              <a:lnSpc>
                <a:spcPct val="90000"/>
              </a:lnSpc>
              <a:spcAft>
                <a:spcPts val="600"/>
              </a:spcAft>
              <a:buFont typeface="Arial" panose="020B0604020202020204" pitchFamily="34" charset="0"/>
              <a:buChar char="•"/>
            </a:pPr>
            <a:r>
              <a:rPr lang="en-US" sz="1200" dirty="0"/>
              <a:t>It seems natural to eliminate those hours instead of opening later</a:t>
            </a:r>
          </a:p>
          <a:p>
            <a:pPr marL="514350" lvl="1">
              <a:lnSpc>
                <a:spcPct val="90000"/>
              </a:lnSpc>
              <a:spcAft>
                <a:spcPts val="600"/>
              </a:spcAft>
            </a:pPr>
            <a:endParaRPr lang="en-US" sz="1200" dirty="0"/>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FD751A72-A12B-694C-9CF7-3801A135B2C7}"/>
                  </a:ext>
                </a:extLst>
              </p:cNvPr>
              <p:cNvGraphicFramePr/>
              <p:nvPr>
                <p:extLst>
                  <p:ext uri="{D42A27DB-BD31-4B8C-83A1-F6EECF244321}">
                    <p14:modId xmlns:p14="http://schemas.microsoft.com/office/powerpoint/2010/main" val="1597027662"/>
                  </p:ext>
                </p:extLst>
              </p:nvPr>
            </p:nvGraphicFramePr>
            <p:xfrm>
              <a:off x="5385816" y="625683"/>
              <a:ext cx="6440424" cy="555128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FD751A72-A12B-694C-9CF7-3801A135B2C7}"/>
                  </a:ext>
                </a:extLst>
              </p:cNvPr>
              <p:cNvPicPr>
                <a:picLocks noGrp="1" noRot="1" noChangeAspect="1" noMove="1" noResize="1" noEditPoints="1" noAdjustHandles="1" noChangeArrowheads="1" noChangeShapeType="1"/>
              </p:cNvPicPr>
              <p:nvPr/>
            </p:nvPicPr>
            <p:blipFill>
              <a:blip r:embed="rId3"/>
              <a:stretch>
                <a:fillRect/>
              </a:stretch>
            </p:blipFill>
            <p:spPr>
              <a:xfrm>
                <a:off x="5385816" y="625683"/>
                <a:ext cx="6440424" cy="5551280"/>
              </a:xfrm>
              <a:prstGeom prst="rect">
                <a:avLst/>
              </a:prstGeom>
            </p:spPr>
          </p:pic>
        </mc:Fallback>
      </mc:AlternateContent>
    </p:spTree>
    <p:extLst>
      <p:ext uri="{BB962C8B-B14F-4D97-AF65-F5344CB8AC3E}">
        <p14:creationId xmlns:p14="http://schemas.microsoft.com/office/powerpoint/2010/main" val="242417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2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2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C8924BC-7310-0691-F13D-182DCA2F0FE5}"/>
              </a:ext>
            </a:extLst>
          </p:cNvPr>
          <p:cNvSpPr txBox="1"/>
          <p:nvPr/>
        </p:nvSpPr>
        <p:spPr>
          <a:xfrm>
            <a:off x="438913" y="859536"/>
            <a:ext cx="4832802" cy="117043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dirty="0">
                <a:latin typeface="+mj-lt"/>
                <a:ea typeface="+mj-ea"/>
                <a:cs typeface="+mj-cs"/>
              </a:rPr>
              <a:t>Improve: Statistics</a:t>
            </a:r>
          </a:p>
        </p:txBody>
      </p:sp>
      <p:sp>
        <p:nvSpPr>
          <p:cNvPr id="36" name="Rectangle 2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17686E4-E6CC-64DE-2610-B27EB71F8486}"/>
              </a:ext>
            </a:extLst>
          </p:cNvPr>
          <p:cNvSpPr txBox="1"/>
          <p:nvPr/>
        </p:nvSpPr>
        <p:spPr>
          <a:xfrm>
            <a:off x="385832" y="2215219"/>
            <a:ext cx="5313706" cy="2582685"/>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Reduced our three-week sample hours of operation from 357 to 321.</a:t>
            </a:r>
          </a:p>
          <a:p>
            <a:pPr marL="742950" lvl="1"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Or 119-man hours a week to 107, a 12-hour difference! This is a 10% decrease in work hours per week, 1.6% above our initial goal of 8.4%.</a:t>
            </a:r>
          </a:p>
          <a:p>
            <a:pPr marL="742950" lvl="1"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Throughout the course of the year this will greatly benefit the mental health of employees while losing very little revenue if at all (since we are now saving on electricity and labor cost)</a:t>
            </a:r>
          </a:p>
          <a:p>
            <a:pPr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These differences in </a:t>
            </a:r>
            <a:r>
              <a:rPr lang="en-US" sz="1200" b="1" dirty="0">
                <a:latin typeface="Arial" panose="020B0604020202020204" pitchFamily="34" charset="0"/>
                <a:cs typeface="Arial" panose="020B0604020202020204" pitchFamily="34" charset="0"/>
              </a:rPr>
              <a:t>descriptive statistics</a:t>
            </a:r>
            <a:r>
              <a:rPr lang="en-US" sz="1200" dirty="0">
                <a:latin typeface="Arial" panose="020B0604020202020204" pitchFamily="34" charset="0"/>
                <a:cs typeface="Arial" panose="020B0604020202020204" pitchFamily="34" charset="0"/>
              </a:rPr>
              <a:t> indicate some changes in the central tendency, dispersion, shape of the distribution, and the range of values between the improved data and the original data. </a:t>
            </a:r>
          </a:p>
          <a:p>
            <a:pPr marL="57150">
              <a:lnSpc>
                <a:spcPct val="90000"/>
              </a:lnSpc>
              <a:spcAft>
                <a:spcPts val="600"/>
              </a:spcAft>
            </a:pPr>
            <a:endParaRPr lang="en-US" sz="12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The improved data shows a shift in the mean values and standard deviation for certain variables, indicating potential improvements in performance and efficiency.</a:t>
            </a:r>
          </a:p>
          <a:p>
            <a:pPr marL="742950" lvl="1"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Ex: The estimated cost of electricity dropped from 3719 to 3444, $375 in savings just in a 3-week sample</a:t>
            </a:r>
          </a:p>
          <a:p>
            <a:pPr marL="742950" lvl="1"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Dividing 375 by 3 weeks gives us 125 a week in savings. Throughout the year that is saving us $6500 alone!</a:t>
            </a:r>
          </a:p>
          <a:p>
            <a:pPr marL="742950" lvl="1"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We also must pay our employees less, saving on operational cost, and decreasing their burnout. The wage is not significant enough for them to deny the trade-off as we learned from anecdotal evidence. </a:t>
            </a:r>
          </a:p>
          <a:p>
            <a:pPr marL="57150"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57150">
              <a:lnSpc>
                <a:spcPct val="90000"/>
              </a:lnSpc>
              <a:spcAft>
                <a:spcPts val="600"/>
              </a:spcAft>
            </a:pPr>
            <a:endParaRPr lang="en-US" sz="12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CC3F327-27D7-1E6B-52D5-A23667FDDC5D}"/>
              </a:ext>
            </a:extLst>
          </p:cNvPr>
          <p:cNvPicPr>
            <a:picLocks noChangeAspect="1"/>
          </p:cNvPicPr>
          <p:nvPr/>
        </p:nvPicPr>
        <p:blipFill>
          <a:blip r:embed="rId2"/>
          <a:stretch>
            <a:fillRect/>
          </a:stretch>
        </p:blipFill>
        <p:spPr>
          <a:xfrm>
            <a:off x="6338156" y="1370336"/>
            <a:ext cx="5652657" cy="1554480"/>
          </a:xfrm>
          <a:prstGeom prst="rect">
            <a:avLst/>
          </a:prstGeom>
          <a:ln w="28575">
            <a:solidFill>
              <a:schemeClr val="tx1"/>
            </a:solidFill>
          </a:ln>
        </p:spPr>
      </p:pic>
      <p:sp>
        <p:nvSpPr>
          <p:cNvPr id="7" name="TextBox 6">
            <a:extLst>
              <a:ext uri="{FF2B5EF4-FFF2-40B4-BE49-F238E27FC236}">
                <a16:creationId xmlns:a16="http://schemas.microsoft.com/office/drawing/2014/main" id="{27919774-B86E-BC4E-A5A3-F1D8B7D82459}"/>
              </a:ext>
            </a:extLst>
          </p:cNvPr>
          <p:cNvSpPr txBox="1"/>
          <p:nvPr/>
        </p:nvSpPr>
        <p:spPr>
          <a:xfrm>
            <a:off x="6059387" y="783434"/>
            <a:ext cx="865622" cy="369332"/>
          </a:xfrm>
          <a:prstGeom prst="rect">
            <a:avLst/>
          </a:prstGeom>
          <a:noFill/>
        </p:spPr>
        <p:txBody>
          <a:bodyPr wrap="none" rtlCol="0">
            <a:spAutoFit/>
          </a:bodyPr>
          <a:lstStyle/>
          <a:p>
            <a:r>
              <a:rPr lang="en-US" dirty="0"/>
              <a:t>Before:</a:t>
            </a:r>
          </a:p>
        </p:txBody>
      </p:sp>
      <p:sp>
        <p:nvSpPr>
          <p:cNvPr id="10" name="TextBox 9">
            <a:extLst>
              <a:ext uri="{FF2B5EF4-FFF2-40B4-BE49-F238E27FC236}">
                <a16:creationId xmlns:a16="http://schemas.microsoft.com/office/drawing/2014/main" id="{DD41877F-2618-462A-8D2B-8D1F26913C17}"/>
              </a:ext>
            </a:extLst>
          </p:cNvPr>
          <p:cNvSpPr txBox="1"/>
          <p:nvPr/>
        </p:nvSpPr>
        <p:spPr>
          <a:xfrm>
            <a:off x="6220937" y="3581009"/>
            <a:ext cx="720775" cy="369332"/>
          </a:xfrm>
          <a:prstGeom prst="rect">
            <a:avLst/>
          </a:prstGeom>
          <a:noFill/>
        </p:spPr>
        <p:txBody>
          <a:bodyPr wrap="none" rtlCol="0">
            <a:spAutoFit/>
          </a:bodyPr>
          <a:lstStyle/>
          <a:p>
            <a:r>
              <a:rPr lang="en-US" dirty="0"/>
              <a:t>After:</a:t>
            </a:r>
          </a:p>
        </p:txBody>
      </p:sp>
      <p:pic>
        <p:nvPicPr>
          <p:cNvPr id="12" name="Picture 11">
            <a:extLst>
              <a:ext uri="{FF2B5EF4-FFF2-40B4-BE49-F238E27FC236}">
                <a16:creationId xmlns:a16="http://schemas.microsoft.com/office/drawing/2014/main" id="{0E7CACE9-EA45-CE36-6B1F-8B6104370A05}"/>
              </a:ext>
            </a:extLst>
          </p:cNvPr>
          <p:cNvPicPr>
            <a:picLocks noChangeAspect="1"/>
          </p:cNvPicPr>
          <p:nvPr/>
        </p:nvPicPr>
        <p:blipFill>
          <a:blip r:embed="rId3"/>
          <a:stretch>
            <a:fillRect/>
          </a:stretch>
        </p:blipFill>
        <p:spPr>
          <a:xfrm>
            <a:off x="6293219" y="4114168"/>
            <a:ext cx="5697594" cy="1554480"/>
          </a:xfrm>
          <a:prstGeom prst="rect">
            <a:avLst/>
          </a:prstGeom>
          <a:ln w="28575">
            <a:solidFill>
              <a:schemeClr val="tx1"/>
            </a:solidFill>
          </a:ln>
        </p:spPr>
      </p:pic>
    </p:spTree>
    <p:extLst>
      <p:ext uri="{BB962C8B-B14F-4D97-AF65-F5344CB8AC3E}">
        <p14:creationId xmlns:p14="http://schemas.microsoft.com/office/powerpoint/2010/main" val="257671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7BF113-003C-D111-7A40-EEA56F0FA7B2}"/>
              </a:ext>
            </a:extLst>
          </p:cNvPr>
          <p:cNvSpPr txBox="1"/>
          <p:nvPr/>
        </p:nvSpPr>
        <p:spPr>
          <a:xfrm>
            <a:off x="141515" y="122866"/>
            <a:ext cx="2817694" cy="369332"/>
          </a:xfrm>
          <a:prstGeom prst="rect">
            <a:avLst/>
          </a:prstGeom>
          <a:noFill/>
        </p:spPr>
        <p:txBody>
          <a:bodyPr wrap="none" rtlCol="0">
            <a:spAutoFit/>
          </a:bodyPr>
          <a:lstStyle/>
          <a:p>
            <a:r>
              <a:rPr lang="en-US" b="1" dirty="0">
                <a:latin typeface="+mj-lt"/>
              </a:rPr>
              <a:t>Improve: Additional Data Viz</a:t>
            </a:r>
          </a:p>
        </p:txBody>
      </p:sp>
      <p:graphicFrame>
        <p:nvGraphicFramePr>
          <p:cNvPr id="4" name="Chart 3">
            <a:extLst>
              <a:ext uri="{FF2B5EF4-FFF2-40B4-BE49-F238E27FC236}">
                <a16:creationId xmlns:a16="http://schemas.microsoft.com/office/drawing/2014/main" id="{455F67EC-2092-36E4-1A10-EC192CECA708}"/>
              </a:ext>
            </a:extLst>
          </p:cNvPr>
          <p:cNvGraphicFramePr>
            <a:graphicFrameLocks/>
          </p:cNvGraphicFramePr>
          <p:nvPr>
            <p:extLst>
              <p:ext uri="{D42A27DB-BD31-4B8C-83A1-F6EECF244321}">
                <p14:modId xmlns:p14="http://schemas.microsoft.com/office/powerpoint/2010/main" val="2394985661"/>
              </p:ext>
            </p:extLst>
          </p:nvPr>
        </p:nvGraphicFramePr>
        <p:xfrm>
          <a:off x="0" y="492198"/>
          <a:ext cx="3749039"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C484FBA-388F-9371-A7C8-22CD61A74EFA}"/>
              </a:ext>
            </a:extLst>
          </p:cNvPr>
          <p:cNvGraphicFramePr>
            <a:graphicFrameLocks/>
          </p:cNvGraphicFramePr>
          <p:nvPr>
            <p:extLst>
              <p:ext uri="{D42A27DB-BD31-4B8C-83A1-F6EECF244321}">
                <p14:modId xmlns:p14="http://schemas.microsoft.com/office/powerpoint/2010/main" val="1082870511"/>
              </p:ext>
            </p:extLst>
          </p:nvPr>
        </p:nvGraphicFramePr>
        <p:xfrm>
          <a:off x="4230351" y="479586"/>
          <a:ext cx="3749039"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4BCA537-174E-69F4-FDBA-08810A09A85F}"/>
              </a:ext>
            </a:extLst>
          </p:cNvPr>
          <p:cNvGraphicFramePr>
            <a:graphicFrameLocks/>
          </p:cNvGraphicFramePr>
          <p:nvPr>
            <p:extLst>
              <p:ext uri="{D42A27DB-BD31-4B8C-83A1-F6EECF244321}">
                <p14:modId xmlns:p14="http://schemas.microsoft.com/office/powerpoint/2010/main" val="1447089962"/>
              </p:ext>
            </p:extLst>
          </p:nvPr>
        </p:nvGraphicFramePr>
        <p:xfrm>
          <a:off x="8298623" y="492198"/>
          <a:ext cx="3749039"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1B3A336-9B4B-E859-BB74-C11CF2D3E854}"/>
              </a:ext>
            </a:extLst>
          </p:cNvPr>
          <p:cNvGraphicFramePr>
            <a:graphicFrameLocks/>
          </p:cNvGraphicFramePr>
          <p:nvPr>
            <p:extLst>
              <p:ext uri="{D42A27DB-BD31-4B8C-83A1-F6EECF244321}">
                <p14:modId xmlns:p14="http://schemas.microsoft.com/office/powerpoint/2010/main" val="3182490971"/>
              </p:ext>
            </p:extLst>
          </p:nvPr>
        </p:nvGraphicFramePr>
        <p:xfrm>
          <a:off x="0" y="2857026"/>
          <a:ext cx="37490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1F305E5C-1229-BC00-BC26-F98913746AFE}"/>
              </a:ext>
            </a:extLst>
          </p:cNvPr>
          <p:cNvGraphicFramePr>
            <a:graphicFrameLocks/>
          </p:cNvGraphicFramePr>
          <p:nvPr>
            <p:extLst>
              <p:ext uri="{D42A27DB-BD31-4B8C-83A1-F6EECF244321}">
                <p14:modId xmlns:p14="http://schemas.microsoft.com/office/powerpoint/2010/main" val="1677570783"/>
              </p:ext>
            </p:extLst>
          </p:nvPr>
        </p:nvGraphicFramePr>
        <p:xfrm>
          <a:off x="4230351" y="2795950"/>
          <a:ext cx="3749039"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0CAEC3D8-F102-DEBD-3368-3C47DAC8CAF1}"/>
              </a:ext>
            </a:extLst>
          </p:cNvPr>
          <p:cNvGraphicFramePr>
            <a:graphicFrameLocks/>
          </p:cNvGraphicFramePr>
          <p:nvPr>
            <p:extLst>
              <p:ext uri="{D42A27DB-BD31-4B8C-83A1-F6EECF244321}">
                <p14:modId xmlns:p14="http://schemas.microsoft.com/office/powerpoint/2010/main" val="2745095950"/>
              </p:ext>
            </p:extLst>
          </p:nvPr>
        </p:nvGraphicFramePr>
        <p:xfrm>
          <a:off x="8298623" y="2857026"/>
          <a:ext cx="3749039" cy="228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Chart 9">
            <a:extLst>
              <a:ext uri="{FF2B5EF4-FFF2-40B4-BE49-F238E27FC236}">
                <a16:creationId xmlns:a16="http://schemas.microsoft.com/office/drawing/2014/main" id="{E4221C47-0EF2-1194-365B-85B98790DD29}"/>
              </a:ext>
            </a:extLst>
          </p:cNvPr>
          <p:cNvGraphicFramePr>
            <a:graphicFrameLocks/>
          </p:cNvGraphicFramePr>
          <p:nvPr>
            <p:extLst>
              <p:ext uri="{D42A27DB-BD31-4B8C-83A1-F6EECF244321}">
                <p14:modId xmlns:p14="http://schemas.microsoft.com/office/powerpoint/2010/main" val="4186016125"/>
              </p:ext>
            </p:extLst>
          </p:nvPr>
        </p:nvGraphicFramePr>
        <p:xfrm>
          <a:off x="4221480" y="4930539"/>
          <a:ext cx="3749039" cy="2011680"/>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Box 11">
            <a:extLst>
              <a:ext uri="{FF2B5EF4-FFF2-40B4-BE49-F238E27FC236}">
                <a16:creationId xmlns:a16="http://schemas.microsoft.com/office/drawing/2014/main" id="{8DE9E31D-B659-D596-EDF4-868184027296}"/>
              </a:ext>
            </a:extLst>
          </p:cNvPr>
          <p:cNvSpPr txBox="1"/>
          <p:nvPr/>
        </p:nvSpPr>
        <p:spPr>
          <a:xfrm>
            <a:off x="236220" y="5520880"/>
            <a:ext cx="374903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Arial" panose="020B0604020202020204" pitchFamily="34" charset="0"/>
              </a:rPr>
              <a:t>These charts were imperative in the process towards deciding what hours to eliminate</a:t>
            </a:r>
          </a:p>
        </p:txBody>
      </p:sp>
    </p:spTree>
    <p:extLst>
      <p:ext uri="{BB962C8B-B14F-4D97-AF65-F5344CB8AC3E}">
        <p14:creationId xmlns:p14="http://schemas.microsoft.com/office/powerpoint/2010/main" val="246734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24F884-D153-7834-F1A2-1E719F25069F}"/>
              </a:ext>
            </a:extLst>
          </p:cNvPr>
          <p:cNvSpPr txBox="1"/>
          <p:nvPr/>
        </p:nvSpPr>
        <p:spPr>
          <a:xfrm>
            <a:off x="476271" y="536027"/>
            <a:ext cx="2904706" cy="707886"/>
          </a:xfrm>
          <a:prstGeom prst="rect">
            <a:avLst/>
          </a:prstGeom>
          <a:noFill/>
        </p:spPr>
        <p:txBody>
          <a:bodyPr wrap="none" rtlCol="0">
            <a:spAutoFit/>
          </a:bodyPr>
          <a:lstStyle/>
          <a:p>
            <a:r>
              <a:rPr lang="en-US" sz="4000" dirty="0">
                <a:latin typeface="+mj-lt"/>
                <a:cs typeface="Arial" panose="020B0604020202020204" pitchFamily="34" charset="0"/>
              </a:rPr>
              <a:t>Control: Data</a:t>
            </a:r>
          </a:p>
        </p:txBody>
      </p:sp>
      <p:pic>
        <p:nvPicPr>
          <p:cNvPr id="5" name="Picture 4">
            <a:extLst>
              <a:ext uri="{FF2B5EF4-FFF2-40B4-BE49-F238E27FC236}">
                <a16:creationId xmlns:a16="http://schemas.microsoft.com/office/drawing/2014/main" id="{06C41BEA-97ED-B873-8726-06E3C606E0DC}"/>
              </a:ext>
            </a:extLst>
          </p:cNvPr>
          <p:cNvPicPr>
            <a:picLocks noChangeAspect="1"/>
          </p:cNvPicPr>
          <p:nvPr/>
        </p:nvPicPr>
        <p:blipFill>
          <a:blip r:embed="rId2"/>
          <a:stretch>
            <a:fillRect/>
          </a:stretch>
        </p:blipFill>
        <p:spPr>
          <a:xfrm>
            <a:off x="854367" y="2833760"/>
            <a:ext cx="3035808" cy="2639972"/>
          </a:xfrm>
          <a:prstGeom prst="rect">
            <a:avLst/>
          </a:prstGeom>
          <a:ln w="19050">
            <a:solidFill>
              <a:schemeClr val="tx1"/>
            </a:solidFill>
          </a:ln>
        </p:spPr>
      </p:pic>
      <p:pic>
        <p:nvPicPr>
          <p:cNvPr id="6" name="Picture 5">
            <a:extLst>
              <a:ext uri="{FF2B5EF4-FFF2-40B4-BE49-F238E27FC236}">
                <a16:creationId xmlns:a16="http://schemas.microsoft.com/office/drawing/2014/main" id="{FA1E60CA-D024-80AF-6254-7995B32D1B0F}"/>
              </a:ext>
            </a:extLst>
          </p:cNvPr>
          <p:cNvPicPr>
            <a:picLocks noChangeAspect="1"/>
          </p:cNvPicPr>
          <p:nvPr/>
        </p:nvPicPr>
        <p:blipFill>
          <a:blip r:embed="rId3"/>
          <a:stretch>
            <a:fillRect/>
          </a:stretch>
        </p:blipFill>
        <p:spPr>
          <a:xfrm>
            <a:off x="4508836" y="2831116"/>
            <a:ext cx="3035808" cy="2642616"/>
          </a:xfrm>
          <a:prstGeom prst="rect">
            <a:avLst/>
          </a:prstGeom>
          <a:ln w="19050">
            <a:solidFill>
              <a:schemeClr val="tx1"/>
            </a:solidFill>
          </a:ln>
        </p:spPr>
      </p:pic>
      <p:pic>
        <p:nvPicPr>
          <p:cNvPr id="7" name="Picture 6">
            <a:extLst>
              <a:ext uri="{FF2B5EF4-FFF2-40B4-BE49-F238E27FC236}">
                <a16:creationId xmlns:a16="http://schemas.microsoft.com/office/drawing/2014/main" id="{D25D7618-AF2C-C5CC-AB09-8C6234DBC127}"/>
              </a:ext>
            </a:extLst>
          </p:cNvPr>
          <p:cNvPicPr>
            <a:picLocks noChangeAspect="1"/>
          </p:cNvPicPr>
          <p:nvPr/>
        </p:nvPicPr>
        <p:blipFill>
          <a:blip r:embed="rId4"/>
          <a:stretch>
            <a:fillRect/>
          </a:stretch>
        </p:blipFill>
        <p:spPr>
          <a:xfrm>
            <a:off x="8369281" y="2831116"/>
            <a:ext cx="3035808" cy="2642616"/>
          </a:xfrm>
          <a:prstGeom prst="rect">
            <a:avLst/>
          </a:prstGeom>
          <a:ln w="19050">
            <a:solidFill>
              <a:schemeClr val="tx1"/>
            </a:solidFill>
          </a:ln>
        </p:spPr>
      </p:pic>
      <p:sp>
        <p:nvSpPr>
          <p:cNvPr id="8" name="TextBox 7">
            <a:extLst>
              <a:ext uri="{FF2B5EF4-FFF2-40B4-BE49-F238E27FC236}">
                <a16:creationId xmlns:a16="http://schemas.microsoft.com/office/drawing/2014/main" id="{83FCE943-5590-5E5B-B485-4A98EC10E12F}"/>
              </a:ext>
            </a:extLst>
          </p:cNvPr>
          <p:cNvSpPr txBox="1"/>
          <p:nvPr/>
        </p:nvSpPr>
        <p:spPr>
          <a:xfrm>
            <a:off x="232180" y="1471448"/>
            <a:ext cx="11697061"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cs typeface="Arial" panose="020B0604020202020204" pitchFamily="34" charset="0"/>
              </a:rPr>
              <a:t>Took Cash Register Revenue data from approximately the beginning, middle, and end of the workday</a:t>
            </a:r>
          </a:p>
          <a:p>
            <a:pPr marL="285750" indent="-285750">
              <a:buFont typeface="Arial" panose="020B0604020202020204" pitchFamily="34" charset="0"/>
              <a:buChar char="•"/>
            </a:pPr>
            <a:endParaRPr lang="en-US" sz="1200" dirty="0">
              <a:cs typeface="Arial" panose="020B0604020202020204" pitchFamily="34" charset="0"/>
            </a:endParaRPr>
          </a:p>
          <a:p>
            <a:pPr marL="285750" indent="-285750">
              <a:buFont typeface="Arial" panose="020B0604020202020204" pitchFamily="34" charset="0"/>
              <a:buChar char="•"/>
            </a:pPr>
            <a:r>
              <a:rPr lang="en-US" sz="1200" dirty="0">
                <a:cs typeface="Arial" panose="020B0604020202020204" pitchFamily="34" charset="0"/>
              </a:rPr>
              <a:t>Why R-Chart and x-bar Chart?</a:t>
            </a:r>
          </a:p>
          <a:p>
            <a:endParaRPr lang="en-US" sz="1200" dirty="0">
              <a:cs typeface="Arial" panose="020B0604020202020204" pitchFamily="34" charset="0"/>
            </a:endParaRPr>
          </a:p>
          <a:p>
            <a:pPr marL="742950" lvl="1" indent="-285750">
              <a:buFont typeface="Arial" panose="020B0604020202020204" pitchFamily="34" charset="0"/>
              <a:buChar char="•"/>
            </a:pPr>
            <a:r>
              <a:rPr lang="en-US" sz="1200" dirty="0">
                <a:cs typeface="Arial" panose="020B0604020202020204" pitchFamily="34" charset="0"/>
              </a:rPr>
              <a:t>The X-bar and R charts are useful tools to analyze our cash register revenue data and help understand the average revenue and variability patterns over time. They provide insights into the stability of our process and assist in identifying potential issues or areas for improvement</a:t>
            </a:r>
          </a:p>
        </p:txBody>
      </p:sp>
    </p:spTree>
    <p:extLst>
      <p:ext uri="{BB962C8B-B14F-4D97-AF65-F5344CB8AC3E}">
        <p14:creationId xmlns:p14="http://schemas.microsoft.com/office/powerpoint/2010/main" val="1239977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166D6D6-286D-E858-F0FA-B188DD781991}"/>
              </a:ext>
            </a:extLst>
          </p:cNvPr>
          <p:cNvSpPr txBox="1"/>
          <p:nvPr/>
        </p:nvSpPr>
        <p:spPr>
          <a:xfrm>
            <a:off x="629760" y="462455"/>
            <a:ext cx="6716971" cy="1026152"/>
          </a:xfrm>
          <a:prstGeom prst="rect">
            <a:avLst/>
          </a:prstGeom>
        </p:spPr>
        <p:txBody>
          <a:bodyPr vert="horz" lIns="91440" tIns="45720" rIns="91440" bIns="45720" rtlCol="0" anchor="ctr">
            <a:noAutofit/>
          </a:bodyPr>
          <a:lstStyle/>
          <a:p>
            <a:pPr>
              <a:lnSpc>
                <a:spcPct val="90000"/>
              </a:lnSpc>
              <a:spcAft>
                <a:spcPts val="600"/>
              </a:spcAft>
            </a:pPr>
            <a:r>
              <a:rPr lang="en-US" sz="4000" dirty="0"/>
              <a:t>Control: Control Charts</a:t>
            </a:r>
          </a:p>
        </p:txBody>
      </p:sp>
      <p:sp>
        <p:nvSpPr>
          <p:cNvPr id="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9225" y="2303320"/>
            <a:ext cx="423095" cy="3513292"/>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8833" y="2138667"/>
            <a:ext cx="251838" cy="339668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9768" y="2138667"/>
            <a:ext cx="6551098" cy="3230726"/>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2" name="Chart 1">
            <a:extLst>
              <a:ext uri="{FF2B5EF4-FFF2-40B4-BE49-F238E27FC236}">
                <a16:creationId xmlns:a16="http://schemas.microsoft.com/office/drawing/2014/main" id="{9FD1D2F3-985F-0CC7-5FD4-B9704176F49A}"/>
              </a:ext>
            </a:extLst>
          </p:cNvPr>
          <p:cNvGraphicFramePr>
            <a:graphicFrameLocks/>
          </p:cNvGraphicFramePr>
          <p:nvPr>
            <p:extLst>
              <p:ext uri="{D42A27DB-BD31-4B8C-83A1-F6EECF244321}">
                <p14:modId xmlns:p14="http://schemas.microsoft.com/office/powerpoint/2010/main" val="2522588075"/>
              </p:ext>
            </p:extLst>
          </p:nvPr>
        </p:nvGraphicFramePr>
        <p:xfrm>
          <a:off x="803460" y="2523583"/>
          <a:ext cx="2875456" cy="24597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92DCC71-C5A9-7FA0-9D94-33374A0F930F}"/>
              </a:ext>
            </a:extLst>
          </p:cNvPr>
          <p:cNvGraphicFramePr>
            <a:graphicFrameLocks/>
          </p:cNvGraphicFramePr>
          <p:nvPr>
            <p:extLst>
              <p:ext uri="{D42A27DB-BD31-4B8C-83A1-F6EECF244321}">
                <p14:modId xmlns:p14="http://schemas.microsoft.com/office/powerpoint/2010/main" val="3673786898"/>
              </p:ext>
            </p:extLst>
          </p:nvPr>
        </p:nvGraphicFramePr>
        <p:xfrm>
          <a:off x="3718865" y="2523583"/>
          <a:ext cx="2875456" cy="245978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46ECE020-D532-66E9-AC01-3249748A29E9}"/>
              </a:ext>
            </a:extLst>
          </p:cNvPr>
          <p:cNvSpPr txBox="1"/>
          <p:nvPr/>
        </p:nvSpPr>
        <p:spPr>
          <a:xfrm>
            <a:off x="7695255" y="1908447"/>
            <a:ext cx="378372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Is the R-Chart in control?</a:t>
            </a:r>
          </a:p>
          <a:p>
            <a:pPr marL="742950" lvl="1" indent="-285750">
              <a:buFont typeface="Arial" panose="020B0604020202020204" pitchFamily="34" charset="0"/>
              <a:buChar char="•"/>
            </a:pPr>
            <a:r>
              <a:rPr lang="en-US" dirty="0"/>
              <a:t>Yes</a:t>
            </a:r>
          </a:p>
          <a:p>
            <a:pPr lvl="1"/>
            <a:endParaRPr lang="en-US" dirty="0"/>
          </a:p>
          <a:p>
            <a:pPr marL="285750" indent="-285750">
              <a:buFont typeface="Arial" panose="020B0604020202020204" pitchFamily="34" charset="0"/>
              <a:buChar char="•"/>
            </a:pPr>
            <a:r>
              <a:rPr lang="en-US" dirty="0"/>
              <a:t>Is the x-bar Chart in control?</a:t>
            </a:r>
          </a:p>
          <a:p>
            <a:pPr marL="742950" lvl="1" indent="-285750">
              <a:buFont typeface="Arial" panose="020B0604020202020204" pitchFamily="34" charset="0"/>
              <a:buChar char="•"/>
            </a:pPr>
            <a:r>
              <a:rPr lang="en-US" dirty="0"/>
              <a:t>Yes</a:t>
            </a:r>
          </a:p>
          <a:p>
            <a:pPr lvl="1"/>
            <a:endParaRPr lang="en-US" dirty="0"/>
          </a:p>
          <a:p>
            <a:pPr marL="285750" indent="-285750">
              <a:buFont typeface="Arial" panose="020B0604020202020204" pitchFamily="34" charset="0"/>
              <a:buChar char="•"/>
            </a:pPr>
            <a:r>
              <a:rPr lang="en-US" dirty="0"/>
              <a:t>What does this tell us about the process?</a:t>
            </a:r>
          </a:p>
          <a:p>
            <a:pPr marL="742950" lvl="1" indent="-285750">
              <a:buFont typeface="Arial" panose="020B0604020202020204" pitchFamily="34" charset="0"/>
              <a:buChar char="•"/>
            </a:pPr>
            <a:r>
              <a:rPr lang="en-US" dirty="0"/>
              <a:t>Process is consistent and unless something is done differently</a:t>
            </a:r>
          </a:p>
          <a:p>
            <a:pPr lvl="1"/>
            <a:endParaRPr lang="en-US" dirty="0"/>
          </a:p>
          <a:p>
            <a:pPr marL="285750" indent="-285750">
              <a:buFont typeface="Arial" panose="020B0604020202020204" pitchFamily="34" charset="0"/>
              <a:buChar char="•"/>
            </a:pPr>
            <a:r>
              <a:rPr lang="en-US" dirty="0"/>
              <a:t>Around the end of the week (7</a:t>
            </a:r>
            <a:r>
              <a:rPr lang="en-US" baseline="30000" dirty="0"/>
              <a:t>th</a:t>
            </a:r>
            <a:r>
              <a:rPr lang="en-US" dirty="0"/>
              <a:t> day interval) the data peaks within the pattern</a:t>
            </a:r>
          </a:p>
          <a:p>
            <a:pPr marL="742950" lvl="1"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81248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52BD2F-4E76-9DC4-5DD6-453CBCD34256}"/>
              </a:ext>
            </a:extLst>
          </p:cNvPr>
          <p:cNvSpPr txBox="1"/>
          <p:nvPr/>
        </p:nvSpPr>
        <p:spPr>
          <a:xfrm>
            <a:off x="4852306" y="141188"/>
            <a:ext cx="2487386" cy="707886"/>
          </a:xfrm>
          <a:prstGeom prst="rect">
            <a:avLst/>
          </a:prstGeom>
          <a:noFill/>
        </p:spPr>
        <p:txBody>
          <a:bodyPr wrap="square" rtlCol="0">
            <a:spAutoFit/>
          </a:bodyPr>
          <a:lstStyle/>
          <a:p>
            <a:r>
              <a:rPr lang="en-US" sz="4000" dirty="0"/>
              <a:t>Conclusion</a:t>
            </a:r>
          </a:p>
        </p:txBody>
      </p:sp>
      <p:sp>
        <p:nvSpPr>
          <p:cNvPr id="3" name="TextBox 2">
            <a:extLst>
              <a:ext uri="{FF2B5EF4-FFF2-40B4-BE49-F238E27FC236}">
                <a16:creationId xmlns:a16="http://schemas.microsoft.com/office/drawing/2014/main" id="{DC2D8460-0E29-9830-2A1F-C425806F894C}"/>
              </a:ext>
            </a:extLst>
          </p:cNvPr>
          <p:cNvSpPr txBox="1"/>
          <p:nvPr/>
        </p:nvSpPr>
        <p:spPr>
          <a:xfrm>
            <a:off x="1589314" y="1002191"/>
            <a:ext cx="9013371" cy="1200329"/>
          </a:xfrm>
          <a:prstGeom prst="rect">
            <a:avLst/>
          </a:prstGeom>
          <a:noFill/>
        </p:spPr>
        <p:txBody>
          <a:bodyPr wrap="square" rtlCol="0">
            <a:spAutoFit/>
          </a:bodyPr>
          <a:lstStyle/>
          <a:p>
            <a:r>
              <a:rPr lang="en-US" b="0" i="0" dirty="0">
                <a:effectLst/>
              </a:rPr>
              <a:t>Ho: There is no significant difference in profitability between the two groups (laundromat's present hours and proposed change in hours). </a:t>
            </a:r>
          </a:p>
          <a:p>
            <a:endParaRPr lang="en-US" dirty="0"/>
          </a:p>
          <a:p>
            <a:r>
              <a:rPr lang="en-US" b="0" i="0" dirty="0">
                <a:effectLst/>
              </a:rPr>
              <a:t>Ha: There is a significant difference in profitability between the two groups.</a:t>
            </a:r>
            <a:endParaRPr lang="en-US" dirty="0"/>
          </a:p>
        </p:txBody>
      </p:sp>
      <p:sp>
        <p:nvSpPr>
          <p:cNvPr id="6" name="TextBox 5">
            <a:extLst>
              <a:ext uri="{FF2B5EF4-FFF2-40B4-BE49-F238E27FC236}">
                <a16:creationId xmlns:a16="http://schemas.microsoft.com/office/drawing/2014/main" id="{CEB15D63-652C-A52E-61E1-98C967CFCA4F}"/>
              </a:ext>
            </a:extLst>
          </p:cNvPr>
          <p:cNvSpPr txBox="1"/>
          <p:nvPr/>
        </p:nvSpPr>
        <p:spPr>
          <a:xfrm flipH="1">
            <a:off x="1589314" y="4603631"/>
            <a:ext cx="7892143"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P-value 0.68 is greater than 0.05, therefore we would fail to reject the null hypothesis.</a:t>
            </a:r>
          </a:p>
          <a:p>
            <a:pPr marL="285750" indent="-285750">
              <a:buFont typeface="Arial" panose="020B0604020202020204" pitchFamily="34" charset="0"/>
              <a:buChar char="•"/>
            </a:pPr>
            <a:r>
              <a:rPr lang="en-US" sz="1600" dirty="0"/>
              <a:t>There’s not evidence to suggest a significant difference in profitability between the laundromat's proposed change in hours of operation and its present hours based on the current sample</a:t>
            </a:r>
          </a:p>
          <a:p>
            <a:pPr marL="285750" indent="-285750">
              <a:buFont typeface="Arial" panose="020B0604020202020204" pitchFamily="34" charset="0"/>
              <a:buChar char="•"/>
            </a:pPr>
            <a:r>
              <a:rPr lang="en-US" sz="1600" dirty="0"/>
              <a:t>Since there is no significant difference in profitability, closing earlier should be no issue for us as business owners if we choose to implement the new hours. We successfully minimized losses while lowering operational hours</a:t>
            </a:r>
          </a:p>
          <a:p>
            <a:endParaRPr lang="en-US" sz="1600" dirty="0"/>
          </a:p>
        </p:txBody>
      </p:sp>
      <p:pic>
        <p:nvPicPr>
          <p:cNvPr id="7" name="Picture 6">
            <a:extLst>
              <a:ext uri="{FF2B5EF4-FFF2-40B4-BE49-F238E27FC236}">
                <a16:creationId xmlns:a16="http://schemas.microsoft.com/office/drawing/2014/main" id="{70881AAA-9707-F08D-7A9F-0630BAA375AE}"/>
              </a:ext>
            </a:extLst>
          </p:cNvPr>
          <p:cNvPicPr>
            <a:picLocks noChangeAspect="1"/>
          </p:cNvPicPr>
          <p:nvPr/>
        </p:nvPicPr>
        <p:blipFill>
          <a:blip r:embed="rId2"/>
          <a:stretch>
            <a:fillRect/>
          </a:stretch>
        </p:blipFill>
        <p:spPr>
          <a:xfrm>
            <a:off x="3983531" y="2315700"/>
            <a:ext cx="4224936" cy="2142646"/>
          </a:xfrm>
          <a:prstGeom prst="rect">
            <a:avLst/>
          </a:prstGeom>
          <a:ln w="19050">
            <a:solidFill>
              <a:schemeClr val="tx1"/>
            </a:solidFill>
          </a:ln>
        </p:spPr>
      </p:pic>
    </p:spTree>
    <p:extLst>
      <p:ext uri="{BB962C8B-B14F-4D97-AF65-F5344CB8AC3E}">
        <p14:creationId xmlns:p14="http://schemas.microsoft.com/office/powerpoint/2010/main" val="120898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D5BAA8B-8CB4-CB07-CEE5-0F143422F2F6}"/>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solidFill>
                  <a:schemeClr val="tx1"/>
                </a:solidFill>
                <a:latin typeface="+mj-lt"/>
                <a:ea typeface="+mj-ea"/>
                <a:cs typeface="+mj-cs"/>
              </a:rPr>
              <a:t>The End</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44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2D494BD-3E53-968F-9FE2-9FED1D89F8AF}"/>
              </a:ext>
            </a:extLst>
          </p:cNvPr>
          <p:cNvSpPr txBox="1"/>
          <p:nvPr/>
        </p:nvSpPr>
        <p:spPr>
          <a:xfrm>
            <a:off x="1115568" y="509521"/>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Define</a:t>
            </a:r>
          </a:p>
        </p:txBody>
      </p:sp>
      <p:sp>
        <p:nvSpPr>
          <p:cNvPr id="14"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TextBox 3">
            <a:extLst>
              <a:ext uri="{FF2B5EF4-FFF2-40B4-BE49-F238E27FC236}">
                <a16:creationId xmlns:a16="http://schemas.microsoft.com/office/drawing/2014/main" id="{EB795BE6-58ED-F7CC-AA88-5C3272A374FB}"/>
              </a:ext>
            </a:extLst>
          </p:cNvPr>
          <p:cNvGraphicFramePr/>
          <p:nvPr>
            <p:extLst>
              <p:ext uri="{D42A27DB-BD31-4B8C-83A1-F6EECF244321}">
                <p14:modId xmlns:p14="http://schemas.microsoft.com/office/powerpoint/2010/main" val="1438185572"/>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1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8D07D90-2074-FB11-444B-B78349304C8E}"/>
              </a:ext>
            </a:extLst>
          </p:cNvPr>
          <p:cNvSpPr txBox="1"/>
          <p:nvPr/>
        </p:nvSpPr>
        <p:spPr>
          <a:xfrm>
            <a:off x="1115568" y="509521"/>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Define: Business Impact</a:t>
            </a: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Box 2">
            <a:extLst>
              <a:ext uri="{FF2B5EF4-FFF2-40B4-BE49-F238E27FC236}">
                <a16:creationId xmlns:a16="http://schemas.microsoft.com/office/drawing/2014/main" id="{BC607241-020F-D00F-9D7D-DC7A22C634DA}"/>
              </a:ext>
            </a:extLst>
          </p:cNvPr>
          <p:cNvGraphicFramePr/>
          <p:nvPr>
            <p:extLst>
              <p:ext uri="{D42A27DB-BD31-4B8C-83A1-F6EECF244321}">
                <p14:modId xmlns:p14="http://schemas.microsoft.com/office/powerpoint/2010/main" val="10335273"/>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86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5358682D-7F99-FCF6-72F4-DFB39D5A29BF}"/>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tx1"/>
                </a:solidFill>
                <a:latin typeface="+mj-lt"/>
                <a:ea typeface="+mj-ea"/>
                <a:cs typeface="+mj-cs"/>
              </a:rPr>
              <a:t>Define: Definitions and Terms</a:t>
            </a:r>
          </a:p>
        </p:txBody>
      </p:sp>
      <p:sp>
        <p:nvSpPr>
          <p:cNvPr id="34" name="Rectangle 3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D56CBF8-CC29-51F5-3BB8-7837510A8111}"/>
              </a:ext>
            </a:extLst>
          </p:cNvPr>
          <p:cNvSpPr txBox="1"/>
          <p:nvPr/>
        </p:nvSpPr>
        <p:spPr>
          <a:xfrm>
            <a:off x="235057" y="2443480"/>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600" b="1" dirty="0"/>
              <a:t>Baseline Sigma Quality Level:</a:t>
            </a:r>
          </a:p>
          <a:p>
            <a:pPr>
              <a:lnSpc>
                <a:spcPct val="90000"/>
              </a:lnSpc>
              <a:spcAft>
                <a:spcPts val="600"/>
              </a:spcAft>
            </a:pPr>
            <a:br>
              <a:rPr lang="en-US" sz="1600" dirty="0"/>
            </a:br>
            <a:r>
              <a:rPr lang="en-US" sz="1600" dirty="0"/>
              <a:t>The business operated for a total of 357 hours during the three-week sample period. Any hour that generated less than a dollar worth of cash register revenue is considered a defect process. Throughout the observation period, there were a total of 128 instances where the revenue generated during an hour fell below the designated threshold.</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pic>
        <p:nvPicPr>
          <p:cNvPr id="8" name="Picture 7">
            <a:extLst>
              <a:ext uri="{FF2B5EF4-FFF2-40B4-BE49-F238E27FC236}">
                <a16:creationId xmlns:a16="http://schemas.microsoft.com/office/drawing/2014/main" id="{B7FBB7C4-DA9C-A7BD-E18A-4EA726AC9C8E}"/>
              </a:ext>
            </a:extLst>
          </p:cNvPr>
          <p:cNvPicPr>
            <a:picLocks noChangeAspect="1"/>
          </p:cNvPicPr>
          <p:nvPr/>
        </p:nvPicPr>
        <p:blipFill>
          <a:blip r:embed="rId2"/>
          <a:stretch>
            <a:fillRect/>
          </a:stretch>
        </p:blipFill>
        <p:spPr>
          <a:xfrm>
            <a:off x="4622849" y="2383563"/>
            <a:ext cx="5650511" cy="3150160"/>
          </a:xfrm>
          <a:prstGeom prst="rect">
            <a:avLst/>
          </a:prstGeom>
          <a:ln w="19050">
            <a:solidFill>
              <a:schemeClr val="tx1"/>
            </a:solidFill>
          </a:ln>
        </p:spPr>
      </p:pic>
    </p:spTree>
    <p:extLst>
      <p:ext uri="{BB962C8B-B14F-4D97-AF65-F5344CB8AC3E}">
        <p14:creationId xmlns:p14="http://schemas.microsoft.com/office/powerpoint/2010/main" val="304162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7473BFB9-8EC5-D5BA-1F22-17D436014FD7}"/>
              </a:ext>
            </a:extLst>
          </p:cNvPr>
          <p:cNvSpPr>
            <a:spLocks noGrp="1" noChangeArrowheads="1"/>
          </p:cNvSpPr>
          <p:nvPr>
            <p:ph type="title"/>
          </p:nvPr>
        </p:nvSpPr>
        <p:spPr>
          <a:xfrm>
            <a:off x="3421432" y="291515"/>
            <a:ext cx="5799983" cy="762000"/>
          </a:xfrm>
          <a:noFill/>
        </p:spPr>
        <p:txBody>
          <a:bodyPr vert="horz" lIns="90488" tIns="44450" rIns="90488" bIns="44450" rtlCol="0" anchor="ctr">
            <a:noAutofit/>
          </a:bodyPr>
          <a:lstStyle/>
          <a:p>
            <a:r>
              <a:rPr lang="en-US" altLang="es-MX" sz="3200" b="1" dirty="0"/>
              <a:t>Measure: Data Stratification Tree</a:t>
            </a:r>
          </a:p>
        </p:txBody>
      </p:sp>
      <p:sp>
        <p:nvSpPr>
          <p:cNvPr id="11266" name="Text Box 4">
            <a:extLst>
              <a:ext uri="{FF2B5EF4-FFF2-40B4-BE49-F238E27FC236}">
                <a16:creationId xmlns:a16="http://schemas.microsoft.com/office/drawing/2014/main" id="{C7DC9AC8-33B2-0F51-A9AB-D0156D54E668}"/>
              </a:ext>
            </a:extLst>
          </p:cNvPr>
          <p:cNvSpPr txBox="1">
            <a:spLocks noChangeArrowheads="1"/>
          </p:cNvSpPr>
          <p:nvPr/>
        </p:nvSpPr>
        <p:spPr bwMode="auto">
          <a:xfrm>
            <a:off x="805658" y="1091157"/>
            <a:ext cx="2076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u="sng" dirty="0">
                <a:solidFill>
                  <a:schemeClr val="accent2"/>
                </a:solidFill>
                <a:latin typeface="Tahoma" panose="020B0604030504040204" pitchFamily="34" charset="0"/>
              </a:rPr>
              <a:t>Questions About Process</a:t>
            </a:r>
            <a:endParaRPr lang="en-US" altLang="en-US" sz="1200" b="1" dirty="0">
              <a:solidFill>
                <a:schemeClr val="accent2"/>
              </a:solidFill>
              <a:latin typeface="Tahoma" panose="020B0604030504040204" pitchFamily="34" charset="0"/>
            </a:endParaRPr>
          </a:p>
        </p:txBody>
      </p:sp>
      <p:sp>
        <p:nvSpPr>
          <p:cNvPr id="11267" name="Text Box 5">
            <a:extLst>
              <a:ext uri="{FF2B5EF4-FFF2-40B4-BE49-F238E27FC236}">
                <a16:creationId xmlns:a16="http://schemas.microsoft.com/office/drawing/2014/main" id="{93CC8636-0130-8514-9AA4-EAB11E85AE79}"/>
              </a:ext>
            </a:extLst>
          </p:cNvPr>
          <p:cNvSpPr txBox="1">
            <a:spLocks noChangeArrowheads="1"/>
          </p:cNvSpPr>
          <p:nvPr/>
        </p:nvSpPr>
        <p:spPr bwMode="auto">
          <a:xfrm>
            <a:off x="5396308" y="1998134"/>
            <a:ext cx="177965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b="1" dirty="0">
                <a:solidFill>
                  <a:schemeClr val="accent2"/>
                </a:solidFill>
                <a:latin typeface="Tahoma" panose="020B0604030504040204" pitchFamily="34" charset="0"/>
              </a:rPr>
              <a:t>Stratification factors</a:t>
            </a:r>
          </a:p>
          <a:p>
            <a:pPr algn="ctr">
              <a:spcBef>
                <a:spcPct val="0"/>
              </a:spcBef>
              <a:buFontTx/>
              <a:buNone/>
            </a:pPr>
            <a:r>
              <a:rPr lang="en-US" altLang="en-US" sz="1400" b="1" u="sng" dirty="0">
                <a:solidFill>
                  <a:schemeClr val="accent2"/>
                </a:solidFill>
                <a:latin typeface="Tahoma" panose="020B0604030504040204" pitchFamily="34" charset="0"/>
              </a:rPr>
              <a:t>X Variables</a:t>
            </a:r>
            <a:endParaRPr lang="en-US" altLang="en-US" sz="1200" b="1" dirty="0">
              <a:solidFill>
                <a:schemeClr val="accent2"/>
              </a:solidFill>
              <a:latin typeface="Tahoma" panose="020B0604030504040204" pitchFamily="34" charset="0"/>
            </a:endParaRPr>
          </a:p>
        </p:txBody>
      </p:sp>
      <p:sp>
        <p:nvSpPr>
          <p:cNvPr id="11268" name="Text Box 6">
            <a:extLst>
              <a:ext uri="{FF2B5EF4-FFF2-40B4-BE49-F238E27FC236}">
                <a16:creationId xmlns:a16="http://schemas.microsoft.com/office/drawing/2014/main" id="{1E999924-4D9B-86BB-911D-357EE84E13B3}"/>
              </a:ext>
            </a:extLst>
          </p:cNvPr>
          <p:cNvSpPr txBox="1">
            <a:spLocks noChangeArrowheads="1"/>
          </p:cNvSpPr>
          <p:nvPr/>
        </p:nvSpPr>
        <p:spPr bwMode="auto">
          <a:xfrm>
            <a:off x="8288337" y="2030413"/>
            <a:ext cx="1308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u="sng" dirty="0">
                <a:solidFill>
                  <a:schemeClr val="accent2"/>
                </a:solidFill>
                <a:latin typeface="Tahoma" panose="020B0604030504040204" pitchFamily="34" charset="0"/>
              </a:rPr>
              <a:t>Measurements</a:t>
            </a:r>
            <a:endParaRPr lang="en-US" altLang="en-US" sz="1200" b="1" dirty="0">
              <a:solidFill>
                <a:schemeClr val="accent2"/>
              </a:solidFill>
              <a:latin typeface="Tahoma" panose="020B0604030504040204" pitchFamily="34" charset="0"/>
            </a:endParaRPr>
          </a:p>
        </p:txBody>
      </p:sp>
      <p:sp>
        <p:nvSpPr>
          <p:cNvPr id="11271" name="Text Box 9">
            <a:extLst>
              <a:ext uri="{FF2B5EF4-FFF2-40B4-BE49-F238E27FC236}">
                <a16:creationId xmlns:a16="http://schemas.microsoft.com/office/drawing/2014/main" id="{AA4628AC-C9E9-AAC6-D57B-7294A8C0829C}"/>
              </a:ext>
            </a:extLst>
          </p:cNvPr>
          <p:cNvSpPr txBox="1">
            <a:spLocks noChangeArrowheads="1"/>
          </p:cNvSpPr>
          <p:nvPr/>
        </p:nvSpPr>
        <p:spPr bwMode="auto">
          <a:xfrm>
            <a:off x="5537200" y="3116264"/>
            <a:ext cx="10619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panose="020B0604020202020204" pitchFamily="34" charset="0"/>
                <a:cs typeface="Arial" panose="020B0604020202020204" pitchFamily="34" charset="0"/>
              </a:rPr>
              <a:t>Day of Week</a:t>
            </a:r>
          </a:p>
        </p:txBody>
      </p:sp>
      <p:sp>
        <p:nvSpPr>
          <p:cNvPr id="11275" name="Text Box 13">
            <a:extLst>
              <a:ext uri="{FF2B5EF4-FFF2-40B4-BE49-F238E27FC236}">
                <a16:creationId xmlns:a16="http://schemas.microsoft.com/office/drawing/2014/main" id="{92A7163D-B533-F8C5-489B-896AC2641CA4}"/>
              </a:ext>
            </a:extLst>
          </p:cNvPr>
          <p:cNvSpPr txBox="1">
            <a:spLocks noChangeArrowheads="1"/>
          </p:cNvSpPr>
          <p:nvPr/>
        </p:nvSpPr>
        <p:spPr bwMode="auto">
          <a:xfrm>
            <a:off x="3710420" y="3716836"/>
            <a:ext cx="1216025" cy="32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20000"/>
              </a:lnSpc>
              <a:spcBef>
                <a:spcPct val="0"/>
              </a:spcBef>
              <a:buFontTx/>
              <a:buNone/>
            </a:pPr>
            <a:r>
              <a:rPr lang="en-US" altLang="en-US" sz="1400" b="1" dirty="0">
                <a:solidFill>
                  <a:schemeClr val="accent2"/>
                </a:solidFill>
                <a:latin typeface="Tahoma" panose="020B0604030504040204" pitchFamily="34" charset="0"/>
              </a:rPr>
              <a:t>(Output Y)</a:t>
            </a:r>
            <a:endParaRPr lang="en-US" altLang="en-US" sz="1200" b="1" dirty="0">
              <a:solidFill>
                <a:schemeClr val="accent2"/>
              </a:solidFill>
              <a:latin typeface="Tahoma" panose="020B0604030504040204" pitchFamily="34" charset="0"/>
            </a:endParaRPr>
          </a:p>
        </p:txBody>
      </p:sp>
      <p:sp>
        <p:nvSpPr>
          <p:cNvPr id="11276" name="Text Box 14">
            <a:extLst>
              <a:ext uri="{FF2B5EF4-FFF2-40B4-BE49-F238E27FC236}">
                <a16:creationId xmlns:a16="http://schemas.microsoft.com/office/drawing/2014/main" id="{0C0A7D18-044A-5788-3B46-CF3DDA136FBF}"/>
              </a:ext>
            </a:extLst>
          </p:cNvPr>
          <p:cNvSpPr txBox="1">
            <a:spLocks noChangeArrowheads="1"/>
          </p:cNvSpPr>
          <p:nvPr/>
        </p:nvSpPr>
        <p:spPr bwMode="auto">
          <a:xfrm>
            <a:off x="537802" y="2985378"/>
            <a:ext cx="23733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200" b="0" i="0" dirty="0">
                <a:effectLst/>
                <a:latin typeface="Arial" panose="020B0604020202020204" pitchFamily="34" charset="0"/>
                <a:cs typeface="Arial" panose="020B0604020202020204" pitchFamily="34" charset="0"/>
              </a:rPr>
              <a:t>How does Cash Register Revenue vary based on different time periods and other variables?</a:t>
            </a:r>
            <a:endParaRPr lang="en-US" altLang="en-US" sz="1200" dirty="0">
              <a:latin typeface="Arial" panose="020B0604020202020204" pitchFamily="34" charset="0"/>
              <a:cs typeface="Arial" panose="020B0604020202020204" pitchFamily="34" charset="0"/>
            </a:endParaRPr>
          </a:p>
        </p:txBody>
      </p:sp>
      <p:sp>
        <p:nvSpPr>
          <p:cNvPr id="11277" name="Text Box 15">
            <a:extLst>
              <a:ext uri="{FF2B5EF4-FFF2-40B4-BE49-F238E27FC236}">
                <a16:creationId xmlns:a16="http://schemas.microsoft.com/office/drawing/2014/main" id="{C7F1EBF0-E463-09D0-330E-3AF263885602}"/>
              </a:ext>
            </a:extLst>
          </p:cNvPr>
          <p:cNvSpPr txBox="1">
            <a:spLocks noChangeArrowheads="1"/>
          </p:cNvSpPr>
          <p:nvPr/>
        </p:nvSpPr>
        <p:spPr bwMode="auto">
          <a:xfrm>
            <a:off x="537802" y="1625600"/>
            <a:ext cx="25638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200" b="0" i="0" dirty="0">
                <a:effectLst/>
                <a:latin typeface="Arial" panose="020B0604020202020204" pitchFamily="34" charset="0"/>
                <a:cs typeface="Arial" panose="020B0604020202020204" pitchFamily="34" charset="0"/>
              </a:rPr>
              <a:t>What is the relationship between Cash Register Revenue and various factors?</a:t>
            </a:r>
            <a:endParaRPr lang="en-US" altLang="en-US" sz="1200" dirty="0">
              <a:latin typeface="Arial" panose="020B0604020202020204" pitchFamily="34" charset="0"/>
              <a:cs typeface="Arial" panose="020B0604020202020204" pitchFamily="34" charset="0"/>
            </a:endParaRPr>
          </a:p>
        </p:txBody>
      </p:sp>
      <p:sp>
        <p:nvSpPr>
          <p:cNvPr id="11279" name="Text Box 17">
            <a:extLst>
              <a:ext uri="{FF2B5EF4-FFF2-40B4-BE49-F238E27FC236}">
                <a16:creationId xmlns:a16="http://schemas.microsoft.com/office/drawing/2014/main" id="{44BFED3C-2BB0-3214-B974-9B65401C036F}"/>
              </a:ext>
            </a:extLst>
          </p:cNvPr>
          <p:cNvSpPr txBox="1">
            <a:spLocks noChangeArrowheads="1"/>
          </p:cNvSpPr>
          <p:nvPr/>
        </p:nvSpPr>
        <p:spPr bwMode="auto">
          <a:xfrm>
            <a:off x="5537201" y="3554414"/>
            <a:ext cx="10038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panose="020B0604020202020204" pitchFamily="34" charset="0"/>
                <a:cs typeface="Arial" panose="020B0604020202020204" pitchFamily="34" charset="0"/>
              </a:rPr>
              <a:t>Hour of Day</a:t>
            </a:r>
          </a:p>
        </p:txBody>
      </p:sp>
      <p:sp>
        <p:nvSpPr>
          <p:cNvPr id="11281" name="Text Box 19">
            <a:extLst>
              <a:ext uri="{FF2B5EF4-FFF2-40B4-BE49-F238E27FC236}">
                <a16:creationId xmlns:a16="http://schemas.microsoft.com/office/drawing/2014/main" id="{209C8C99-F078-0945-EB0C-B703F3BF20EF}"/>
              </a:ext>
            </a:extLst>
          </p:cNvPr>
          <p:cNvSpPr txBox="1">
            <a:spLocks noChangeArrowheads="1"/>
          </p:cNvSpPr>
          <p:nvPr/>
        </p:nvSpPr>
        <p:spPr bwMode="auto">
          <a:xfrm>
            <a:off x="512402" y="3808691"/>
            <a:ext cx="2689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panose="020B0604020202020204" pitchFamily="34" charset="0"/>
                <a:cs typeface="Arial" panose="020B0604020202020204" pitchFamily="34" charset="0"/>
              </a:rPr>
              <a:t>Do certain days perform significantly better than others?</a:t>
            </a:r>
          </a:p>
        </p:txBody>
      </p:sp>
      <p:sp>
        <p:nvSpPr>
          <p:cNvPr id="11283" name="Text Box 21">
            <a:extLst>
              <a:ext uri="{FF2B5EF4-FFF2-40B4-BE49-F238E27FC236}">
                <a16:creationId xmlns:a16="http://schemas.microsoft.com/office/drawing/2014/main" id="{E8033A4D-3C4D-C8C0-11A5-4D13ECFEC072}"/>
              </a:ext>
            </a:extLst>
          </p:cNvPr>
          <p:cNvSpPr txBox="1">
            <a:spLocks noChangeArrowheads="1"/>
          </p:cNvSpPr>
          <p:nvPr/>
        </p:nvSpPr>
        <p:spPr bwMode="auto">
          <a:xfrm>
            <a:off x="512402" y="2322822"/>
            <a:ext cx="2398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200" b="0" i="0" dirty="0">
                <a:effectLst/>
                <a:latin typeface="Arial" panose="020B0604020202020204" pitchFamily="34" charset="0"/>
                <a:cs typeface="Arial" panose="020B0604020202020204" pitchFamily="34" charset="0"/>
              </a:rPr>
              <a:t>Are there any patterns in Cash Register Revenue that can be identified?</a:t>
            </a:r>
            <a:endParaRPr lang="en-US" altLang="en-US" sz="1200" dirty="0">
              <a:latin typeface="Arial" panose="020B0604020202020204" pitchFamily="34" charset="0"/>
              <a:cs typeface="Arial" panose="020B0604020202020204" pitchFamily="34" charset="0"/>
            </a:endParaRPr>
          </a:p>
        </p:txBody>
      </p:sp>
      <p:sp>
        <p:nvSpPr>
          <p:cNvPr id="11284" name="Text Box 22">
            <a:extLst>
              <a:ext uri="{FF2B5EF4-FFF2-40B4-BE49-F238E27FC236}">
                <a16:creationId xmlns:a16="http://schemas.microsoft.com/office/drawing/2014/main" id="{DB554FB2-F4D9-C3E5-24FB-4A6364DF59E9}"/>
              </a:ext>
            </a:extLst>
          </p:cNvPr>
          <p:cNvSpPr txBox="1">
            <a:spLocks noChangeArrowheads="1"/>
          </p:cNvSpPr>
          <p:nvPr/>
        </p:nvSpPr>
        <p:spPr bwMode="auto">
          <a:xfrm>
            <a:off x="519485" y="4289426"/>
            <a:ext cx="2284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a:buNone/>
            </a:pPr>
            <a:r>
              <a:rPr lang="en-US" sz="1200" b="0" i="0" dirty="0">
                <a:effectLst/>
                <a:latin typeface="Arial" panose="020B0604020202020204" pitchFamily="34" charset="0"/>
                <a:cs typeface="Arial" panose="020B0604020202020204" pitchFamily="34" charset="0"/>
              </a:rPr>
              <a:t>Does Cash Register Revenue show any trends based on specific hours of the day?</a:t>
            </a:r>
          </a:p>
        </p:txBody>
      </p:sp>
      <p:sp>
        <p:nvSpPr>
          <p:cNvPr id="11285" name="Text Box 23">
            <a:extLst>
              <a:ext uri="{FF2B5EF4-FFF2-40B4-BE49-F238E27FC236}">
                <a16:creationId xmlns:a16="http://schemas.microsoft.com/office/drawing/2014/main" id="{452B7E56-8C6A-6DBA-7F30-C02FDF0951C5}"/>
              </a:ext>
            </a:extLst>
          </p:cNvPr>
          <p:cNvSpPr txBox="1">
            <a:spLocks noChangeArrowheads="1"/>
          </p:cNvSpPr>
          <p:nvPr/>
        </p:nvSpPr>
        <p:spPr bwMode="auto">
          <a:xfrm>
            <a:off x="484371" y="5903614"/>
            <a:ext cx="27162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panose="020B0604020202020204" pitchFamily="34" charset="0"/>
                <a:cs typeface="Arial" panose="020B0604020202020204" pitchFamily="34" charset="0"/>
              </a:rPr>
              <a:t>Does the presence of a Free Soap Day promotion impact Cash Register Revenue?</a:t>
            </a:r>
          </a:p>
          <a:p>
            <a:pPr>
              <a:spcBef>
                <a:spcPct val="0"/>
              </a:spcBef>
              <a:buFontTx/>
              <a:buNone/>
            </a:pPr>
            <a:br>
              <a:rPr lang="en-US" altLang="en-US" sz="1200" dirty="0">
                <a:latin typeface="Arial" panose="020B0604020202020204" pitchFamily="34" charset="0"/>
                <a:cs typeface="Arial" panose="020B0604020202020204" pitchFamily="34" charset="0"/>
              </a:rPr>
            </a:br>
            <a:endParaRPr lang="en-US" altLang="en-US" sz="1200" dirty="0">
              <a:latin typeface="Arial" panose="020B0604020202020204" pitchFamily="34" charset="0"/>
              <a:cs typeface="Arial" panose="020B0604020202020204" pitchFamily="34" charset="0"/>
            </a:endParaRPr>
          </a:p>
        </p:txBody>
      </p:sp>
      <p:sp>
        <p:nvSpPr>
          <p:cNvPr id="11292" name="Line 30">
            <a:extLst>
              <a:ext uri="{FF2B5EF4-FFF2-40B4-BE49-F238E27FC236}">
                <a16:creationId xmlns:a16="http://schemas.microsoft.com/office/drawing/2014/main" id="{B0F7BA73-8B03-4C17-9A80-37248FBA00BA}"/>
              </a:ext>
            </a:extLst>
          </p:cNvPr>
          <p:cNvSpPr>
            <a:spLocks noChangeShapeType="1"/>
          </p:cNvSpPr>
          <p:nvPr/>
        </p:nvSpPr>
        <p:spPr bwMode="auto">
          <a:xfrm>
            <a:off x="5487988" y="34036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3" name="AutoShape 41">
            <a:extLst>
              <a:ext uri="{FF2B5EF4-FFF2-40B4-BE49-F238E27FC236}">
                <a16:creationId xmlns:a16="http://schemas.microsoft.com/office/drawing/2014/main" id="{64424431-C959-79B4-E4FF-FABCAE8C848E}"/>
              </a:ext>
            </a:extLst>
          </p:cNvPr>
          <p:cNvSpPr>
            <a:spLocks noChangeArrowheads="1"/>
          </p:cNvSpPr>
          <p:nvPr/>
        </p:nvSpPr>
        <p:spPr bwMode="auto">
          <a:xfrm>
            <a:off x="6120241" y="2528358"/>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MX" sz="2400">
              <a:latin typeface="Arial" panose="020B0604020202020204" pitchFamily="34" charset="0"/>
            </a:endParaRPr>
          </a:p>
        </p:txBody>
      </p:sp>
      <p:sp>
        <p:nvSpPr>
          <p:cNvPr id="11304" name="AutoShape 42">
            <a:extLst>
              <a:ext uri="{FF2B5EF4-FFF2-40B4-BE49-F238E27FC236}">
                <a16:creationId xmlns:a16="http://schemas.microsoft.com/office/drawing/2014/main" id="{F29945FA-B4B5-78AA-0B26-2F18B84E3ADE}"/>
              </a:ext>
            </a:extLst>
          </p:cNvPr>
          <p:cNvSpPr>
            <a:spLocks noChangeArrowheads="1"/>
          </p:cNvSpPr>
          <p:nvPr/>
        </p:nvSpPr>
        <p:spPr bwMode="auto">
          <a:xfrm>
            <a:off x="8736012" y="2344738"/>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MX" sz="2400">
              <a:latin typeface="Arial" panose="020B0604020202020204" pitchFamily="34" charset="0"/>
            </a:endParaRPr>
          </a:p>
        </p:txBody>
      </p:sp>
      <p:sp>
        <p:nvSpPr>
          <p:cNvPr id="11305" name="Text Box 43">
            <a:extLst>
              <a:ext uri="{FF2B5EF4-FFF2-40B4-BE49-F238E27FC236}">
                <a16:creationId xmlns:a16="http://schemas.microsoft.com/office/drawing/2014/main" id="{FCE60D75-D99F-3EED-FD29-3506DB4C5ECC}"/>
              </a:ext>
            </a:extLst>
          </p:cNvPr>
          <p:cNvSpPr txBox="1">
            <a:spLocks noChangeArrowheads="1"/>
          </p:cNvSpPr>
          <p:nvPr/>
        </p:nvSpPr>
        <p:spPr bwMode="auto">
          <a:xfrm>
            <a:off x="492082" y="5174347"/>
            <a:ext cx="28924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panose="020B0604020202020204" pitchFamily="34" charset="0"/>
                <a:cs typeface="Arial" panose="020B0604020202020204" pitchFamily="34" charset="0"/>
              </a:rPr>
              <a:t>Are there any significant variations in Cash Register Revenue during weekdays versus weekends?</a:t>
            </a:r>
          </a:p>
        </p:txBody>
      </p:sp>
      <p:sp>
        <p:nvSpPr>
          <p:cNvPr id="11306" name="Text Box 44">
            <a:extLst>
              <a:ext uri="{FF2B5EF4-FFF2-40B4-BE49-F238E27FC236}">
                <a16:creationId xmlns:a16="http://schemas.microsoft.com/office/drawing/2014/main" id="{D68CF3B9-71B4-97D9-B40F-7F1A91B5D7C1}"/>
              </a:ext>
            </a:extLst>
          </p:cNvPr>
          <p:cNvSpPr txBox="1">
            <a:spLocks noChangeArrowheads="1"/>
          </p:cNvSpPr>
          <p:nvPr/>
        </p:nvSpPr>
        <p:spPr bwMode="auto">
          <a:xfrm>
            <a:off x="5537200" y="3954077"/>
            <a:ext cx="1217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panose="020B0604020202020204" pitchFamily="34" charset="0"/>
                <a:cs typeface="Arial" panose="020B0604020202020204" pitchFamily="34" charset="0"/>
              </a:rPr>
              <a:t>Free Soap Day</a:t>
            </a:r>
          </a:p>
        </p:txBody>
      </p:sp>
      <p:grpSp>
        <p:nvGrpSpPr>
          <p:cNvPr id="11311" name="Group 65">
            <a:extLst>
              <a:ext uri="{FF2B5EF4-FFF2-40B4-BE49-F238E27FC236}">
                <a16:creationId xmlns:a16="http://schemas.microsoft.com/office/drawing/2014/main" id="{E1703FE9-D366-327D-049B-474EA2861C52}"/>
              </a:ext>
            </a:extLst>
          </p:cNvPr>
          <p:cNvGrpSpPr>
            <a:grpSpLocks/>
          </p:cNvGrpSpPr>
          <p:nvPr/>
        </p:nvGrpSpPr>
        <p:grpSpPr bwMode="auto">
          <a:xfrm>
            <a:off x="5487987" y="3014664"/>
            <a:ext cx="1676400" cy="1308100"/>
            <a:chOff x="2497" y="1899"/>
            <a:chExt cx="1056" cy="824"/>
          </a:xfrm>
        </p:grpSpPr>
        <p:sp>
          <p:nvSpPr>
            <p:cNvPr id="11316" name="Line 66">
              <a:extLst>
                <a:ext uri="{FF2B5EF4-FFF2-40B4-BE49-F238E27FC236}">
                  <a16:creationId xmlns:a16="http://schemas.microsoft.com/office/drawing/2014/main" id="{CA1DA8F2-B75E-D6BE-485D-F836D13502B2}"/>
                </a:ext>
              </a:extLst>
            </p:cNvPr>
            <p:cNvSpPr>
              <a:spLocks noChangeShapeType="1"/>
            </p:cNvSpPr>
            <p:nvPr/>
          </p:nvSpPr>
          <p:spPr bwMode="auto">
            <a:xfrm flipV="1">
              <a:off x="2497" y="2427"/>
              <a:ext cx="105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1317" name="Line 67">
              <a:extLst>
                <a:ext uri="{FF2B5EF4-FFF2-40B4-BE49-F238E27FC236}">
                  <a16:creationId xmlns:a16="http://schemas.microsoft.com/office/drawing/2014/main" id="{0865F327-164C-2C1E-C9D2-4924B5B642A8}"/>
                </a:ext>
              </a:extLst>
            </p:cNvPr>
            <p:cNvSpPr>
              <a:spLocks noChangeShapeType="1"/>
            </p:cNvSpPr>
            <p:nvPr/>
          </p:nvSpPr>
          <p:spPr bwMode="auto">
            <a:xfrm>
              <a:off x="2497" y="2723"/>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1326" name="Line 76">
              <a:extLst>
                <a:ext uri="{FF2B5EF4-FFF2-40B4-BE49-F238E27FC236}">
                  <a16:creationId xmlns:a16="http://schemas.microsoft.com/office/drawing/2014/main" id="{F6753BEC-B2E0-D675-26C9-9AD78D4D0263}"/>
                </a:ext>
              </a:extLst>
            </p:cNvPr>
            <p:cNvSpPr>
              <a:spLocks noChangeShapeType="1"/>
            </p:cNvSpPr>
            <p:nvPr/>
          </p:nvSpPr>
          <p:spPr bwMode="auto">
            <a:xfrm>
              <a:off x="2497" y="1899"/>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7" name="Line 77">
              <a:extLst>
                <a:ext uri="{FF2B5EF4-FFF2-40B4-BE49-F238E27FC236}">
                  <a16:creationId xmlns:a16="http://schemas.microsoft.com/office/drawing/2014/main" id="{EF2B3973-CE2E-08AF-5710-705B05F220A8}"/>
                </a:ext>
              </a:extLst>
            </p:cNvPr>
            <p:cNvSpPr>
              <a:spLocks noChangeShapeType="1"/>
            </p:cNvSpPr>
            <p:nvPr/>
          </p:nvSpPr>
          <p:spPr bwMode="auto">
            <a:xfrm>
              <a:off x="2497" y="2146"/>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7" name="Straight Connector 6">
            <a:extLst>
              <a:ext uri="{FF2B5EF4-FFF2-40B4-BE49-F238E27FC236}">
                <a16:creationId xmlns:a16="http://schemas.microsoft.com/office/drawing/2014/main" id="{65106E9E-3BC2-3B8B-6B3B-0F5E7B6B2094}"/>
              </a:ext>
            </a:extLst>
          </p:cNvPr>
          <p:cNvCxnSpPr>
            <a:cxnSpLocks/>
          </p:cNvCxnSpPr>
          <p:nvPr/>
        </p:nvCxnSpPr>
        <p:spPr>
          <a:xfrm>
            <a:off x="537802" y="2271931"/>
            <a:ext cx="27054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1548E-9BBF-E6BB-DBA1-EEFC0AF87FD7}"/>
              </a:ext>
            </a:extLst>
          </p:cNvPr>
          <p:cNvCxnSpPr>
            <a:cxnSpLocks/>
          </p:cNvCxnSpPr>
          <p:nvPr/>
        </p:nvCxnSpPr>
        <p:spPr>
          <a:xfrm>
            <a:off x="537802" y="1511300"/>
            <a:ext cx="27054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44272D-6993-F47A-FCBA-1840CD2A62CD}"/>
              </a:ext>
            </a:extLst>
          </p:cNvPr>
          <p:cNvCxnSpPr>
            <a:cxnSpLocks/>
          </p:cNvCxnSpPr>
          <p:nvPr/>
        </p:nvCxnSpPr>
        <p:spPr>
          <a:xfrm>
            <a:off x="512402" y="2979025"/>
            <a:ext cx="27054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24DFBF-5073-1B87-CB6A-A83717671502}"/>
              </a:ext>
            </a:extLst>
          </p:cNvPr>
          <p:cNvCxnSpPr>
            <a:cxnSpLocks/>
          </p:cNvCxnSpPr>
          <p:nvPr/>
        </p:nvCxnSpPr>
        <p:spPr>
          <a:xfrm>
            <a:off x="519485" y="3808691"/>
            <a:ext cx="27054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334AD2-0DA6-A57A-5877-D4D50DA73456}"/>
              </a:ext>
            </a:extLst>
          </p:cNvPr>
          <p:cNvCxnSpPr>
            <a:cxnSpLocks/>
          </p:cNvCxnSpPr>
          <p:nvPr/>
        </p:nvCxnSpPr>
        <p:spPr>
          <a:xfrm>
            <a:off x="527423" y="5131462"/>
            <a:ext cx="27054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B4A3C23-06F2-F3AA-FBDB-999156035A1C}"/>
              </a:ext>
            </a:extLst>
          </p:cNvPr>
          <p:cNvCxnSpPr>
            <a:cxnSpLocks/>
          </p:cNvCxnSpPr>
          <p:nvPr/>
        </p:nvCxnSpPr>
        <p:spPr>
          <a:xfrm>
            <a:off x="516594" y="4289426"/>
            <a:ext cx="27054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BD04AE-FD1B-DE89-1E23-9A9514B3F4B1}"/>
              </a:ext>
            </a:extLst>
          </p:cNvPr>
          <p:cNvCxnSpPr>
            <a:cxnSpLocks/>
          </p:cNvCxnSpPr>
          <p:nvPr/>
        </p:nvCxnSpPr>
        <p:spPr>
          <a:xfrm>
            <a:off x="527423" y="5876926"/>
            <a:ext cx="27054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76F33A-C991-84C6-937B-0D80A60BED7A}"/>
              </a:ext>
            </a:extLst>
          </p:cNvPr>
          <p:cNvCxnSpPr>
            <a:cxnSpLocks/>
          </p:cNvCxnSpPr>
          <p:nvPr/>
        </p:nvCxnSpPr>
        <p:spPr>
          <a:xfrm flipH="1" flipV="1">
            <a:off x="3243264" y="1511300"/>
            <a:ext cx="6351" cy="5120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B0747D-5F5D-CF3B-C723-3BF485EDC5FA}"/>
              </a:ext>
            </a:extLst>
          </p:cNvPr>
          <p:cNvCxnSpPr>
            <a:cxnSpLocks/>
          </p:cNvCxnSpPr>
          <p:nvPr/>
        </p:nvCxnSpPr>
        <p:spPr>
          <a:xfrm flipV="1">
            <a:off x="3259994" y="3669347"/>
            <a:ext cx="2239073" cy="2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732FB8F-14E4-3BC4-B116-155274A673AE}"/>
              </a:ext>
            </a:extLst>
          </p:cNvPr>
          <p:cNvSpPr txBox="1"/>
          <p:nvPr/>
        </p:nvSpPr>
        <p:spPr>
          <a:xfrm>
            <a:off x="3472656" y="3399271"/>
            <a:ext cx="1623521" cy="276999"/>
          </a:xfrm>
          <a:prstGeom prst="rect">
            <a:avLst/>
          </a:prstGeom>
          <a:noFill/>
        </p:spPr>
        <p:txBody>
          <a:bodyPr wrap="none" rtlCol="0">
            <a:spAutoFit/>
          </a:bodyPr>
          <a:lstStyle/>
          <a:p>
            <a:r>
              <a:rPr lang="en-US" sz="1200" b="1" dirty="0"/>
              <a:t>Cash Register Revenue</a:t>
            </a:r>
          </a:p>
        </p:txBody>
      </p:sp>
      <p:cxnSp>
        <p:nvCxnSpPr>
          <p:cNvPr id="28" name="Straight Connector 27">
            <a:extLst>
              <a:ext uri="{FF2B5EF4-FFF2-40B4-BE49-F238E27FC236}">
                <a16:creationId xmlns:a16="http://schemas.microsoft.com/office/drawing/2014/main" id="{706B7FF1-136D-B25B-3D5F-A579A0FCBEAA}"/>
              </a:ext>
            </a:extLst>
          </p:cNvPr>
          <p:cNvCxnSpPr>
            <a:cxnSpLocks/>
            <a:stCxn id="11317" idx="0"/>
            <a:endCxn id="11326" idx="0"/>
          </p:cNvCxnSpPr>
          <p:nvPr/>
        </p:nvCxnSpPr>
        <p:spPr>
          <a:xfrm flipV="1">
            <a:off x="5487987" y="3014664"/>
            <a:ext cx="0" cy="130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7A3764-D89B-38CC-504D-C69CD6E44B58}"/>
              </a:ext>
            </a:extLst>
          </p:cNvPr>
          <p:cNvSpPr txBox="1"/>
          <p:nvPr/>
        </p:nvSpPr>
        <p:spPr>
          <a:xfrm>
            <a:off x="7351056" y="3014664"/>
            <a:ext cx="3369988"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Day of the week, Monday to Sunday</a:t>
            </a:r>
          </a:p>
        </p:txBody>
      </p:sp>
      <p:sp>
        <p:nvSpPr>
          <p:cNvPr id="35" name="TextBox 34">
            <a:extLst>
              <a:ext uri="{FF2B5EF4-FFF2-40B4-BE49-F238E27FC236}">
                <a16:creationId xmlns:a16="http://schemas.microsoft.com/office/drawing/2014/main" id="{04DD0C5F-D000-3091-3978-A1845DFD5394}"/>
              </a:ext>
            </a:extLst>
          </p:cNvPr>
          <p:cNvSpPr txBox="1"/>
          <p:nvPr/>
        </p:nvSpPr>
        <p:spPr>
          <a:xfrm>
            <a:off x="7347371" y="3566338"/>
            <a:ext cx="3369988"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Hour of the day, 6:00, 7:00, 8:00, etc.</a:t>
            </a:r>
          </a:p>
        </p:txBody>
      </p:sp>
      <p:sp>
        <p:nvSpPr>
          <p:cNvPr id="36" name="TextBox 35">
            <a:extLst>
              <a:ext uri="{FF2B5EF4-FFF2-40B4-BE49-F238E27FC236}">
                <a16:creationId xmlns:a16="http://schemas.microsoft.com/office/drawing/2014/main" id="{8CA6D2A8-D154-98B5-A6FA-B165F0A8433E}"/>
              </a:ext>
            </a:extLst>
          </p:cNvPr>
          <p:cNvSpPr txBox="1"/>
          <p:nvPr/>
        </p:nvSpPr>
        <p:spPr>
          <a:xfrm>
            <a:off x="7347371" y="4001276"/>
            <a:ext cx="3369988"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0 = Not a free soap day, 1 = Free soap day</a:t>
            </a:r>
          </a:p>
        </p:txBody>
      </p:sp>
      <p:sp>
        <p:nvSpPr>
          <p:cNvPr id="40" name="TextBox 39">
            <a:extLst>
              <a:ext uri="{FF2B5EF4-FFF2-40B4-BE49-F238E27FC236}">
                <a16:creationId xmlns:a16="http://schemas.microsoft.com/office/drawing/2014/main" id="{5D83D5F3-F276-A5F9-AA94-5F91963A7CF8}"/>
              </a:ext>
            </a:extLst>
          </p:cNvPr>
          <p:cNvSpPr txBox="1"/>
          <p:nvPr/>
        </p:nvSpPr>
        <p:spPr>
          <a:xfrm>
            <a:off x="7347371" y="4362346"/>
            <a:ext cx="3369988"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Daily profit, the total earned during specified period</a:t>
            </a:r>
          </a:p>
        </p:txBody>
      </p:sp>
      <p:sp>
        <p:nvSpPr>
          <p:cNvPr id="43" name="TextBox 42">
            <a:extLst>
              <a:ext uri="{FF2B5EF4-FFF2-40B4-BE49-F238E27FC236}">
                <a16:creationId xmlns:a16="http://schemas.microsoft.com/office/drawing/2014/main" id="{82164ACA-90A3-A6E7-88AC-3E933EE6783C}"/>
              </a:ext>
            </a:extLst>
          </p:cNvPr>
          <p:cNvSpPr txBox="1"/>
          <p:nvPr/>
        </p:nvSpPr>
        <p:spPr>
          <a:xfrm>
            <a:off x="7347371" y="4863255"/>
            <a:ext cx="3369988"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Machine cycle revenue, the total earned from washers and dryers during specified period</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77D20A-99B2-128A-3E0E-4191FD1D4898}"/>
              </a:ext>
            </a:extLst>
          </p:cNvPr>
          <p:cNvSpPr txBox="1"/>
          <p:nvPr/>
        </p:nvSpPr>
        <p:spPr>
          <a:xfrm>
            <a:off x="433242" y="155527"/>
            <a:ext cx="6824241" cy="768410"/>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3600" b="1" dirty="0">
                <a:latin typeface="+mj-lt"/>
                <a:ea typeface="+mj-ea"/>
                <a:cs typeface="+mj-cs"/>
              </a:rPr>
              <a:t>Measure: Data Collected and Data Type</a:t>
            </a:r>
          </a:p>
        </p:txBody>
      </p:sp>
      <p:sp>
        <p:nvSpPr>
          <p:cNvPr id="46" name="Rectangle 45">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TextBox 29">
            <a:extLst>
              <a:ext uri="{FF2B5EF4-FFF2-40B4-BE49-F238E27FC236}">
                <a16:creationId xmlns:a16="http://schemas.microsoft.com/office/drawing/2014/main" id="{3E865444-1297-0AD3-0E6D-A069B8C16505}"/>
              </a:ext>
            </a:extLst>
          </p:cNvPr>
          <p:cNvSpPr txBox="1"/>
          <p:nvPr/>
        </p:nvSpPr>
        <p:spPr>
          <a:xfrm>
            <a:off x="433242" y="1122744"/>
            <a:ext cx="8953826" cy="4182748"/>
          </a:xfrm>
          <a:prstGeom prst="rect">
            <a:avLst/>
          </a:prstGeom>
          <a:noFill/>
        </p:spPr>
        <p:txBody>
          <a:bodyPr wrap="square" rtlCol="0">
            <a:spAutoFit/>
          </a:bodyPr>
          <a:lstStyle/>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Cash Register Revenue (Continuous): </a:t>
            </a:r>
            <a:r>
              <a:rPr lang="en-US" sz="1050" b="0" i="0" dirty="0">
                <a:effectLst/>
                <a:latin typeface="Arial" panose="020B0604020202020204" pitchFamily="34" charset="0"/>
                <a:cs typeface="Arial" panose="020B0604020202020204" pitchFamily="34" charset="0"/>
              </a:rPr>
              <a:t>The total revenue generated from sales transactions made at the cash register.</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Cost of Goods Sold (Continuous) : </a:t>
            </a:r>
            <a:r>
              <a:rPr lang="en-US" sz="1050" b="0" i="0" dirty="0">
                <a:effectLst/>
                <a:latin typeface="Arial" panose="020B0604020202020204" pitchFamily="34" charset="0"/>
                <a:cs typeface="Arial" panose="020B0604020202020204" pitchFamily="34" charset="0"/>
              </a:rPr>
              <a:t>Cash Register Revenue minus the sales tax.</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Labor Cost (Continuous)</a:t>
            </a:r>
            <a:r>
              <a:rPr lang="en-US" sz="1050" b="0" i="0" dirty="0">
                <a:effectLst/>
                <a:latin typeface="Arial" panose="020B0604020202020204" pitchFamily="34" charset="0"/>
                <a:cs typeface="Arial" panose="020B0604020202020204" pitchFamily="34" charset="0"/>
              </a:rPr>
              <a:t>: The cost associated with employing workers.</a:t>
            </a:r>
          </a:p>
          <a:p>
            <a:pPr algn="l">
              <a:lnSpc>
                <a:spcPct val="150000"/>
              </a:lnSpc>
              <a:buFont typeface="+mj-lt"/>
              <a:buAutoNum type="arabicPeriod"/>
            </a:pPr>
            <a:r>
              <a:rPr lang="en-US" sz="1050" dirty="0">
                <a:latin typeface="Arial" panose="020B0604020202020204" pitchFamily="34" charset="0"/>
                <a:cs typeface="Arial" panose="020B0604020202020204" pitchFamily="34" charset="0"/>
              </a:rPr>
              <a:t> </a:t>
            </a:r>
            <a:r>
              <a:rPr lang="en-US" sz="1050" b="1" i="0" dirty="0">
                <a:effectLst/>
                <a:latin typeface="Arial" panose="020B0604020202020204" pitchFamily="34" charset="0"/>
                <a:cs typeface="Arial" panose="020B0604020202020204" pitchFamily="34" charset="0"/>
              </a:rPr>
              <a:t>Water (Continuous): </a:t>
            </a:r>
            <a:r>
              <a:rPr lang="en-US" sz="1050" b="0" i="0" dirty="0">
                <a:effectLst/>
                <a:latin typeface="Arial" panose="020B0604020202020204" pitchFamily="34" charset="0"/>
                <a:cs typeface="Arial" panose="020B0604020202020204" pitchFamily="34" charset="0"/>
              </a:rPr>
              <a:t>The hourly average of how much the monthly water bill is. Helps estimate how much one hour adds towards that cost.</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Rent (Continuous) </a:t>
            </a:r>
            <a:r>
              <a:rPr lang="en-US" sz="1050" b="0" i="0" dirty="0">
                <a:effectLst/>
                <a:latin typeface="Arial" panose="020B0604020202020204" pitchFamily="34" charset="0"/>
                <a:cs typeface="Arial" panose="020B0604020202020204" pitchFamily="34" charset="0"/>
              </a:rPr>
              <a:t>: The cost of renting or leasing the premises or space where the business operates.</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Electricity (Continuous)</a:t>
            </a:r>
            <a:r>
              <a:rPr lang="en-US" sz="1050" b="0" i="0" dirty="0">
                <a:effectLst/>
                <a:latin typeface="Arial" panose="020B0604020202020204" pitchFamily="34" charset="0"/>
                <a:cs typeface="Arial" panose="020B0604020202020204" pitchFamily="34" charset="0"/>
              </a:rPr>
              <a:t>: The hourly average cost of how much the monthly electricity bill is. Helps estimate how much an hour adds to that cost. </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Hourly Machine Cycle Revenue (Continuous): </a:t>
            </a:r>
            <a:r>
              <a:rPr lang="en-US" sz="1050" b="0" i="0" dirty="0">
                <a:effectLst/>
                <a:latin typeface="Arial" panose="020B0604020202020204" pitchFamily="34" charset="0"/>
                <a:cs typeface="Arial" panose="020B0604020202020204" pitchFamily="34" charset="0"/>
              </a:rPr>
              <a:t>The average hourly generated amount from the operation of washer and dryers. *Note: Hourly cost were not provided from data source, so this had to be averaged out as well as only the daily total earnings were reported.</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Machine Cycle Revenue (Continuous): </a:t>
            </a:r>
            <a:r>
              <a:rPr lang="en-US" sz="1050" b="0" i="0" dirty="0">
                <a:effectLst/>
                <a:latin typeface="Arial" panose="020B0604020202020204" pitchFamily="34" charset="0"/>
                <a:cs typeface="Arial" panose="020B0604020202020204" pitchFamily="34" charset="0"/>
              </a:rPr>
              <a:t>The total revenue generated from the operation of all washers and dryers.</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Hourly Profit (Continuous): </a:t>
            </a:r>
            <a:r>
              <a:rPr lang="en-US" sz="1050" b="0" i="0" dirty="0">
                <a:effectLst/>
                <a:latin typeface="Arial" panose="020B0604020202020204" pitchFamily="34" charset="0"/>
                <a:cs typeface="Arial" panose="020B0604020202020204" pitchFamily="34" charset="0"/>
              </a:rPr>
              <a:t>The profit earned per hour, calculated by subtracting the cost of goods sold, labor cost, water, rent, electricity, and other expenses from the hourly revenue.</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Daily Profit (Continuous): </a:t>
            </a:r>
            <a:r>
              <a:rPr lang="en-US" sz="1050" b="0" i="0" dirty="0">
                <a:effectLst/>
                <a:latin typeface="Arial" panose="020B0604020202020204" pitchFamily="34" charset="0"/>
                <a:cs typeface="Arial" panose="020B0604020202020204" pitchFamily="34" charset="0"/>
              </a:rPr>
              <a:t>The profit earned for the entire day, calculated by subtracting the cost of goods sold, labor cost, water, rent, electricity, and other expenses from the daily cash register and machine cycle revenue.</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Free Soap Day (Discrete): </a:t>
            </a:r>
            <a:r>
              <a:rPr lang="en-US" sz="1050" b="0" i="0" dirty="0">
                <a:effectLst/>
                <a:latin typeface="Arial" panose="020B0604020202020204" pitchFamily="34" charset="0"/>
                <a:cs typeface="Arial" panose="020B0604020202020204" pitchFamily="34" charset="0"/>
              </a:rPr>
              <a:t>A categorical variable indicating whether it was a day when soap was provided for free (0 for no, 1 for yes).</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Date (Discrete)</a:t>
            </a:r>
            <a:r>
              <a:rPr lang="en-US" sz="1050" b="0" i="0" dirty="0">
                <a:effectLst/>
                <a:latin typeface="Arial" panose="020B0604020202020204" pitchFamily="34" charset="0"/>
                <a:cs typeface="Arial" panose="020B0604020202020204" pitchFamily="34" charset="0"/>
              </a:rPr>
              <a:t>: It represents specific calendar.</a:t>
            </a:r>
          </a:p>
          <a:p>
            <a:pPr algn="l">
              <a:lnSpc>
                <a:spcPct val="150000"/>
              </a:lnSpc>
              <a:buFont typeface="+mj-lt"/>
              <a:buAutoNum type="arabicPeriod"/>
            </a:pPr>
            <a:r>
              <a:rPr lang="en-US" sz="1050" b="1" dirty="0">
                <a:latin typeface="Arial" panose="020B0604020202020204" pitchFamily="34" charset="0"/>
                <a:cs typeface="Arial" panose="020B0604020202020204" pitchFamily="34" charset="0"/>
              </a:rPr>
              <a:t> </a:t>
            </a:r>
            <a:r>
              <a:rPr lang="en-US" sz="1050" b="1" i="0" dirty="0">
                <a:effectLst/>
                <a:latin typeface="Arial" panose="020B0604020202020204" pitchFamily="34" charset="0"/>
                <a:cs typeface="Arial" panose="020B0604020202020204" pitchFamily="34" charset="0"/>
              </a:rPr>
              <a:t>Day of Week (Discrete): </a:t>
            </a:r>
            <a:r>
              <a:rPr lang="en-US" sz="1050" i="0" dirty="0">
                <a:effectLst/>
                <a:latin typeface="Arial" panose="020B0604020202020204" pitchFamily="34" charset="0"/>
                <a:cs typeface="Arial" panose="020B0604020202020204" pitchFamily="34" charset="0"/>
              </a:rPr>
              <a:t>It represents the days of the week.</a:t>
            </a:r>
          </a:p>
          <a:p>
            <a:pPr algn="l">
              <a:lnSpc>
                <a:spcPct val="150000"/>
              </a:lnSpc>
              <a:buFont typeface="+mj-lt"/>
              <a:buAutoNum type="arabicPeriod"/>
            </a:pPr>
            <a:r>
              <a:rPr lang="en-US" sz="1050" b="1" i="0" dirty="0">
                <a:effectLst/>
                <a:latin typeface="Arial" panose="020B0604020202020204" pitchFamily="34" charset="0"/>
                <a:cs typeface="Arial" panose="020B0604020202020204" pitchFamily="34" charset="0"/>
              </a:rPr>
              <a:t> Hour (Discrete): </a:t>
            </a:r>
            <a:r>
              <a:rPr lang="en-US" sz="1050" b="0" i="0" dirty="0">
                <a:effectLst/>
                <a:latin typeface="Arial" panose="020B0604020202020204" pitchFamily="34" charset="0"/>
                <a:cs typeface="Arial" panose="020B0604020202020204" pitchFamily="34" charset="0"/>
              </a:rPr>
              <a:t>It represents specific hours (interval) of the day.</a:t>
            </a:r>
          </a:p>
        </p:txBody>
      </p:sp>
      <p:pic>
        <p:nvPicPr>
          <p:cNvPr id="32" name="Picture 31">
            <a:extLst>
              <a:ext uri="{FF2B5EF4-FFF2-40B4-BE49-F238E27FC236}">
                <a16:creationId xmlns:a16="http://schemas.microsoft.com/office/drawing/2014/main" id="{D6278220-8A64-5C8A-7FB3-15986EC41E70}"/>
              </a:ext>
            </a:extLst>
          </p:cNvPr>
          <p:cNvPicPr>
            <a:picLocks noChangeAspect="1"/>
          </p:cNvPicPr>
          <p:nvPr/>
        </p:nvPicPr>
        <p:blipFill>
          <a:blip r:embed="rId2"/>
          <a:stretch>
            <a:fillRect/>
          </a:stretch>
        </p:blipFill>
        <p:spPr>
          <a:xfrm>
            <a:off x="673341" y="5556385"/>
            <a:ext cx="10842269" cy="251901"/>
          </a:xfrm>
          <a:prstGeom prst="rect">
            <a:avLst/>
          </a:prstGeom>
          <a:ln w="19050">
            <a:solidFill>
              <a:schemeClr val="tx1"/>
            </a:solidFill>
          </a:ln>
        </p:spPr>
      </p:pic>
    </p:spTree>
    <p:extLst>
      <p:ext uri="{BB962C8B-B14F-4D97-AF65-F5344CB8AC3E}">
        <p14:creationId xmlns:p14="http://schemas.microsoft.com/office/powerpoint/2010/main" val="261193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6960E1E-321D-5DAD-F541-925DF112FD89}"/>
              </a:ext>
            </a:extLst>
          </p:cNvPr>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Measure: Data Collection Process</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2EC1D0FA-F87F-34F0-1BDF-3F8F1013406A}"/>
              </a:ext>
            </a:extLst>
          </p:cNvPr>
          <p:cNvPicPr>
            <a:picLocks noChangeAspect="1"/>
          </p:cNvPicPr>
          <p:nvPr/>
        </p:nvPicPr>
        <p:blipFill>
          <a:blip r:embed="rId2"/>
          <a:stretch>
            <a:fillRect/>
          </a:stretch>
        </p:blipFill>
        <p:spPr>
          <a:xfrm>
            <a:off x="5208653" y="5068140"/>
            <a:ext cx="5562072" cy="1376064"/>
          </a:xfrm>
          <a:prstGeom prst="rect">
            <a:avLst/>
          </a:prstGeom>
          <a:ln w="28575">
            <a:solidFill>
              <a:schemeClr val="tx1"/>
            </a:solidFill>
          </a:ln>
        </p:spPr>
      </p:pic>
      <p:sp>
        <p:nvSpPr>
          <p:cNvPr id="8" name="TextBox 7">
            <a:extLst>
              <a:ext uri="{FF2B5EF4-FFF2-40B4-BE49-F238E27FC236}">
                <a16:creationId xmlns:a16="http://schemas.microsoft.com/office/drawing/2014/main" id="{6FFD7029-104E-293E-BCA1-03D747168E2D}"/>
              </a:ext>
            </a:extLst>
          </p:cNvPr>
          <p:cNvSpPr txBox="1"/>
          <p:nvPr/>
        </p:nvSpPr>
        <p:spPr>
          <a:xfrm>
            <a:off x="5027461" y="780898"/>
            <a:ext cx="6130533" cy="4601260"/>
          </a:xfrm>
          <a:prstGeom prst="rect">
            <a:avLst/>
          </a:prstGeom>
          <a:noFill/>
        </p:spPr>
        <p:txBody>
          <a:bodyPr wrap="square" rtlCol="0">
            <a:spAutoFit/>
          </a:bodyPr>
          <a:lstStyle/>
          <a:p>
            <a:pPr marL="191453" indent="-191453" defTabSz="612648">
              <a:spcAft>
                <a:spcPts val="600"/>
              </a:spcAft>
              <a:buFont typeface="Arial" panose="020B0604020202020204" pitchFamily="34" charset="0"/>
              <a:buChar char="•"/>
            </a:pPr>
            <a:r>
              <a:rPr lang="en-US" sz="1200" kern="1200" dirty="0">
                <a:solidFill>
                  <a:schemeClr val="tx1"/>
                </a:solidFill>
                <a:latin typeface="Arial" panose="020B0604020202020204" pitchFamily="34" charset="0"/>
                <a:cs typeface="Arial" panose="020B0604020202020204" pitchFamily="34" charset="0"/>
              </a:rPr>
              <a:t>Manually collected data from </a:t>
            </a:r>
            <a:r>
              <a:rPr lang="en-US" sz="1200" kern="1200" dirty="0" err="1">
                <a:solidFill>
                  <a:schemeClr val="tx1"/>
                </a:solidFill>
                <a:latin typeface="Arial" panose="020B0604020202020204" pitchFamily="34" charset="0"/>
                <a:cs typeface="Arial" panose="020B0604020202020204" pitchFamily="34" charset="0"/>
              </a:rPr>
              <a:t>VendHQ</a:t>
            </a:r>
            <a:r>
              <a:rPr lang="en-US" sz="1200" kern="1200" dirty="0">
                <a:solidFill>
                  <a:schemeClr val="tx1"/>
                </a:solidFill>
                <a:latin typeface="Arial" panose="020B0604020202020204" pitchFamily="34" charset="0"/>
                <a:cs typeface="Arial" panose="020B0604020202020204" pitchFamily="34" charset="0"/>
              </a:rPr>
              <a:t> service.</a:t>
            </a:r>
          </a:p>
          <a:p>
            <a:pPr defTabSz="612648">
              <a:spcAft>
                <a:spcPts val="600"/>
              </a:spcAft>
            </a:pPr>
            <a:endParaRPr lang="en-US" sz="1200" kern="1200" dirty="0">
              <a:solidFill>
                <a:schemeClr val="tx1"/>
              </a:solidFill>
              <a:latin typeface="Arial" panose="020B0604020202020204" pitchFamily="34" charset="0"/>
              <a:cs typeface="Arial" panose="020B0604020202020204" pitchFamily="34" charset="0"/>
            </a:endParaRPr>
          </a:p>
          <a:p>
            <a:pPr marL="191453" indent="-191453" defTabSz="612648">
              <a:spcAft>
                <a:spcPts val="600"/>
              </a:spcAft>
              <a:buFont typeface="Arial" panose="020B0604020202020204" pitchFamily="34" charset="0"/>
              <a:buChar char="•"/>
            </a:pPr>
            <a:r>
              <a:rPr lang="en-US" sz="1200" kern="1200" dirty="0" err="1">
                <a:solidFill>
                  <a:schemeClr val="tx1"/>
                </a:solidFill>
                <a:latin typeface="Arial" panose="020B0604020202020204" pitchFamily="34" charset="0"/>
                <a:cs typeface="Arial" panose="020B0604020202020204" pitchFamily="34" charset="0"/>
              </a:rPr>
              <a:t>VendHQ</a:t>
            </a:r>
            <a:r>
              <a:rPr lang="en-US" sz="1200" kern="1200" dirty="0">
                <a:solidFill>
                  <a:schemeClr val="tx1"/>
                </a:solidFill>
                <a:latin typeface="Arial" panose="020B0604020202020204" pitchFamily="34" charset="0"/>
                <a:cs typeface="Arial" panose="020B0604020202020204" pitchFamily="34" charset="0"/>
              </a:rPr>
              <a:t> by Lightspeed is a robust and feature-rich POS system that helps retailers effectively manage their day-to-day operations, optimize sales, and gain insights into their business performance.</a:t>
            </a:r>
          </a:p>
          <a:p>
            <a:pPr marL="191453" indent="-191453" defTabSz="612648">
              <a:spcAft>
                <a:spcPts val="600"/>
              </a:spcAft>
              <a:buFont typeface="Arial" panose="020B0604020202020204" pitchFamily="34" charset="0"/>
              <a:buChar char="•"/>
            </a:pPr>
            <a:endParaRPr lang="en-US" sz="1200" kern="1200" dirty="0">
              <a:solidFill>
                <a:schemeClr val="tx1"/>
              </a:solidFill>
              <a:latin typeface="Arial" panose="020B0604020202020204" pitchFamily="34" charset="0"/>
              <a:cs typeface="Arial" panose="020B0604020202020204" pitchFamily="34" charset="0"/>
            </a:endParaRPr>
          </a:p>
          <a:p>
            <a:pPr marL="191453" indent="-191453" defTabSz="612648">
              <a:spcAft>
                <a:spcPts val="600"/>
              </a:spcAft>
              <a:buFont typeface="Arial" panose="020B0604020202020204" pitchFamily="34" charset="0"/>
              <a:buChar char="•"/>
            </a:pPr>
            <a:r>
              <a:rPr lang="en-US" sz="1200" kern="1200" dirty="0">
                <a:solidFill>
                  <a:schemeClr val="tx1"/>
                </a:solidFill>
                <a:latin typeface="Arial" panose="020B0604020202020204" pitchFamily="34" charset="0"/>
                <a:cs typeface="Arial" panose="020B0604020202020204" pitchFamily="34" charset="0"/>
              </a:rPr>
              <a:t>Filtered out relevant data for my process. Hourly intervals, correct dates, etc.</a:t>
            </a:r>
          </a:p>
          <a:p>
            <a:pPr defTabSz="612648">
              <a:spcAft>
                <a:spcPts val="600"/>
              </a:spcAft>
            </a:pPr>
            <a:endParaRPr lang="en-US" sz="1200" kern="1200" dirty="0">
              <a:solidFill>
                <a:schemeClr val="tx1"/>
              </a:solidFill>
              <a:latin typeface="Arial" panose="020B0604020202020204" pitchFamily="34" charset="0"/>
              <a:cs typeface="Arial" panose="020B0604020202020204" pitchFamily="34" charset="0"/>
            </a:endParaRPr>
          </a:p>
          <a:p>
            <a:pPr marL="191453" indent="-191453" defTabSz="612648">
              <a:spcAft>
                <a:spcPts val="600"/>
              </a:spcAft>
              <a:buFont typeface="Arial" panose="020B0604020202020204" pitchFamily="34" charset="0"/>
              <a:buChar char="•"/>
            </a:pPr>
            <a:r>
              <a:rPr lang="en-US" sz="1200" kern="1200" dirty="0">
                <a:solidFill>
                  <a:schemeClr val="tx1"/>
                </a:solidFill>
                <a:latin typeface="Arial" panose="020B0604020202020204" pitchFamily="34" charset="0"/>
                <a:cs typeface="Arial" panose="020B0604020202020204" pitchFamily="34" charset="0"/>
              </a:rPr>
              <a:t>Collected 3 weeks worth of sample data from 4/24/23 - 5/7/23 because data was collected live, week to week to week from the initial conception of the project.</a:t>
            </a:r>
          </a:p>
          <a:p>
            <a:pPr defTabSz="612648">
              <a:spcAft>
                <a:spcPts val="600"/>
              </a:spcAft>
            </a:pPr>
            <a:endParaRPr lang="en-US" sz="1200" kern="1200" dirty="0">
              <a:solidFill>
                <a:schemeClr val="tx1"/>
              </a:solidFill>
              <a:latin typeface="Arial" panose="020B0604020202020204" pitchFamily="34" charset="0"/>
              <a:cs typeface="Arial" panose="020B0604020202020204" pitchFamily="34" charset="0"/>
            </a:endParaRPr>
          </a:p>
          <a:p>
            <a:pPr marL="191453" indent="-191453" defTabSz="612648">
              <a:spcAft>
                <a:spcPts val="600"/>
              </a:spcAft>
              <a:buFont typeface="Arial" panose="020B0604020202020204" pitchFamily="34" charset="0"/>
              <a:buChar char="•"/>
            </a:pPr>
            <a:r>
              <a:rPr lang="en-US" sz="1200" kern="1200" dirty="0">
                <a:solidFill>
                  <a:schemeClr val="tx1"/>
                </a:solidFill>
                <a:latin typeface="Arial" panose="020B0604020202020204" pitchFamily="34" charset="0"/>
                <a:cs typeface="Arial" panose="020B0604020202020204" pitchFamily="34" charset="0"/>
              </a:rPr>
              <a:t>Ideal data would have least 6 months of data. This is possible with our legacy data but did not fit scope of project (And manual conversion would take too long!)</a:t>
            </a:r>
          </a:p>
          <a:p>
            <a:pPr marL="191453" indent="-191453" defTabSz="612648">
              <a:spcAft>
                <a:spcPts val="600"/>
              </a:spcAft>
              <a:buFont typeface="Arial" panose="020B0604020202020204" pitchFamily="34" charset="0"/>
              <a:buChar char="•"/>
            </a:pPr>
            <a:endParaRPr lang="en-US" sz="1200" kern="1200" dirty="0">
              <a:solidFill>
                <a:schemeClr val="tx1"/>
              </a:solidFill>
              <a:latin typeface="Arial" panose="020B0604020202020204" pitchFamily="34" charset="0"/>
              <a:cs typeface="Arial" panose="020B0604020202020204" pitchFamily="34" charset="0"/>
            </a:endParaRPr>
          </a:p>
          <a:p>
            <a:pPr marL="191453" indent="-191453" defTabSz="612648">
              <a:spcAft>
                <a:spcPts val="600"/>
              </a:spcAft>
              <a:buFont typeface="Arial" panose="020B0604020202020204" pitchFamily="34" charset="0"/>
              <a:buChar char="•"/>
            </a:pPr>
            <a:r>
              <a:rPr lang="en-US" sz="1200" kern="1200" dirty="0">
                <a:solidFill>
                  <a:schemeClr val="tx1"/>
                </a:solidFill>
                <a:latin typeface="Arial" panose="020B0604020202020204" pitchFamily="34" charset="0"/>
                <a:cs typeface="Arial" panose="020B0604020202020204" pitchFamily="34" charset="0"/>
              </a:rPr>
              <a:t>Collecting fewer samples would have left our findings and analyzation less precise in terms of our findings. Even the current sample size may not be conclusive enough.</a:t>
            </a:r>
          </a:p>
          <a:p>
            <a:pPr marL="191453" indent="-191453" defTabSz="612648">
              <a:spcAft>
                <a:spcPts val="600"/>
              </a:spcAft>
              <a:buFont typeface="Arial" panose="020B0604020202020204" pitchFamily="34" charset="0"/>
              <a:buChar char="•"/>
            </a:pPr>
            <a:endParaRPr lang="en-US" sz="1200" kern="1200" dirty="0">
              <a:solidFill>
                <a:schemeClr val="tx1"/>
              </a:solidFill>
              <a:latin typeface="Arial" panose="020B0604020202020204" pitchFamily="34" charset="0"/>
              <a:cs typeface="Arial" panose="020B0604020202020204" pitchFamily="34" charset="0"/>
            </a:endParaRPr>
          </a:p>
          <a:p>
            <a:pPr marL="191453" indent="-191453" defTabSz="612648">
              <a:spcAft>
                <a:spcPts val="600"/>
              </a:spcAft>
              <a:buFont typeface="Arial" panose="020B0604020202020204" pitchFamily="34" charset="0"/>
              <a:buChar char="•"/>
            </a:pPr>
            <a:endParaRPr lang="en-US" sz="1200" kern="1200" dirty="0">
              <a:solidFill>
                <a:schemeClr val="tx1"/>
              </a:solidFill>
              <a:latin typeface="Arial" panose="020B0604020202020204" pitchFamily="34" charset="0"/>
              <a:cs typeface="Arial" panose="020B0604020202020204" pitchFamily="34" charset="0"/>
            </a:endParaRPr>
          </a:p>
          <a:p>
            <a:pPr lvl="1">
              <a:spcAft>
                <a:spcPts val="600"/>
              </a:spcAft>
            </a:pPr>
            <a:endParaRPr lang="en-US"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2083FDF-5131-B026-AE8D-E5D85CA8E982}"/>
              </a:ext>
            </a:extLst>
          </p:cNvPr>
          <p:cNvSpPr txBox="1"/>
          <p:nvPr/>
        </p:nvSpPr>
        <p:spPr>
          <a:xfrm>
            <a:off x="6812652" y="4790243"/>
            <a:ext cx="2354074" cy="277897"/>
          </a:xfrm>
          <a:prstGeom prst="rect">
            <a:avLst/>
          </a:prstGeom>
          <a:noFill/>
        </p:spPr>
        <p:txBody>
          <a:bodyPr wrap="square" rtlCol="0">
            <a:spAutoFit/>
          </a:bodyPr>
          <a:lstStyle/>
          <a:p>
            <a:pPr defTabSz="612648">
              <a:spcAft>
                <a:spcPts val="600"/>
              </a:spcAft>
            </a:pPr>
            <a:r>
              <a:rPr lang="en-US" sz="1206" kern="1200" dirty="0">
                <a:solidFill>
                  <a:schemeClr val="tx1"/>
                </a:solidFill>
                <a:latin typeface="+mn-lt"/>
                <a:ea typeface="+mn-ea"/>
                <a:cs typeface="+mn-cs"/>
              </a:rPr>
              <a:t>Snippet of </a:t>
            </a:r>
            <a:r>
              <a:rPr lang="en-US" sz="1206" kern="1200" dirty="0" err="1">
                <a:solidFill>
                  <a:schemeClr val="tx1"/>
                </a:solidFill>
                <a:latin typeface="+mn-lt"/>
                <a:ea typeface="+mn-ea"/>
                <a:cs typeface="+mn-cs"/>
              </a:rPr>
              <a:t>VendHQ</a:t>
            </a:r>
            <a:r>
              <a:rPr lang="en-US" sz="1206" kern="1200" dirty="0">
                <a:solidFill>
                  <a:schemeClr val="tx1"/>
                </a:solidFill>
                <a:latin typeface="+mn-lt"/>
                <a:ea typeface="+mn-ea"/>
                <a:cs typeface="+mn-cs"/>
              </a:rPr>
              <a:t> Filtered Data:</a:t>
            </a:r>
            <a:endParaRPr lang="en-US" dirty="0"/>
          </a:p>
        </p:txBody>
      </p:sp>
    </p:spTree>
    <p:extLst>
      <p:ext uri="{BB962C8B-B14F-4D97-AF65-F5344CB8AC3E}">
        <p14:creationId xmlns:p14="http://schemas.microsoft.com/office/powerpoint/2010/main" val="143809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5BADF9-1F68-E1FE-B722-C1DA35089ADF}"/>
              </a:ext>
            </a:extLst>
          </p:cNvPr>
          <p:cNvSpPr txBox="1"/>
          <p:nvPr/>
        </p:nvSpPr>
        <p:spPr>
          <a:xfrm>
            <a:off x="184020" y="71268"/>
            <a:ext cx="6793723" cy="11039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Measure: Measurement Error</a:t>
            </a:r>
          </a:p>
        </p:txBody>
      </p:sp>
      <p:sp>
        <p:nvSpPr>
          <p:cNvPr id="8" name="TextBox 7">
            <a:extLst>
              <a:ext uri="{FF2B5EF4-FFF2-40B4-BE49-F238E27FC236}">
                <a16:creationId xmlns:a16="http://schemas.microsoft.com/office/drawing/2014/main" id="{F206D2E1-D8BB-A2B8-947D-83A074CC35B9}"/>
              </a:ext>
            </a:extLst>
          </p:cNvPr>
          <p:cNvSpPr txBox="1"/>
          <p:nvPr/>
        </p:nvSpPr>
        <p:spPr>
          <a:xfrm>
            <a:off x="2258991" y="1062091"/>
            <a:ext cx="7674015" cy="830997"/>
          </a:xfrm>
          <a:prstGeom prst="rect">
            <a:avLst/>
          </a:prstGeom>
          <a:noFill/>
        </p:spPr>
        <p:txBody>
          <a:bodyPr wrap="square" rtlCol="0">
            <a:spAutoFit/>
          </a:bodyPr>
          <a:lstStyle/>
          <a:p>
            <a:r>
              <a:rPr lang="en-US" sz="1600" dirty="0"/>
              <a:t>As a small run family business, there are bound to be errors. Some of which are suspected to have made it into our sample of data. Here are some ways in where the measurement error could’ve stem from and how to minimize them:</a:t>
            </a:r>
          </a:p>
        </p:txBody>
      </p:sp>
      <p:sp>
        <p:nvSpPr>
          <p:cNvPr id="9" name="TextBox 8">
            <a:extLst>
              <a:ext uri="{FF2B5EF4-FFF2-40B4-BE49-F238E27FC236}">
                <a16:creationId xmlns:a16="http://schemas.microsoft.com/office/drawing/2014/main" id="{70686DF9-5162-13F5-2333-51C1A5167DAB}"/>
              </a:ext>
            </a:extLst>
          </p:cNvPr>
          <p:cNvSpPr txBox="1"/>
          <p:nvPr/>
        </p:nvSpPr>
        <p:spPr>
          <a:xfrm>
            <a:off x="1819152" y="1946172"/>
            <a:ext cx="8553691" cy="3323987"/>
          </a:xfrm>
          <a:prstGeom prst="rect">
            <a:avLst/>
          </a:prstGeom>
          <a:noFill/>
        </p:spPr>
        <p:txBody>
          <a:bodyPr wrap="square" rtlCol="0">
            <a:spAutoFit/>
          </a:bodyPr>
          <a:lstStyle/>
          <a:p>
            <a:pPr marL="342900" indent="-342900">
              <a:buFont typeface="+mj-lt"/>
              <a:buAutoNum type="arabicPeriod"/>
            </a:pPr>
            <a:r>
              <a:rPr lang="en-US" sz="1400" b="1" dirty="0"/>
              <a:t>Human Error: </a:t>
            </a:r>
            <a:r>
              <a:rPr lang="en-US" sz="1400" dirty="0"/>
              <a:t>When manually collecting data, human errors can occur during data entry or recording. For example, typos, inattentiveness or misinterpretation of values can lead to inaccuracies. To minimize this error, we can implement double-checking procedures, stress the importance of accurate data representation to employees, use automated data entry tools, and provide proper training to the individuals responsible for data collection.</a:t>
            </a:r>
          </a:p>
          <a:p>
            <a:pPr marL="342900" indent="-342900">
              <a:buFont typeface="+mj-lt"/>
              <a:buAutoNum type="arabicPeriod"/>
            </a:pPr>
            <a:endParaRPr lang="en-US" sz="1400" dirty="0"/>
          </a:p>
          <a:p>
            <a:pPr marL="342900" indent="-342900">
              <a:buFont typeface="+mj-lt"/>
              <a:buAutoNum type="arabicPeriod"/>
            </a:pPr>
            <a:r>
              <a:rPr lang="en-US" sz="1400" b="1" dirty="0"/>
              <a:t>System or Software Errors: </a:t>
            </a:r>
            <a:r>
              <a:rPr lang="en-US" sz="1400" dirty="0"/>
              <a:t>There may be instances where our </a:t>
            </a:r>
            <a:r>
              <a:rPr lang="en-US" sz="1400" dirty="0" err="1"/>
              <a:t>VendHQ</a:t>
            </a:r>
            <a:r>
              <a:rPr lang="en-US" sz="1400" dirty="0"/>
              <a:t> system or software could have technical issues that affect the accuracy of the data recorded. To minimize this error, we can ensure that we are using the latest version of the software and promptly report any issues to the </a:t>
            </a:r>
            <a:r>
              <a:rPr lang="en-US" sz="1400" dirty="0" err="1"/>
              <a:t>VendHQ</a:t>
            </a:r>
            <a:r>
              <a:rPr lang="en-US" sz="1400" dirty="0"/>
              <a:t> support team as we have in the past.</a:t>
            </a:r>
          </a:p>
          <a:p>
            <a:pPr marL="342900" indent="-342900">
              <a:buFont typeface="+mj-lt"/>
              <a:buAutoNum type="arabicPeriod"/>
            </a:pPr>
            <a:endParaRPr lang="en-US" sz="1400" dirty="0"/>
          </a:p>
          <a:p>
            <a:pPr marL="342900" indent="-342900">
              <a:buFont typeface="+mj-lt"/>
              <a:buAutoNum type="arabicPeriod"/>
            </a:pPr>
            <a:r>
              <a:rPr lang="en-US" sz="1400" b="1" dirty="0"/>
              <a:t>Data Transfer: </a:t>
            </a:r>
            <a:r>
              <a:rPr lang="en-US" sz="1400" dirty="0"/>
              <a:t>If there is a step involved in transferring or recording data from </a:t>
            </a:r>
            <a:r>
              <a:rPr lang="en-US" sz="1400" dirty="0" err="1"/>
              <a:t>VendHQ</a:t>
            </a:r>
            <a:r>
              <a:rPr lang="en-US" sz="1400" dirty="0"/>
              <a:t> to a data collection tool or spreadsheet in this instance, errors can occur during this process. It's important to verify the accuracy of the data during the transfer and ensure that all fields are correctly mapped and recorded.</a:t>
            </a:r>
          </a:p>
          <a:p>
            <a:endParaRPr lang="en-US" sz="1400" dirty="0"/>
          </a:p>
        </p:txBody>
      </p:sp>
      <p:pic>
        <p:nvPicPr>
          <p:cNvPr id="10" name="Picture 9">
            <a:extLst>
              <a:ext uri="{FF2B5EF4-FFF2-40B4-BE49-F238E27FC236}">
                <a16:creationId xmlns:a16="http://schemas.microsoft.com/office/drawing/2014/main" id="{74E3264E-266C-160E-38CC-83728AE8E971}"/>
              </a:ext>
            </a:extLst>
          </p:cNvPr>
          <p:cNvPicPr>
            <a:picLocks noChangeAspect="1"/>
          </p:cNvPicPr>
          <p:nvPr/>
        </p:nvPicPr>
        <p:blipFill>
          <a:blip r:embed="rId2"/>
          <a:stretch>
            <a:fillRect/>
          </a:stretch>
        </p:blipFill>
        <p:spPr>
          <a:xfrm>
            <a:off x="4658730" y="5024426"/>
            <a:ext cx="2691194" cy="1812182"/>
          </a:xfrm>
          <a:prstGeom prst="rect">
            <a:avLst/>
          </a:prstGeom>
          <a:ln w="19050">
            <a:solidFill>
              <a:schemeClr val="tx1"/>
            </a:solidFill>
          </a:ln>
        </p:spPr>
      </p:pic>
      <p:sp>
        <p:nvSpPr>
          <p:cNvPr id="13" name="TextBox 12">
            <a:extLst>
              <a:ext uri="{FF2B5EF4-FFF2-40B4-BE49-F238E27FC236}">
                <a16:creationId xmlns:a16="http://schemas.microsoft.com/office/drawing/2014/main" id="{2214C2E9-56D9-856B-12A7-89A3DC42BC38}"/>
              </a:ext>
            </a:extLst>
          </p:cNvPr>
          <p:cNvSpPr txBox="1"/>
          <p:nvPr/>
        </p:nvSpPr>
        <p:spPr>
          <a:xfrm>
            <a:off x="2218158" y="5395799"/>
            <a:ext cx="2507565" cy="400110"/>
          </a:xfrm>
          <a:prstGeom prst="rect">
            <a:avLst/>
          </a:prstGeom>
          <a:noFill/>
        </p:spPr>
        <p:txBody>
          <a:bodyPr wrap="square" rtlCol="0">
            <a:spAutoFit/>
          </a:bodyPr>
          <a:lstStyle/>
          <a:p>
            <a:r>
              <a:rPr lang="en-US" sz="1000" b="1" dirty="0"/>
              <a:t>Here is some data from our sample that potentially experienced one of the above: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BC2E87B4-C1FE-30C0-4618-25277E30C125}"/>
                  </a:ext>
                </a:extLst>
              </p14:cNvPr>
              <p14:cNvContentPartPr/>
              <p14:nvPr/>
            </p14:nvContentPartPr>
            <p14:xfrm>
              <a:off x="4739997" y="6188642"/>
              <a:ext cx="2576880" cy="70200"/>
            </p14:xfrm>
          </p:contentPart>
        </mc:Choice>
        <mc:Fallback xmlns="">
          <p:pic>
            <p:nvPicPr>
              <p:cNvPr id="17" name="Ink 16">
                <a:extLst>
                  <a:ext uri="{FF2B5EF4-FFF2-40B4-BE49-F238E27FC236}">
                    <a16:creationId xmlns:a16="http://schemas.microsoft.com/office/drawing/2014/main" id="{BC2E87B4-C1FE-30C0-4618-25277E30C125}"/>
                  </a:ext>
                </a:extLst>
              </p:cNvPr>
              <p:cNvPicPr/>
              <p:nvPr/>
            </p:nvPicPr>
            <p:blipFill>
              <a:blip r:embed="rId4"/>
              <a:stretch>
                <a:fillRect/>
              </a:stretch>
            </p:blipFill>
            <p:spPr>
              <a:xfrm>
                <a:off x="4685997" y="6080642"/>
                <a:ext cx="26845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4EA82F7D-37A5-567D-B9EE-8606FD16CDE2}"/>
                  </a:ext>
                </a:extLst>
              </p14:cNvPr>
              <p14:cNvContentPartPr/>
              <p14:nvPr/>
            </p14:nvContentPartPr>
            <p14:xfrm>
              <a:off x="4712997" y="6366842"/>
              <a:ext cx="2637000" cy="123480"/>
            </p14:xfrm>
          </p:contentPart>
        </mc:Choice>
        <mc:Fallback xmlns="">
          <p:pic>
            <p:nvPicPr>
              <p:cNvPr id="18" name="Ink 17">
                <a:extLst>
                  <a:ext uri="{FF2B5EF4-FFF2-40B4-BE49-F238E27FC236}">
                    <a16:creationId xmlns:a16="http://schemas.microsoft.com/office/drawing/2014/main" id="{4EA82F7D-37A5-567D-B9EE-8606FD16CDE2}"/>
                  </a:ext>
                </a:extLst>
              </p:cNvPr>
              <p:cNvPicPr/>
              <p:nvPr/>
            </p:nvPicPr>
            <p:blipFill>
              <a:blip r:embed="rId6"/>
              <a:stretch>
                <a:fillRect/>
              </a:stretch>
            </p:blipFill>
            <p:spPr>
              <a:xfrm>
                <a:off x="4658997" y="6259202"/>
                <a:ext cx="27446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5C165A80-7C6E-2503-4518-BC9BFD722920}"/>
                  </a:ext>
                </a:extLst>
              </p14:cNvPr>
              <p14:cNvContentPartPr/>
              <p14:nvPr/>
            </p14:nvContentPartPr>
            <p14:xfrm>
              <a:off x="5175597" y="6266402"/>
              <a:ext cx="1954800" cy="136080"/>
            </p14:xfrm>
          </p:contentPart>
        </mc:Choice>
        <mc:Fallback xmlns="">
          <p:pic>
            <p:nvPicPr>
              <p:cNvPr id="19" name="Ink 18">
                <a:extLst>
                  <a:ext uri="{FF2B5EF4-FFF2-40B4-BE49-F238E27FC236}">
                    <a16:creationId xmlns:a16="http://schemas.microsoft.com/office/drawing/2014/main" id="{5C165A80-7C6E-2503-4518-BC9BFD722920}"/>
                  </a:ext>
                </a:extLst>
              </p:cNvPr>
              <p:cNvPicPr/>
              <p:nvPr/>
            </p:nvPicPr>
            <p:blipFill>
              <a:blip r:embed="rId8"/>
              <a:stretch>
                <a:fillRect/>
              </a:stretch>
            </p:blipFill>
            <p:spPr>
              <a:xfrm>
                <a:off x="5121597" y="6158402"/>
                <a:ext cx="206244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3C758D27-6FBA-EB8D-C517-C11E132AFAD8}"/>
                  </a:ext>
                </a:extLst>
              </p14:cNvPr>
              <p14:cNvContentPartPr/>
              <p14:nvPr/>
            </p14:nvContentPartPr>
            <p14:xfrm>
              <a:off x="4691397" y="6673562"/>
              <a:ext cx="2701800" cy="58320"/>
            </p14:xfrm>
          </p:contentPart>
        </mc:Choice>
        <mc:Fallback xmlns="">
          <p:pic>
            <p:nvPicPr>
              <p:cNvPr id="20" name="Ink 19">
                <a:extLst>
                  <a:ext uri="{FF2B5EF4-FFF2-40B4-BE49-F238E27FC236}">
                    <a16:creationId xmlns:a16="http://schemas.microsoft.com/office/drawing/2014/main" id="{3C758D27-6FBA-EB8D-C517-C11E132AFAD8}"/>
                  </a:ext>
                </a:extLst>
              </p:cNvPr>
              <p:cNvPicPr/>
              <p:nvPr/>
            </p:nvPicPr>
            <p:blipFill>
              <a:blip r:embed="rId10"/>
              <a:stretch>
                <a:fillRect/>
              </a:stretch>
            </p:blipFill>
            <p:spPr>
              <a:xfrm>
                <a:off x="4637757" y="6565562"/>
                <a:ext cx="28094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6FFD143D-7B1C-FEC2-B921-65125E84192E}"/>
                  </a:ext>
                </a:extLst>
              </p14:cNvPr>
              <p14:cNvContentPartPr/>
              <p14:nvPr/>
            </p14:nvContentPartPr>
            <p14:xfrm>
              <a:off x="5464677" y="6531722"/>
              <a:ext cx="1860120" cy="142560"/>
            </p14:xfrm>
          </p:contentPart>
        </mc:Choice>
        <mc:Fallback xmlns="">
          <p:pic>
            <p:nvPicPr>
              <p:cNvPr id="22" name="Ink 21">
                <a:extLst>
                  <a:ext uri="{FF2B5EF4-FFF2-40B4-BE49-F238E27FC236}">
                    <a16:creationId xmlns:a16="http://schemas.microsoft.com/office/drawing/2014/main" id="{6FFD143D-7B1C-FEC2-B921-65125E84192E}"/>
                  </a:ext>
                </a:extLst>
              </p:cNvPr>
              <p:cNvPicPr/>
              <p:nvPr/>
            </p:nvPicPr>
            <p:blipFill>
              <a:blip r:embed="rId12"/>
              <a:stretch>
                <a:fillRect/>
              </a:stretch>
            </p:blipFill>
            <p:spPr>
              <a:xfrm>
                <a:off x="5411037" y="6423722"/>
                <a:ext cx="1967760" cy="358200"/>
              </a:xfrm>
              <a:prstGeom prst="rect">
                <a:avLst/>
              </a:prstGeom>
            </p:spPr>
          </p:pic>
        </mc:Fallback>
      </mc:AlternateContent>
      <p:sp>
        <p:nvSpPr>
          <p:cNvPr id="23" name="Rounded Rectangular Callout 22">
            <a:extLst>
              <a:ext uri="{FF2B5EF4-FFF2-40B4-BE49-F238E27FC236}">
                <a16:creationId xmlns:a16="http://schemas.microsoft.com/office/drawing/2014/main" id="{18B1EAFB-7F38-9529-5090-5C110D2D87EB}"/>
              </a:ext>
            </a:extLst>
          </p:cNvPr>
          <p:cNvSpPr/>
          <p:nvPr/>
        </p:nvSpPr>
        <p:spPr>
          <a:xfrm rot="971987">
            <a:off x="7418278" y="5225808"/>
            <a:ext cx="1796245" cy="1162671"/>
          </a:xfrm>
          <a:prstGeom prst="wedgeRound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 consecutive hours with no sales is extremely uncommon. Product of measurement error?</a:t>
            </a:r>
          </a:p>
        </p:txBody>
      </p:sp>
    </p:spTree>
    <p:extLst>
      <p:ext uri="{BB962C8B-B14F-4D97-AF65-F5344CB8AC3E}">
        <p14:creationId xmlns:p14="http://schemas.microsoft.com/office/powerpoint/2010/main" val="162018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C533F9A-4355-3647-B3D5-DA31383DF5E4}"/>
              </a:ext>
            </a:extLst>
          </p:cNvPr>
          <p:cNvGraphicFramePr>
            <a:graphicFrameLocks/>
          </p:cNvGraphicFramePr>
          <p:nvPr>
            <p:extLst>
              <p:ext uri="{D42A27DB-BD31-4B8C-83A1-F6EECF244321}">
                <p14:modId xmlns:p14="http://schemas.microsoft.com/office/powerpoint/2010/main" val="2361220452"/>
              </p:ext>
            </p:extLst>
          </p:nvPr>
        </p:nvGraphicFramePr>
        <p:xfrm>
          <a:off x="6713315" y="1488828"/>
          <a:ext cx="5023472" cy="353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F02B943-D607-9C34-5C55-79A42F6DAB2F}"/>
              </a:ext>
            </a:extLst>
          </p:cNvPr>
          <p:cNvSpPr txBox="1"/>
          <p:nvPr/>
        </p:nvSpPr>
        <p:spPr>
          <a:xfrm>
            <a:off x="979932" y="289601"/>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Analyze: Bar chart</a:t>
            </a:r>
          </a:p>
        </p:txBody>
      </p:sp>
      <p:sp>
        <p:nvSpPr>
          <p:cNvPr id="5" name="TextBox 4">
            <a:extLst>
              <a:ext uri="{FF2B5EF4-FFF2-40B4-BE49-F238E27FC236}">
                <a16:creationId xmlns:a16="http://schemas.microsoft.com/office/drawing/2014/main" id="{FEBDFDDD-111E-485C-7991-522C68DCA288}"/>
              </a:ext>
            </a:extLst>
          </p:cNvPr>
          <p:cNvSpPr txBox="1"/>
          <p:nvPr/>
        </p:nvSpPr>
        <p:spPr>
          <a:xfrm>
            <a:off x="258443" y="1755046"/>
            <a:ext cx="5837557"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Discovered which days in our 3-week sample performed the best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Rank:</a:t>
            </a:r>
          </a:p>
          <a:p>
            <a:pPr marL="742950" lvl="1" indent="-285750">
              <a:buFont typeface="Arial" panose="020B0604020202020204" pitchFamily="34" charset="0"/>
              <a:buChar char="•"/>
            </a:pPr>
            <a:r>
              <a:rPr lang="en-US" sz="1600" dirty="0"/>
              <a:t>Sunday, Saturday, Tuesday, Friday, Monday, Thursday, Wednesday</a:t>
            </a:r>
          </a:p>
          <a:p>
            <a:pPr lvl="1"/>
            <a:endParaRPr lang="en-US" sz="1600" dirty="0"/>
          </a:p>
          <a:p>
            <a:pPr marL="285750" indent="-285750">
              <a:buFont typeface="Arial" panose="020B0604020202020204" pitchFamily="34" charset="0"/>
              <a:buChar char="•"/>
            </a:pPr>
            <a:r>
              <a:rPr lang="en-US" sz="1600" dirty="0"/>
              <a:t>Gives us incentive to investigate why the poor performers are lagging behind</a:t>
            </a:r>
          </a:p>
          <a:p>
            <a:endParaRPr lang="en-US" sz="1600" dirty="0"/>
          </a:p>
          <a:p>
            <a:pPr marL="285750" indent="-285750">
              <a:buFont typeface="Arial" panose="020B0604020202020204" pitchFamily="34" charset="0"/>
              <a:buChar char="•"/>
            </a:pPr>
            <a:r>
              <a:rPr lang="en-US" sz="1600" dirty="0"/>
              <a:t>If no outright conclusion is drawn, we can look to these days as potentially having their hours cut, as is the goal.</a:t>
            </a:r>
          </a:p>
          <a:p>
            <a:pPr lvl="1"/>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9733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20824</TotalTime>
  <Words>2976</Words>
  <Application>Microsoft Macintosh PowerPoint</Application>
  <PresentationFormat>Widescreen</PresentationFormat>
  <Paragraphs>251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Tahoma</vt:lpstr>
      <vt:lpstr>Times New Roman</vt:lpstr>
      <vt:lpstr>Office Theme</vt:lpstr>
      <vt:lpstr>PowerPoint Presentation</vt:lpstr>
      <vt:lpstr>PowerPoint Presentation</vt:lpstr>
      <vt:lpstr>PowerPoint Presentation</vt:lpstr>
      <vt:lpstr>PowerPoint Presentation</vt:lpstr>
      <vt:lpstr>Measure: Data Stratification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Belizaire</dc:creator>
  <cp:lastModifiedBy>Matthew Belizaire</cp:lastModifiedBy>
  <cp:revision>9</cp:revision>
  <dcterms:created xsi:type="dcterms:W3CDTF">2023-06-03T12:55:29Z</dcterms:created>
  <dcterms:modified xsi:type="dcterms:W3CDTF">2023-06-18T00:01:35Z</dcterms:modified>
</cp:coreProperties>
</file>