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sldIdLst>
    <p:sldId id="298" r:id="rId5"/>
    <p:sldId id="302" r:id="rId6"/>
    <p:sldId id="309" r:id="rId7"/>
    <p:sldId id="312" r:id="rId8"/>
    <p:sldId id="318" r:id="rId9"/>
    <p:sldId id="313" r:id="rId10"/>
    <p:sldId id="303" r:id="rId11"/>
    <p:sldId id="316" r:id="rId12"/>
    <p:sldId id="327" r:id="rId13"/>
    <p:sldId id="304" r:id="rId14"/>
    <p:sldId id="315" r:id="rId15"/>
    <p:sldId id="319" r:id="rId16"/>
    <p:sldId id="322" r:id="rId17"/>
    <p:sldId id="314" r:id="rId18"/>
    <p:sldId id="324" r:id="rId19"/>
    <p:sldId id="308" r:id="rId20"/>
    <p:sldId id="317" r:id="rId21"/>
    <p:sldId id="325" r:id="rId22"/>
    <p:sldId id="307" r:id="rId23"/>
    <p:sldId id="326" r:id="rId24"/>
    <p:sldId id="329" r:id="rId25"/>
    <p:sldId id="328" r:id="rId26"/>
    <p:sldId id="30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one, Jennifer" initials="SJ" lastIdx="2" clrIdx="0">
    <p:extLst>
      <p:ext uri="{19B8F6BF-5375-455C-9EA6-DF929625EA0E}">
        <p15:presenceInfo xmlns:p15="http://schemas.microsoft.com/office/powerpoint/2012/main" userId="S::Jennifer.K.Stone@emc.com::9d095744-bd4b-4a79-a170-4b2d699f78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343A0D-BFBE-4CD8-8ADD-B2F3F0374C7B}" v="8" dt="2022-06-13T21:54:41.756"/>
    <p1510:client id="{0DE826B4-ED89-4387-912A-3BFD0CDF6BB1}" v="17" dt="2022-06-13T22:13:39.842"/>
    <p1510:client id="{3E74E113-BD9D-4217-B661-8D15AF0EB502}" v="85" dt="2022-06-13T04:48:06.339"/>
    <p1510:client id="{42076A6D-55A9-41FC-801E-6135447E5C5B}" v="2" dt="2022-06-13T22:33:15.094"/>
    <p1510:client id="{4BAEE9EF-0F3E-4B8D-A23F-2404A76B7353}" v="34" dt="2022-06-13T22:07:24.444"/>
    <p1510:client id="{4C930D08-971E-4F1F-893C-48ECF99DC759}" v="7" dt="2022-06-13T22:25:59.632"/>
    <p1510:client id="{6533B159-6021-4036-9835-E3B50FCCF69E}" v="9" dt="2022-06-13T23:06:49.494"/>
    <p1510:client id="{8FAC5714-FE05-4EF4-A80D-B15D55705A48}" v="33" dt="2022-06-13T04:54:36.341"/>
    <p1510:client id="{9C0B1065-7F47-4A07-886D-E5272C7F5375}" v="14" dt="2022-06-13T04:44:38.538"/>
    <p1510:client id="{B303659D-828D-405C-AD5F-4C513E2956E8}" v="263" dt="2022-06-13T04:17:37.232"/>
    <p1510:client id="{D0DAA1C9-4CDF-4A0A-9DA0-3B8CE628D8A6}" v="11" dt="2022-06-19T16:29:19.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19T09:57:13.834" idx="2">
    <p:pos x="7680" y="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059D-48CE-4E2C-8131-670F3E42F604}" type="datetimeFigureOut">
              <a:t>6/21/2022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6B338B-0FA3-41F1-9E25-28A62DD50314}" type="slidenum">
              <a:t>‹#›</a:t>
            </a:fld>
            <a:endParaRPr lang="en-US"/>
          </a:p>
        </p:txBody>
      </p:sp>
    </p:spTree>
    <p:extLst>
      <p:ext uri="{BB962C8B-B14F-4D97-AF65-F5344CB8AC3E}">
        <p14:creationId xmlns:p14="http://schemas.microsoft.com/office/powerpoint/2010/main" val="3388488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Tuyen</a:t>
            </a:r>
          </a:p>
        </p:txBody>
      </p:sp>
      <p:sp>
        <p:nvSpPr>
          <p:cNvPr id="4" name="Slide Number Placeholder 3"/>
          <p:cNvSpPr>
            <a:spLocks noGrp="1"/>
          </p:cNvSpPr>
          <p:nvPr>
            <p:ph type="sldNum" sz="quarter" idx="5"/>
          </p:nvPr>
        </p:nvSpPr>
        <p:spPr/>
        <p:txBody>
          <a:bodyPr/>
          <a:lstStyle/>
          <a:p>
            <a:fld id="{306B338B-0FA3-41F1-9E25-28A62DD50314}" type="slidenum">
              <a:t>2</a:t>
            </a:fld>
            <a:endParaRPr lang="en-US"/>
          </a:p>
        </p:txBody>
      </p:sp>
    </p:spTree>
    <p:extLst>
      <p:ext uri="{BB962C8B-B14F-4D97-AF65-F5344CB8AC3E}">
        <p14:creationId xmlns:p14="http://schemas.microsoft.com/office/powerpoint/2010/main" val="1661231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Matthew</a:t>
            </a:r>
          </a:p>
        </p:txBody>
      </p:sp>
      <p:sp>
        <p:nvSpPr>
          <p:cNvPr id="4" name="Slide Number Placeholder 3"/>
          <p:cNvSpPr>
            <a:spLocks noGrp="1"/>
          </p:cNvSpPr>
          <p:nvPr>
            <p:ph type="sldNum" sz="quarter" idx="5"/>
          </p:nvPr>
        </p:nvSpPr>
        <p:spPr/>
        <p:txBody>
          <a:bodyPr/>
          <a:lstStyle/>
          <a:p>
            <a:fld id="{306B338B-0FA3-41F1-9E25-28A62DD50314}" type="slidenum">
              <a:rPr lang="en-US"/>
              <a:t>14</a:t>
            </a:fld>
            <a:endParaRPr lang="en-US"/>
          </a:p>
        </p:txBody>
      </p:sp>
    </p:spTree>
    <p:extLst>
      <p:ext uri="{BB962C8B-B14F-4D97-AF65-F5344CB8AC3E}">
        <p14:creationId xmlns:p14="http://schemas.microsoft.com/office/powerpoint/2010/main" val="2774732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Matthew</a:t>
            </a:r>
          </a:p>
        </p:txBody>
      </p:sp>
      <p:sp>
        <p:nvSpPr>
          <p:cNvPr id="4" name="Slide Number Placeholder 3"/>
          <p:cNvSpPr>
            <a:spLocks noGrp="1"/>
          </p:cNvSpPr>
          <p:nvPr>
            <p:ph type="sldNum" sz="quarter" idx="5"/>
          </p:nvPr>
        </p:nvSpPr>
        <p:spPr/>
        <p:txBody>
          <a:bodyPr/>
          <a:lstStyle/>
          <a:p>
            <a:fld id="{306B338B-0FA3-41F1-9E25-28A62DD50314}" type="slidenum">
              <a:rPr lang="en-US"/>
              <a:t>15</a:t>
            </a:fld>
            <a:endParaRPr lang="en-US"/>
          </a:p>
        </p:txBody>
      </p:sp>
    </p:spTree>
    <p:extLst>
      <p:ext uri="{BB962C8B-B14F-4D97-AF65-F5344CB8AC3E}">
        <p14:creationId xmlns:p14="http://schemas.microsoft.com/office/powerpoint/2010/main" val="2622940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Matthew</a:t>
            </a:r>
          </a:p>
        </p:txBody>
      </p:sp>
      <p:sp>
        <p:nvSpPr>
          <p:cNvPr id="4" name="Slide Number Placeholder 3"/>
          <p:cNvSpPr>
            <a:spLocks noGrp="1"/>
          </p:cNvSpPr>
          <p:nvPr>
            <p:ph type="sldNum" sz="quarter" idx="5"/>
          </p:nvPr>
        </p:nvSpPr>
        <p:spPr/>
        <p:txBody>
          <a:bodyPr/>
          <a:lstStyle/>
          <a:p>
            <a:fld id="{306B338B-0FA3-41F1-9E25-28A62DD50314}" type="slidenum">
              <a:rPr lang="en-US"/>
              <a:t>17</a:t>
            </a:fld>
            <a:endParaRPr lang="en-US"/>
          </a:p>
        </p:txBody>
      </p:sp>
    </p:spTree>
    <p:extLst>
      <p:ext uri="{BB962C8B-B14F-4D97-AF65-F5344CB8AC3E}">
        <p14:creationId xmlns:p14="http://schemas.microsoft.com/office/powerpoint/2010/main" val="1512183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Matthew</a:t>
            </a:r>
          </a:p>
        </p:txBody>
      </p:sp>
      <p:sp>
        <p:nvSpPr>
          <p:cNvPr id="4" name="Slide Number Placeholder 3"/>
          <p:cNvSpPr>
            <a:spLocks noGrp="1"/>
          </p:cNvSpPr>
          <p:nvPr>
            <p:ph type="sldNum" sz="quarter" idx="5"/>
          </p:nvPr>
        </p:nvSpPr>
        <p:spPr/>
        <p:txBody>
          <a:bodyPr/>
          <a:lstStyle/>
          <a:p>
            <a:fld id="{306B338B-0FA3-41F1-9E25-28A62DD50314}" type="slidenum">
              <a:rPr lang="en-US"/>
              <a:t>18</a:t>
            </a:fld>
            <a:endParaRPr lang="en-US"/>
          </a:p>
        </p:txBody>
      </p:sp>
    </p:spTree>
    <p:extLst>
      <p:ext uri="{BB962C8B-B14F-4D97-AF65-F5344CB8AC3E}">
        <p14:creationId xmlns:p14="http://schemas.microsoft.com/office/powerpoint/2010/main" val="3910001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Jen</a:t>
            </a:r>
          </a:p>
        </p:txBody>
      </p:sp>
      <p:sp>
        <p:nvSpPr>
          <p:cNvPr id="4" name="Slide Number Placeholder 3"/>
          <p:cNvSpPr>
            <a:spLocks noGrp="1"/>
          </p:cNvSpPr>
          <p:nvPr>
            <p:ph type="sldNum" sz="quarter" idx="5"/>
          </p:nvPr>
        </p:nvSpPr>
        <p:spPr/>
        <p:txBody>
          <a:bodyPr/>
          <a:lstStyle/>
          <a:p>
            <a:fld id="{306B338B-0FA3-41F1-9E25-28A62DD50314}" type="slidenum">
              <a:rPr lang="en-US"/>
              <a:t>20</a:t>
            </a:fld>
            <a:endParaRPr lang="en-US"/>
          </a:p>
        </p:txBody>
      </p:sp>
    </p:spTree>
    <p:extLst>
      <p:ext uri="{BB962C8B-B14F-4D97-AF65-F5344CB8AC3E}">
        <p14:creationId xmlns:p14="http://schemas.microsoft.com/office/powerpoint/2010/main" val="4291254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Jen</a:t>
            </a:r>
          </a:p>
        </p:txBody>
      </p:sp>
      <p:sp>
        <p:nvSpPr>
          <p:cNvPr id="4" name="Slide Number Placeholder 3"/>
          <p:cNvSpPr>
            <a:spLocks noGrp="1"/>
          </p:cNvSpPr>
          <p:nvPr>
            <p:ph type="sldNum" sz="quarter" idx="5"/>
          </p:nvPr>
        </p:nvSpPr>
        <p:spPr/>
        <p:txBody>
          <a:bodyPr/>
          <a:lstStyle/>
          <a:p>
            <a:fld id="{306B338B-0FA3-41F1-9E25-28A62DD50314}" type="slidenum">
              <a:rPr lang="en-US"/>
              <a:t>21</a:t>
            </a:fld>
            <a:endParaRPr lang="en-US"/>
          </a:p>
        </p:txBody>
      </p:sp>
    </p:spTree>
    <p:extLst>
      <p:ext uri="{BB962C8B-B14F-4D97-AF65-F5344CB8AC3E}">
        <p14:creationId xmlns:p14="http://schemas.microsoft.com/office/powerpoint/2010/main" val="902475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Connor</a:t>
            </a:r>
          </a:p>
        </p:txBody>
      </p:sp>
      <p:sp>
        <p:nvSpPr>
          <p:cNvPr id="4" name="Slide Number Placeholder 3"/>
          <p:cNvSpPr>
            <a:spLocks noGrp="1"/>
          </p:cNvSpPr>
          <p:nvPr>
            <p:ph type="sldNum" sz="quarter" idx="5"/>
          </p:nvPr>
        </p:nvSpPr>
        <p:spPr/>
        <p:txBody>
          <a:bodyPr/>
          <a:lstStyle/>
          <a:p>
            <a:fld id="{306B338B-0FA3-41F1-9E25-28A62DD50314}" type="slidenum">
              <a:rPr lang="en-US"/>
              <a:t>22</a:t>
            </a:fld>
            <a:endParaRPr lang="en-US"/>
          </a:p>
        </p:txBody>
      </p:sp>
    </p:spTree>
    <p:extLst>
      <p:ext uri="{BB962C8B-B14F-4D97-AF65-F5344CB8AC3E}">
        <p14:creationId xmlns:p14="http://schemas.microsoft.com/office/powerpoint/2010/main" val="66423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Tuyen</a:t>
            </a:r>
          </a:p>
        </p:txBody>
      </p:sp>
      <p:sp>
        <p:nvSpPr>
          <p:cNvPr id="4" name="Slide Number Placeholder 3"/>
          <p:cNvSpPr>
            <a:spLocks noGrp="1"/>
          </p:cNvSpPr>
          <p:nvPr>
            <p:ph type="sldNum" sz="quarter" idx="5"/>
          </p:nvPr>
        </p:nvSpPr>
        <p:spPr/>
        <p:txBody>
          <a:bodyPr/>
          <a:lstStyle/>
          <a:p>
            <a:fld id="{306B338B-0FA3-41F1-9E25-28A62DD50314}" type="slidenum">
              <a:t>4</a:t>
            </a:fld>
            <a:endParaRPr lang="en-US"/>
          </a:p>
        </p:txBody>
      </p:sp>
    </p:spTree>
    <p:extLst>
      <p:ext uri="{BB962C8B-B14F-4D97-AF65-F5344CB8AC3E}">
        <p14:creationId xmlns:p14="http://schemas.microsoft.com/office/powerpoint/2010/main" val="1384362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Tuyen</a:t>
            </a:r>
          </a:p>
        </p:txBody>
      </p:sp>
      <p:sp>
        <p:nvSpPr>
          <p:cNvPr id="4" name="Slide Number Placeholder 3"/>
          <p:cNvSpPr>
            <a:spLocks noGrp="1"/>
          </p:cNvSpPr>
          <p:nvPr>
            <p:ph type="sldNum" sz="quarter" idx="5"/>
          </p:nvPr>
        </p:nvSpPr>
        <p:spPr/>
        <p:txBody>
          <a:bodyPr/>
          <a:lstStyle/>
          <a:p>
            <a:fld id="{306B338B-0FA3-41F1-9E25-28A62DD50314}" type="slidenum">
              <a:rPr lang="en-US"/>
              <a:t>5</a:t>
            </a:fld>
            <a:endParaRPr lang="en-US"/>
          </a:p>
        </p:txBody>
      </p:sp>
    </p:spTree>
    <p:extLst>
      <p:ext uri="{BB962C8B-B14F-4D97-AF65-F5344CB8AC3E}">
        <p14:creationId xmlns:p14="http://schemas.microsoft.com/office/powerpoint/2010/main" val="49134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Tuyen</a:t>
            </a:r>
          </a:p>
        </p:txBody>
      </p:sp>
      <p:sp>
        <p:nvSpPr>
          <p:cNvPr id="4" name="Slide Number Placeholder 3"/>
          <p:cNvSpPr>
            <a:spLocks noGrp="1"/>
          </p:cNvSpPr>
          <p:nvPr>
            <p:ph type="sldNum" sz="quarter" idx="5"/>
          </p:nvPr>
        </p:nvSpPr>
        <p:spPr/>
        <p:txBody>
          <a:bodyPr/>
          <a:lstStyle/>
          <a:p>
            <a:fld id="{306B338B-0FA3-41F1-9E25-28A62DD50314}" type="slidenum">
              <a:rPr lang="en-US"/>
              <a:t>6</a:t>
            </a:fld>
            <a:endParaRPr lang="en-US"/>
          </a:p>
        </p:txBody>
      </p:sp>
    </p:spTree>
    <p:extLst>
      <p:ext uri="{BB962C8B-B14F-4D97-AF65-F5344CB8AC3E}">
        <p14:creationId xmlns:p14="http://schemas.microsoft.com/office/powerpoint/2010/main" val="2375677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Jen</a:t>
            </a:r>
            <a:endParaRPr lang="en-US"/>
          </a:p>
        </p:txBody>
      </p:sp>
      <p:sp>
        <p:nvSpPr>
          <p:cNvPr id="4" name="Slide Number Placeholder 3"/>
          <p:cNvSpPr>
            <a:spLocks noGrp="1"/>
          </p:cNvSpPr>
          <p:nvPr>
            <p:ph type="sldNum" sz="quarter" idx="5"/>
          </p:nvPr>
        </p:nvSpPr>
        <p:spPr/>
        <p:txBody>
          <a:bodyPr/>
          <a:lstStyle/>
          <a:p>
            <a:fld id="{306B338B-0FA3-41F1-9E25-28A62DD50314}" type="slidenum">
              <a:rPr lang="en-US"/>
              <a:t>8</a:t>
            </a:fld>
            <a:endParaRPr lang="en-US"/>
          </a:p>
        </p:txBody>
      </p:sp>
    </p:spTree>
    <p:extLst>
      <p:ext uri="{BB962C8B-B14F-4D97-AF65-F5344CB8AC3E}">
        <p14:creationId xmlns:p14="http://schemas.microsoft.com/office/powerpoint/2010/main" val="1880731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Jen</a:t>
            </a:r>
          </a:p>
        </p:txBody>
      </p:sp>
      <p:sp>
        <p:nvSpPr>
          <p:cNvPr id="4" name="Slide Number Placeholder 3"/>
          <p:cNvSpPr>
            <a:spLocks noGrp="1"/>
          </p:cNvSpPr>
          <p:nvPr>
            <p:ph type="sldNum" sz="quarter" idx="5"/>
          </p:nvPr>
        </p:nvSpPr>
        <p:spPr/>
        <p:txBody>
          <a:bodyPr/>
          <a:lstStyle/>
          <a:p>
            <a:fld id="{306B338B-0FA3-41F1-9E25-28A62DD50314}" type="slidenum">
              <a:rPr lang="en-US"/>
              <a:t>9</a:t>
            </a:fld>
            <a:endParaRPr lang="en-US"/>
          </a:p>
        </p:txBody>
      </p:sp>
    </p:spTree>
    <p:extLst>
      <p:ext uri="{BB962C8B-B14F-4D97-AF65-F5344CB8AC3E}">
        <p14:creationId xmlns:p14="http://schemas.microsoft.com/office/powerpoint/2010/main" val="390784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Connor</a:t>
            </a:r>
          </a:p>
        </p:txBody>
      </p:sp>
      <p:sp>
        <p:nvSpPr>
          <p:cNvPr id="4" name="Slide Number Placeholder 3"/>
          <p:cNvSpPr>
            <a:spLocks noGrp="1"/>
          </p:cNvSpPr>
          <p:nvPr>
            <p:ph type="sldNum" sz="quarter" idx="5"/>
          </p:nvPr>
        </p:nvSpPr>
        <p:spPr/>
        <p:txBody>
          <a:bodyPr/>
          <a:lstStyle/>
          <a:p>
            <a:fld id="{306B338B-0FA3-41F1-9E25-28A62DD50314}" type="slidenum">
              <a:rPr lang="en-US"/>
              <a:t>11</a:t>
            </a:fld>
            <a:endParaRPr lang="en-US"/>
          </a:p>
        </p:txBody>
      </p:sp>
    </p:spTree>
    <p:extLst>
      <p:ext uri="{BB962C8B-B14F-4D97-AF65-F5344CB8AC3E}">
        <p14:creationId xmlns:p14="http://schemas.microsoft.com/office/powerpoint/2010/main" val="1543312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Connor</a:t>
            </a:r>
          </a:p>
        </p:txBody>
      </p:sp>
      <p:sp>
        <p:nvSpPr>
          <p:cNvPr id="4" name="Slide Number Placeholder 3"/>
          <p:cNvSpPr>
            <a:spLocks noGrp="1"/>
          </p:cNvSpPr>
          <p:nvPr>
            <p:ph type="sldNum" sz="quarter" idx="5"/>
          </p:nvPr>
        </p:nvSpPr>
        <p:spPr/>
        <p:txBody>
          <a:bodyPr/>
          <a:lstStyle/>
          <a:p>
            <a:fld id="{306B338B-0FA3-41F1-9E25-28A62DD50314}" type="slidenum">
              <a:rPr lang="en-US"/>
              <a:t>12</a:t>
            </a:fld>
            <a:endParaRPr lang="en-US"/>
          </a:p>
        </p:txBody>
      </p:sp>
    </p:spTree>
    <p:extLst>
      <p:ext uri="{BB962C8B-B14F-4D97-AF65-F5344CB8AC3E}">
        <p14:creationId xmlns:p14="http://schemas.microsoft.com/office/powerpoint/2010/main" val="1663344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Jen</a:t>
            </a:r>
          </a:p>
        </p:txBody>
      </p:sp>
      <p:sp>
        <p:nvSpPr>
          <p:cNvPr id="4" name="Slide Number Placeholder 3"/>
          <p:cNvSpPr>
            <a:spLocks noGrp="1"/>
          </p:cNvSpPr>
          <p:nvPr>
            <p:ph type="sldNum" sz="quarter" idx="5"/>
          </p:nvPr>
        </p:nvSpPr>
        <p:spPr/>
        <p:txBody>
          <a:bodyPr/>
          <a:lstStyle/>
          <a:p>
            <a:fld id="{306B338B-0FA3-41F1-9E25-28A62DD50314}" type="slidenum">
              <a:rPr lang="en-US"/>
              <a:t>13</a:t>
            </a:fld>
            <a:endParaRPr lang="en-US"/>
          </a:p>
        </p:txBody>
      </p:sp>
    </p:spTree>
    <p:extLst>
      <p:ext uri="{BB962C8B-B14F-4D97-AF65-F5344CB8AC3E}">
        <p14:creationId xmlns:p14="http://schemas.microsoft.com/office/powerpoint/2010/main" val="2770754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6/21/2022</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6/21/2022</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6/21/2022</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6/21/2022</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6/21/2022</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6/21/2022</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6/21/2022</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6/21/2022</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6/21/2022</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6/21/2022</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MSIPCMContentMarking" descr="{&quot;HashCode&quot;:-1876667767,&quot;Placement&quot;:&quot;Footer&quot;,&quot;Top&quot;:523.380066,&quot;Left&quot;:0.0,&quot;SlideWidth&quot;:960,&quot;SlideHeight&quot;:540}">
            <a:extLst>
              <a:ext uri="{FF2B5EF4-FFF2-40B4-BE49-F238E27FC236}">
                <a16:creationId xmlns:a16="http://schemas.microsoft.com/office/drawing/2014/main" id="{0CB0F068-8E82-48B1-84BB-28A61AEF0589}"/>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737373"/>
                </a:solidFill>
                <a:latin typeface="Calibri" panose="020F0502020204030204" pitchFamily="34" charset="0"/>
              </a:rPr>
              <a:t>Internal Use - Confidential</a:t>
            </a:r>
          </a:p>
        </p:txBody>
      </p: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jpe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comments" Target="../comments/comment1.xml"/><Relationship Id="rId5" Type="http://schemas.openxmlformats.org/officeDocument/2006/relationships/hyperlink" Target="https://insideevs.com/features/342330/ford-electric-cars-past-present-and-future/" TargetMode="External"/><Relationship Id="rId4" Type="http://schemas.openxmlformats.org/officeDocument/2006/relationships/hyperlink" Target="https://www.energy.gov/timeline/timeline-history-electric-car"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www.fueleconomy.gov/feg/download.shtml" TargetMode="External"/><Relationship Id="rId4" Type="http://schemas.openxmlformats.org/officeDocument/2006/relationships/hyperlink" Target="https://www.kaggle.com/datasets/adhurimquku/ford-car-price-predic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over image">
            <a:extLst>
              <a:ext uri="{FF2B5EF4-FFF2-40B4-BE49-F238E27FC236}">
                <a16:creationId xmlns:a16="http://schemas.microsoft.com/office/drawing/2014/main" id="{89EECD0E-DAD7-4309-BAEC-016EBB1CC7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575" b="9595"/>
          <a:stretch/>
        </p:blipFill>
        <p:spPr bwMode="auto">
          <a:xfrm>
            <a:off x="-32" y="10"/>
            <a:ext cx="12192031" cy="4915066"/>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28675" y="5120639"/>
            <a:ext cx="7137263" cy="1280161"/>
          </a:xfrm>
        </p:spPr>
        <p:txBody>
          <a:bodyPr anchor="ctr">
            <a:normAutofit/>
          </a:bodyPr>
          <a:lstStyle/>
          <a:p>
            <a:pPr algn="r"/>
            <a:r>
              <a:rPr lang="en-US" sz="4800">
                <a:solidFill>
                  <a:srgbClr val="FFFFFF"/>
                </a:solidFill>
              </a:rPr>
              <a:t>Ford Cars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89580" y="5120639"/>
            <a:ext cx="3073745" cy="1280160"/>
          </a:xfrm>
        </p:spPr>
        <p:txBody>
          <a:bodyPr anchor="ctr">
            <a:normAutofit/>
          </a:bodyPr>
          <a:lstStyle/>
          <a:p>
            <a:r>
              <a:rPr lang="en-US" sz="1500">
                <a:solidFill>
                  <a:srgbClr val="FFFFFF"/>
                </a:solidFill>
              </a:rPr>
              <a:t>Price prediction for used cars</a:t>
            </a:r>
          </a:p>
        </p:txBody>
      </p:sp>
      <p:cxnSp>
        <p:nvCxnSpPr>
          <p:cNvPr id="73" name="Straight Connector 72">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B906984-7D4B-4C1D-86AE-B14FD84FC1D7}"/>
              </a:ext>
            </a:extLst>
          </p:cNvPr>
          <p:cNvSpPr txBox="1"/>
          <p:nvPr/>
        </p:nvSpPr>
        <p:spPr>
          <a:xfrm>
            <a:off x="174628" y="6482982"/>
            <a:ext cx="9811853" cy="338554"/>
          </a:xfrm>
          <a:prstGeom prst="rect">
            <a:avLst/>
          </a:prstGeom>
          <a:noFill/>
        </p:spPr>
        <p:txBody>
          <a:bodyPr wrap="square" rtlCol="0">
            <a:spAutoFit/>
          </a:bodyPr>
          <a:lstStyle/>
          <a:p>
            <a:r>
              <a:rPr lang="en-US" sz="1600"/>
              <a:t>Matthew </a:t>
            </a:r>
            <a:r>
              <a:rPr lang="en-US" sz="1600" err="1"/>
              <a:t>Belizaire</a:t>
            </a:r>
            <a:r>
              <a:rPr lang="en-US" sz="1600"/>
              <a:t>, Connor Graff, Tuyen Nguyen, Jen Stone: Introduction to Data Science 6.13.2022 </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5" name="Rectangle 412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27" name="Straight Connector 412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29" name="Rectangle 412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C7A1C2F0-1BEB-4467-9785-6078AA90040F}"/>
              </a:ext>
            </a:extLst>
          </p:cNvPr>
          <p:cNvSpPr txBox="1"/>
          <p:nvPr/>
        </p:nvSpPr>
        <p:spPr>
          <a:xfrm>
            <a:off x="484814" y="640080"/>
            <a:ext cx="3659246" cy="28503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i="0" spc="-50">
                <a:solidFill>
                  <a:srgbClr val="FFFFFF"/>
                </a:solidFill>
                <a:effectLst/>
                <a:latin typeface="+mj-lt"/>
                <a:ea typeface="+mj-ea"/>
                <a:cs typeface="+mj-cs"/>
              </a:rPr>
              <a:t>EXPLORE</a:t>
            </a:r>
            <a:endParaRPr lang="en-US" sz="5400" spc="-50">
              <a:solidFill>
                <a:srgbClr val="FFFFFF"/>
              </a:solidFill>
              <a:latin typeface="+mj-lt"/>
              <a:ea typeface="+mj-ea"/>
              <a:cs typeface="+mj-cs"/>
            </a:endParaRPr>
          </a:p>
        </p:txBody>
      </p:sp>
      <p:cxnSp>
        <p:nvCxnSpPr>
          <p:cNvPr id="4131" name="Straight Connector 413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102" name="Picture 6" descr="Ford - 9 Things I Learned After Driving The New Ford Fiesta - Features">
            <a:extLst>
              <a:ext uri="{FF2B5EF4-FFF2-40B4-BE49-F238E27FC236}">
                <a16:creationId xmlns:a16="http://schemas.microsoft.com/office/drawing/2014/main" id="{6FD1419D-AF28-41B5-90D5-82185AE4B3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549"/>
          <a:stretch/>
        </p:blipFill>
        <p:spPr bwMode="auto">
          <a:xfrm>
            <a:off x="4635095" y="10"/>
            <a:ext cx="755688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997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2" name="Rectangle 105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53" name="Straight Connector 105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54" name="Rectangle 1058">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6" name="Straight Connector 1060">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072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8" name="Picture 2" descr="New Electrified Focus EcoBoost Hybrid Delivers 17 Per Cent Better Fuel  Efficiency, New Comfort and Connected Tech | Ford of Europe | Ford Media  Center">
            <a:extLst>
              <a:ext uri="{FF2B5EF4-FFF2-40B4-BE49-F238E27FC236}">
                <a16:creationId xmlns:a16="http://schemas.microsoft.com/office/drawing/2014/main" id="{BDD9E17C-C038-4CC3-A3D8-70CBF11C4FD4}"/>
              </a:ext>
            </a:extLst>
          </p:cNvPr>
          <p:cNvPicPr>
            <a:picLocks noChangeAspect="1" noChangeArrowheads="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bwMode="auto">
          <a:xfrm>
            <a:off x="-3155"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8" name="Rectangle 1062">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74F1C1A3-BB76-45A5-AF1C-8539DE5B2671}"/>
              </a:ext>
            </a:extLst>
          </p:cNvPr>
          <p:cNvSpPr txBox="1"/>
          <p:nvPr/>
        </p:nvSpPr>
        <p:spPr>
          <a:xfrm>
            <a:off x="1097280" y="2108201"/>
            <a:ext cx="10058400" cy="3760891"/>
          </a:xfrm>
          <a:prstGeom prst="rect">
            <a:avLst/>
          </a:prstGeom>
        </p:spPr>
        <p:txBody>
          <a:bodyPr vert="horz" lIns="0" tIns="45720" rIns="0" bIns="45720" rtlCol="0">
            <a:normAutofit/>
          </a:bodyPr>
          <a:lstStyle/>
          <a:p>
            <a:pPr marL="285750" indent="-285750">
              <a:spcAft>
                <a:spcPts val="600"/>
              </a:spcAft>
              <a:buFont typeface="Courier New" panose="02070309020205020404" pitchFamily="49" charset="0"/>
              <a:buChar char="o"/>
            </a:pPr>
            <a:endParaRPr lang="en-US" b="0" i="0">
              <a:solidFill>
                <a:schemeClr val="tx1">
                  <a:lumMod val="75000"/>
                  <a:lumOff val="25000"/>
                </a:schemeClr>
              </a:solidFill>
              <a:effectLst/>
            </a:endParaRPr>
          </a:p>
        </p:txBody>
      </p:sp>
      <p:pic>
        <p:nvPicPr>
          <p:cNvPr id="1026" name="Picture 2">
            <a:extLst>
              <a:ext uri="{FF2B5EF4-FFF2-40B4-BE49-F238E27FC236}">
                <a16:creationId xmlns:a16="http://schemas.microsoft.com/office/drawing/2014/main" id="{91FA08CD-94E6-4523-983C-FC8A987DDB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026"/>
          <a:stretch/>
        </p:blipFill>
        <p:spPr bwMode="auto">
          <a:xfrm>
            <a:off x="613784" y="104231"/>
            <a:ext cx="3947227" cy="30239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C889144-5FBF-4277-ADC0-76437FED7DE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10536" y="3205881"/>
            <a:ext cx="3947227" cy="31084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A595C90-53F4-4924-8E3C-7AF97C8873CD}"/>
              </a:ext>
            </a:extLst>
          </p:cNvPr>
          <p:cNvSpPr txBox="1"/>
          <p:nvPr/>
        </p:nvSpPr>
        <p:spPr>
          <a:xfrm>
            <a:off x="5117308" y="2407436"/>
            <a:ext cx="6432434" cy="1147134"/>
          </a:xfrm>
          <a:prstGeom prst="rect">
            <a:avLst/>
          </a:prstGeom>
        </p:spPr>
        <p:txBody>
          <a:bodyPr vert="horz" lIns="0" tIns="45720" rIns="0" bIns="45720" rtlCol="0">
            <a:normAutofit lnSpcReduction="10000"/>
          </a:bodyPr>
          <a:lstStyle/>
          <a:p>
            <a:pPr>
              <a:spcBef>
                <a:spcPct val="0"/>
              </a:spcBef>
              <a:spcAft>
                <a:spcPts val="600"/>
              </a:spcAft>
              <a:buFont typeface="Calibri" panose="020F0502020204030204" pitchFamily="34" charset="0"/>
            </a:pPr>
            <a:r>
              <a:rPr lang="en-US" spc="-50">
                <a:solidFill>
                  <a:schemeClr val="tx1">
                    <a:lumMod val="75000"/>
                    <a:lumOff val="25000"/>
                  </a:schemeClr>
                </a:solidFill>
              </a:rPr>
              <a:t>We ran a couple of  scatterplots to determine if model or engine size affected the price… but it was inconclusive.  After which, we also ran regressions to verify the data and determine where we should focus our attentions next:</a:t>
            </a:r>
          </a:p>
        </p:txBody>
      </p:sp>
      <p:sp>
        <p:nvSpPr>
          <p:cNvPr id="4" name="TextBox 3">
            <a:extLst>
              <a:ext uri="{FF2B5EF4-FFF2-40B4-BE49-F238E27FC236}">
                <a16:creationId xmlns:a16="http://schemas.microsoft.com/office/drawing/2014/main" id="{D6976AD5-0485-45B8-A768-0F745519816C}"/>
              </a:ext>
            </a:extLst>
          </p:cNvPr>
          <p:cNvSpPr txBox="1"/>
          <p:nvPr/>
        </p:nvSpPr>
        <p:spPr>
          <a:xfrm>
            <a:off x="5180720" y="1392570"/>
            <a:ext cx="5815173" cy="769441"/>
          </a:xfrm>
          <a:prstGeom prst="rect">
            <a:avLst/>
          </a:prstGeom>
          <a:noFill/>
        </p:spPr>
        <p:txBody>
          <a:bodyPr wrap="square" rtlCol="0">
            <a:spAutoFit/>
          </a:bodyPr>
          <a:lstStyle/>
          <a:p>
            <a:r>
              <a:rPr lang="en-US" sz="4400" spc="-50">
                <a:solidFill>
                  <a:schemeClr val="tx1">
                    <a:lumMod val="75000"/>
                    <a:lumOff val="25000"/>
                  </a:schemeClr>
                </a:solidFill>
              </a:rPr>
              <a:t>Exploring Price Factors</a:t>
            </a:r>
          </a:p>
        </p:txBody>
      </p:sp>
      <p:pic>
        <p:nvPicPr>
          <p:cNvPr id="1032" name="Picture 8">
            <a:extLst>
              <a:ext uri="{FF2B5EF4-FFF2-40B4-BE49-F238E27FC236}">
                <a16:creationId xmlns:a16="http://schemas.microsoft.com/office/drawing/2014/main" id="{73C47134-C00F-4A3F-8CCD-1F5A01AEA4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6036" y="5250390"/>
            <a:ext cx="6010953" cy="9247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0B5C12B-10CF-48AB-A363-6CB19C8A17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6036" y="3578854"/>
            <a:ext cx="6048159" cy="877315"/>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BBBC57FA-8C2D-4DFB-A2B8-DD7060B8E607}"/>
              </a:ext>
            </a:extLst>
          </p:cNvPr>
          <p:cNvSpPr txBox="1"/>
          <p:nvPr/>
        </p:nvSpPr>
        <p:spPr>
          <a:xfrm>
            <a:off x="5117308" y="4562963"/>
            <a:ext cx="6863459" cy="646331"/>
          </a:xfrm>
          <a:prstGeom prst="rect">
            <a:avLst/>
          </a:prstGeom>
          <a:noFill/>
        </p:spPr>
        <p:txBody>
          <a:bodyPr wrap="square">
            <a:spAutoFit/>
          </a:bodyPr>
          <a:lstStyle/>
          <a:p>
            <a:pPr>
              <a:spcBef>
                <a:spcPct val="0"/>
              </a:spcBef>
              <a:spcAft>
                <a:spcPts val="600"/>
              </a:spcAft>
              <a:buFont typeface="Calibri" panose="020F0502020204030204" pitchFamily="34" charset="0"/>
            </a:pPr>
            <a:r>
              <a:rPr lang="en-US" spc="-50">
                <a:solidFill>
                  <a:schemeClr val="tx1">
                    <a:lumMod val="75000"/>
                    <a:lumOff val="25000"/>
                  </a:schemeClr>
                </a:solidFill>
              </a:rPr>
              <a:t>a more accurate LM was found by predicting price based on mileage, model, and fuel type.:</a:t>
            </a:r>
          </a:p>
        </p:txBody>
      </p:sp>
    </p:spTree>
    <p:extLst>
      <p:ext uri="{BB962C8B-B14F-4D97-AF65-F5344CB8AC3E}">
        <p14:creationId xmlns:p14="http://schemas.microsoft.com/office/powerpoint/2010/main" val="316430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w Electrified Focus EcoBoost Hybrid Delivers 17 Per Cent Better Fuel  Efficiency, New Comfort and Connected Tech | Ford of Europe | Ford Media  Center">
            <a:extLst>
              <a:ext uri="{FF2B5EF4-FFF2-40B4-BE49-F238E27FC236}">
                <a16:creationId xmlns:a16="http://schemas.microsoft.com/office/drawing/2014/main" id="{2CD834D1-B0FF-47BA-B3C1-02E312D11FA1}"/>
              </a:ext>
            </a:extLst>
          </p:cNvPr>
          <p:cNvPicPr>
            <a:picLocks noChangeAspect="1" noChangeArrowheads="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b="6367"/>
          <a:stretch/>
        </p:blipFill>
        <p:spPr bwMode="auto">
          <a:xfrm>
            <a:off x="-3155" y="10"/>
            <a:ext cx="12191980" cy="642133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C3E294A-9262-49C2-94CF-7951BA5FC1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679" y="264183"/>
            <a:ext cx="7453544" cy="58929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8214FEB-35AE-47D6-BAC6-9ECDC15608D5}"/>
              </a:ext>
            </a:extLst>
          </p:cNvPr>
          <p:cNvSpPr txBox="1"/>
          <p:nvPr/>
        </p:nvSpPr>
        <p:spPr>
          <a:xfrm>
            <a:off x="456201" y="2659559"/>
            <a:ext cx="3459846" cy="769441"/>
          </a:xfrm>
          <a:prstGeom prst="rect">
            <a:avLst/>
          </a:prstGeom>
          <a:noFill/>
        </p:spPr>
        <p:txBody>
          <a:bodyPr wrap="square" rtlCol="0">
            <a:spAutoFit/>
          </a:bodyPr>
          <a:lstStyle/>
          <a:p>
            <a:r>
              <a:rPr lang="en-US" sz="4400" spc="-50">
                <a:solidFill>
                  <a:schemeClr val="tx1">
                    <a:lumMod val="75000"/>
                    <a:lumOff val="25000"/>
                  </a:schemeClr>
                </a:solidFill>
              </a:rPr>
              <a:t>Much better!</a:t>
            </a:r>
          </a:p>
        </p:txBody>
      </p:sp>
    </p:spTree>
    <p:extLst>
      <p:ext uri="{BB962C8B-B14F-4D97-AF65-F5344CB8AC3E}">
        <p14:creationId xmlns:p14="http://schemas.microsoft.com/office/powerpoint/2010/main" val="333396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2" descr="New Electrified Focus EcoBoost Hybrid Delivers 17 Per Cent Better Fuel  Efficiency, New Comfort and Connected Tech | Ford of Europe | Ford Media  Center">
            <a:extLst>
              <a:ext uri="{FF2B5EF4-FFF2-40B4-BE49-F238E27FC236}">
                <a16:creationId xmlns:a16="http://schemas.microsoft.com/office/drawing/2014/main" id="{F508B992-951E-483F-A875-4894B97EB3F3}"/>
              </a:ext>
            </a:extLst>
          </p:cNvPr>
          <p:cNvPicPr>
            <a:picLocks noChangeAspect="1" noChangeArrowheads="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b="6817"/>
          <a:stretch/>
        </p:blipFill>
        <p:spPr bwMode="auto">
          <a:xfrm>
            <a:off x="0" y="10"/>
            <a:ext cx="12191980" cy="639051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A893758-0D78-47B7-B2A8-6AF932B93563}"/>
              </a:ext>
            </a:extLst>
          </p:cNvPr>
          <p:cNvPicPr>
            <a:picLocks noChangeAspect="1"/>
          </p:cNvPicPr>
          <p:nvPr/>
        </p:nvPicPr>
        <p:blipFill rotWithShape="1">
          <a:blip r:embed="rId4"/>
          <a:srcRect l="-340" t="852" r="1077" b="296"/>
          <a:stretch/>
        </p:blipFill>
        <p:spPr>
          <a:xfrm>
            <a:off x="6809030" y="121474"/>
            <a:ext cx="5185831" cy="3214764"/>
          </a:xfrm>
          <a:prstGeom prst="rect">
            <a:avLst/>
          </a:prstGeom>
        </p:spPr>
      </p:pic>
      <p:pic>
        <p:nvPicPr>
          <p:cNvPr id="3" name="Picture 2">
            <a:extLst>
              <a:ext uri="{FF2B5EF4-FFF2-40B4-BE49-F238E27FC236}">
                <a16:creationId xmlns:a16="http://schemas.microsoft.com/office/drawing/2014/main" id="{288C61A9-540E-4A5F-997E-11D57599F15D}"/>
              </a:ext>
            </a:extLst>
          </p:cNvPr>
          <p:cNvPicPr>
            <a:picLocks noChangeAspect="1"/>
          </p:cNvPicPr>
          <p:nvPr/>
        </p:nvPicPr>
        <p:blipFill rotWithShape="1">
          <a:blip r:embed="rId5"/>
          <a:srcRect l="994" t="-1853" r="-2" b="-847"/>
          <a:stretch/>
        </p:blipFill>
        <p:spPr>
          <a:xfrm>
            <a:off x="6873410" y="3423741"/>
            <a:ext cx="5121451" cy="3346756"/>
          </a:xfrm>
          <a:prstGeom prst="rect">
            <a:avLst/>
          </a:prstGeom>
        </p:spPr>
      </p:pic>
      <p:sp>
        <p:nvSpPr>
          <p:cNvPr id="14" name="TextBox 13">
            <a:extLst>
              <a:ext uri="{FF2B5EF4-FFF2-40B4-BE49-F238E27FC236}">
                <a16:creationId xmlns:a16="http://schemas.microsoft.com/office/drawing/2014/main" id="{AE2CE026-CB5C-4514-BED1-5A9167713A65}"/>
              </a:ext>
            </a:extLst>
          </p:cNvPr>
          <p:cNvSpPr txBox="1"/>
          <p:nvPr/>
        </p:nvSpPr>
        <p:spPr>
          <a:xfrm>
            <a:off x="437800" y="3566997"/>
            <a:ext cx="6432434" cy="1147134"/>
          </a:xfrm>
          <a:prstGeom prst="rect">
            <a:avLst/>
          </a:prstGeom>
        </p:spPr>
        <p:txBody>
          <a:bodyPr vert="horz" lIns="0" tIns="45720" rIns="0" bIns="45720" rtlCol="0">
            <a:normAutofit/>
          </a:bodyPr>
          <a:lstStyle/>
          <a:p>
            <a:pPr>
              <a:spcBef>
                <a:spcPct val="0"/>
              </a:spcBef>
              <a:spcAft>
                <a:spcPts val="600"/>
              </a:spcAft>
              <a:buFont typeface="Calibri" panose="020F0502020204030204" pitchFamily="34" charset="0"/>
            </a:pPr>
            <a:r>
              <a:rPr lang="en-US" spc="-50">
                <a:solidFill>
                  <a:schemeClr val="bg1"/>
                </a:solidFill>
              </a:rPr>
              <a:t>On a similar vein to the improved price factor model, we explored how fuel type affects average MPG, as well as the cost of fuel.</a:t>
            </a:r>
          </a:p>
        </p:txBody>
      </p:sp>
      <p:sp>
        <p:nvSpPr>
          <p:cNvPr id="4" name="TextBox 3">
            <a:extLst>
              <a:ext uri="{FF2B5EF4-FFF2-40B4-BE49-F238E27FC236}">
                <a16:creationId xmlns:a16="http://schemas.microsoft.com/office/drawing/2014/main" id="{B7DB9A2F-16E8-4BF7-8C5C-5B8C52B295A6}"/>
              </a:ext>
            </a:extLst>
          </p:cNvPr>
          <p:cNvSpPr txBox="1"/>
          <p:nvPr/>
        </p:nvSpPr>
        <p:spPr>
          <a:xfrm>
            <a:off x="484814" y="640081"/>
            <a:ext cx="3659246" cy="256665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spc="-50">
                <a:solidFill>
                  <a:schemeClr val="bg1"/>
                </a:solidFill>
                <a:ea typeface="+mj-ea"/>
                <a:cs typeface="+mj-cs"/>
              </a:rPr>
              <a:t>Exploring MPG Factors</a:t>
            </a:r>
          </a:p>
        </p:txBody>
      </p:sp>
    </p:spTree>
    <p:extLst>
      <p:ext uri="{BB962C8B-B14F-4D97-AF65-F5344CB8AC3E}">
        <p14:creationId xmlns:p14="http://schemas.microsoft.com/office/powerpoint/2010/main" val="1404724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New Electrified Focus EcoBoost Hybrid Delivers 17 Per Cent Better Fuel  Efficiency, New Comfort and Connected Tech | Ford of Europe | Ford Media  Center">
            <a:extLst>
              <a:ext uri="{FF2B5EF4-FFF2-40B4-BE49-F238E27FC236}">
                <a16:creationId xmlns:a16="http://schemas.microsoft.com/office/drawing/2014/main" id="{EAD96ADC-12C5-422A-B427-F8223FC839E1}"/>
              </a:ext>
            </a:extLst>
          </p:cNvPr>
          <p:cNvPicPr>
            <a:picLocks noChangeAspect="1" noChangeArrowheads="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4F1C1A3-BB76-45A5-AF1C-8539DE5B2671}"/>
              </a:ext>
            </a:extLst>
          </p:cNvPr>
          <p:cNvSpPr txBox="1"/>
          <p:nvPr/>
        </p:nvSpPr>
        <p:spPr>
          <a:xfrm>
            <a:off x="1097280" y="2108201"/>
            <a:ext cx="10058400" cy="3760891"/>
          </a:xfrm>
          <a:prstGeom prst="rect">
            <a:avLst/>
          </a:prstGeom>
        </p:spPr>
        <p:txBody>
          <a:bodyPr vert="horz" lIns="0" tIns="45720" rIns="0" bIns="45720" rtlCol="0">
            <a:normAutofit/>
          </a:bodyPr>
          <a:lstStyle/>
          <a:p>
            <a:pPr marL="285750" indent="-285750">
              <a:spcAft>
                <a:spcPts val="600"/>
              </a:spcAft>
              <a:buFont typeface="Courier New" panose="02070309020205020404" pitchFamily="49" charset="0"/>
              <a:buChar char="o"/>
            </a:pPr>
            <a:endParaRPr lang="en-US" b="0" i="0">
              <a:solidFill>
                <a:schemeClr val="tx1">
                  <a:lumMod val="75000"/>
                  <a:lumOff val="25000"/>
                </a:schemeClr>
              </a:solidFill>
              <a:effectLst/>
            </a:endParaRPr>
          </a:p>
        </p:txBody>
      </p:sp>
      <p:sp>
        <p:nvSpPr>
          <p:cNvPr id="79" name="Rectangle 78">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0A595C90-53F4-4924-8E3C-7AF97C8873CD}"/>
              </a:ext>
            </a:extLst>
          </p:cNvPr>
          <p:cNvSpPr txBox="1"/>
          <p:nvPr/>
        </p:nvSpPr>
        <p:spPr>
          <a:xfrm>
            <a:off x="1031508" y="679352"/>
            <a:ext cx="10465274" cy="1107996"/>
          </a:xfrm>
          <a:prstGeom prst="rect">
            <a:avLst/>
          </a:prstGeom>
          <a:noFill/>
        </p:spPr>
        <p:txBody>
          <a:bodyPr wrap="square" rtlCol="0">
            <a:spAutoFit/>
          </a:bodyPr>
          <a:lstStyle/>
          <a:p>
            <a:r>
              <a:rPr lang="en-US" sz="6600" spc="-50">
                <a:solidFill>
                  <a:schemeClr val="tx1">
                    <a:lumMod val="75000"/>
                    <a:lumOff val="25000"/>
                  </a:schemeClr>
                </a:solidFill>
              </a:rPr>
              <a:t>Exploring Price Factors, Cont.</a:t>
            </a:r>
          </a:p>
        </p:txBody>
      </p:sp>
      <p:pic>
        <p:nvPicPr>
          <p:cNvPr id="11" name="Picture 4">
            <a:extLst>
              <a:ext uri="{FF2B5EF4-FFF2-40B4-BE49-F238E27FC236}">
                <a16:creationId xmlns:a16="http://schemas.microsoft.com/office/drawing/2014/main" id="{82F60DEE-EEC3-434C-B153-B43641A4FB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763" y="2589083"/>
            <a:ext cx="4700830" cy="356564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7E4C81F-9640-4F8B-B857-C83DAA66178D}"/>
              </a:ext>
            </a:extLst>
          </p:cNvPr>
          <p:cNvSpPr txBox="1"/>
          <p:nvPr/>
        </p:nvSpPr>
        <p:spPr>
          <a:xfrm>
            <a:off x="867762" y="2108201"/>
            <a:ext cx="9966960" cy="457198"/>
          </a:xfrm>
          <a:prstGeom prst="rect">
            <a:avLst/>
          </a:prstGeom>
        </p:spPr>
        <p:txBody>
          <a:bodyPr vert="horz" lIns="0" tIns="45720" rIns="0" bIns="45720" rtlCol="0">
            <a:normAutofit/>
          </a:bodyPr>
          <a:lstStyle/>
          <a:p>
            <a:pPr>
              <a:spcBef>
                <a:spcPct val="0"/>
              </a:spcBef>
              <a:spcAft>
                <a:spcPts val="600"/>
              </a:spcAft>
              <a:buFont typeface="Calibri" panose="020F0502020204030204" pitchFamily="34" charset="0"/>
            </a:pPr>
            <a:r>
              <a:rPr lang="en-US" spc="-50">
                <a:solidFill>
                  <a:schemeClr val="tx1">
                    <a:lumMod val="75000"/>
                    <a:lumOff val="25000"/>
                  </a:schemeClr>
                </a:solidFill>
              </a:rPr>
              <a:t>Unsurprisingly, year of vehicle and mileage on the vehicle also definitely play a part in the cost:</a:t>
            </a:r>
          </a:p>
        </p:txBody>
      </p:sp>
      <p:pic>
        <p:nvPicPr>
          <p:cNvPr id="7" name="Picture 6">
            <a:extLst>
              <a:ext uri="{FF2B5EF4-FFF2-40B4-BE49-F238E27FC236}">
                <a16:creationId xmlns:a16="http://schemas.microsoft.com/office/drawing/2014/main" id="{9651F8B1-2C45-4DA9-B671-9C49723E0F1A}"/>
              </a:ext>
            </a:extLst>
          </p:cNvPr>
          <p:cNvPicPr>
            <a:picLocks noChangeAspect="1"/>
          </p:cNvPicPr>
          <p:nvPr/>
        </p:nvPicPr>
        <p:blipFill>
          <a:blip r:embed="rId5"/>
          <a:stretch>
            <a:fillRect/>
          </a:stretch>
        </p:blipFill>
        <p:spPr>
          <a:xfrm>
            <a:off x="6095999" y="2569302"/>
            <a:ext cx="5644271" cy="3565644"/>
          </a:xfrm>
          <a:prstGeom prst="rect">
            <a:avLst/>
          </a:prstGeom>
        </p:spPr>
      </p:pic>
    </p:spTree>
    <p:extLst>
      <p:ext uri="{BB962C8B-B14F-4D97-AF65-F5344CB8AC3E}">
        <p14:creationId xmlns:p14="http://schemas.microsoft.com/office/powerpoint/2010/main" val="38963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2" descr="New Electrified Focus EcoBoost Hybrid Delivers 17 Per Cent Better Fuel  Efficiency, New Comfort and Connected Tech | Ford of Europe | Ford Media  Center">
            <a:extLst>
              <a:ext uri="{FF2B5EF4-FFF2-40B4-BE49-F238E27FC236}">
                <a16:creationId xmlns:a16="http://schemas.microsoft.com/office/drawing/2014/main" id="{F508B992-951E-483F-A875-4894B97EB3F3}"/>
              </a:ext>
            </a:extLst>
          </p:cNvPr>
          <p:cNvPicPr>
            <a:picLocks noChangeAspect="1" noChangeArrowheads="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b="6817"/>
          <a:stretch/>
        </p:blipFill>
        <p:spPr bwMode="auto">
          <a:xfrm>
            <a:off x="0" y="10"/>
            <a:ext cx="12191980" cy="639051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E2CE026-CB5C-4514-BED1-5A9167713A65}"/>
              </a:ext>
            </a:extLst>
          </p:cNvPr>
          <p:cNvSpPr txBox="1"/>
          <p:nvPr/>
        </p:nvSpPr>
        <p:spPr>
          <a:xfrm>
            <a:off x="437800" y="3566997"/>
            <a:ext cx="6432434" cy="1147134"/>
          </a:xfrm>
          <a:prstGeom prst="rect">
            <a:avLst/>
          </a:prstGeom>
        </p:spPr>
        <p:txBody>
          <a:bodyPr vert="horz" lIns="0" tIns="45720" rIns="0" bIns="45720" rtlCol="0">
            <a:normAutofit/>
          </a:bodyPr>
          <a:lstStyle/>
          <a:p>
            <a:pPr>
              <a:spcBef>
                <a:spcPct val="0"/>
              </a:spcBef>
              <a:spcAft>
                <a:spcPts val="600"/>
              </a:spcAft>
              <a:buFont typeface="Calibri" panose="020F0502020204030204" pitchFamily="34" charset="0"/>
            </a:pPr>
            <a:r>
              <a:rPr lang="en-US" spc="-50">
                <a:solidFill>
                  <a:schemeClr val="bg1"/>
                </a:solidFill>
              </a:rPr>
              <a:t>And before we get too far ahead of ourselves in the predictive analytics, keep in mind- the majority of the Kaggle Data is for cars from 2015 to </a:t>
            </a:r>
            <a:r>
              <a:rPr lang="en-US" spc="-50" err="1">
                <a:solidFill>
                  <a:schemeClr val="bg1"/>
                </a:solidFill>
              </a:rPr>
              <a:t>approx</a:t>
            </a:r>
            <a:r>
              <a:rPr lang="en-US" spc="-50">
                <a:solidFill>
                  <a:schemeClr val="bg1"/>
                </a:solidFill>
              </a:rPr>
              <a:t> 2018, and it’s mostly diesel and petrol!</a:t>
            </a:r>
          </a:p>
        </p:txBody>
      </p:sp>
      <p:sp>
        <p:nvSpPr>
          <p:cNvPr id="4" name="TextBox 3">
            <a:extLst>
              <a:ext uri="{FF2B5EF4-FFF2-40B4-BE49-F238E27FC236}">
                <a16:creationId xmlns:a16="http://schemas.microsoft.com/office/drawing/2014/main" id="{B7DB9A2F-16E8-4BF7-8C5C-5B8C52B295A6}"/>
              </a:ext>
            </a:extLst>
          </p:cNvPr>
          <p:cNvSpPr txBox="1"/>
          <p:nvPr/>
        </p:nvSpPr>
        <p:spPr>
          <a:xfrm>
            <a:off x="484814" y="640081"/>
            <a:ext cx="3659246" cy="2566652"/>
          </a:xfrm>
          <a:prstGeom prst="rect">
            <a:avLst/>
          </a:prstGeom>
        </p:spPr>
        <p:txBody>
          <a:bodyPr vert="horz" lIns="91440" tIns="45720" rIns="91440" bIns="45720" rtlCol="0" anchor="b">
            <a:normAutofit/>
          </a:bodyPr>
          <a:lstStyle/>
          <a:p>
            <a:r>
              <a:rPr lang="en-US" sz="5400" spc="-50">
                <a:solidFill>
                  <a:schemeClr val="bg1"/>
                </a:solidFill>
              </a:rPr>
              <a:t>Exploring The Basics</a:t>
            </a:r>
          </a:p>
        </p:txBody>
      </p:sp>
      <p:pic>
        <p:nvPicPr>
          <p:cNvPr id="7" name="Picture 6">
            <a:extLst>
              <a:ext uri="{FF2B5EF4-FFF2-40B4-BE49-F238E27FC236}">
                <a16:creationId xmlns:a16="http://schemas.microsoft.com/office/drawing/2014/main" id="{75761149-6C02-41D5-9792-8B387844FC42}"/>
              </a:ext>
            </a:extLst>
          </p:cNvPr>
          <p:cNvPicPr>
            <a:picLocks noChangeAspect="1"/>
          </p:cNvPicPr>
          <p:nvPr/>
        </p:nvPicPr>
        <p:blipFill>
          <a:blip r:embed="rId4"/>
          <a:stretch>
            <a:fillRect/>
          </a:stretch>
        </p:blipFill>
        <p:spPr>
          <a:xfrm>
            <a:off x="7227150" y="108050"/>
            <a:ext cx="4345847" cy="3043979"/>
          </a:xfrm>
          <a:prstGeom prst="rect">
            <a:avLst/>
          </a:prstGeom>
        </p:spPr>
      </p:pic>
      <p:pic>
        <p:nvPicPr>
          <p:cNvPr id="8" name="Picture 7">
            <a:extLst>
              <a:ext uri="{FF2B5EF4-FFF2-40B4-BE49-F238E27FC236}">
                <a16:creationId xmlns:a16="http://schemas.microsoft.com/office/drawing/2014/main" id="{D734C32A-500E-4B0D-A924-9995F20C754F}"/>
              </a:ext>
            </a:extLst>
          </p:cNvPr>
          <p:cNvPicPr>
            <a:picLocks noChangeAspect="1"/>
          </p:cNvPicPr>
          <p:nvPr/>
        </p:nvPicPr>
        <p:blipFill>
          <a:blip r:embed="rId5"/>
          <a:stretch>
            <a:fillRect/>
          </a:stretch>
        </p:blipFill>
        <p:spPr>
          <a:xfrm>
            <a:off x="7227150" y="3223060"/>
            <a:ext cx="4376669" cy="3105823"/>
          </a:xfrm>
          <a:prstGeom prst="rect">
            <a:avLst/>
          </a:prstGeom>
        </p:spPr>
      </p:pic>
    </p:spTree>
    <p:extLst>
      <p:ext uri="{BB962C8B-B14F-4D97-AF65-F5344CB8AC3E}">
        <p14:creationId xmlns:p14="http://schemas.microsoft.com/office/powerpoint/2010/main" val="15344072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0" name="Rectangle 308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92" name="Straight Connector 309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94" name="Rectangle 309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D92909B3-38EC-4510-AB22-2FEBC7543E46}"/>
              </a:ext>
            </a:extLst>
          </p:cNvPr>
          <p:cNvSpPr txBox="1"/>
          <p:nvPr/>
        </p:nvSpPr>
        <p:spPr>
          <a:xfrm>
            <a:off x="484814" y="640080"/>
            <a:ext cx="3659246" cy="28503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spc="-50">
                <a:solidFill>
                  <a:srgbClr val="FFFFFF"/>
                </a:solidFill>
                <a:latin typeface="+mj-lt"/>
                <a:ea typeface="+mj-ea"/>
                <a:cs typeface="+mj-cs"/>
              </a:rPr>
              <a:t>MODEL</a:t>
            </a:r>
          </a:p>
        </p:txBody>
      </p:sp>
      <p:cxnSp>
        <p:nvCxnSpPr>
          <p:cNvPr id="3096" name="Straight Connector 309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074" name="Picture 2" descr="Erste Skizzen/Sketches des 2015er Ford Mondeo | Photo © Ford">
            <a:extLst>
              <a:ext uri="{FF2B5EF4-FFF2-40B4-BE49-F238E27FC236}">
                <a16:creationId xmlns:a16="http://schemas.microsoft.com/office/drawing/2014/main" id="{1D28BA44-FAA4-40EA-8CAE-A8F4673AC4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63" r="19168"/>
          <a:stretch/>
        </p:blipFill>
        <p:spPr bwMode="auto">
          <a:xfrm>
            <a:off x="4635095" y="10"/>
            <a:ext cx="755688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499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New Electrified Focus EcoBoost Hybrid Delivers 17 Per Cent Better Fuel  Efficiency, New Comfort and Connected Tech | Ford of Europe | Ford Media  Center">
            <a:extLst>
              <a:ext uri="{FF2B5EF4-FFF2-40B4-BE49-F238E27FC236}">
                <a16:creationId xmlns:a16="http://schemas.microsoft.com/office/drawing/2014/main" id="{EAD96ADC-12C5-422A-B427-F8223FC839E1}"/>
              </a:ext>
            </a:extLst>
          </p:cNvPr>
          <p:cNvPicPr>
            <a:picLocks noChangeAspect="1" noChangeArrowheads="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4F1C1A3-BB76-45A5-AF1C-8539DE5B2671}"/>
              </a:ext>
            </a:extLst>
          </p:cNvPr>
          <p:cNvSpPr txBox="1"/>
          <p:nvPr/>
        </p:nvSpPr>
        <p:spPr>
          <a:xfrm>
            <a:off x="1097280" y="2108201"/>
            <a:ext cx="10058400" cy="3760891"/>
          </a:xfrm>
          <a:prstGeom prst="rect">
            <a:avLst/>
          </a:prstGeom>
        </p:spPr>
        <p:txBody>
          <a:bodyPr vert="horz" lIns="0" tIns="45720" rIns="0" bIns="45720" rtlCol="0">
            <a:normAutofit/>
          </a:bodyPr>
          <a:lstStyle/>
          <a:p>
            <a:pPr marL="285750" indent="-285750">
              <a:spcAft>
                <a:spcPts val="600"/>
              </a:spcAft>
              <a:buFont typeface="Courier New" panose="02070309020205020404" pitchFamily="49" charset="0"/>
              <a:buChar char="o"/>
            </a:pPr>
            <a:endParaRPr lang="en-US" b="0" i="0">
              <a:solidFill>
                <a:schemeClr val="tx1">
                  <a:lumMod val="75000"/>
                  <a:lumOff val="25000"/>
                </a:schemeClr>
              </a:solidFill>
              <a:effectLst/>
            </a:endParaRPr>
          </a:p>
        </p:txBody>
      </p:sp>
      <p:sp>
        <p:nvSpPr>
          <p:cNvPr id="79" name="Rectangle 78">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0A595C90-53F4-4924-8E3C-7AF97C8873CD}"/>
              </a:ext>
            </a:extLst>
          </p:cNvPr>
          <p:cNvSpPr txBox="1"/>
          <p:nvPr/>
        </p:nvSpPr>
        <p:spPr>
          <a:xfrm>
            <a:off x="1097280" y="915571"/>
            <a:ext cx="9581696" cy="830997"/>
          </a:xfrm>
          <a:prstGeom prst="rect">
            <a:avLst/>
          </a:prstGeom>
          <a:noFill/>
        </p:spPr>
        <p:txBody>
          <a:bodyPr wrap="square" lIns="91440" tIns="45720" rIns="91440" bIns="45720" rtlCol="0" anchor="t">
            <a:spAutoFit/>
          </a:bodyPr>
          <a:lstStyle/>
          <a:p>
            <a:r>
              <a:rPr lang="en-US" sz="4800"/>
              <a:t>Predictive Analytics: Linear Modeling</a:t>
            </a:r>
          </a:p>
        </p:txBody>
      </p:sp>
      <p:sp>
        <p:nvSpPr>
          <p:cNvPr id="8" name="TextBox 7">
            <a:extLst>
              <a:ext uri="{FF2B5EF4-FFF2-40B4-BE49-F238E27FC236}">
                <a16:creationId xmlns:a16="http://schemas.microsoft.com/office/drawing/2014/main" id="{AB4358C2-8170-4755-8798-8432037D6420}"/>
              </a:ext>
            </a:extLst>
          </p:cNvPr>
          <p:cNvSpPr txBox="1"/>
          <p:nvPr/>
        </p:nvSpPr>
        <p:spPr>
          <a:xfrm>
            <a:off x="318499" y="2386593"/>
            <a:ext cx="3020602" cy="3693319"/>
          </a:xfrm>
          <a:prstGeom prst="rect">
            <a:avLst/>
          </a:prstGeom>
          <a:noFill/>
        </p:spPr>
        <p:txBody>
          <a:bodyPr wrap="square" lIns="91440" tIns="45720" rIns="91440" bIns="45720" rtlCol="0" anchor="t">
            <a:spAutoFit/>
          </a:bodyPr>
          <a:lstStyle/>
          <a:p>
            <a:r>
              <a:rPr lang="en-US"/>
              <a:t>As a continuation on the analysis of the better Price Factor Model (concluding a relationship between price and </a:t>
            </a:r>
            <a:r>
              <a:rPr lang="en-US" spc="-50"/>
              <a:t>mileage, model, and fuel type) we ran three different linear models studying the relationship between each of the three main fuel types (Petrol, Hybrid and Diesel, keeping in mind the rarity of electric and natural gas, or “other” fuels) </a:t>
            </a:r>
            <a:endParaRPr lang="en-US"/>
          </a:p>
        </p:txBody>
      </p:sp>
      <p:pic>
        <p:nvPicPr>
          <p:cNvPr id="15" name="Picture 14">
            <a:extLst>
              <a:ext uri="{FF2B5EF4-FFF2-40B4-BE49-F238E27FC236}">
                <a16:creationId xmlns:a16="http://schemas.microsoft.com/office/drawing/2014/main" id="{2A7CDC47-1168-41AF-9B11-A1CDA6900730}"/>
              </a:ext>
            </a:extLst>
          </p:cNvPr>
          <p:cNvPicPr>
            <a:picLocks noChangeAspect="1"/>
          </p:cNvPicPr>
          <p:nvPr/>
        </p:nvPicPr>
        <p:blipFill>
          <a:blip r:embed="rId4"/>
          <a:stretch>
            <a:fillRect/>
          </a:stretch>
        </p:blipFill>
        <p:spPr>
          <a:xfrm>
            <a:off x="3778203" y="2604451"/>
            <a:ext cx="7974694" cy="3635905"/>
          </a:xfrm>
          <a:prstGeom prst="rect">
            <a:avLst/>
          </a:prstGeom>
        </p:spPr>
      </p:pic>
      <p:sp>
        <p:nvSpPr>
          <p:cNvPr id="9" name="TextBox 8">
            <a:extLst>
              <a:ext uri="{FF2B5EF4-FFF2-40B4-BE49-F238E27FC236}">
                <a16:creationId xmlns:a16="http://schemas.microsoft.com/office/drawing/2014/main" id="{9CAF4EFD-2677-4148-B021-C0C2A2FBB9C7}"/>
              </a:ext>
            </a:extLst>
          </p:cNvPr>
          <p:cNvSpPr txBox="1"/>
          <p:nvPr/>
        </p:nvSpPr>
        <p:spPr>
          <a:xfrm>
            <a:off x="3778203" y="1994397"/>
            <a:ext cx="2632871" cy="523220"/>
          </a:xfrm>
          <a:prstGeom prst="rect">
            <a:avLst/>
          </a:prstGeom>
          <a:noFill/>
        </p:spPr>
        <p:txBody>
          <a:bodyPr wrap="square" rtlCol="0">
            <a:spAutoFit/>
          </a:bodyPr>
          <a:lstStyle/>
          <a:p>
            <a:r>
              <a:rPr lang="en-US" sz="2800" b="1"/>
              <a:t>Hybrid:</a:t>
            </a:r>
          </a:p>
        </p:txBody>
      </p:sp>
    </p:spTree>
    <p:extLst>
      <p:ext uri="{BB962C8B-B14F-4D97-AF65-F5344CB8AC3E}">
        <p14:creationId xmlns:p14="http://schemas.microsoft.com/office/powerpoint/2010/main" val="87039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2" descr="New Electrified Focus EcoBoost Hybrid Delivers 17 Per Cent Better Fuel  Efficiency, New Comfort and Connected Tech | Ford of Europe | Ford Media  Center">
            <a:extLst>
              <a:ext uri="{FF2B5EF4-FFF2-40B4-BE49-F238E27FC236}">
                <a16:creationId xmlns:a16="http://schemas.microsoft.com/office/drawing/2014/main" id="{F508B992-951E-483F-A875-4894B97EB3F3}"/>
              </a:ext>
            </a:extLst>
          </p:cNvPr>
          <p:cNvPicPr>
            <a:picLocks noChangeAspect="1" noChangeArrowheads="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b="6817"/>
          <a:stretch/>
        </p:blipFill>
        <p:spPr bwMode="auto">
          <a:xfrm>
            <a:off x="20" y="0"/>
            <a:ext cx="12191980" cy="63905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DB9A2F-16E8-4BF7-8C5C-5B8C52B295A6}"/>
              </a:ext>
            </a:extLst>
          </p:cNvPr>
          <p:cNvSpPr txBox="1"/>
          <p:nvPr/>
        </p:nvSpPr>
        <p:spPr>
          <a:xfrm>
            <a:off x="276447" y="718899"/>
            <a:ext cx="5086647" cy="911317"/>
          </a:xfrm>
          <a:prstGeom prst="rect">
            <a:avLst/>
          </a:prstGeom>
        </p:spPr>
        <p:txBody>
          <a:bodyPr vert="horz" lIns="91440" tIns="45720" rIns="91440" bIns="45720" rtlCol="0" anchor="b">
            <a:normAutofit/>
          </a:bodyPr>
          <a:lstStyle/>
          <a:p>
            <a:r>
              <a:rPr lang="en-US" sz="4000" spc="-50">
                <a:solidFill>
                  <a:schemeClr val="bg1"/>
                </a:solidFill>
              </a:rPr>
              <a:t>Petrol and Diesel</a:t>
            </a:r>
          </a:p>
        </p:txBody>
      </p:sp>
      <p:pic>
        <p:nvPicPr>
          <p:cNvPr id="3" name="Picture 2">
            <a:extLst>
              <a:ext uri="{FF2B5EF4-FFF2-40B4-BE49-F238E27FC236}">
                <a16:creationId xmlns:a16="http://schemas.microsoft.com/office/drawing/2014/main" id="{52DB79D3-1AFF-4B56-AFE2-E9327574D4FA}"/>
              </a:ext>
            </a:extLst>
          </p:cNvPr>
          <p:cNvPicPr>
            <a:picLocks noChangeAspect="1"/>
          </p:cNvPicPr>
          <p:nvPr/>
        </p:nvPicPr>
        <p:blipFill>
          <a:blip r:embed="rId4"/>
          <a:stretch>
            <a:fillRect/>
          </a:stretch>
        </p:blipFill>
        <p:spPr>
          <a:xfrm>
            <a:off x="200844" y="2067194"/>
            <a:ext cx="8979594" cy="4158662"/>
          </a:xfrm>
          <a:prstGeom prst="rect">
            <a:avLst/>
          </a:prstGeom>
        </p:spPr>
      </p:pic>
      <p:pic>
        <p:nvPicPr>
          <p:cNvPr id="11" name="Picture 10">
            <a:extLst>
              <a:ext uri="{FF2B5EF4-FFF2-40B4-BE49-F238E27FC236}">
                <a16:creationId xmlns:a16="http://schemas.microsoft.com/office/drawing/2014/main" id="{11A305FF-6A62-4BCB-A128-CC62F5AE1657}"/>
              </a:ext>
            </a:extLst>
          </p:cNvPr>
          <p:cNvPicPr>
            <a:picLocks noChangeAspect="1"/>
          </p:cNvPicPr>
          <p:nvPr/>
        </p:nvPicPr>
        <p:blipFill rotWithShape="1">
          <a:blip r:embed="rId5"/>
          <a:srcRect r="24507"/>
          <a:stretch/>
        </p:blipFill>
        <p:spPr>
          <a:xfrm>
            <a:off x="4667063" y="632144"/>
            <a:ext cx="7248490" cy="4421059"/>
          </a:xfrm>
          <a:prstGeom prst="rect">
            <a:avLst/>
          </a:prstGeom>
        </p:spPr>
      </p:pic>
    </p:spTree>
    <p:extLst>
      <p:ext uri="{BB962C8B-B14F-4D97-AF65-F5344CB8AC3E}">
        <p14:creationId xmlns:p14="http://schemas.microsoft.com/office/powerpoint/2010/main" val="38183808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2019 Ford Fiesta">
            <a:extLst>
              <a:ext uri="{FF2B5EF4-FFF2-40B4-BE49-F238E27FC236}">
                <a16:creationId xmlns:a16="http://schemas.microsoft.com/office/drawing/2014/main" id="{BECB1B7F-A6DE-4ED3-91CE-89A84C0515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865" b="7865"/>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1">
            <a:extLst>
              <a:ext uri="{FF2B5EF4-FFF2-40B4-BE49-F238E27FC236}">
                <a16:creationId xmlns:a16="http://schemas.microsoft.com/office/drawing/2014/main" id="{77D4E339-1FDC-4F64-BACC-DA1625A5A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2794" y="0"/>
            <a:ext cx="9339206" cy="6858000"/>
          </a:xfrm>
          <a:prstGeom prst="rect">
            <a:avLst/>
          </a:prstGeom>
          <a:gradFill flip="none" rotWithShape="1">
            <a:gsLst>
              <a:gs pos="58000">
                <a:schemeClr val="tx1">
                  <a:alpha val="35000"/>
                </a:schemeClr>
              </a:gs>
              <a:gs pos="33000">
                <a:schemeClr val="tx1">
                  <a:alpha val="20000"/>
                </a:schemeClr>
              </a:gs>
              <a:gs pos="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A23271C-DDCB-4B3F-AA7E-28AA477F86A7}"/>
              </a:ext>
            </a:extLst>
          </p:cNvPr>
          <p:cNvSpPr txBox="1"/>
          <p:nvPr/>
        </p:nvSpPr>
        <p:spPr>
          <a:xfrm>
            <a:off x="4985517" y="3331444"/>
            <a:ext cx="6470692" cy="122930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i="0" spc="-50" err="1">
                <a:solidFill>
                  <a:schemeClr val="bg1"/>
                </a:solidFill>
                <a:effectLst/>
                <a:latin typeface="+mj-lt"/>
                <a:ea typeface="+mj-ea"/>
                <a:cs typeface="+mj-cs"/>
              </a:rPr>
              <a:t>iNTERPRET</a:t>
            </a:r>
            <a:endParaRPr lang="en-US" sz="5400" spc="-50">
              <a:solidFill>
                <a:schemeClr val="bg1"/>
              </a:solidFill>
              <a:latin typeface="+mj-lt"/>
              <a:ea typeface="+mj-ea"/>
              <a:cs typeface="+mj-cs"/>
            </a:endParaRPr>
          </a:p>
        </p:txBody>
      </p:sp>
      <p:cxnSp>
        <p:nvCxnSpPr>
          <p:cNvPr id="21" name="Straight Connector 13">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bg1">
                <a:alpha val="9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New Electrified Focus EcoBoost Hybrid Delivers 17 Per Cent Better Fuel  Efficiency, New Comfort and Connected Tech | Ford of Europe | Ford Media  Center">
            <a:extLst>
              <a:ext uri="{FF2B5EF4-FFF2-40B4-BE49-F238E27FC236}">
                <a16:creationId xmlns:a16="http://schemas.microsoft.com/office/drawing/2014/main" id="{EAD96ADC-12C5-422A-B427-F8223FC839E1}"/>
              </a:ext>
            </a:extLst>
          </p:cNvPr>
          <p:cNvPicPr>
            <a:picLocks noChangeAspect="1" noChangeArrowheads="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4F1C1A3-BB76-45A5-AF1C-8539DE5B2671}"/>
              </a:ext>
            </a:extLst>
          </p:cNvPr>
          <p:cNvSpPr txBox="1"/>
          <p:nvPr/>
        </p:nvSpPr>
        <p:spPr>
          <a:xfrm>
            <a:off x="1097280" y="2108201"/>
            <a:ext cx="10058400" cy="3760891"/>
          </a:xfrm>
          <a:prstGeom prst="rect">
            <a:avLst/>
          </a:prstGeom>
        </p:spPr>
        <p:txBody>
          <a:bodyPr vert="horz" lIns="0" tIns="45720" rIns="0" bIns="45720" rtlCol="0">
            <a:normAutofit/>
          </a:bodyPr>
          <a:lstStyle/>
          <a:p>
            <a:pPr marL="285750" indent="-285750">
              <a:spcAft>
                <a:spcPts val="600"/>
              </a:spcAft>
              <a:buFont typeface="Courier New" panose="02070309020205020404" pitchFamily="49" charset="0"/>
              <a:buChar char="o"/>
            </a:pPr>
            <a:r>
              <a:rPr lang="en-US" b="1" dirty="0">
                <a:solidFill>
                  <a:schemeClr val="tx1">
                    <a:lumMod val="75000"/>
                    <a:lumOff val="25000"/>
                  </a:schemeClr>
                </a:solidFill>
              </a:rPr>
              <a:t>OBTAIN</a:t>
            </a:r>
            <a:r>
              <a:rPr lang="en-US" dirty="0">
                <a:solidFill>
                  <a:schemeClr val="tx1">
                    <a:lumMod val="75000"/>
                    <a:lumOff val="25000"/>
                  </a:schemeClr>
                </a:solidFill>
              </a:rPr>
              <a:t>: Project objective, an overview of the datasets we acquired, and data dictionary </a:t>
            </a:r>
            <a:endParaRPr lang="en-US" b="0" i="0" dirty="0">
              <a:solidFill>
                <a:schemeClr val="tx1">
                  <a:lumMod val="75000"/>
                  <a:lumOff val="25000"/>
                </a:schemeClr>
              </a:solidFill>
              <a:effectLst/>
            </a:endParaRPr>
          </a:p>
          <a:p>
            <a:pPr marL="285750" indent="-285750">
              <a:spcAft>
                <a:spcPts val="600"/>
              </a:spcAft>
              <a:buFont typeface="Courier New" panose="02070309020205020404" pitchFamily="49" charset="0"/>
              <a:buChar char="o"/>
            </a:pPr>
            <a:r>
              <a:rPr lang="en-US" b="1" i="0" dirty="0">
                <a:solidFill>
                  <a:schemeClr val="tx1">
                    <a:lumMod val="75000"/>
                    <a:lumOff val="25000"/>
                  </a:schemeClr>
                </a:solidFill>
                <a:effectLst/>
              </a:rPr>
              <a:t>SCRUB</a:t>
            </a:r>
            <a:r>
              <a:rPr lang="en-US" b="0" i="0" dirty="0">
                <a:solidFill>
                  <a:schemeClr val="tx1">
                    <a:lumMod val="75000"/>
                    <a:lumOff val="25000"/>
                  </a:schemeClr>
                </a:solidFill>
                <a:effectLst/>
              </a:rPr>
              <a:t>: </a:t>
            </a:r>
            <a:r>
              <a:rPr lang="en-US" dirty="0">
                <a:solidFill>
                  <a:schemeClr val="tx1">
                    <a:lumMod val="75000"/>
                    <a:lumOff val="25000"/>
                  </a:schemeClr>
                </a:solidFill>
              </a:rPr>
              <a:t>Data </a:t>
            </a:r>
            <a:r>
              <a:rPr lang="en-US" b="0" i="0" dirty="0">
                <a:solidFill>
                  <a:schemeClr val="tx1">
                    <a:lumMod val="75000"/>
                    <a:lumOff val="25000"/>
                  </a:schemeClr>
                </a:solidFill>
                <a:effectLst/>
              </a:rPr>
              <a:t>munging process, challenges and solutions</a:t>
            </a:r>
          </a:p>
          <a:p>
            <a:pPr marL="285750" indent="-285750">
              <a:spcAft>
                <a:spcPts val="600"/>
              </a:spcAft>
              <a:buFont typeface="Courier New" panose="02070309020205020404" pitchFamily="49" charset="0"/>
              <a:buChar char="o"/>
            </a:pPr>
            <a:r>
              <a:rPr lang="en-US" b="1" i="0" dirty="0">
                <a:solidFill>
                  <a:schemeClr val="tx1">
                    <a:lumMod val="75000"/>
                    <a:lumOff val="25000"/>
                  </a:schemeClr>
                </a:solidFill>
                <a:effectLst/>
              </a:rPr>
              <a:t>EXPLORE</a:t>
            </a:r>
            <a:r>
              <a:rPr lang="en-US" b="0" i="0" dirty="0">
                <a:solidFill>
                  <a:schemeClr val="tx1">
                    <a:lumMod val="75000"/>
                    <a:lumOff val="25000"/>
                  </a:schemeClr>
                </a:solidFill>
                <a:effectLst/>
              </a:rPr>
              <a:t>: Initial modeling and exploratory analysis including</a:t>
            </a:r>
          </a:p>
          <a:p>
            <a:pPr marL="285750" indent="-285750">
              <a:spcAft>
                <a:spcPts val="600"/>
              </a:spcAft>
              <a:buFont typeface="Courier New" panose="02070309020205020404" pitchFamily="49" charset="0"/>
              <a:buChar char="o"/>
            </a:pPr>
            <a:r>
              <a:rPr lang="en-US" b="1" dirty="0">
                <a:solidFill>
                  <a:schemeClr val="tx1">
                    <a:lumMod val="75000"/>
                    <a:lumOff val="25000"/>
                  </a:schemeClr>
                </a:solidFill>
              </a:rPr>
              <a:t>MODEL</a:t>
            </a:r>
            <a:r>
              <a:rPr lang="en-US" dirty="0">
                <a:solidFill>
                  <a:schemeClr val="tx1">
                    <a:lumMod val="75000"/>
                    <a:lumOff val="25000"/>
                  </a:schemeClr>
                </a:solidFill>
              </a:rPr>
              <a:t>: Linear modeling to anticipate buyer needs</a:t>
            </a:r>
          </a:p>
          <a:p>
            <a:pPr marL="285750" indent="-285750">
              <a:spcAft>
                <a:spcPts val="600"/>
              </a:spcAft>
              <a:buFont typeface="Courier New" panose="02070309020205020404" pitchFamily="49" charset="0"/>
              <a:buChar char="o"/>
            </a:pPr>
            <a:r>
              <a:rPr lang="en-US" b="1" i="0" dirty="0" err="1">
                <a:solidFill>
                  <a:schemeClr val="tx1">
                    <a:lumMod val="75000"/>
                    <a:lumOff val="25000"/>
                  </a:schemeClr>
                </a:solidFill>
                <a:effectLst/>
              </a:rPr>
              <a:t>iNTERPRET</a:t>
            </a:r>
            <a:r>
              <a:rPr lang="en-US" b="0" i="0" dirty="0">
                <a:solidFill>
                  <a:schemeClr val="tx1">
                    <a:lumMod val="75000"/>
                    <a:lumOff val="25000"/>
                  </a:schemeClr>
                </a:solidFill>
                <a:effectLst/>
              </a:rPr>
              <a:t>: Conclusions, what did we learn?</a:t>
            </a:r>
          </a:p>
          <a:p>
            <a:pPr marL="285750" indent="-285750">
              <a:spcAft>
                <a:spcPts val="600"/>
              </a:spcAft>
              <a:buFont typeface="Courier New" panose="02070309020205020404" pitchFamily="49" charset="0"/>
              <a:buChar char="o"/>
            </a:pPr>
            <a:endParaRPr lang="en-US" b="0" i="0" dirty="0">
              <a:solidFill>
                <a:schemeClr val="tx1">
                  <a:lumMod val="75000"/>
                  <a:lumOff val="25000"/>
                </a:schemeClr>
              </a:solidFill>
              <a:effectLst/>
            </a:endParaRPr>
          </a:p>
        </p:txBody>
      </p:sp>
      <p:sp>
        <p:nvSpPr>
          <p:cNvPr id="79" name="Rectangle 78">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0A595C90-53F4-4924-8E3C-7AF97C8873CD}"/>
              </a:ext>
            </a:extLst>
          </p:cNvPr>
          <p:cNvSpPr txBox="1"/>
          <p:nvPr/>
        </p:nvSpPr>
        <p:spPr>
          <a:xfrm>
            <a:off x="1031508" y="679352"/>
            <a:ext cx="7219507" cy="1323439"/>
          </a:xfrm>
          <a:prstGeom prst="rect">
            <a:avLst/>
          </a:prstGeom>
          <a:noFill/>
        </p:spPr>
        <p:txBody>
          <a:bodyPr wrap="square" rtlCol="0">
            <a:spAutoFit/>
          </a:bodyPr>
          <a:lstStyle/>
          <a:p>
            <a:r>
              <a:rPr lang="en-US" sz="8000"/>
              <a:t>OSEMN</a:t>
            </a:r>
          </a:p>
        </p:txBody>
      </p:sp>
    </p:spTree>
    <p:extLst>
      <p:ext uri="{BB962C8B-B14F-4D97-AF65-F5344CB8AC3E}">
        <p14:creationId xmlns:p14="http://schemas.microsoft.com/office/powerpoint/2010/main" val="92377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New Electrified Focus EcoBoost Hybrid Delivers 17 Per Cent Better Fuel  Efficiency, New Comfort and Connected Tech | Ford of Europe | Ford Media  Center">
            <a:extLst>
              <a:ext uri="{FF2B5EF4-FFF2-40B4-BE49-F238E27FC236}">
                <a16:creationId xmlns:a16="http://schemas.microsoft.com/office/drawing/2014/main" id="{EAD96ADC-12C5-422A-B427-F8223FC839E1}"/>
              </a:ext>
            </a:extLst>
          </p:cNvPr>
          <p:cNvPicPr>
            <a:picLocks noChangeAspect="1" noChangeArrowheads="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0A595C90-53F4-4924-8E3C-7AF97C8873CD}"/>
              </a:ext>
            </a:extLst>
          </p:cNvPr>
          <p:cNvSpPr txBox="1"/>
          <p:nvPr/>
        </p:nvSpPr>
        <p:spPr>
          <a:xfrm>
            <a:off x="1042646" y="847102"/>
            <a:ext cx="10814595" cy="923330"/>
          </a:xfrm>
          <a:prstGeom prst="rect">
            <a:avLst/>
          </a:prstGeom>
          <a:noFill/>
        </p:spPr>
        <p:txBody>
          <a:bodyPr wrap="square" rtlCol="0">
            <a:spAutoFit/>
          </a:bodyPr>
          <a:lstStyle/>
          <a:p>
            <a:r>
              <a:rPr lang="en-US" sz="5400" b="1" dirty="0"/>
              <a:t>Where are all the Electric Cars…?</a:t>
            </a:r>
          </a:p>
        </p:txBody>
      </p:sp>
      <p:sp>
        <p:nvSpPr>
          <p:cNvPr id="10" name="TextBox 9">
            <a:extLst>
              <a:ext uri="{FF2B5EF4-FFF2-40B4-BE49-F238E27FC236}">
                <a16:creationId xmlns:a16="http://schemas.microsoft.com/office/drawing/2014/main" id="{5934A870-B08C-4974-8BA3-FE77AF500419}"/>
              </a:ext>
            </a:extLst>
          </p:cNvPr>
          <p:cNvSpPr txBox="1"/>
          <p:nvPr/>
        </p:nvSpPr>
        <p:spPr>
          <a:xfrm>
            <a:off x="1207898" y="2062748"/>
            <a:ext cx="8917969" cy="1200329"/>
          </a:xfrm>
          <a:prstGeom prst="rect">
            <a:avLst/>
          </a:prstGeom>
          <a:noFill/>
        </p:spPr>
        <p:txBody>
          <a:bodyPr wrap="square" rtlCol="0">
            <a:spAutoFit/>
          </a:bodyPr>
          <a:lstStyle/>
          <a:p>
            <a:r>
              <a:rPr lang="en-US" b="1" dirty="0"/>
              <a:t>In exploring the count of each fuel type, we discovered there was virtually no data on electric, hybrid, or other fuel types in the Kaggle set.  This is mirrored by the fuel.gov data, indicating it may not be the Kaggle user’s failure to acquire data on Ford used electric and hybrid cars, but an absence of available data for Ford in the time period:</a:t>
            </a:r>
          </a:p>
        </p:txBody>
      </p:sp>
      <p:pic>
        <p:nvPicPr>
          <p:cNvPr id="4" name="Picture 3">
            <a:extLst>
              <a:ext uri="{FF2B5EF4-FFF2-40B4-BE49-F238E27FC236}">
                <a16:creationId xmlns:a16="http://schemas.microsoft.com/office/drawing/2014/main" id="{6F188089-B155-41EC-AA55-8D7F07A19E14}"/>
              </a:ext>
            </a:extLst>
          </p:cNvPr>
          <p:cNvPicPr>
            <a:picLocks noChangeAspect="1"/>
          </p:cNvPicPr>
          <p:nvPr/>
        </p:nvPicPr>
        <p:blipFill rotWithShape="1">
          <a:blip r:embed="rId4"/>
          <a:srcRect l="2296" t="4776"/>
          <a:stretch/>
        </p:blipFill>
        <p:spPr>
          <a:xfrm>
            <a:off x="164249" y="4063656"/>
            <a:ext cx="4054814" cy="1501336"/>
          </a:xfrm>
          <a:prstGeom prst="rect">
            <a:avLst/>
          </a:prstGeom>
        </p:spPr>
      </p:pic>
      <p:pic>
        <p:nvPicPr>
          <p:cNvPr id="6" name="Picture 5">
            <a:extLst>
              <a:ext uri="{FF2B5EF4-FFF2-40B4-BE49-F238E27FC236}">
                <a16:creationId xmlns:a16="http://schemas.microsoft.com/office/drawing/2014/main" id="{9021626D-3583-442D-9B35-1F54A481CF4C}"/>
              </a:ext>
            </a:extLst>
          </p:cNvPr>
          <p:cNvPicPr>
            <a:picLocks noChangeAspect="1"/>
          </p:cNvPicPr>
          <p:nvPr/>
        </p:nvPicPr>
        <p:blipFill>
          <a:blip r:embed="rId5"/>
          <a:stretch>
            <a:fillRect/>
          </a:stretch>
        </p:blipFill>
        <p:spPr>
          <a:xfrm>
            <a:off x="164249" y="5556301"/>
            <a:ext cx="4054814" cy="673415"/>
          </a:xfrm>
          <a:prstGeom prst="rect">
            <a:avLst/>
          </a:prstGeom>
        </p:spPr>
      </p:pic>
      <p:sp>
        <p:nvSpPr>
          <p:cNvPr id="7" name="TextBox 6">
            <a:extLst>
              <a:ext uri="{FF2B5EF4-FFF2-40B4-BE49-F238E27FC236}">
                <a16:creationId xmlns:a16="http://schemas.microsoft.com/office/drawing/2014/main" id="{6F54DD49-DFA4-4AD1-964D-2B7A3E39B228}"/>
              </a:ext>
            </a:extLst>
          </p:cNvPr>
          <p:cNvSpPr txBox="1"/>
          <p:nvPr/>
        </p:nvSpPr>
        <p:spPr>
          <a:xfrm>
            <a:off x="1306890" y="3523240"/>
            <a:ext cx="2006600" cy="369332"/>
          </a:xfrm>
          <a:prstGeom prst="rect">
            <a:avLst/>
          </a:prstGeom>
          <a:noFill/>
        </p:spPr>
        <p:txBody>
          <a:bodyPr wrap="square" rtlCol="0">
            <a:spAutoFit/>
          </a:bodyPr>
          <a:lstStyle/>
          <a:p>
            <a:r>
              <a:rPr lang="en-US" b="1" u="sng" dirty="0"/>
              <a:t>Kaggle Dataset</a:t>
            </a:r>
          </a:p>
        </p:txBody>
      </p:sp>
      <p:pic>
        <p:nvPicPr>
          <p:cNvPr id="9" name="Picture 8">
            <a:extLst>
              <a:ext uri="{FF2B5EF4-FFF2-40B4-BE49-F238E27FC236}">
                <a16:creationId xmlns:a16="http://schemas.microsoft.com/office/drawing/2014/main" id="{FFF47991-DA8E-429A-969B-192CFE9C4BCA}"/>
              </a:ext>
            </a:extLst>
          </p:cNvPr>
          <p:cNvPicPr>
            <a:picLocks noChangeAspect="1"/>
          </p:cNvPicPr>
          <p:nvPr/>
        </p:nvPicPr>
        <p:blipFill>
          <a:blip r:embed="rId6"/>
          <a:stretch>
            <a:fillRect/>
          </a:stretch>
        </p:blipFill>
        <p:spPr>
          <a:xfrm>
            <a:off x="4375603" y="3936707"/>
            <a:ext cx="3638513" cy="1456466"/>
          </a:xfrm>
          <a:prstGeom prst="rect">
            <a:avLst/>
          </a:prstGeom>
        </p:spPr>
      </p:pic>
      <p:pic>
        <p:nvPicPr>
          <p:cNvPr id="13" name="Picture 12">
            <a:extLst>
              <a:ext uri="{FF2B5EF4-FFF2-40B4-BE49-F238E27FC236}">
                <a16:creationId xmlns:a16="http://schemas.microsoft.com/office/drawing/2014/main" id="{D72FA7D3-80C2-4969-B50B-504BD40FB064}"/>
              </a:ext>
            </a:extLst>
          </p:cNvPr>
          <p:cNvPicPr>
            <a:picLocks noChangeAspect="1"/>
          </p:cNvPicPr>
          <p:nvPr/>
        </p:nvPicPr>
        <p:blipFill>
          <a:blip r:embed="rId7"/>
          <a:stretch>
            <a:fillRect/>
          </a:stretch>
        </p:blipFill>
        <p:spPr>
          <a:xfrm>
            <a:off x="4375604" y="5367963"/>
            <a:ext cx="3638512" cy="861753"/>
          </a:xfrm>
          <a:prstGeom prst="rect">
            <a:avLst/>
          </a:prstGeom>
        </p:spPr>
      </p:pic>
      <p:pic>
        <p:nvPicPr>
          <p:cNvPr id="15" name="Picture 14">
            <a:extLst>
              <a:ext uri="{FF2B5EF4-FFF2-40B4-BE49-F238E27FC236}">
                <a16:creationId xmlns:a16="http://schemas.microsoft.com/office/drawing/2014/main" id="{2642F59B-5065-41B7-BA6F-C9718B5BC051}"/>
              </a:ext>
            </a:extLst>
          </p:cNvPr>
          <p:cNvPicPr>
            <a:picLocks noChangeAspect="1"/>
          </p:cNvPicPr>
          <p:nvPr/>
        </p:nvPicPr>
        <p:blipFill>
          <a:blip r:embed="rId8"/>
          <a:stretch>
            <a:fillRect/>
          </a:stretch>
        </p:blipFill>
        <p:spPr>
          <a:xfrm>
            <a:off x="8124844" y="4881730"/>
            <a:ext cx="3956427" cy="1364285"/>
          </a:xfrm>
          <a:prstGeom prst="rect">
            <a:avLst/>
          </a:prstGeom>
        </p:spPr>
      </p:pic>
      <p:sp>
        <p:nvSpPr>
          <p:cNvPr id="22" name="TextBox 21">
            <a:extLst>
              <a:ext uri="{FF2B5EF4-FFF2-40B4-BE49-F238E27FC236}">
                <a16:creationId xmlns:a16="http://schemas.microsoft.com/office/drawing/2014/main" id="{53A2A36A-E1EC-4704-A111-4940066A2AAF}"/>
              </a:ext>
            </a:extLst>
          </p:cNvPr>
          <p:cNvSpPr txBox="1"/>
          <p:nvPr/>
        </p:nvSpPr>
        <p:spPr>
          <a:xfrm>
            <a:off x="7558823" y="3440426"/>
            <a:ext cx="2006600" cy="369332"/>
          </a:xfrm>
          <a:prstGeom prst="rect">
            <a:avLst/>
          </a:prstGeom>
          <a:noFill/>
        </p:spPr>
        <p:txBody>
          <a:bodyPr wrap="square" rtlCol="0">
            <a:spAutoFit/>
          </a:bodyPr>
          <a:lstStyle/>
          <a:p>
            <a:r>
              <a:rPr lang="en-US" b="1" u="sng" dirty="0"/>
              <a:t>.Gov Dataset</a:t>
            </a:r>
          </a:p>
        </p:txBody>
      </p:sp>
      <p:sp>
        <p:nvSpPr>
          <p:cNvPr id="16" name="TextBox 15">
            <a:extLst>
              <a:ext uri="{FF2B5EF4-FFF2-40B4-BE49-F238E27FC236}">
                <a16:creationId xmlns:a16="http://schemas.microsoft.com/office/drawing/2014/main" id="{AEC04557-97A1-42B8-BE7B-E0873FEF0D10}"/>
              </a:ext>
            </a:extLst>
          </p:cNvPr>
          <p:cNvSpPr txBox="1"/>
          <p:nvPr/>
        </p:nvSpPr>
        <p:spPr>
          <a:xfrm>
            <a:off x="8170657" y="3936707"/>
            <a:ext cx="3910614" cy="830997"/>
          </a:xfrm>
          <a:prstGeom prst="rect">
            <a:avLst/>
          </a:prstGeom>
          <a:noFill/>
        </p:spPr>
        <p:txBody>
          <a:bodyPr wrap="square" rtlCol="0">
            <a:spAutoFit/>
          </a:bodyPr>
          <a:lstStyle/>
          <a:p>
            <a:r>
              <a:rPr lang="en-US" sz="1200" dirty="0"/>
              <a:t>Please note: Kaggle counts the number of used vehicles (the cars themselves). The .GOV set does not have multiples of the same make and model; it is counting the number of unique models produced I </a:t>
            </a:r>
            <a:r>
              <a:rPr lang="en-US" sz="1200" dirty="0" err="1"/>
              <a:t>na</a:t>
            </a:r>
            <a:r>
              <a:rPr lang="en-US" sz="1200" dirty="0"/>
              <a:t> year)</a:t>
            </a:r>
          </a:p>
        </p:txBody>
      </p:sp>
    </p:spTree>
    <p:extLst>
      <p:ext uri="{BB962C8B-B14F-4D97-AF65-F5344CB8AC3E}">
        <p14:creationId xmlns:p14="http://schemas.microsoft.com/office/powerpoint/2010/main" val="106212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New Electrified Focus EcoBoost Hybrid Delivers 17 Per Cent Better Fuel  Efficiency, New Comfort and Connected Tech | Ford of Europe | Ford Media  Center">
            <a:extLst>
              <a:ext uri="{FF2B5EF4-FFF2-40B4-BE49-F238E27FC236}">
                <a16:creationId xmlns:a16="http://schemas.microsoft.com/office/drawing/2014/main" id="{EAD96ADC-12C5-422A-B427-F8223FC839E1}"/>
              </a:ext>
            </a:extLst>
          </p:cNvPr>
          <p:cNvPicPr>
            <a:picLocks noChangeAspect="1" noChangeArrowheads="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0A595C90-53F4-4924-8E3C-7AF97C8873CD}"/>
              </a:ext>
            </a:extLst>
          </p:cNvPr>
          <p:cNvSpPr txBox="1"/>
          <p:nvPr/>
        </p:nvSpPr>
        <p:spPr>
          <a:xfrm>
            <a:off x="1042646" y="847102"/>
            <a:ext cx="10814595" cy="923330"/>
          </a:xfrm>
          <a:prstGeom prst="rect">
            <a:avLst/>
          </a:prstGeom>
          <a:noFill/>
        </p:spPr>
        <p:txBody>
          <a:bodyPr wrap="square" rtlCol="0">
            <a:spAutoFit/>
          </a:bodyPr>
          <a:lstStyle/>
          <a:p>
            <a:r>
              <a:rPr lang="en-US" sz="5400" b="1" dirty="0"/>
              <a:t>What Happened to the Electric Car?</a:t>
            </a:r>
          </a:p>
        </p:txBody>
      </p:sp>
      <p:sp>
        <p:nvSpPr>
          <p:cNvPr id="10" name="TextBox 9">
            <a:extLst>
              <a:ext uri="{FF2B5EF4-FFF2-40B4-BE49-F238E27FC236}">
                <a16:creationId xmlns:a16="http://schemas.microsoft.com/office/drawing/2014/main" id="{5934A870-B08C-4974-8BA3-FE77AF500419}"/>
              </a:ext>
            </a:extLst>
          </p:cNvPr>
          <p:cNvSpPr txBox="1"/>
          <p:nvPr/>
        </p:nvSpPr>
        <p:spPr>
          <a:xfrm>
            <a:off x="1207898" y="2062748"/>
            <a:ext cx="9121435" cy="369332"/>
          </a:xfrm>
          <a:prstGeom prst="rect">
            <a:avLst/>
          </a:prstGeom>
          <a:noFill/>
        </p:spPr>
        <p:txBody>
          <a:bodyPr wrap="square" rtlCol="0">
            <a:spAutoFit/>
          </a:bodyPr>
          <a:lstStyle/>
          <a:p>
            <a:r>
              <a:rPr lang="en-US" b="1" dirty="0"/>
              <a:t>This was a really interesting find, so we did a little digging into the history of the Electric car.</a:t>
            </a:r>
          </a:p>
        </p:txBody>
      </p:sp>
      <p:sp>
        <p:nvSpPr>
          <p:cNvPr id="3" name="TextBox 2">
            <a:extLst>
              <a:ext uri="{FF2B5EF4-FFF2-40B4-BE49-F238E27FC236}">
                <a16:creationId xmlns:a16="http://schemas.microsoft.com/office/drawing/2014/main" id="{7EAA4B15-B94C-4028-ADB4-EBFD7386F3FB}"/>
              </a:ext>
            </a:extLst>
          </p:cNvPr>
          <p:cNvSpPr txBox="1"/>
          <p:nvPr/>
        </p:nvSpPr>
        <p:spPr>
          <a:xfrm>
            <a:off x="389467" y="2590800"/>
            <a:ext cx="11319933" cy="4031873"/>
          </a:xfrm>
          <a:prstGeom prst="rect">
            <a:avLst/>
          </a:prstGeom>
          <a:noFill/>
        </p:spPr>
        <p:txBody>
          <a:bodyPr wrap="square" rtlCol="0">
            <a:spAutoFit/>
          </a:bodyPr>
          <a:lstStyle/>
          <a:p>
            <a:r>
              <a:rPr lang="en-US" sz="1600" dirty="0"/>
              <a:t>The Electric car has actually been around for a very long time- according to energy.gov, since 1828!  They were, in fact, very popular until 1908, when Ford’s Model T introduced a mass produced gas powered car, that unfortunately, resulted in the decline of popularity of electric vehicles… By 1935, due to cheaper gas powered cars and the ready availability of crude oil in Texas, EV’s were basically obsolete.  It isn’t until soaring gas prices in the 1970s that companies start looking at electric vehicles again.  However, at the time, electric vehicles just aren’t as fast as gas cars, and have a limited distance they can travel, so interest again drops off until the mid 90s. The first mass produced Hybrid doesn’t come into play until 1997- and it comes from Toyota, not Ford.  Ford really joins the game again in 1999, when it purchases </a:t>
            </a:r>
            <a:r>
              <a:rPr lang="en-US" sz="1600" dirty="0" err="1"/>
              <a:t>Th!nk</a:t>
            </a:r>
            <a:r>
              <a:rPr lang="en-US" sz="1600" dirty="0"/>
              <a:t> City from a Norwegian company. </a:t>
            </a:r>
            <a:r>
              <a:rPr lang="en-US" sz="1600" dirty="0" err="1"/>
              <a:t>Th!nk</a:t>
            </a:r>
            <a:r>
              <a:rPr lang="en-US" sz="1600" dirty="0"/>
              <a:t> has a range of 53 miles and top speed of 55 MPH – so it’s not bad, but it’s not highway ready – and Ford ditches the product line.  In the late 90’s, they try again with the Ranger EV, but this car is 52k and had a number of quality problems after 25,000 miles of use.  Ford again ditches the project.  Due to the popularity of Toyota’s Prius, Ford tries again with the Focus Electric in 2009.  It goes into production by 2011 (you may have noticed the 10 year gap in electric car data in the prior slide). Ford eventually winds up dropping the project in 2018 as the electric batteries are just too expensive for the company. Ford has announced their intention of investing 11$ billion to produce fully electric vehicles by 2022 – including an electric Mustang inspired SUV.</a:t>
            </a:r>
          </a:p>
          <a:p>
            <a:r>
              <a:rPr lang="en-US" sz="1600" dirty="0">
                <a:hlinkClick r:id="rId4"/>
              </a:rPr>
              <a:t>https://www.energy.gov/timeline/timeline-history-electric-car</a:t>
            </a:r>
            <a:endParaRPr lang="en-US" sz="1600" dirty="0"/>
          </a:p>
          <a:p>
            <a:r>
              <a:rPr lang="en-US" sz="1600" dirty="0">
                <a:hlinkClick r:id="rId5"/>
              </a:rPr>
              <a:t>https://insideevs.com/features/342330/ford-electric-cars-past-present-and-future/</a:t>
            </a:r>
            <a:endParaRPr lang="en-US" sz="1600" dirty="0"/>
          </a:p>
          <a:p>
            <a:r>
              <a:rPr lang="en-US" sz="1600" dirty="0"/>
              <a:t> </a:t>
            </a:r>
          </a:p>
        </p:txBody>
      </p:sp>
    </p:spTree>
    <p:extLst>
      <p:ext uri="{BB962C8B-B14F-4D97-AF65-F5344CB8AC3E}">
        <p14:creationId xmlns:p14="http://schemas.microsoft.com/office/powerpoint/2010/main" val="216017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New Electrified Focus EcoBoost Hybrid Delivers 17 Per Cent Better Fuel  Efficiency, New Comfort and Connected Tech | Ford of Europe | Ford Media  Center">
            <a:extLst>
              <a:ext uri="{FF2B5EF4-FFF2-40B4-BE49-F238E27FC236}">
                <a16:creationId xmlns:a16="http://schemas.microsoft.com/office/drawing/2014/main" id="{EAD96ADC-12C5-422A-B427-F8223FC839E1}"/>
              </a:ext>
            </a:extLst>
          </p:cNvPr>
          <p:cNvPicPr>
            <a:picLocks noChangeAspect="1" noChangeArrowheads="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0A595C90-53F4-4924-8E3C-7AF97C8873CD}"/>
              </a:ext>
            </a:extLst>
          </p:cNvPr>
          <p:cNvSpPr txBox="1"/>
          <p:nvPr/>
        </p:nvSpPr>
        <p:spPr>
          <a:xfrm>
            <a:off x="1031508" y="679352"/>
            <a:ext cx="10814595" cy="1107996"/>
          </a:xfrm>
          <a:prstGeom prst="rect">
            <a:avLst/>
          </a:prstGeom>
          <a:noFill/>
        </p:spPr>
        <p:txBody>
          <a:bodyPr wrap="square" rtlCol="0">
            <a:spAutoFit/>
          </a:bodyPr>
          <a:lstStyle/>
          <a:p>
            <a:r>
              <a:rPr lang="en-US" sz="6600" b="1"/>
              <a:t>In Conclusion</a:t>
            </a:r>
          </a:p>
        </p:txBody>
      </p:sp>
      <p:sp>
        <p:nvSpPr>
          <p:cNvPr id="10" name="TextBox 9">
            <a:extLst>
              <a:ext uri="{FF2B5EF4-FFF2-40B4-BE49-F238E27FC236}">
                <a16:creationId xmlns:a16="http://schemas.microsoft.com/office/drawing/2014/main" id="{5934A870-B08C-4974-8BA3-FE77AF500419}"/>
              </a:ext>
            </a:extLst>
          </p:cNvPr>
          <p:cNvSpPr txBox="1"/>
          <p:nvPr/>
        </p:nvSpPr>
        <p:spPr>
          <a:xfrm>
            <a:off x="1207898" y="2062748"/>
            <a:ext cx="8917969" cy="1477328"/>
          </a:xfrm>
          <a:prstGeom prst="rect">
            <a:avLst/>
          </a:prstGeom>
          <a:noFill/>
        </p:spPr>
        <p:txBody>
          <a:bodyPr wrap="square" rtlCol="0">
            <a:spAutoFit/>
          </a:bodyPr>
          <a:lstStyle/>
          <a:p>
            <a:r>
              <a:rPr lang="en-US" b="1" dirty="0"/>
              <a:t>In Regards to MPG and Cost of Fuel</a:t>
            </a:r>
          </a:p>
          <a:p>
            <a:endParaRPr lang="en-US" dirty="0"/>
          </a:p>
          <a:p>
            <a:pPr marL="285750" indent="-285750">
              <a:buFont typeface="Arial" panose="020B0604020202020204" pitchFamily="34" charset="0"/>
              <a:buChar char="•"/>
            </a:pPr>
            <a:r>
              <a:rPr lang="en-US" dirty="0"/>
              <a:t>The lowest fuel costs and the best MPG are, naturally, the Electric and Hybrid vehicles. But good luck finding an Electric or Hybrid Ford in a used car sales lot!  Ford Electrics in particular are extremely rare to come by in a used lot!</a:t>
            </a:r>
          </a:p>
        </p:txBody>
      </p:sp>
      <p:sp>
        <p:nvSpPr>
          <p:cNvPr id="11" name="TextBox 10">
            <a:extLst>
              <a:ext uri="{FF2B5EF4-FFF2-40B4-BE49-F238E27FC236}">
                <a16:creationId xmlns:a16="http://schemas.microsoft.com/office/drawing/2014/main" id="{9CFFD093-7123-4A19-B1EB-307258086B95}"/>
              </a:ext>
            </a:extLst>
          </p:cNvPr>
          <p:cNvSpPr txBox="1"/>
          <p:nvPr/>
        </p:nvSpPr>
        <p:spPr>
          <a:xfrm>
            <a:off x="1207898" y="3937513"/>
            <a:ext cx="10484093" cy="2308324"/>
          </a:xfrm>
          <a:prstGeom prst="rect">
            <a:avLst/>
          </a:prstGeom>
          <a:noFill/>
        </p:spPr>
        <p:txBody>
          <a:bodyPr wrap="square" rtlCol="0">
            <a:spAutoFit/>
          </a:bodyPr>
          <a:lstStyle/>
          <a:p>
            <a:r>
              <a:rPr lang="en-US" b="1" dirty="0"/>
              <a:t>In Regards to Price</a:t>
            </a:r>
          </a:p>
          <a:p>
            <a:endParaRPr lang="en-US" dirty="0"/>
          </a:p>
          <a:p>
            <a:pPr marL="285750" indent="-285750">
              <a:buFont typeface="Arial" panose="020B0604020202020204" pitchFamily="34" charset="0"/>
              <a:buChar char="•"/>
            </a:pPr>
            <a:r>
              <a:rPr lang="en-US" dirty="0"/>
              <a:t>Expect to pay more for certain models over others (stay away from Mustangs if you’re trying to save money!)</a:t>
            </a:r>
          </a:p>
          <a:p>
            <a:pPr marL="285750" indent="-285750">
              <a:buFont typeface="Arial" panose="020B0604020202020204" pitchFamily="34" charset="0"/>
              <a:buChar char="•"/>
            </a:pPr>
            <a:r>
              <a:rPr lang="en-US" dirty="0"/>
              <a:t>Mileage, year, and MPG are also certainly strong factors in predicting the cost of the vehicle.  Engine size, however, is not a factor you’ll need to pay more for.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3387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7144491-DE35-4680-B1FD-CC51FB0616E8}"/>
              </a:ext>
            </a:extLst>
          </p:cNvPr>
          <p:cNvPicPr>
            <a:picLocks noChangeAspect="1"/>
          </p:cNvPicPr>
          <p:nvPr/>
        </p:nvPicPr>
        <p:blipFill rotWithShape="1">
          <a:blip r:embed="rId2"/>
          <a:srcRect b="15730"/>
          <a:stretch/>
        </p:blipFill>
        <p:spPr>
          <a:xfrm>
            <a:off x="20" y="-22"/>
            <a:ext cx="12191977" cy="6858022"/>
          </a:xfrm>
          <a:prstGeom prst="rect">
            <a:avLst/>
          </a:prstGeom>
        </p:spPr>
      </p:pic>
      <p:sp>
        <p:nvSpPr>
          <p:cNvPr id="17" name="Rectangle 16">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0759CA6-3620-40EB-A2C0-00F3B1951284}"/>
              </a:ext>
            </a:extLst>
          </p:cNvPr>
          <p:cNvSpPr txBox="1"/>
          <p:nvPr/>
        </p:nvSpPr>
        <p:spPr>
          <a:xfrm>
            <a:off x="643466" y="643467"/>
            <a:ext cx="5452529" cy="356924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6000" spc="-50">
                <a:solidFill>
                  <a:schemeClr val="bg1"/>
                </a:solidFill>
                <a:latin typeface="+mj-lt"/>
                <a:ea typeface="+mj-ea"/>
                <a:cs typeface="+mj-cs"/>
              </a:rPr>
              <a:t>END.</a:t>
            </a:r>
          </a:p>
        </p:txBody>
      </p:sp>
      <p:sp>
        <p:nvSpPr>
          <p:cNvPr id="19" name="Rectangle 18">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15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6" name="Rectangle 212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28" name="Straight Connector 212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30" name="Rectangle 2129">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6B05BC9C-C08B-4DAB-8573-4A8C9DD054F8}"/>
              </a:ext>
            </a:extLst>
          </p:cNvPr>
          <p:cNvSpPr txBox="1"/>
          <p:nvPr/>
        </p:nvSpPr>
        <p:spPr>
          <a:xfrm>
            <a:off x="484814" y="640080"/>
            <a:ext cx="3659246" cy="28503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spc="-50">
                <a:solidFill>
                  <a:srgbClr val="FFFFFF"/>
                </a:solidFill>
                <a:latin typeface="+mj-lt"/>
                <a:ea typeface="+mj-ea"/>
                <a:cs typeface="+mj-cs"/>
              </a:rPr>
              <a:t>OBTAIN</a:t>
            </a:r>
          </a:p>
        </p:txBody>
      </p:sp>
      <p:cxnSp>
        <p:nvCxnSpPr>
          <p:cNvPr id="2132" name="Straight Connector 2131">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6" name="Picture 2" descr="Ford Ranger pickup: 'A truck that's been built to last' | Motoring | The  Guardian">
            <a:extLst>
              <a:ext uri="{FF2B5EF4-FFF2-40B4-BE49-F238E27FC236}">
                <a16:creationId xmlns:a16="http://schemas.microsoft.com/office/drawing/2014/main" id="{CEBF8655-B607-4855-9CA9-8360BB0C76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03" r="-1" b="1544"/>
          <a:stretch/>
        </p:blipFill>
        <p:spPr bwMode="auto">
          <a:xfrm>
            <a:off x="4635095" y="10"/>
            <a:ext cx="755688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9092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New Electrified Focus EcoBoost Hybrid Delivers 17 Per Cent Better Fuel  Efficiency, New Comfort and Connected Tech | Ford of Europe | Ford Media  Center">
            <a:extLst>
              <a:ext uri="{FF2B5EF4-FFF2-40B4-BE49-F238E27FC236}">
                <a16:creationId xmlns:a16="http://schemas.microsoft.com/office/drawing/2014/main" id="{EAD96ADC-12C5-422A-B427-F8223FC839E1}"/>
              </a:ext>
            </a:extLst>
          </p:cNvPr>
          <p:cNvPicPr>
            <a:picLocks noChangeAspect="1" noChangeArrowheads="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0A595C90-53F4-4924-8E3C-7AF97C8873CD}"/>
              </a:ext>
            </a:extLst>
          </p:cNvPr>
          <p:cNvSpPr txBox="1"/>
          <p:nvPr/>
        </p:nvSpPr>
        <p:spPr>
          <a:xfrm>
            <a:off x="1031508" y="679352"/>
            <a:ext cx="10814595" cy="1107996"/>
          </a:xfrm>
          <a:prstGeom prst="rect">
            <a:avLst/>
          </a:prstGeom>
          <a:noFill/>
        </p:spPr>
        <p:txBody>
          <a:bodyPr wrap="square" rtlCol="0">
            <a:spAutoFit/>
          </a:bodyPr>
          <a:lstStyle/>
          <a:p>
            <a:r>
              <a:rPr lang="en-US" sz="6600" b="1"/>
              <a:t>Objectives</a:t>
            </a:r>
          </a:p>
        </p:txBody>
      </p:sp>
      <p:sp>
        <p:nvSpPr>
          <p:cNvPr id="10" name="TextBox 9">
            <a:extLst>
              <a:ext uri="{FF2B5EF4-FFF2-40B4-BE49-F238E27FC236}">
                <a16:creationId xmlns:a16="http://schemas.microsoft.com/office/drawing/2014/main" id="{5934A870-B08C-4974-8BA3-FE77AF500419}"/>
              </a:ext>
            </a:extLst>
          </p:cNvPr>
          <p:cNvSpPr txBox="1"/>
          <p:nvPr/>
        </p:nvSpPr>
        <p:spPr>
          <a:xfrm>
            <a:off x="1193532" y="2278048"/>
            <a:ext cx="8917969" cy="1754326"/>
          </a:xfrm>
          <a:prstGeom prst="rect">
            <a:avLst/>
          </a:prstGeom>
          <a:noFill/>
        </p:spPr>
        <p:txBody>
          <a:bodyPr wrap="square" rtlCol="0">
            <a:spAutoFit/>
          </a:bodyPr>
          <a:lstStyle/>
          <a:p>
            <a:r>
              <a:rPr lang="en-US" b="1"/>
              <a:t>What Buyers Want</a:t>
            </a:r>
          </a:p>
          <a:p>
            <a:endParaRPr lang="en-US"/>
          </a:p>
          <a:p>
            <a:pPr marL="285750" indent="-285750">
              <a:buFont typeface="Arial" panose="020B0604020202020204" pitchFamily="34" charset="0"/>
              <a:buChar char="•"/>
            </a:pPr>
            <a:r>
              <a:rPr lang="en-US"/>
              <a:t>What factors affect the price of the vehicle?</a:t>
            </a:r>
          </a:p>
          <a:p>
            <a:pPr marL="285750" indent="-285750">
              <a:buFont typeface="Arial" panose="020B0604020202020204" pitchFamily="34" charset="0"/>
              <a:buChar char="•"/>
            </a:pPr>
            <a:r>
              <a:rPr lang="en-US"/>
              <a:t>What about the MPG and cost of fuel?</a:t>
            </a:r>
          </a:p>
          <a:p>
            <a:pPr marL="285750" indent="-285750">
              <a:buFont typeface="Arial" panose="020B0604020202020204" pitchFamily="34" charset="0"/>
              <a:buChar char="•"/>
            </a:pPr>
            <a:r>
              <a:rPr lang="en-US"/>
              <a:t>How does the buyer get the most “bang for their buck”?</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30475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New Electrified Focus EcoBoost Hybrid Delivers 17 Per Cent Better Fuel  Efficiency, New Comfort and Connected Tech | Ford of Europe | Ford Media  Center">
            <a:extLst>
              <a:ext uri="{FF2B5EF4-FFF2-40B4-BE49-F238E27FC236}">
                <a16:creationId xmlns:a16="http://schemas.microsoft.com/office/drawing/2014/main" id="{EAD96ADC-12C5-422A-B427-F8223FC839E1}"/>
              </a:ext>
            </a:extLst>
          </p:cNvPr>
          <p:cNvPicPr>
            <a:picLocks noChangeAspect="1" noChangeArrowheads="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0A595C90-53F4-4924-8E3C-7AF97C8873CD}"/>
              </a:ext>
            </a:extLst>
          </p:cNvPr>
          <p:cNvSpPr txBox="1"/>
          <p:nvPr/>
        </p:nvSpPr>
        <p:spPr>
          <a:xfrm>
            <a:off x="1031508" y="679352"/>
            <a:ext cx="10814595" cy="1107996"/>
          </a:xfrm>
          <a:prstGeom prst="rect">
            <a:avLst/>
          </a:prstGeom>
          <a:noFill/>
        </p:spPr>
        <p:txBody>
          <a:bodyPr wrap="square" rtlCol="0">
            <a:spAutoFit/>
          </a:bodyPr>
          <a:lstStyle/>
          <a:p>
            <a:r>
              <a:rPr lang="en-US" sz="6600" b="1"/>
              <a:t>About the Ford Car Datasets</a:t>
            </a:r>
          </a:p>
        </p:txBody>
      </p:sp>
      <p:sp>
        <p:nvSpPr>
          <p:cNvPr id="10" name="TextBox 9">
            <a:extLst>
              <a:ext uri="{FF2B5EF4-FFF2-40B4-BE49-F238E27FC236}">
                <a16:creationId xmlns:a16="http://schemas.microsoft.com/office/drawing/2014/main" id="{5934A870-B08C-4974-8BA3-FE77AF500419}"/>
              </a:ext>
            </a:extLst>
          </p:cNvPr>
          <p:cNvSpPr txBox="1"/>
          <p:nvPr/>
        </p:nvSpPr>
        <p:spPr>
          <a:xfrm>
            <a:off x="1207898" y="2062748"/>
            <a:ext cx="8917969" cy="2031325"/>
          </a:xfrm>
          <a:prstGeom prst="rect">
            <a:avLst/>
          </a:prstGeom>
          <a:noFill/>
        </p:spPr>
        <p:txBody>
          <a:bodyPr wrap="square" rtlCol="0">
            <a:spAutoFit/>
          </a:bodyPr>
          <a:lstStyle/>
          <a:p>
            <a:r>
              <a:rPr lang="en-US" b="1"/>
              <a:t>The Ford Car Price Prediction Dataset</a:t>
            </a:r>
          </a:p>
          <a:p>
            <a:endParaRPr lang="en-US"/>
          </a:p>
          <a:p>
            <a:pPr marL="285750" indent="-285750">
              <a:buFont typeface="Arial" panose="020B0604020202020204" pitchFamily="34" charset="0"/>
              <a:buChar char="•"/>
            </a:pPr>
            <a:r>
              <a:rPr lang="en-US"/>
              <a:t>The Ford Car Price Prediction dataset comes from Kaggle and contains a sample of the  different models of used Ford cars, from 1996 to 2020.</a:t>
            </a:r>
          </a:p>
          <a:p>
            <a:pPr marL="285750" indent="-285750">
              <a:buFont typeface="Arial" panose="020B0604020202020204" pitchFamily="34" charset="0"/>
              <a:buChar char="•"/>
            </a:pPr>
            <a:r>
              <a:rPr lang="en-US"/>
              <a:t>There are 9 columns with 17,965 rows of data.</a:t>
            </a:r>
          </a:p>
          <a:p>
            <a:pPr marL="285750" indent="-285750">
              <a:buFont typeface="Arial" panose="020B0604020202020204" pitchFamily="34" charset="0"/>
              <a:buChar char="•"/>
            </a:pPr>
            <a:r>
              <a:rPr lang="en-US"/>
              <a:t>Data Source: </a:t>
            </a:r>
            <a:r>
              <a:rPr lang="en-US">
                <a:solidFill>
                  <a:srgbClr val="2998E3"/>
                </a:solidFill>
                <a:hlinkClick r:id="rId4">
                  <a:extLst>
                    <a:ext uri="{A12FA001-AC4F-418D-AE19-62706E023703}">
                      <ahyp:hlinkClr xmlns:ahyp="http://schemas.microsoft.com/office/drawing/2018/hyperlinkcolor" val="tx"/>
                    </a:ext>
                  </a:extLst>
                </a:hlinkClick>
              </a:rPr>
              <a:t>https://www.kaggle.com/datasets/adhurimquku/ford-car-price-prediction</a:t>
            </a:r>
            <a:endParaRPr lang="en-US"/>
          </a:p>
          <a:p>
            <a:pPr marL="285750" indent="-285750">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9CFFD093-7123-4A19-B1EB-307258086B95}"/>
              </a:ext>
            </a:extLst>
          </p:cNvPr>
          <p:cNvSpPr txBox="1"/>
          <p:nvPr/>
        </p:nvSpPr>
        <p:spPr>
          <a:xfrm>
            <a:off x="1207898" y="3937513"/>
            <a:ext cx="10484093" cy="2585323"/>
          </a:xfrm>
          <a:prstGeom prst="rect">
            <a:avLst/>
          </a:prstGeom>
          <a:noFill/>
        </p:spPr>
        <p:txBody>
          <a:bodyPr wrap="square" rtlCol="0">
            <a:spAutoFit/>
          </a:bodyPr>
          <a:lstStyle/>
          <a:p>
            <a:r>
              <a:rPr lang="en-US" b="1"/>
              <a:t>The Fuel Economy Dataset</a:t>
            </a:r>
          </a:p>
          <a:p>
            <a:endParaRPr lang="en-US"/>
          </a:p>
          <a:p>
            <a:pPr marL="285750" indent="-285750">
              <a:buFont typeface="Arial" panose="020B0604020202020204" pitchFamily="34" charset="0"/>
              <a:buChar char="•"/>
            </a:pPr>
            <a:r>
              <a:rPr lang="en-US"/>
              <a:t>The Fuel Economy dataset comes from fueleconomy.gov and contains information on  all models for participating car manufacturers (many more than just Ford) from 1984-2023.  </a:t>
            </a:r>
          </a:p>
          <a:p>
            <a:pPr marL="285750" indent="-285750">
              <a:buFont typeface="Arial" panose="020B0604020202020204" pitchFamily="34" charset="0"/>
              <a:buChar char="•"/>
            </a:pPr>
            <a:r>
              <a:rPr lang="en-US"/>
              <a:t>There are 83 columns with 44,889 rows of data.</a:t>
            </a:r>
          </a:p>
          <a:p>
            <a:pPr marL="285750" indent="-285750">
              <a:buFont typeface="Arial" panose="020B0604020202020204" pitchFamily="34" charset="0"/>
              <a:buChar char="•"/>
            </a:pPr>
            <a:r>
              <a:rPr lang="en-US"/>
              <a:t>Data Source: </a:t>
            </a:r>
            <a:r>
              <a:rPr lang="en-US" b="0" i="0" u="none" strike="noStrike">
                <a:solidFill>
                  <a:srgbClr val="5B5FC7"/>
                </a:solidFill>
                <a:effectLst/>
                <a:latin typeface="-apple-system"/>
                <a:hlinkClick r:id="rId5" tooltip="https://www.fueleconomy.gov/feg/download.shtml"/>
              </a:rPr>
              <a:t>https://www.fueleconomy.gov/feg/download.shtml</a:t>
            </a:r>
            <a:endParaRPr lang="en-US" b="0" i="0" u="none" strike="noStrike">
              <a:solidFill>
                <a:srgbClr val="5B5FC7"/>
              </a:solidFill>
              <a:effectLst/>
              <a:latin typeface="-apple-system"/>
            </a:endParaRPr>
          </a:p>
          <a:p>
            <a:pPr marL="285750" indent="-285750">
              <a:buFont typeface="Arial" panose="020B0604020202020204" pitchFamily="34" charset="0"/>
              <a:buChar char="•"/>
            </a:pPr>
            <a:r>
              <a:rPr lang="en-US"/>
              <a:t>The Fuel Economy dataset was included to supplement the Kaggle dataset; it only contains information related to Fuel economy but is incredibly expansive in the topic.</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372676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New Electrified Focus EcoBoost Hybrid Delivers 17 Per Cent Better Fuel  Efficiency, New Comfort and Connected Tech | Ford of Europe | Ford Media  Center">
            <a:extLst>
              <a:ext uri="{FF2B5EF4-FFF2-40B4-BE49-F238E27FC236}">
                <a16:creationId xmlns:a16="http://schemas.microsoft.com/office/drawing/2014/main" id="{EAD96ADC-12C5-422A-B427-F8223FC839E1}"/>
              </a:ext>
            </a:extLst>
          </p:cNvPr>
          <p:cNvPicPr>
            <a:picLocks noChangeAspect="1" noChangeArrowheads="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4F1C1A3-BB76-45A5-AF1C-8539DE5B2671}"/>
              </a:ext>
            </a:extLst>
          </p:cNvPr>
          <p:cNvSpPr txBox="1"/>
          <p:nvPr/>
        </p:nvSpPr>
        <p:spPr>
          <a:xfrm>
            <a:off x="1097280" y="2108201"/>
            <a:ext cx="10058400" cy="4070443"/>
          </a:xfrm>
          <a:prstGeom prst="rect">
            <a:avLst/>
          </a:prstGeom>
        </p:spPr>
        <p:txBody>
          <a:bodyPr vert="horz" lIns="0" tIns="45720" rIns="0" bIns="45720" numCol="2" rtlCol="0" anchor="t">
            <a:normAutofit fontScale="92500" lnSpcReduction="20000"/>
          </a:bodyPr>
          <a:lstStyle/>
          <a:p>
            <a:pPr>
              <a:spcAft>
                <a:spcPts val="600"/>
              </a:spcAft>
            </a:pPr>
            <a:r>
              <a:rPr lang="en-US" b="1" dirty="0"/>
              <a:t>Kaggle Dataset</a:t>
            </a:r>
          </a:p>
          <a:p>
            <a:pPr marL="285750" indent="-285750">
              <a:spcAft>
                <a:spcPts val="600"/>
              </a:spcAft>
              <a:buFont typeface="Courier New" panose="02070309020205020404" pitchFamily="49" charset="0"/>
              <a:buChar char="o"/>
            </a:pPr>
            <a:r>
              <a:rPr lang="en-US" b="1" dirty="0"/>
              <a:t>m</a:t>
            </a:r>
            <a:r>
              <a:rPr lang="en-US" b="1" i="0" dirty="0">
                <a:effectLst/>
              </a:rPr>
              <a:t>odel</a:t>
            </a:r>
            <a:r>
              <a:rPr lang="en-US" b="0" i="0" dirty="0">
                <a:effectLst/>
              </a:rPr>
              <a:t>:</a:t>
            </a:r>
            <a:r>
              <a:rPr lang="en-US" dirty="0"/>
              <a:t> </a:t>
            </a:r>
            <a:r>
              <a:rPr lang="en-US" b="0" i="0" dirty="0">
                <a:effectLst/>
              </a:rPr>
              <a:t> Model of the car. </a:t>
            </a:r>
            <a:r>
              <a:rPr lang="en-US" dirty="0"/>
              <a:t>Same for both datasets</a:t>
            </a:r>
            <a:endParaRPr lang="en-US" b="1" i="0" dirty="0">
              <a:effectLst/>
            </a:endParaRPr>
          </a:p>
          <a:p>
            <a:pPr marL="285750" indent="-285750">
              <a:spcAft>
                <a:spcPts val="600"/>
              </a:spcAft>
              <a:buFont typeface="Courier New" panose="02070309020205020404" pitchFamily="49" charset="0"/>
              <a:buChar char="o"/>
            </a:pPr>
            <a:r>
              <a:rPr lang="en-US" b="1" dirty="0"/>
              <a:t>year</a:t>
            </a:r>
            <a:r>
              <a:rPr lang="en-US" dirty="0"/>
              <a:t>: Year the car was made. Same for both datasets</a:t>
            </a:r>
          </a:p>
          <a:p>
            <a:pPr marL="285750" indent="-285750">
              <a:spcAft>
                <a:spcPts val="600"/>
              </a:spcAft>
              <a:buFont typeface="Courier New" panose="02070309020205020404" pitchFamily="49" charset="0"/>
              <a:buChar char="o"/>
            </a:pPr>
            <a:r>
              <a:rPr lang="en-US" b="1" i="0" dirty="0">
                <a:effectLst/>
              </a:rPr>
              <a:t>price</a:t>
            </a:r>
            <a:r>
              <a:rPr lang="en-US" b="0" i="0" dirty="0">
                <a:effectLst/>
              </a:rPr>
              <a:t>: Current value of the car</a:t>
            </a:r>
            <a:r>
              <a:rPr lang="en-US" dirty="0"/>
              <a:t> </a:t>
            </a:r>
            <a:endParaRPr lang="en-US" b="0" i="0" dirty="0">
              <a:effectLst/>
            </a:endParaRPr>
          </a:p>
          <a:p>
            <a:pPr marL="285750" indent="-285750">
              <a:spcAft>
                <a:spcPts val="600"/>
              </a:spcAft>
              <a:buFont typeface="Courier New" panose="02070309020205020404" pitchFamily="49" charset="0"/>
              <a:buChar char="o"/>
            </a:pPr>
            <a:r>
              <a:rPr lang="en-US" b="1" i="0" dirty="0">
                <a:effectLst/>
              </a:rPr>
              <a:t>transmission</a:t>
            </a:r>
            <a:r>
              <a:rPr lang="en-US" b="0" i="0" dirty="0">
                <a:effectLst/>
              </a:rPr>
              <a:t>: Gear type (e.g., automatic, manual)</a:t>
            </a:r>
          </a:p>
          <a:p>
            <a:pPr marL="285750" indent="-285750">
              <a:spcAft>
                <a:spcPts val="600"/>
              </a:spcAft>
              <a:buFont typeface="Courier New" panose="02070309020205020404" pitchFamily="49" charset="0"/>
              <a:buChar char="o"/>
            </a:pPr>
            <a:r>
              <a:rPr lang="en-US" b="1" i="0" dirty="0">
                <a:effectLst/>
              </a:rPr>
              <a:t>mileage</a:t>
            </a:r>
            <a:r>
              <a:rPr lang="en-US" b="0" i="0" dirty="0">
                <a:effectLst/>
              </a:rPr>
              <a:t>: </a:t>
            </a:r>
            <a:r>
              <a:rPr lang="en-US" b="0" i="0" dirty="0">
                <a:effectLst/>
                <a:latin typeface="Inter"/>
              </a:rPr>
              <a:t>Number of miles traveled</a:t>
            </a:r>
            <a:endParaRPr lang="en-US" dirty="0"/>
          </a:p>
          <a:p>
            <a:pPr marL="285750" indent="-285750">
              <a:spcAft>
                <a:spcPts val="600"/>
              </a:spcAft>
              <a:buFont typeface="Courier New" panose="02070309020205020404" pitchFamily="49" charset="0"/>
              <a:buChar char="o"/>
            </a:pPr>
            <a:r>
              <a:rPr lang="en-US" b="1" i="0" dirty="0" err="1">
                <a:effectLst/>
              </a:rPr>
              <a:t>fuelType</a:t>
            </a:r>
            <a:r>
              <a:rPr lang="en-US" b="0" i="0" dirty="0">
                <a:effectLst/>
              </a:rPr>
              <a:t>: Type of fuel the car uses (ex, electric). </a:t>
            </a:r>
            <a:r>
              <a:rPr lang="en-US" dirty="0"/>
              <a:t>Same for both datasets</a:t>
            </a:r>
          </a:p>
          <a:p>
            <a:pPr marL="285750" indent="-285750">
              <a:spcAft>
                <a:spcPts val="600"/>
              </a:spcAft>
              <a:buFont typeface="Courier New" panose="02070309020205020404" pitchFamily="49" charset="0"/>
              <a:buChar char="o"/>
            </a:pPr>
            <a:r>
              <a:rPr lang="en-US" b="1" dirty="0"/>
              <a:t>t</a:t>
            </a:r>
            <a:r>
              <a:rPr lang="en-US" b="1" i="0" dirty="0">
                <a:effectLst/>
              </a:rPr>
              <a:t>ax</a:t>
            </a:r>
            <a:r>
              <a:rPr lang="en-US" b="0" i="0" dirty="0">
                <a:effectLst/>
              </a:rPr>
              <a:t>: </a:t>
            </a:r>
            <a:r>
              <a:rPr lang="en-US" b="0" i="0" dirty="0">
                <a:effectLst/>
                <a:latin typeface="Inter"/>
              </a:rPr>
              <a:t>Annual tax on the vehicle</a:t>
            </a:r>
            <a:endParaRPr lang="en-US" b="0" i="0" dirty="0">
              <a:effectLst/>
            </a:endParaRPr>
          </a:p>
          <a:p>
            <a:pPr marL="285750" indent="-285750">
              <a:spcAft>
                <a:spcPts val="600"/>
              </a:spcAft>
              <a:buFont typeface="Courier New" panose="02070309020205020404" pitchFamily="49" charset="0"/>
              <a:buChar char="o"/>
            </a:pPr>
            <a:r>
              <a:rPr lang="en-US" b="1" dirty="0"/>
              <a:t>m</a:t>
            </a:r>
            <a:r>
              <a:rPr lang="en-US" b="1" i="0" dirty="0">
                <a:effectLst/>
              </a:rPr>
              <a:t>pg</a:t>
            </a:r>
            <a:r>
              <a:rPr lang="en-US" b="0" i="0" dirty="0">
                <a:effectLst/>
              </a:rPr>
              <a:t>: Average miles per gallon</a:t>
            </a:r>
            <a:r>
              <a:rPr lang="en-US" dirty="0"/>
              <a:t> </a:t>
            </a:r>
            <a:endParaRPr lang="en-US" b="0" i="0" dirty="0">
              <a:effectLst/>
            </a:endParaRPr>
          </a:p>
          <a:p>
            <a:pPr marL="285750" indent="-285750">
              <a:spcAft>
                <a:spcPts val="600"/>
              </a:spcAft>
              <a:buFont typeface="Courier New" panose="02070309020205020404" pitchFamily="49" charset="0"/>
              <a:buChar char="o"/>
            </a:pPr>
            <a:r>
              <a:rPr lang="en-US" b="1" i="0" dirty="0" err="1">
                <a:effectLst/>
              </a:rPr>
              <a:t>engineSize</a:t>
            </a:r>
            <a:r>
              <a:rPr lang="en-US" b="0" i="0" dirty="0">
                <a:effectLst/>
              </a:rPr>
              <a:t>: Size of the car’s engine</a:t>
            </a:r>
            <a:r>
              <a:rPr lang="en-US" dirty="0"/>
              <a:t> (measured in liters)</a:t>
            </a:r>
            <a:endParaRPr lang="en-US" b="0" i="0" dirty="0">
              <a:effectLst/>
            </a:endParaRPr>
          </a:p>
          <a:p>
            <a:pPr>
              <a:spcAft>
                <a:spcPts val="600"/>
              </a:spcAft>
            </a:pPr>
            <a:endParaRPr lang="en-US" b="0" i="0" dirty="0">
              <a:effectLst/>
            </a:endParaRPr>
          </a:p>
          <a:p>
            <a:pPr>
              <a:spcAft>
                <a:spcPts val="600"/>
              </a:spcAft>
            </a:pPr>
            <a:endParaRPr lang="en-US" b="1" dirty="0"/>
          </a:p>
          <a:p>
            <a:pPr>
              <a:spcAft>
                <a:spcPts val="600"/>
              </a:spcAft>
            </a:pPr>
            <a:r>
              <a:rPr lang="en-US" b="1" dirty="0"/>
              <a:t>.Gov Dataset</a:t>
            </a:r>
            <a:endParaRPr lang="en-US" dirty="0"/>
          </a:p>
          <a:p>
            <a:pPr marL="285750" indent="-285750">
              <a:spcAft>
                <a:spcPts val="600"/>
              </a:spcAft>
              <a:buFont typeface="Courier New" panose="02070309020205020404" pitchFamily="49" charset="0"/>
              <a:buChar char="o"/>
            </a:pPr>
            <a:r>
              <a:rPr lang="en-US" b="1" dirty="0"/>
              <a:t>c</a:t>
            </a:r>
            <a:r>
              <a:rPr lang="en-US" b="1" i="0" dirty="0">
                <a:effectLst/>
              </a:rPr>
              <a:t>ity08</a:t>
            </a:r>
            <a:r>
              <a:rPr lang="en-US" b="0" i="0" dirty="0">
                <a:effectLst/>
              </a:rPr>
              <a:t>: MPG car receives driving in the city</a:t>
            </a:r>
          </a:p>
          <a:p>
            <a:pPr marL="285750" indent="-285750">
              <a:spcAft>
                <a:spcPts val="600"/>
              </a:spcAft>
              <a:buFont typeface="Courier New" panose="02070309020205020404" pitchFamily="49" charset="0"/>
              <a:buChar char="o"/>
            </a:pPr>
            <a:r>
              <a:rPr lang="en-US" b="1" dirty="0"/>
              <a:t>combo08</a:t>
            </a:r>
            <a:r>
              <a:rPr lang="en-US" dirty="0"/>
              <a:t>: Average MPG car receives between city and highway driving</a:t>
            </a:r>
          </a:p>
          <a:p>
            <a:pPr marL="285750" indent="-285750">
              <a:spcAft>
                <a:spcPts val="600"/>
              </a:spcAft>
              <a:buFont typeface="Courier New" panose="02070309020205020404" pitchFamily="49" charset="0"/>
              <a:buChar char="o"/>
            </a:pPr>
            <a:r>
              <a:rPr lang="en-US" b="1" i="0" dirty="0">
                <a:effectLst/>
              </a:rPr>
              <a:t>highway08</a:t>
            </a:r>
            <a:r>
              <a:rPr lang="en-US" b="0" i="0" dirty="0">
                <a:effectLst/>
              </a:rPr>
              <a:t>: MPG car receives driving on the highway</a:t>
            </a:r>
          </a:p>
          <a:p>
            <a:pPr marL="285750" indent="-285750">
              <a:spcAft>
                <a:spcPts val="600"/>
              </a:spcAft>
              <a:buFont typeface="Courier New" panose="02070309020205020404" pitchFamily="49" charset="0"/>
              <a:buChar char="o"/>
            </a:pPr>
            <a:r>
              <a:rPr lang="en-US" b="1" dirty="0"/>
              <a:t>f</a:t>
            </a:r>
            <a:r>
              <a:rPr lang="en-US" b="1" i="0" dirty="0">
                <a:effectLst/>
              </a:rPr>
              <a:t>uelcost08</a:t>
            </a:r>
            <a:r>
              <a:rPr lang="en-US" b="0" i="0" dirty="0">
                <a:effectLst/>
              </a:rPr>
              <a:t>: the annual cost of fuel for the car</a:t>
            </a:r>
          </a:p>
          <a:p>
            <a:pPr marL="285750" indent="-285750">
              <a:spcAft>
                <a:spcPts val="600"/>
              </a:spcAft>
              <a:buFont typeface="Courier New" panose="02070309020205020404" pitchFamily="49" charset="0"/>
              <a:buChar char="o"/>
            </a:pPr>
            <a:r>
              <a:rPr lang="en-US" b="1" i="0" dirty="0" err="1">
                <a:effectLst/>
              </a:rPr>
              <a:t>Vclass</a:t>
            </a:r>
            <a:r>
              <a:rPr lang="en-US" dirty="0"/>
              <a:t>: Vehicle class, e.g., compact car, van, </a:t>
            </a:r>
            <a:r>
              <a:rPr lang="en-US" dirty="0" err="1"/>
              <a:t>etc</a:t>
            </a:r>
            <a:endParaRPr lang="en-US" dirty="0"/>
          </a:p>
          <a:p>
            <a:pPr marL="285750" indent="-285750">
              <a:spcAft>
                <a:spcPts val="600"/>
              </a:spcAft>
              <a:buFont typeface="Courier New" panose="02070309020205020404" pitchFamily="49" charset="0"/>
              <a:buChar char="o"/>
            </a:pPr>
            <a:r>
              <a:rPr lang="en-US" b="1" dirty="0" err="1"/>
              <a:t>trany</a:t>
            </a:r>
            <a:r>
              <a:rPr lang="en-US" dirty="0"/>
              <a:t>: Transmission, or gear type for the .gov set (more detailed than the Kaggle. Includes number of speeds and shifts in addition to manual vs automatic vs semi-auto)</a:t>
            </a:r>
          </a:p>
          <a:p>
            <a:pPr marL="285750" indent="-285750">
              <a:spcAft>
                <a:spcPts val="600"/>
              </a:spcAft>
              <a:buFont typeface="Courier New" panose="02070309020205020404" pitchFamily="49" charset="0"/>
              <a:buChar char="o"/>
            </a:pPr>
            <a:endParaRPr lang="en-US" b="0" i="0">
              <a:solidFill>
                <a:schemeClr val="tx1">
                  <a:lumMod val="75000"/>
                  <a:lumOff val="25000"/>
                </a:schemeClr>
              </a:solidFill>
              <a:effectLst/>
            </a:endParaRPr>
          </a:p>
          <a:p>
            <a:pPr marL="285750" indent="-285750">
              <a:spcAft>
                <a:spcPts val="600"/>
              </a:spcAft>
              <a:buFont typeface="Courier New" panose="02070309020205020404" pitchFamily="49" charset="0"/>
              <a:buChar char="o"/>
            </a:pPr>
            <a:endParaRPr lang="en-US" b="0" i="0">
              <a:solidFill>
                <a:schemeClr val="tx1">
                  <a:lumMod val="75000"/>
                  <a:lumOff val="25000"/>
                </a:schemeClr>
              </a:solidFill>
              <a:effectLst/>
            </a:endParaRPr>
          </a:p>
        </p:txBody>
      </p:sp>
      <p:sp>
        <p:nvSpPr>
          <p:cNvPr id="79" name="Rectangle 78">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0A595C90-53F4-4924-8E3C-7AF97C8873CD}"/>
              </a:ext>
            </a:extLst>
          </p:cNvPr>
          <p:cNvSpPr txBox="1"/>
          <p:nvPr/>
        </p:nvSpPr>
        <p:spPr>
          <a:xfrm>
            <a:off x="1031508" y="679352"/>
            <a:ext cx="7219507" cy="1323439"/>
          </a:xfrm>
          <a:prstGeom prst="rect">
            <a:avLst/>
          </a:prstGeom>
          <a:noFill/>
        </p:spPr>
        <p:txBody>
          <a:bodyPr wrap="square" rtlCol="0">
            <a:spAutoFit/>
          </a:bodyPr>
          <a:lstStyle/>
          <a:p>
            <a:r>
              <a:rPr lang="en-US" sz="8000"/>
              <a:t>Data Dictionary</a:t>
            </a:r>
          </a:p>
        </p:txBody>
      </p:sp>
    </p:spTree>
    <p:extLst>
      <p:ext uri="{BB962C8B-B14F-4D97-AF65-F5344CB8AC3E}">
        <p14:creationId xmlns:p14="http://schemas.microsoft.com/office/powerpoint/2010/main" val="101708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9" name="Rectangle 114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51" name="Straight Connector 115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53" name="Rectangle 1152">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0CA59411-AF05-453C-89DA-C23BA17D17A3}"/>
              </a:ext>
            </a:extLst>
          </p:cNvPr>
          <p:cNvSpPr txBox="1"/>
          <p:nvPr/>
        </p:nvSpPr>
        <p:spPr>
          <a:xfrm>
            <a:off x="484814" y="640080"/>
            <a:ext cx="3659246" cy="28503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spc="-50">
                <a:solidFill>
                  <a:srgbClr val="FFFFFF"/>
                </a:solidFill>
                <a:latin typeface="+mj-lt"/>
                <a:ea typeface="+mj-ea"/>
                <a:cs typeface="+mj-cs"/>
              </a:rPr>
              <a:t>SCRUB</a:t>
            </a:r>
          </a:p>
        </p:txBody>
      </p:sp>
      <p:cxnSp>
        <p:nvCxnSpPr>
          <p:cNvPr id="1155" name="Straight Connector 1154">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4" descr="a white ford mustang washed at a car wash">
            <a:extLst>
              <a:ext uri="{FF2B5EF4-FFF2-40B4-BE49-F238E27FC236}">
                <a16:creationId xmlns:a16="http://schemas.microsoft.com/office/drawing/2014/main" id="{3E4C4A17-C562-4A8C-A1E1-8589F364F5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98" r="47857" b="-1"/>
          <a:stretch/>
        </p:blipFill>
        <p:spPr bwMode="auto">
          <a:xfrm>
            <a:off x="4635095" y="10"/>
            <a:ext cx="755688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142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New Electrified Focus EcoBoost Hybrid Delivers 17 Per Cent Better Fuel  Efficiency, New Comfort and Connected Tech | Ford of Europe | Ford Media  Center">
            <a:extLst>
              <a:ext uri="{FF2B5EF4-FFF2-40B4-BE49-F238E27FC236}">
                <a16:creationId xmlns:a16="http://schemas.microsoft.com/office/drawing/2014/main" id="{EAD96ADC-12C5-422A-B427-F8223FC839E1}"/>
              </a:ext>
            </a:extLst>
          </p:cNvPr>
          <p:cNvPicPr>
            <a:picLocks noChangeAspect="1" noChangeArrowheads="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4F1C1A3-BB76-45A5-AF1C-8539DE5B2671}"/>
              </a:ext>
            </a:extLst>
          </p:cNvPr>
          <p:cNvSpPr txBox="1"/>
          <p:nvPr/>
        </p:nvSpPr>
        <p:spPr>
          <a:xfrm>
            <a:off x="1097280" y="2108201"/>
            <a:ext cx="10058400" cy="3760891"/>
          </a:xfrm>
          <a:prstGeom prst="rect">
            <a:avLst/>
          </a:prstGeom>
        </p:spPr>
        <p:txBody>
          <a:bodyPr vert="horz" lIns="0" tIns="45720" rIns="0" bIns="45720" rtlCol="0">
            <a:normAutofit/>
          </a:bodyPr>
          <a:lstStyle/>
          <a:p>
            <a:pPr marL="285750" indent="-285750">
              <a:spcAft>
                <a:spcPts val="600"/>
              </a:spcAft>
              <a:buFont typeface="Courier New" panose="02070309020205020404" pitchFamily="49" charset="0"/>
              <a:buChar char="o"/>
            </a:pPr>
            <a:endParaRPr lang="en-US" b="0" i="0">
              <a:solidFill>
                <a:schemeClr val="tx1">
                  <a:lumMod val="75000"/>
                  <a:lumOff val="25000"/>
                </a:schemeClr>
              </a:solidFill>
              <a:effectLst/>
            </a:endParaRPr>
          </a:p>
        </p:txBody>
      </p:sp>
      <p:sp>
        <p:nvSpPr>
          <p:cNvPr id="79" name="Rectangle 78">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0A595C90-53F4-4924-8E3C-7AF97C8873CD}"/>
              </a:ext>
            </a:extLst>
          </p:cNvPr>
          <p:cNvSpPr txBox="1"/>
          <p:nvPr/>
        </p:nvSpPr>
        <p:spPr>
          <a:xfrm>
            <a:off x="1031508" y="679352"/>
            <a:ext cx="10465274" cy="1323439"/>
          </a:xfrm>
          <a:prstGeom prst="rect">
            <a:avLst/>
          </a:prstGeom>
          <a:noFill/>
        </p:spPr>
        <p:txBody>
          <a:bodyPr wrap="square" rtlCol="0">
            <a:spAutoFit/>
          </a:bodyPr>
          <a:lstStyle/>
          <a:p>
            <a:r>
              <a:rPr lang="en-US" sz="8000"/>
              <a:t>Data Munging, Kaggle</a:t>
            </a:r>
          </a:p>
        </p:txBody>
      </p:sp>
      <p:pic>
        <p:nvPicPr>
          <p:cNvPr id="6" name="Picture 3" descr="Graphical user interface, text, application, email&#10;&#10;Description automatically generated">
            <a:extLst>
              <a:ext uri="{FF2B5EF4-FFF2-40B4-BE49-F238E27FC236}">
                <a16:creationId xmlns:a16="http://schemas.microsoft.com/office/drawing/2014/main" id="{942E34BA-D310-55DC-00B8-DDF6FB194739}"/>
              </a:ext>
            </a:extLst>
          </p:cNvPr>
          <p:cNvPicPr>
            <a:picLocks noChangeAspect="1"/>
          </p:cNvPicPr>
          <p:nvPr/>
        </p:nvPicPr>
        <p:blipFill>
          <a:blip r:embed="rId4"/>
          <a:stretch>
            <a:fillRect/>
          </a:stretch>
        </p:blipFill>
        <p:spPr>
          <a:xfrm>
            <a:off x="5808785" y="2041770"/>
            <a:ext cx="5354248" cy="4103075"/>
          </a:xfrm>
          <a:prstGeom prst="rect">
            <a:avLst/>
          </a:prstGeom>
        </p:spPr>
      </p:pic>
      <p:sp>
        <p:nvSpPr>
          <p:cNvPr id="7" name="TextBox 6">
            <a:extLst>
              <a:ext uri="{FF2B5EF4-FFF2-40B4-BE49-F238E27FC236}">
                <a16:creationId xmlns:a16="http://schemas.microsoft.com/office/drawing/2014/main" id="{1A3859EA-37A9-B2D2-B686-FA9C2A445013}"/>
              </a:ext>
            </a:extLst>
          </p:cNvPr>
          <p:cNvSpPr txBox="1"/>
          <p:nvPr/>
        </p:nvSpPr>
        <p:spPr>
          <a:xfrm>
            <a:off x="1138821" y="1901561"/>
            <a:ext cx="4060121" cy="4801314"/>
          </a:xfrm>
          <a:prstGeom prst="rect">
            <a:avLst/>
          </a:prstGeom>
          <a:noFill/>
        </p:spPr>
        <p:txBody>
          <a:bodyPr wrap="square" lIns="91440" tIns="45720" rIns="91440" bIns="45720" rtlCol="0" anchor="t">
            <a:spAutoFit/>
          </a:bodyPr>
          <a:lstStyle/>
          <a:p>
            <a:r>
              <a:rPr lang="en-US" b="1">
                <a:ea typeface="+mn-lt"/>
                <a:cs typeface="+mn-lt"/>
              </a:rPr>
              <a:t>Cleansing the Kaggle Dataset</a:t>
            </a:r>
            <a:endParaRPr lang="en-US">
              <a:ea typeface="+mn-lt"/>
              <a:cs typeface="+mn-lt"/>
            </a:endParaRPr>
          </a:p>
          <a:p>
            <a:pPr marL="285750" indent="-285750">
              <a:buFont typeface="Arial,Sans-Serif"/>
              <a:buChar char="•"/>
            </a:pPr>
            <a:endParaRPr lang="en-US">
              <a:ea typeface="+mn-lt"/>
              <a:cs typeface="+mn-lt"/>
            </a:endParaRPr>
          </a:p>
          <a:p>
            <a:pPr marL="285750" indent="-285750">
              <a:buFont typeface="Arial,Sans-Serif"/>
              <a:buChar char="•"/>
            </a:pPr>
            <a:r>
              <a:rPr lang="en-US">
                <a:ea typeface="+mn-lt"/>
                <a:cs typeface="+mn-lt"/>
              </a:rPr>
              <a:t>There were originally 17,966 rows (observations) of data, in comparison to the final 17,965</a:t>
            </a:r>
          </a:p>
          <a:p>
            <a:pPr marL="742950" lvl="1" indent="-285750">
              <a:buFont typeface="Arial,Sans-Serif"/>
              <a:buChar char="•"/>
            </a:pPr>
            <a:r>
              <a:rPr lang="en-US">
                <a:ea typeface="+mn-lt"/>
                <a:cs typeface="+mn-lt"/>
              </a:rPr>
              <a:t>There was not much that needed to be done…</a:t>
            </a:r>
          </a:p>
          <a:p>
            <a:pPr marL="285750" indent="-285750">
              <a:buFont typeface="Arial,Sans-Serif"/>
              <a:buChar char="•"/>
            </a:pPr>
            <a:endParaRPr lang="en-US">
              <a:ea typeface="+mn-lt"/>
              <a:cs typeface="+mn-lt"/>
            </a:endParaRPr>
          </a:p>
          <a:p>
            <a:pPr marL="285750" indent="-285750">
              <a:buFont typeface="Arial,Sans-Serif"/>
              <a:buChar char="•"/>
            </a:pPr>
            <a:r>
              <a:rPr lang="en-US">
                <a:ea typeface="+mn-lt"/>
                <a:cs typeface="+mn-lt"/>
              </a:rPr>
              <a:t>Discovered an error in the “year” attribute for one of our observations while exploring the data</a:t>
            </a:r>
          </a:p>
          <a:p>
            <a:pPr marL="285750" indent="-285750">
              <a:buFont typeface="Arial,Sans-Serif"/>
              <a:buChar char="•"/>
            </a:pPr>
            <a:endParaRPr lang="en-US">
              <a:ea typeface="+mn-lt"/>
              <a:cs typeface="+mn-lt"/>
            </a:endParaRPr>
          </a:p>
          <a:p>
            <a:pPr marL="285750" indent="-285750">
              <a:buFont typeface="Arial,Sans-Serif"/>
              <a:buChar char="•"/>
            </a:pPr>
            <a:r>
              <a:rPr lang="en-US">
                <a:ea typeface="+mn-lt"/>
                <a:cs typeface="+mn-lt"/>
              </a:rPr>
              <a:t>How we discovered, and solved this error:</a:t>
            </a:r>
          </a:p>
          <a:p>
            <a:pPr marL="285750" indent="-285750">
              <a:buFont typeface="Arial,Sans-Serif"/>
              <a:buChar char="•"/>
            </a:pPr>
            <a:endParaRPr lang="en-US">
              <a:ea typeface="+mn-lt"/>
              <a:cs typeface="+mn-lt"/>
            </a:endParaRPr>
          </a:p>
          <a:p>
            <a:endParaRPr lang="en-US"/>
          </a:p>
          <a:p>
            <a:endParaRPr lang="en-US"/>
          </a:p>
        </p:txBody>
      </p:sp>
    </p:spTree>
    <p:extLst>
      <p:ext uri="{BB962C8B-B14F-4D97-AF65-F5344CB8AC3E}">
        <p14:creationId xmlns:p14="http://schemas.microsoft.com/office/powerpoint/2010/main" val="269162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New Electrified Focus EcoBoost Hybrid Delivers 17 Per Cent Better Fuel  Efficiency, New Comfort and Connected Tech | Ford of Europe | Ford Media  Center">
            <a:extLst>
              <a:ext uri="{FF2B5EF4-FFF2-40B4-BE49-F238E27FC236}">
                <a16:creationId xmlns:a16="http://schemas.microsoft.com/office/drawing/2014/main" id="{EAD96ADC-12C5-422A-B427-F8223FC839E1}"/>
              </a:ext>
            </a:extLst>
          </p:cNvPr>
          <p:cNvPicPr>
            <a:picLocks noChangeAspect="1" noChangeArrowheads="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4F1C1A3-BB76-45A5-AF1C-8539DE5B2671}"/>
              </a:ext>
            </a:extLst>
          </p:cNvPr>
          <p:cNvSpPr txBox="1"/>
          <p:nvPr/>
        </p:nvSpPr>
        <p:spPr>
          <a:xfrm>
            <a:off x="1097280" y="2108201"/>
            <a:ext cx="10058400" cy="3760891"/>
          </a:xfrm>
          <a:prstGeom prst="rect">
            <a:avLst/>
          </a:prstGeom>
        </p:spPr>
        <p:txBody>
          <a:bodyPr vert="horz" lIns="0" tIns="45720" rIns="0" bIns="45720" rtlCol="0">
            <a:normAutofit/>
          </a:bodyPr>
          <a:lstStyle/>
          <a:p>
            <a:pPr marL="285750" indent="-285750">
              <a:spcAft>
                <a:spcPts val="600"/>
              </a:spcAft>
              <a:buFont typeface="Courier New" panose="02070309020205020404" pitchFamily="49" charset="0"/>
              <a:buChar char="o"/>
            </a:pPr>
            <a:endParaRPr lang="en-US" b="0" i="0">
              <a:solidFill>
                <a:schemeClr val="tx1">
                  <a:lumMod val="75000"/>
                  <a:lumOff val="25000"/>
                </a:schemeClr>
              </a:solidFill>
              <a:effectLst/>
            </a:endParaRPr>
          </a:p>
        </p:txBody>
      </p:sp>
      <p:sp>
        <p:nvSpPr>
          <p:cNvPr id="2" name="TextBox 1">
            <a:extLst>
              <a:ext uri="{FF2B5EF4-FFF2-40B4-BE49-F238E27FC236}">
                <a16:creationId xmlns:a16="http://schemas.microsoft.com/office/drawing/2014/main" id="{0A595C90-53F4-4924-8E3C-7AF97C8873CD}"/>
              </a:ext>
            </a:extLst>
          </p:cNvPr>
          <p:cNvSpPr txBox="1"/>
          <p:nvPr/>
        </p:nvSpPr>
        <p:spPr>
          <a:xfrm>
            <a:off x="1031508" y="679352"/>
            <a:ext cx="10465274" cy="1323439"/>
          </a:xfrm>
          <a:prstGeom prst="rect">
            <a:avLst/>
          </a:prstGeom>
          <a:noFill/>
        </p:spPr>
        <p:txBody>
          <a:bodyPr wrap="square" rtlCol="0">
            <a:spAutoFit/>
          </a:bodyPr>
          <a:lstStyle/>
          <a:p>
            <a:r>
              <a:rPr lang="en-US" sz="8000"/>
              <a:t>Data Munging, .Gov</a:t>
            </a:r>
          </a:p>
        </p:txBody>
      </p:sp>
      <p:sp>
        <p:nvSpPr>
          <p:cNvPr id="4" name="TextBox 3">
            <a:extLst>
              <a:ext uri="{FF2B5EF4-FFF2-40B4-BE49-F238E27FC236}">
                <a16:creationId xmlns:a16="http://schemas.microsoft.com/office/drawing/2014/main" id="{C5F4D804-8B6C-4765-8C2C-B8F7C0FAD255}"/>
              </a:ext>
            </a:extLst>
          </p:cNvPr>
          <p:cNvSpPr txBox="1"/>
          <p:nvPr/>
        </p:nvSpPr>
        <p:spPr>
          <a:xfrm>
            <a:off x="884821" y="2448639"/>
            <a:ext cx="2926891" cy="1754326"/>
          </a:xfrm>
          <a:prstGeom prst="rect">
            <a:avLst/>
          </a:prstGeom>
          <a:noFill/>
        </p:spPr>
        <p:txBody>
          <a:bodyPr wrap="square" rtlCol="0">
            <a:spAutoFit/>
          </a:bodyPr>
          <a:lstStyle/>
          <a:p>
            <a:r>
              <a:rPr lang="en-US"/>
              <a:t>As the GOV data is meant to support the Kaggle data, it was important to make the sets more consistent.  So:</a:t>
            </a:r>
          </a:p>
          <a:p>
            <a:endParaRPr lang="en-US"/>
          </a:p>
          <a:p>
            <a:endParaRPr lang="en-US"/>
          </a:p>
        </p:txBody>
      </p:sp>
      <p:pic>
        <p:nvPicPr>
          <p:cNvPr id="8" name="Picture 7">
            <a:extLst>
              <a:ext uri="{FF2B5EF4-FFF2-40B4-BE49-F238E27FC236}">
                <a16:creationId xmlns:a16="http://schemas.microsoft.com/office/drawing/2014/main" id="{4B444324-6DE3-4A06-A7EA-1F9B40B6250E}"/>
              </a:ext>
            </a:extLst>
          </p:cNvPr>
          <p:cNvPicPr>
            <a:picLocks noChangeAspect="1"/>
          </p:cNvPicPr>
          <p:nvPr/>
        </p:nvPicPr>
        <p:blipFill>
          <a:blip r:embed="rId4"/>
          <a:stretch>
            <a:fillRect/>
          </a:stretch>
        </p:blipFill>
        <p:spPr>
          <a:xfrm>
            <a:off x="4024171" y="2016156"/>
            <a:ext cx="7888324" cy="1940242"/>
          </a:xfrm>
          <a:prstGeom prst="rect">
            <a:avLst/>
          </a:prstGeom>
        </p:spPr>
      </p:pic>
      <p:pic>
        <p:nvPicPr>
          <p:cNvPr id="10" name="Picture 9">
            <a:extLst>
              <a:ext uri="{FF2B5EF4-FFF2-40B4-BE49-F238E27FC236}">
                <a16:creationId xmlns:a16="http://schemas.microsoft.com/office/drawing/2014/main" id="{35838766-5C7D-4DAA-A42F-1D9EA1272A11}"/>
              </a:ext>
            </a:extLst>
          </p:cNvPr>
          <p:cNvPicPr>
            <a:picLocks noChangeAspect="1"/>
          </p:cNvPicPr>
          <p:nvPr/>
        </p:nvPicPr>
        <p:blipFill>
          <a:blip r:embed="rId5"/>
          <a:stretch>
            <a:fillRect/>
          </a:stretch>
        </p:blipFill>
        <p:spPr>
          <a:xfrm>
            <a:off x="1031508" y="5587726"/>
            <a:ext cx="6629734" cy="605243"/>
          </a:xfrm>
          <a:prstGeom prst="rect">
            <a:avLst/>
          </a:prstGeom>
        </p:spPr>
      </p:pic>
      <p:pic>
        <p:nvPicPr>
          <p:cNvPr id="12" name="Picture 11">
            <a:extLst>
              <a:ext uri="{FF2B5EF4-FFF2-40B4-BE49-F238E27FC236}">
                <a16:creationId xmlns:a16="http://schemas.microsoft.com/office/drawing/2014/main" id="{F8B3488A-0041-4A0A-9E18-445F85153F1A}"/>
              </a:ext>
            </a:extLst>
          </p:cNvPr>
          <p:cNvPicPr>
            <a:picLocks noChangeAspect="1"/>
          </p:cNvPicPr>
          <p:nvPr/>
        </p:nvPicPr>
        <p:blipFill>
          <a:blip r:embed="rId6"/>
          <a:stretch>
            <a:fillRect/>
          </a:stretch>
        </p:blipFill>
        <p:spPr>
          <a:xfrm>
            <a:off x="7794840" y="4061808"/>
            <a:ext cx="4071631" cy="2173744"/>
          </a:xfrm>
          <a:prstGeom prst="rect">
            <a:avLst/>
          </a:prstGeom>
        </p:spPr>
      </p:pic>
      <p:sp>
        <p:nvSpPr>
          <p:cNvPr id="13" name="TextBox 12">
            <a:extLst>
              <a:ext uri="{FF2B5EF4-FFF2-40B4-BE49-F238E27FC236}">
                <a16:creationId xmlns:a16="http://schemas.microsoft.com/office/drawing/2014/main" id="{1041796B-E12D-43BD-8E77-0846E5216284}"/>
              </a:ext>
            </a:extLst>
          </p:cNvPr>
          <p:cNvSpPr txBox="1"/>
          <p:nvPr/>
        </p:nvSpPr>
        <p:spPr>
          <a:xfrm>
            <a:off x="884820" y="4061808"/>
            <a:ext cx="6776422" cy="1754326"/>
          </a:xfrm>
          <a:prstGeom prst="rect">
            <a:avLst/>
          </a:prstGeom>
          <a:noFill/>
        </p:spPr>
        <p:txBody>
          <a:bodyPr wrap="square" rtlCol="0">
            <a:spAutoFit/>
          </a:bodyPr>
          <a:lstStyle/>
          <a:p>
            <a:pPr marL="342900" indent="-342900">
              <a:buFont typeface="+mj-lt"/>
              <a:buAutoNum type="arabicPeriod"/>
            </a:pPr>
            <a:r>
              <a:rPr lang="en-US"/>
              <a:t>Slice out dates that do NOT match Kaggle (</a:t>
            </a:r>
            <a:r>
              <a:rPr lang="en-US" err="1"/>
              <a:t>ie</a:t>
            </a:r>
            <a:r>
              <a:rPr lang="en-US"/>
              <a:t>, dates must be 1996- 2020)</a:t>
            </a:r>
          </a:p>
          <a:p>
            <a:pPr marL="342900" indent="-342900">
              <a:buFont typeface="+mj-lt"/>
              <a:buAutoNum type="arabicPeriod"/>
            </a:pPr>
            <a:r>
              <a:rPr lang="en-US"/>
              <a:t>Remove all makes that are NOT Ford</a:t>
            </a:r>
          </a:p>
          <a:p>
            <a:pPr marL="342900" indent="-342900">
              <a:buFont typeface="+mj-lt"/>
              <a:buAutoNum type="arabicPeriod"/>
            </a:pPr>
            <a:r>
              <a:rPr lang="en-US"/>
              <a:t>Figure out which of the many, many MPG columns to use and just keep the best!</a:t>
            </a:r>
          </a:p>
          <a:p>
            <a:endParaRPr lang="en-US"/>
          </a:p>
        </p:txBody>
      </p:sp>
    </p:spTree>
    <p:extLst>
      <p:ext uri="{BB962C8B-B14F-4D97-AF65-F5344CB8AC3E}">
        <p14:creationId xmlns:p14="http://schemas.microsoft.com/office/powerpoint/2010/main" val="128021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3932EF5-314F-409E-8020-FEE5FA0795B9}">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{EC6189CA-64B7-4C41-A282-D5F6C6E30D00}tf22712842_win32</Template>
  <TotalTime>168</TotalTime>
  <Words>1496</Words>
  <Application>Microsoft Office PowerPoint</Application>
  <PresentationFormat>Widescreen</PresentationFormat>
  <Paragraphs>133</Paragraphs>
  <Slides>23</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Arial,Sans-Serif</vt:lpstr>
      <vt:lpstr>Bookman Old Style</vt:lpstr>
      <vt:lpstr>Calibri</vt:lpstr>
      <vt:lpstr>Courier New</vt:lpstr>
      <vt:lpstr>Franklin Gothic Book</vt:lpstr>
      <vt:lpstr>Inter</vt:lpstr>
      <vt:lpstr>1_RetrospectVTI</vt:lpstr>
      <vt:lpstr>Ford Cars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dc:title>
  <dc:creator>Stone, Jennifer</dc:creator>
  <cp:lastModifiedBy>Tuyen Nguyen</cp:lastModifiedBy>
  <cp:revision>18</cp:revision>
  <dcterms:created xsi:type="dcterms:W3CDTF">2022-05-02T13:16:51Z</dcterms:created>
  <dcterms:modified xsi:type="dcterms:W3CDTF">2022-06-21T13:36:16Z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73dd1fcc-24d7-4f55-9dc2-c1518f171327_Enabled">
    <vt:lpwstr>true</vt:lpwstr>
  </property>
  <property fmtid="{D5CDD505-2E9C-101B-9397-08002B2CF9AE}" pid="4" name="MSIP_Label_73dd1fcc-24d7-4f55-9dc2-c1518f171327_SetDate">
    <vt:lpwstr>2022-06-19T16:16:42Z</vt:lpwstr>
  </property>
  <property fmtid="{D5CDD505-2E9C-101B-9397-08002B2CF9AE}" pid="5" name="MSIP_Label_73dd1fcc-24d7-4f55-9dc2-c1518f171327_Method">
    <vt:lpwstr>Privileged</vt:lpwstr>
  </property>
  <property fmtid="{D5CDD505-2E9C-101B-9397-08002B2CF9AE}" pid="6" name="MSIP_Label_73dd1fcc-24d7-4f55-9dc2-c1518f171327_Name">
    <vt:lpwstr>No Protection (Label Only) - Internal Use</vt:lpwstr>
  </property>
  <property fmtid="{D5CDD505-2E9C-101B-9397-08002B2CF9AE}" pid="7" name="MSIP_Label_73dd1fcc-24d7-4f55-9dc2-c1518f171327_SiteId">
    <vt:lpwstr>945c199a-83a2-4e80-9f8c-5a91be5752dd</vt:lpwstr>
  </property>
  <property fmtid="{D5CDD505-2E9C-101B-9397-08002B2CF9AE}" pid="8" name="MSIP_Label_73dd1fcc-24d7-4f55-9dc2-c1518f171327_ActionId">
    <vt:lpwstr>754637de-c87d-4c18-80b3-fa3762c70ddb</vt:lpwstr>
  </property>
  <property fmtid="{D5CDD505-2E9C-101B-9397-08002B2CF9AE}" pid="9" name="MSIP_Label_73dd1fcc-24d7-4f55-9dc2-c1518f171327_ContentBits">
    <vt:lpwstr>2</vt:lpwstr>
  </property>
</Properties>
</file>