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2" autoAdjust="0"/>
    <p:restoredTop sz="65129" autoAdjust="0"/>
  </p:normalViewPr>
  <p:slideViewPr>
    <p:cSldViewPr snapToGrid="0">
      <p:cViewPr>
        <p:scale>
          <a:sx n="50" d="100"/>
          <a:sy n="50" d="100"/>
        </p:scale>
        <p:origin x="15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D3BB9-753E-4B89-B124-57D55DCB045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BE4F-9E35-4A72-BA41-9B645455E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Coaching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Correct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Coach directs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Voluteering</a:t>
            </a:r>
            <a:r>
              <a:rPr lang="en-GB" dirty="0"/>
              <a:t> not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Immediate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Heavy on telling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Short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Coach is often the boss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Mentoring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Personal 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Mentee is in charge of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Volunteering is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Long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Heavy on listening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Mentor is rarely the boss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7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-Practical skills and soft skills</a:t>
            </a:r>
          </a:p>
          <a:p>
            <a:r>
              <a:rPr lang="en-GB" dirty="0"/>
              <a:t>-Issues around working effectively</a:t>
            </a:r>
          </a:p>
          <a:p>
            <a:r>
              <a:rPr lang="en-GB" dirty="0"/>
              <a:t>-Keeps people within the same organisation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9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you want </a:t>
            </a:r>
          </a:p>
          <a:p>
            <a:r>
              <a:rPr lang="en-GB" dirty="0"/>
              <a:t>What will that get you</a:t>
            </a:r>
          </a:p>
          <a:p>
            <a:r>
              <a:rPr lang="en-GB" dirty="0"/>
              <a:t>What is the big </a:t>
            </a:r>
            <a:r>
              <a:rPr lang="en-GB" dirty="0" err="1"/>
              <a:t>pircture</a:t>
            </a:r>
            <a:endParaRPr lang="en-GB" dirty="0"/>
          </a:p>
          <a:p>
            <a:r>
              <a:rPr lang="en-GB" dirty="0"/>
              <a:t>How are things right now</a:t>
            </a:r>
          </a:p>
          <a:p>
            <a:r>
              <a:rPr lang="en-GB" dirty="0"/>
              <a:t>How do you feel</a:t>
            </a:r>
          </a:p>
          <a:p>
            <a:r>
              <a:rPr lang="en-GB" dirty="0"/>
              <a:t>What resources do you need</a:t>
            </a:r>
          </a:p>
          <a:p>
            <a:r>
              <a:rPr lang="en-GB" dirty="0"/>
              <a:t>What are some ways you can approach the issue</a:t>
            </a:r>
          </a:p>
          <a:p>
            <a:r>
              <a:rPr lang="en-GB" dirty="0"/>
              <a:t>Would you like to brainstorm some options</a:t>
            </a:r>
          </a:p>
          <a:p>
            <a:r>
              <a:rPr lang="en-GB" dirty="0"/>
              <a:t>Which option is your best choice</a:t>
            </a:r>
          </a:p>
          <a:p>
            <a:r>
              <a:rPr lang="en-GB" dirty="0"/>
              <a:t>What else do you need to do</a:t>
            </a:r>
          </a:p>
          <a:p>
            <a:r>
              <a:rPr lang="en-GB" dirty="0"/>
              <a:t>Scale of 1 -10</a:t>
            </a:r>
          </a:p>
          <a:p>
            <a:r>
              <a:rPr lang="en-GB" dirty="0"/>
              <a:t>What would take it to a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2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Coaching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Correct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Coach directs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Voluteering</a:t>
            </a:r>
            <a:r>
              <a:rPr lang="en-GB" dirty="0"/>
              <a:t> not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Immediate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Heavy on telling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Short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Coach is often the boss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Mentoring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Personal 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Mentee is in charge of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Volunteering is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Long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Heavy on listening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Mentor is rarely the boss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3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you want </a:t>
            </a:r>
          </a:p>
          <a:p>
            <a:r>
              <a:rPr lang="en-GB" dirty="0"/>
              <a:t>What will that get you</a:t>
            </a:r>
          </a:p>
          <a:p>
            <a:r>
              <a:rPr lang="en-GB" dirty="0"/>
              <a:t>What is the big </a:t>
            </a:r>
            <a:r>
              <a:rPr lang="en-GB" dirty="0" err="1"/>
              <a:t>pircture</a:t>
            </a:r>
            <a:endParaRPr lang="en-GB" dirty="0"/>
          </a:p>
          <a:p>
            <a:r>
              <a:rPr lang="en-GB" dirty="0"/>
              <a:t>How are things right now</a:t>
            </a:r>
          </a:p>
          <a:p>
            <a:r>
              <a:rPr lang="en-GB" dirty="0"/>
              <a:t>How do you feel</a:t>
            </a:r>
          </a:p>
          <a:p>
            <a:r>
              <a:rPr lang="en-GB" dirty="0"/>
              <a:t>What resources do you need</a:t>
            </a:r>
          </a:p>
          <a:p>
            <a:r>
              <a:rPr lang="en-GB" dirty="0"/>
              <a:t>What are some ways you can approach the issue</a:t>
            </a:r>
          </a:p>
          <a:p>
            <a:r>
              <a:rPr lang="en-GB" dirty="0"/>
              <a:t>Would you like to brainstorm some options</a:t>
            </a:r>
          </a:p>
          <a:p>
            <a:r>
              <a:rPr lang="en-GB" dirty="0"/>
              <a:t>Which option is your best choice</a:t>
            </a:r>
          </a:p>
          <a:p>
            <a:r>
              <a:rPr lang="en-GB" dirty="0"/>
              <a:t>What else do you need to do</a:t>
            </a:r>
          </a:p>
          <a:p>
            <a:r>
              <a:rPr lang="en-GB" dirty="0"/>
              <a:t>Scale of 1 -10</a:t>
            </a:r>
          </a:p>
          <a:p>
            <a:r>
              <a:rPr lang="en-GB" dirty="0"/>
              <a:t>What would take it to a 10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7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9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FBE4F-9E35-4A72-BA41-9B645455E7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09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30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0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18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8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5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5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6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5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7C8C-E11D-48C0-81A7-F473CE462E72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AFF6E-0AFB-4D76-9CA0-6558CC83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3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leadershipPU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learnersdictionaries.com/definition/english/coaching?q=coaching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FCB0A-B42F-4DCB-9801-47B4501640EB}"/>
              </a:ext>
            </a:extLst>
          </p:cNvPr>
          <p:cNvSpPr txBox="1"/>
          <p:nvPr/>
        </p:nvSpPr>
        <p:spPr>
          <a:xfrm>
            <a:off x="3982594" y="2029939"/>
            <a:ext cx="3299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black"/>
                </a:solidFill>
                <a:latin typeface="Trebuchet MS" panose="020B0603020202020204"/>
                <a:cs typeface="Times New Roman" panose="02020603050405020304" pitchFamily="18" charset="0"/>
              </a:rPr>
              <a:t>Coaching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D30B4-0FBA-4C81-97EA-FB701DBD4162}"/>
              </a:ext>
            </a:extLst>
          </p:cNvPr>
          <p:cNvSpPr txBox="1"/>
          <p:nvPr/>
        </p:nvSpPr>
        <p:spPr>
          <a:xfrm>
            <a:off x="3780853" y="2969913"/>
            <a:ext cx="370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Future Leaders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3165-61A9-473E-BBD2-00AFEB6C34C5}"/>
              </a:ext>
            </a:extLst>
          </p:cNvPr>
          <p:cNvSpPr txBox="1"/>
          <p:nvPr/>
        </p:nvSpPr>
        <p:spPr>
          <a:xfrm>
            <a:off x="3896455" y="4103447"/>
            <a:ext cx="347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Presented by Jacob Scadden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imes New Roman" panose="02020603050405020304" pitchFamily="18" charset="0"/>
              </a:rPr>
              <a:t>Quadram Institute Bioscience, 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5C89-E458-4A78-904E-1A91E969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5223243" y="5816055"/>
            <a:ext cx="1457740" cy="821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00A93-6C2F-4B8F-BCBE-254D9EF2A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13" y="5026777"/>
            <a:ext cx="1268483" cy="1578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B035E-45EA-4C75-AB67-18D1526B9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6680983" y="6010072"/>
            <a:ext cx="1912869" cy="452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1954-9306-44DD-8194-4C86839D9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9" y="5530184"/>
            <a:ext cx="1178104" cy="10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EBA1-5780-4210-A7ED-1389E160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151" y="2504661"/>
            <a:ext cx="3046527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Questions to ask for GROW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07509-9262-4DC1-9744-DDFFE251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5" y="99391"/>
            <a:ext cx="6606209" cy="66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2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04A2-316F-4D1F-A901-3816C9B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Coaching Discussion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30A55-1398-48CC-A44E-E87B72CAD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8" t="41308" r="24112" b="3084"/>
          <a:stretch/>
        </p:blipFill>
        <p:spPr>
          <a:xfrm>
            <a:off x="1950609" y="1930400"/>
            <a:ext cx="4546444" cy="3995359"/>
          </a:xfrm>
        </p:spPr>
      </p:pic>
    </p:spTree>
    <p:extLst>
      <p:ext uri="{BB962C8B-B14F-4D97-AF65-F5344CB8AC3E}">
        <p14:creationId xmlns:p14="http://schemas.microsoft.com/office/powerpoint/2010/main" val="97631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1B1-C3C5-40AB-8105-2CB65BF8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Coaching Discussion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625F-CAF9-41B9-9B68-2B243318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980"/>
            <a:ext cx="8596668" cy="3880773"/>
          </a:xfrm>
        </p:spPr>
        <p:txBody>
          <a:bodyPr/>
          <a:lstStyle/>
          <a:p>
            <a:r>
              <a:rPr lang="en-GB" dirty="0"/>
              <a:t>Opening</a:t>
            </a:r>
          </a:p>
          <a:p>
            <a:pPr lvl="1"/>
            <a:r>
              <a:rPr lang="en-GB" dirty="0"/>
              <a:t>Communicate the purpose and the importance of the discussion</a:t>
            </a:r>
          </a:p>
          <a:p>
            <a:r>
              <a:rPr lang="en-GB" dirty="0"/>
              <a:t>Clarify</a:t>
            </a:r>
          </a:p>
          <a:p>
            <a:pPr lvl="1"/>
            <a:r>
              <a:rPr lang="en-GB" dirty="0"/>
              <a:t>The coach presents all the relevant information and issues </a:t>
            </a:r>
          </a:p>
          <a:p>
            <a:r>
              <a:rPr lang="en-GB" dirty="0"/>
              <a:t>Develop</a:t>
            </a:r>
          </a:p>
          <a:p>
            <a:pPr lvl="1"/>
            <a:r>
              <a:rPr lang="en-GB" dirty="0"/>
              <a:t>Involvement of </a:t>
            </a:r>
            <a:r>
              <a:rPr lang="en-GB" dirty="0" err="1"/>
              <a:t>coachee</a:t>
            </a:r>
            <a:r>
              <a:rPr lang="en-GB" dirty="0"/>
              <a:t> and collaborate to create solutions</a:t>
            </a:r>
          </a:p>
          <a:p>
            <a:r>
              <a:rPr lang="en-GB" dirty="0"/>
              <a:t>Agree</a:t>
            </a:r>
          </a:p>
          <a:p>
            <a:pPr lvl="1"/>
            <a:r>
              <a:rPr lang="en-GB" dirty="0"/>
              <a:t>Specifics future actions, timelines and resources required to achieve solutions</a:t>
            </a:r>
          </a:p>
          <a:p>
            <a:r>
              <a:rPr lang="en-GB" dirty="0"/>
              <a:t>Close</a:t>
            </a:r>
          </a:p>
          <a:p>
            <a:pPr lvl="1"/>
            <a:r>
              <a:rPr lang="en-GB" dirty="0"/>
              <a:t>Confirm agreements from meeting, next steps and commitments</a:t>
            </a:r>
          </a:p>
        </p:txBody>
      </p:sp>
    </p:spTree>
    <p:extLst>
      <p:ext uri="{BB962C8B-B14F-4D97-AF65-F5344CB8AC3E}">
        <p14:creationId xmlns:p14="http://schemas.microsoft.com/office/powerpoint/2010/main" val="12413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A0E4-4DA4-496E-AE20-4E77C6D5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Five Key Principles of Coaching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1BE6-E047-4894-B450-C36E9F57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Maintain or enhance self-esteem</a:t>
            </a:r>
          </a:p>
          <a:p>
            <a:pPr>
              <a:buFont typeface="+mj-lt"/>
              <a:buAutoNum type="arabicPeriod"/>
            </a:pPr>
            <a:r>
              <a:rPr lang="en-GB" dirty="0"/>
              <a:t>Listen and respond with empathy</a:t>
            </a:r>
          </a:p>
          <a:p>
            <a:pPr>
              <a:buFont typeface="+mj-lt"/>
              <a:buAutoNum type="arabicPeriod"/>
            </a:pPr>
            <a:r>
              <a:rPr lang="en-GB" dirty="0"/>
              <a:t>Ask for help and encourage involvement</a:t>
            </a:r>
          </a:p>
          <a:p>
            <a:pPr>
              <a:buFont typeface="+mj-lt"/>
              <a:buAutoNum type="arabicPeriod"/>
            </a:pPr>
            <a:r>
              <a:rPr lang="en-GB" dirty="0"/>
              <a:t>Share thoughts, feelings and rationale</a:t>
            </a:r>
          </a:p>
          <a:p>
            <a:pPr>
              <a:buFont typeface="+mj-lt"/>
              <a:buAutoNum type="arabicPeriod"/>
            </a:pPr>
            <a:r>
              <a:rPr lang="en-GB" dirty="0"/>
              <a:t>Provide support without removing responsibility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395DF-D749-46D4-8A35-87FD9E22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8234" y="1270000"/>
            <a:ext cx="289576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1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B33-13F2-4D0E-9322-64666C50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EFE2-E986-47FB-85B1-44E174BF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Checking for understanding</a:t>
            </a:r>
          </a:p>
          <a:p>
            <a:pPr lvl="1"/>
            <a:r>
              <a:rPr lang="en-GB" dirty="0"/>
              <a:t>Confirm that coach and </a:t>
            </a:r>
            <a:r>
              <a:rPr lang="en-GB" dirty="0" err="1"/>
              <a:t>coachee</a:t>
            </a:r>
            <a:r>
              <a:rPr lang="en-GB" dirty="0"/>
              <a:t> understand one another</a:t>
            </a:r>
          </a:p>
          <a:p>
            <a:pPr lvl="1"/>
            <a:r>
              <a:rPr lang="en-GB" dirty="0"/>
              <a:t>Most effective method is </a:t>
            </a:r>
            <a:r>
              <a:rPr lang="en-GB"/>
              <a:t>to summarise </a:t>
            </a:r>
            <a:r>
              <a:rPr lang="en-GB" dirty="0"/>
              <a:t>the information in the form of a question and request confirmation</a:t>
            </a:r>
          </a:p>
          <a:p>
            <a:r>
              <a:rPr lang="en-GB" dirty="0"/>
              <a:t>Making procedural suggestions</a:t>
            </a:r>
          </a:p>
          <a:p>
            <a:pPr lvl="1"/>
            <a:r>
              <a:rPr lang="en-GB" dirty="0"/>
              <a:t>Making the process of coaching simpler and more efficient</a:t>
            </a:r>
          </a:p>
          <a:p>
            <a:pPr lvl="1"/>
            <a:r>
              <a:rPr lang="en-GB" dirty="0"/>
              <a:t>Narrowing options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8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4A11-30A6-4F2F-8A18-F18CA19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‘C’s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DA27-EAA0-4081-AE4B-9FA704E3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Clarity</a:t>
            </a:r>
          </a:p>
          <a:p>
            <a:r>
              <a:rPr lang="en-GB" dirty="0"/>
              <a:t>Confirmation</a:t>
            </a:r>
          </a:p>
          <a:p>
            <a:r>
              <a:rPr lang="en-GB" dirty="0"/>
              <a:t>Communication</a:t>
            </a:r>
          </a:p>
          <a:p>
            <a:r>
              <a:rPr lang="en-GB" dirty="0"/>
              <a:t>Commitment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A69D0-D20B-4516-AF03-945606B0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51" y="2454330"/>
            <a:ext cx="3673394" cy="246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FDA0ED-F505-428A-9B96-E9727C69F6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306779" flipH="1">
            <a:off x="5264011" y="1477223"/>
            <a:ext cx="1229554" cy="11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906F-DAD1-446E-957B-6FDB1D18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 good coaching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6C4D-AB02-4CFF-B1B0-3D5F8C8C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positive feedback</a:t>
            </a:r>
          </a:p>
          <a:p>
            <a:r>
              <a:rPr lang="en-GB" dirty="0"/>
              <a:t>Coaching is a two way process</a:t>
            </a:r>
          </a:p>
          <a:p>
            <a:r>
              <a:rPr lang="en-GB" dirty="0"/>
              <a:t>Open questions will gain more information</a:t>
            </a:r>
          </a:p>
          <a:p>
            <a:pPr lvl="1"/>
            <a:r>
              <a:rPr lang="en-GB" dirty="0"/>
              <a:t>What do you think…?</a:t>
            </a:r>
          </a:p>
          <a:p>
            <a:r>
              <a:rPr lang="en-GB" dirty="0"/>
              <a:t>Active listening </a:t>
            </a:r>
          </a:p>
          <a:p>
            <a:r>
              <a:rPr lang="en-GB" dirty="0"/>
              <a:t>Non-verbal communication</a:t>
            </a:r>
          </a:p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056C3FB-B777-4A33-946E-DCA90496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846" y="3587262"/>
            <a:ext cx="4607268" cy="30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2AD3-45CE-4427-B1AA-CE23876A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382-543D-4B47-896D-8DDA73C1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GB" dirty="0"/>
              <a:t>Feedback should be:</a:t>
            </a:r>
          </a:p>
          <a:p>
            <a:pPr lvl="1"/>
            <a:r>
              <a:rPr lang="en-GB" dirty="0"/>
              <a:t>Positive, constructive and corrective</a:t>
            </a:r>
          </a:p>
          <a:p>
            <a:pPr lvl="1"/>
            <a:r>
              <a:rPr lang="en-GB" dirty="0"/>
              <a:t>Clear and concise</a:t>
            </a:r>
          </a:p>
          <a:p>
            <a:pPr lvl="1"/>
            <a:r>
              <a:rPr lang="en-GB" dirty="0"/>
              <a:t>Delivered as soon as possible </a:t>
            </a:r>
          </a:p>
          <a:p>
            <a:endParaRPr lang="en-GB" dirty="0"/>
          </a:p>
          <a:p>
            <a:r>
              <a:rPr lang="en-GB" dirty="0"/>
              <a:t>Use feedback sandwich</a:t>
            </a:r>
          </a:p>
          <a:p>
            <a:pPr lvl="1"/>
            <a:r>
              <a:rPr lang="en-GB" dirty="0"/>
              <a:t>Positive feedback (what they are doing well)</a:t>
            </a:r>
          </a:p>
          <a:p>
            <a:pPr lvl="1"/>
            <a:r>
              <a:rPr lang="en-GB" dirty="0"/>
              <a:t>Corrective feedback</a:t>
            </a:r>
          </a:p>
          <a:p>
            <a:pPr lvl="1"/>
            <a:r>
              <a:rPr lang="en-GB" dirty="0"/>
              <a:t>Positive feedback (actions for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C3D5-7877-4DF6-B8CA-C1C6332B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690" y="1268256"/>
            <a:ext cx="206692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0E1B4-B62B-43CC-BFD4-F4CA75EF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62" y="3870786"/>
            <a:ext cx="3532740" cy="18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09A-9BCB-4DF8-BF83-B68CDFD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8716-BBB3-4AF4-B0EC-8BAAF9AA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 what you intend to say and be sensitive to the emotional state of your </a:t>
            </a:r>
            <a:r>
              <a:rPr lang="en-GB" dirty="0" err="1"/>
              <a:t>coachee</a:t>
            </a:r>
            <a:r>
              <a:rPr lang="en-GB" dirty="0"/>
              <a:t> at the time</a:t>
            </a:r>
          </a:p>
          <a:p>
            <a:r>
              <a:rPr lang="en-GB" dirty="0"/>
              <a:t>Be patient</a:t>
            </a:r>
          </a:p>
          <a:p>
            <a:r>
              <a:rPr lang="en-GB" dirty="0"/>
              <a:t>Be specific, not general</a:t>
            </a:r>
          </a:p>
          <a:p>
            <a:r>
              <a:rPr lang="en-GB" dirty="0"/>
              <a:t>Focus on behaviour that can be changed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21042-C549-4AB3-B4EA-E428A34C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9" y="4100975"/>
            <a:ext cx="6734395" cy="27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8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564-1152-4BA0-9D34-C456D676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871F-3E3B-4CED-8AF6-CA0581D5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088"/>
            <a:ext cx="8596668" cy="3880773"/>
          </a:xfrm>
        </p:spPr>
        <p:txBody>
          <a:bodyPr/>
          <a:lstStyle/>
          <a:p>
            <a:r>
              <a:rPr lang="en-GB" dirty="0"/>
              <a:t>Stop – pay attention and don’t interrupt</a:t>
            </a:r>
          </a:p>
          <a:p>
            <a:r>
              <a:rPr lang="en-GB" dirty="0"/>
              <a:t>Look – make eye contact and be at the same level as the person</a:t>
            </a:r>
          </a:p>
          <a:p>
            <a:r>
              <a:rPr lang="en-GB" dirty="0"/>
              <a:t>Listen – focus on what the person is saying</a:t>
            </a:r>
          </a:p>
          <a:p>
            <a:r>
              <a:rPr lang="en-GB" dirty="0"/>
              <a:t>Respond – restate what has been said and use open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6159A-D496-4F7C-87FF-BAF415EB8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6" b="9371"/>
          <a:stretch/>
        </p:blipFill>
        <p:spPr>
          <a:xfrm>
            <a:off x="2173357" y="2872375"/>
            <a:ext cx="5576929" cy="38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1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C5DC-194A-4043-A01A-00518A7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6550BA-E2D9-4919-A9C3-C5C5307C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4720"/>
            <a:ext cx="8596668" cy="3880773"/>
          </a:xfrm>
        </p:spPr>
        <p:txBody>
          <a:bodyPr/>
          <a:lstStyle/>
          <a:p>
            <a:r>
              <a:rPr lang="en-GB" dirty="0"/>
              <a:t>The Oxford Learners Dictionary defines </a:t>
            </a:r>
            <a:r>
              <a:rPr lang="en-GB" b="1" u="sng" dirty="0"/>
              <a:t>coaching</a:t>
            </a:r>
            <a:r>
              <a:rPr lang="en-GB" dirty="0"/>
              <a:t> as “</a:t>
            </a:r>
            <a:r>
              <a:rPr lang="en-GB" i="1" dirty="0"/>
              <a:t>the process of giving a student extra teaching in a particular subject</a:t>
            </a:r>
            <a:r>
              <a:rPr lang="en-GB" baseline="30000" dirty="0"/>
              <a:t>”1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coach is to help a person develop their current skills to be able to progress to the next stage in their career/life</a:t>
            </a:r>
          </a:p>
          <a:p>
            <a:endParaRPr lang="en-GB" dirty="0"/>
          </a:p>
          <a:p>
            <a:r>
              <a:rPr lang="en-GB" dirty="0"/>
              <a:t>Coaching is a </a:t>
            </a:r>
            <a:r>
              <a:rPr lang="en-GB" dirty="0" err="1"/>
              <a:t>subdiscilipine</a:t>
            </a:r>
            <a:r>
              <a:rPr lang="en-GB" dirty="0"/>
              <a:t> of mentoring</a:t>
            </a:r>
          </a:p>
          <a:p>
            <a:pPr lvl="1"/>
            <a:r>
              <a:rPr lang="en-GB" dirty="0"/>
              <a:t>Mentoring addresses the whole person and their career</a:t>
            </a:r>
          </a:p>
          <a:p>
            <a:pPr lvl="1"/>
            <a:r>
              <a:rPr lang="en-GB" dirty="0"/>
              <a:t>Coaching focuses solely on a specific skill or vision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062E-C47C-484B-80D2-CC4DB1E5C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55" y="845575"/>
            <a:ext cx="2905125" cy="10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FA36-603B-49B7-AE30-C8F4E3CC7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5715" y="2219004"/>
            <a:ext cx="7766936" cy="1646302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C7D9-38C3-4F2D-B9E0-B5A8A65D3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6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2BF3-A8C9-448E-AA5E-728117D3B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7968" y="3441764"/>
            <a:ext cx="9718195" cy="1646302"/>
          </a:xfrm>
        </p:spPr>
        <p:txBody>
          <a:bodyPr/>
          <a:lstStyle/>
          <a:p>
            <a:r>
              <a:rPr lang="en-GB" dirty="0"/>
              <a:t>What are the differences between coaching and mentoring?</a:t>
            </a:r>
          </a:p>
        </p:txBody>
      </p:sp>
    </p:spTree>
    <p:extLst>
      <p:ext uri="{BB962C8B-B14F-4D97-AF65-F5344CB8AC3E}">
        <p14:creationId xmlns:p14="http://schemas.microsoft.com/office/powerpoint/2010/main" val="391401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AC5-9CF7-4F73-8C10-521FDD37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120151"/>
            <a:ext cx="9274003" cy="1646302"/>
          </a:xfrm>
        </p:spPr>
        <p:txBody>
          <a:bodyPr/>
          <a:lstStyle/>
          <a:p>
            <a:r>
              <a:rPr lang="en-GB" dirty="0"/>
              <a:t>Can you give some examples of an open ended question?</a:t>
            </a:r>
          </a:p>
        </p:txBody>
      </p:sp>
    </p:spTree>
    <p:extLst>
      <p:ext uri="{BB962C8B-B14F-4D97-AF65-F5344CB8AC3E}">
        <p14:creationId xmlns:p14="http://schemas.microsoft.com/office/powerpoint/2010/main" val="382315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FE12-827B-469B-BBC4-79427DB3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881612"/>
            <a:ext cx="9141481" cy="1646302"/>
          </a:xfrm>
        </p:spPr>
        <p:txBody>
          <a:bodyPr/>
          <a:lstStyle/>
          <a:p>
            <a:r>
              <a:rPr lang="en-GB" dirty="0"/>
              <a:t>What areas in scientific research is coaching used?</a:t>
            </a:r>
          </a:p>
        </p:txBody>
      </p:sp>
    </p:spTree>
    <p:extLst>
      <p:ext uri="{BB962C8B-B14F-4D97-AF65-F5344CB8AC3E}">
        <p14:creationId xmlns:p14="http://schemas.microsoft.com/office/powerpoint/2010/main" val="305186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D59A-CBDC-41CB-8A2B-FAC4B0B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963C-6EC9-4ECD-91E4-ED132D7D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pairs discuss a problem you have had with your research…</a:t>
            </a:r>
          </a:p>
          <a:p>
            <a:pPr lvl="1"/>
            <a:r>
              <a:rPr lang="en-GB" dirty="0"/>
              <a:t>Lack of motivation</a:t>
            </a:r>
          </a:p>
          <a:p>
            <a:pPr lvl="1"/>
            <a:r>
              <a:rPr lang="en-GB" dirty="0"/>
              <a:t>Distracted easily</a:t>
            </a:r>
          </a:p>
          <a:p>
            <a:pPr lvl="1"/>
            <a:r>
              <a:rPr lang="en-GB" dirty="0"/>
              <a:t>Problems coming up with new ideas</a:t>
            </a:r>
          </a:p>
          <a:p>
            <a:pPr lvl="1"/>
            <a:r>
              <a:rPr lang="en-GB" dirty="0"/>
              <a:t>Lack of confidence talking to your supervisor</a:t>
            </a:r>
          </a:p>
          <a:p>
            <a:r>
              <a:rPr lang="en-GB" dirty="0"/>
              <a:t>Use skills from this workshop to talk with the person to try to create a plan of action that’s best for them</a:t>
            </a:r>
          </a:p>
          <a:p>
            <a:pPr lvl="1"/>
            <a:r>
              <a:rPr lang="en-GB" dirty="0"/>
              <a:t>Try not to lead the conversation</a:t>
            </a:r>
          </a:p>
          <a:p>
            <a:pPr lvl="1"/>
            <a:r>
              <a:rPr lang="en-GB" dirty="0"/>
              <a:t>Ask open questions</a:t>
            </a:r>
          </a:p>
          <a:p>
            <a:r>
              <a:rPr lang="en-GB" dirty="0"/>
              <a:t>Remember </a:t>
            </a:r>
            <a:r>
              <a:rPr lang="en-GB" b="1" u="sng" dirty="0"/>
              <a:t>confidentiality</a:t>
            </a:r>
          </a:p>
          <a:p>
            <a:r>
              <a:rPr lang="en-GB" dirty="0"/>
              <a:t>Any questions please email </a:t>
            </a:r>
            <a:r>
              <a:rPr lang="en-GB" dirty="0">
                <a:hlinkClick r:id="rId2"/>
              </a:rPr>
              <a:t>leadershipPU@gmail.com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3953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065-1DD2-4650-8ABA-B912DAA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05" y="4059582"/>
            <a:ext cx="8596668" cy="71120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9A9C-584D-4BD6-B25A-304B8CD3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4770782"/>
            <a:ext cx="8596668" cy="16018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200" dirty="0"/>
              <a:t>Oxford Learners Dictionary. Accessed 06/09/19. Available at: </a:t>
            </a:r>
            <a:r>
              <a:rPr lang="en-GB" sz="1200" dirty="0">
                <a:hlinkClick r:id="rId3"/>
              </a:rPr>
              <a:t>https://www.oxfordlearnersdictionaries.com/definition/english/coaching?q=coaching</a:t>
            </a:r>
            <a:r>
              <a:rPr lang="en-GB" sz="12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912946-1353-4E01-B277-C3EFA7AAB447}"/>
              </a:ext>
            </a:extLst>
          </p:cNvPr>
          <p:cNvSpPr txBox="1">
            <a:spLocks/>
          </p:cNvSpPr>
          <p:nvPr/>
        </p:nvSpPr>
        <p:spPr>
          <a:xfrm>
            <a:off x="749905" y="423753"/>
            <a:ext cx="8596668" cy="71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Acknowledgements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C6EA2-5AFA-402E-85A9-A4B8AB535A31}"/>
              </a:ext>
            </a:extLst>
          </p:cNvPr>
          <p:cNvSpPr txBox="1">
            <a:spLocks/>
          </p:cNvSpPr>
          <p:nvPr/>
        </p:nvSpPr>
        <p:spPr>
          <a:xfrm>
            <a:off x="518308" y="1301155"/>
            <a:ext cx="8596668" cy="221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Vanda Morgen</a:t>
            </a:r>
          </a:p>
          <a:p>
            <a:r>
              <a:rPr lang="en-GB" sz="2400" dirty="0"/>
              <a:t>Ariadna Miquel-Clopes</a:t>
            </a:r>
          </a:p>
          <a:p>
            <a:r>
              <a:rPr lang="en-GB" sz="2400" dirty="0"/>
              <a:t>Santie de Villiers</a:t>
            </a:r>
          </a:p>
          <a:p>
            <a:r>
              <a:rPr lang="en-GB" sz="2400" dirty="0"/>
              <a:t>BBSRC</a:t>
            </a:r>
          </a:p>
          <a:p>
            <a:r>
              <a:rPr lang="en-GB" sz="2400" dirty="0"/>
              <a:t>Quadram Institute Bioscience</a:t>
            </a:r>
          </a:p>
          <a:p>
            <a:r>
              <a:rPr lang="en-GB" sz="2400" dirty="0" err="1"/>
              <a:t>ssDNAfrica</a:t>
            </a:r>
            <a:r>
              <a:rPr lang="en-GB" sz="2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86489-DC3D-4F50-9892-53B4F2F22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92" y="1062584"/>
            <a:ext cx="1268483" cy="157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CAB87-85E9-43A8-89C2-7A544C27B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18333"/>
          <a:stretch/>
        </p:blipFill>
        <p:spPr>
          <a:xfrm>
            <a:off x="5873485" y="1789149"/>
            <a:ext cx="1912869" cy="452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9CCBC-11F7-4840-AA0B-41705372D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81" y="2677264"/>
            <a:ext cx="1178104" cy="1022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F066E-5D29-4AD1-946D-C4AD0889B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20752" r="20713" b="30840"/>
          <a:stretch/>
        </p:blipFill>
        <p:spPr>
          <a:xfrm>
            <a:off x="6101049" y="2777448"/>
            <a:ext cx="1457740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E0876C-FDEA-416B-A9D9-D7BD7C97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10" y="477078"/>
            <a:ext cx="8596668" cy="1320800"/>
          </a:xfrm>
        </p:spPr>
        <p:txBody>
          <a:bodyPr/>
          <a:lstStyle/>
          <a:p>
            <a:r>
              <a:rPr lang="en-GB" dirty="0"/>
              <a:t>Coaching vs Mentoring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AEEAD-B6E6-48F2-B4B5-978735E00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" t="22039" r="1739" b="2793"/>
          <a:stretch/>
        </p:blipFill>
        <p:spPr>
          <a:xfrm>
            <a:off x="359810" y="1137478"/>
            <a:ext cx="8799444" cy="51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8A48-4773-4876-9188-36867CEA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712E-B75E-4304-B683-D7D871C8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key skill areas </a:t>
            </a:r>
          </a:p>
          <a:p>
            <a:r>
              <a:rPr lang="en-GB" dirty="0"/>
              <a:t>Overcoming performance problems</a:t>
            </a:r>
          </a:p>
          <a:p>
            <a:r>
              <a:rPr lang="en-GB" dirty="0"/>
              <a:t>Increasing productivity</a:t>
            </a:r>
          </a:p>
          <a:p>
            <a:r>
              <a:rPr lang="en-GB" dirty="0"/>
              <a:t>Creating opportunities for promotion</a:t>
            </a:r>
          </a:p>
          <a:p>
            <a:r>
              <a:rPr lang="en-GB" dirty="0"/>
              <a:t>Improving retention</a:t>
            </a:r>
          </a:p>
          <a:p>
            <a:r>
              <a:rPr lang="en-GB" dirty="0"/>
              <a:t>Positive work culture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B2EF4-9B71-4F0A-A9FE-3A51D65220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05" y="2160589"/>
            <a:ext cx="3348170" cy="24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C5A9-8FBB-461D-91AF-B53652B8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69D7-3FEC-43E3-A2A4-98B12D0C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Unlike mentoring coaching is usually done by a manager/supervisor</a:t>
            </a:r>
          </a:p>
          <a:p>
            <a:endParaRPr lang="en-GB" dirty="0"/>
          </a:p>
          <a:p>
            <a:r>
              <a:rPr lang="en-GB" dirty="0"/>
              <a:t>Their role is to:</a:t>
            </a:r>
          </a:p>
          <a:p>
            <a:pPr lvl="1"/>
            <a:r>
              <a:rPr lang="en-GB" dirty="0"/>
              <a:t>Helping to match skills, work values and interests to future career opportunities</a:t>
            </a:r>
          </a:p>
          <a:p>
            <a:pPr lvl="1"/>
            <a:r>
              <a:rPr lang="en-GB" dirty="0"/>
              <a:t>Have frequent meetings about </a:t>
            </a:r>
            <a:r>
              <a:rPr lang="en-GB" dirty="0" err="1"/>
              <a:t>coachee’s</a:t>
            </a:r>
            <a:r>
              <a:rPr lang="en-GB" dirty="0"/>
              <a:t> needs</a:t>
            </a:r>
          </a:p>
          <a:p>
            <a:pPr lvl="1"/>
            <a:r>
              <a:rPr lang="en-GB" dirty="0"/>
              <a:t>Give specific feedback about performance</a:t>
            </a:r>
          </a:p>
          <a:p>
            <a:pPr lvl="1"/>
            <a:r>
              <a:rPr lang="en-GB" dirty="0"/>
              <a:t>Be a role model to the </a:t>
            </a:r>
            <a:r>
              <a:rPr lang="en-GB" dirty="0" err="1"/>
              <a:t>coachee</a:t>
            </a:r>
            <a:endParaRPr lang="en-GB" dirty="0"/>
          </a:p>
          <a:p>
            <a:pPr lvl="1"/>
            <a:r>
              <a:rPr lang="en-GB" dirty="0"/>
              <a:t>Draft development plans with the </a:t>
            </a:r>
            <a:r>
              <a:rPr lang="en-GB" dirty="0" err="1"/>
              <a:t>coachee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2F34B-7874-434A-A9DB-18357B17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5757" y="3816585"/>
            <a:ext cx="2454966" cy="24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754F-8621-4405-9E04-E14D6FCE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a Good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E044-485E-471B-8B6A-CCBA9921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669"/>
            <a:ext cx="9655386" cy="46059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Knowing when to coach</a:t>
            </a:r>
          </a:p>
          <a:p>
            <a:pPr lvl="1"/>
            <a:r>
              <a:rPr lang="en-GB" dirty="0"/>
              <a:t>As part of a team</a:t>
            </a:r>
          </a:p>
          <a:p>
            <a:pPr lvl="1"/>
            <a:r>
              <a:rPr lang="en-GB" dirty="0"/>
              <a:t>Individually</a:t>
            </a:r>
          </a:p>
          <a:p>
            <a:pPr lvl="1"/>
            <a:r>
              <a:rPr lang="en-GB" dirty="0"/>
              <a:t>During reviews</a:t>
            </a:r>
          </a:p>
          <a:p>
            <a:r>
              <a:rPr lang="en-GB" dirty="0"/>
              <a:t>Knowing when NOT to coach</a:t>
            </a:r>
          </a:p>
          <a:p>
            <a:pPr lvl="1"/>
            <a:r>
              <a:rPr lang="en-GB" dirty="0"/>
              <a:t>Person may not be willing</a:t>
            </a:r>
          </a:p>
          <a:p>
            <a:pPr lvl="1"/>
            <a:r>
              <a:rPr lang="en-GB" dirty="0"/>
              <a:t>When the task needs to be lead</a:t>
            </a:r>
          </a:p>
          <a:p>
            <a:r>
              <a:rPr lang="en-GB" dirty="0"/>
              <a:t>Success is measured by the </a:t>
            </a:r>
            <a:r>
              <a:rPr lang="en-GB" dirty="0" err="1"/>
              <a:t>coachee’s</a:t>
            </a:r>
            <a:r>
              <a:rPr lang="en-GB" dirty="0"/>
              <a:t> success not your own</a:t>
            </a:r>
          </a:p>
          <a:p>
            <a:r>
              <a:rPr lang="en-GB" dirty="0"/>
              <a:t>Asking the right questions</a:t>
            </a:r>
          </a:p>
          <a:p>
            <a:r>
              <a:rPr lang="en-GB" dirty="0"/>
              <a:t>Active listening</a:t>
            </a:r>
          </a:p>
          <a:p>
            <a:r>
              <a:rPr lang="en-GB" dirty="0"/>
              <a:t>Meeting frequently</a:t>
            </a:r>
          </a:p>
          <a:p>
            <a:r>
              <a:rPr lang="en-GB" dirty="0"/>
              <a:t>Become a good teacher</a:t>
            </a:r>
          </a:p>
          <a:p>
            <a:r>
              <a:rPr lang="en-GB" dirty="0"/>
              <a:t>Give specific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78EAC-7816-4E49-94CD-99718AF2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05027" y="1598062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D1E5-36F1-4D61-8FD7-BC36C432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Do’s and Don’ts of Coaching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E892-9727-4824-A6D2-96922ACB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51766" cy="3880773"/>
          </a:xfrm>
        </p:spPr>
        <p:txBody>
          <a:bodyPr/>
          <a:lstStyle/>
          <a:p>
            <a:r>
              <a:rPr lang="en-GB" dirty="0"/>
              <a:t>Do’s</a:t>
            </a:r>
          </a:p>
          <a:p>
            <a:pPr lvl="1"/>
            <a:r>
              <a:rPr lang="en-GB" dirty="0"/>
              <a:t>Be a role model</a:t>
            </a:r>
          </a:p>
          <a:p>
            <a:pPr lvl="1"/>
            <a:r>
              <a:rPr lang="en-GB" dirty="0"/>
              <a:t>Create a positive environment</a:t>
            </a:r>
          </a:p>
          <a:p>
            <a:pPr lvl="1"/>
            <a:r>
              <a:rPr lang="en-GB" dirty="0"/>
              <a:t>Clearly establish expectations</a:t>
            </a:r>
          </a:p>
          <a:p>
            <a:pPr lvl="1"/>
            <a:r>
              <a:rPr lang="en-GB" dirty="0"/>
              <a:t>Make notes of development plans and any adjustments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BCB02-1A3E-4D4F-89FE-0180E1074DF2}"/>
              </a:ext>
            </a:extLst>
          </p:cNvPr>
          <p:cNvSpPr txBox="1">
            <a:spLocks/>
          </p:cNvSpPr>
          <p:nvPr/>
        </p:nvSpPr>
        <p:spPr>
          <a:xfrm>
            <a:off x="4670214" y="2160589"/>
            <a:ext cx="35517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Don’ts</a:t>
            </a:r>
          </a:p>
          <a:p>
            <a:pPr lvl="1"/>
            <a:r>
              <a:rPr lang="en-GB" dirty="0"/>
              <a:t>Make implied promises</a:t>
            </a:r>
          </a:p>
          <a:p>
            <a:pPr lvl="1"/>
            <a:r>
              <a:rPr lang="en-GB" dirty="0"/>
              <a:t>Change from a coach to a boss</a:t>
            </a:r>
          </a:p>
          <a:p>
            <a:pPr lvl="1"/>
            <a:r>
              <a:rPr lang="en-GB" dirty="0"/>
              <a:t>Be impatient</a:t>
            </a:r>
          </a:p>
          <a:p>
            <a:pPr lvl="1"/>
            <a:r>
              <a:rPr lang="en-GB" dirty="0"/>
              <a:t>Focus solely on work attitude</a:t>
            </a:r>
          </a:p>
          <a:p>
            <a:pPr lvl="1"/>
            <a:r>
              <a:rPr lang="en-GB" dirty="0"/>
              <a:t>Ignore the problem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2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AC97-2EB5-44AD-8F54-7ECC55A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Aware of Who You’re Coaching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8FF7-C4EE-4314-B0CC-F069BD79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person you coach will be different</a:t>
            </a:r>
          </a:p>
          <a:p>
            <a:r>
              <a:rPr lang="en-GB" dirty="0"/>
              <a:t>They will respond differently to feedback and your behaviour</a:t>
            </a:r>
          </a:p>
          <a:p>
            <a:r>
              <a:rPr lang="en-GB" dirty="0"/>
              <a:t>Treat each person as an individual </a:t>
            </a:r>
          </a:p>
          <a:p>
            <a:endParaRPr lang="en-GB" dirty="0"/>
          </a:p>
          <a:p>
            <a:r>
              <a:rPr lang="en-GB" dirty="0"/>
              <a:t>Appropriately address performance expectations</a:t>
            </a:r>
          </a:p>
          <a:p>
            <a:r>
              <a:rPr lang="en-GB" dirty="0"/>
              <a:t>Draft development plans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7E556-D61A-448E-B72E-D6F329CD97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59" y="2160589"/>
            <a:ext cx="2322605" cy="20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C6A6-7E39-4BB9-AD59-E9C90388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3C0F-CEA8-4187-A802-9E070D84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151"/>
            <a:ext cx="8596668" cy="4304002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u="sng" dirty="0"/>
              <a:t>G</a:t>
            </a:r>
            <a:r>
              <a:rPr lang="en-GB" sz="3100" b="1" dirty="0"/>
              <a:t>oal</a:t>
            </a:r>
            <a:r>
              <a:rPr lang="en-GB" dirty="0"/>
              <a:t> – What do you want to achieve?</a:t>
            </a:r>
          </a:p>
          <a:p>
            <a:pPr lvl="1"/>
            <a:r>
              <a:rPr lang="en-GB" dirty="0"/>
              <a:t>Identify the problem and they want to do about it</a:t>
            </a:r>
          </a:p>
          <a:p>
            <a:pPr lvl="1"/>
            <a:r>
              <a:rPr lang="en-GB" dirty="0"/>
              <a:t>Identify specific issue(s) and what they want to do about it</a:t>
            </a:r>
          </a:p>
          <a:p>
            <a:r>
              <a:rPr lang="en-GB" sz="3100" b="1" u="sng" dirty="0"/>
              <a:t>R</a:t>
            </a:r>
            <a:r>
              <a:rPr lang="en-GB" sz="3100" b="1" dirty="0"/>
              <a:t>eality</a:t>
            </a:r>
            <a:r>
              <a:rPr lang="en-GB" dirty="0"/>
              <a:t> – What is happening now?</a:t>
            </a:r>
          </a:p>
          <a:p>
            <a:pPr lvl="1"/>
            <a:r>
              <a:rPr lang="en-GB" dirty="0"/>
              <a:t>Understand and establish the current situation</a:t>
            </a:r>
          </a:p>
          <a:p>
            <a:pPr lvl="1"/>
            <a:r>
              <a:rPr lang="en-GB" dirty="0"/>
              <a:t>Raise their awareness of that situation</a:t>
            </a:r>
          </a:p>
          <a:p>
            <a:r>
              <a:rPr lang="en-GB" sz="3100" b="1" u="sng" dirty="0"/>
              <a:t>O</a:t>
            </a:r>
            <a:r>
              <a:rPr lang="en-GB" sz="3100" b="1" dirty="0"/>
              <a:t>ptions</a:t>
            </a:r>
            <a:r>
              <a:rPr lang="en-GB" dirty="0"/>
              <a:t> – What could you do?</a:t>
            </a:r>
          </a:p>
          <a:p>
            <a:pPr lvl="1"/>
            <a:r>
              <a:rPr lang="en-GB" dirty="0"/>
              <a:t>Come up with a range of feasible, realistic options</a:t>
            </a:r>
          </a:p>
          <a:p>
            <a:pPr lvl="1"/>
            <a:r>
              <a:rPr lang="en-GB" dirty="0"/>
              <a:t>Generate as many alternative courses of action</a:t>
            </a:r>
          </a:p>
          <a:p>
            <a:r>
              <a:rPr lang="en-GB" sz="3100" b="1" u="sng" dirty="0"/>
              <a:t>W</a:t>
            </a:r>
            <a:r>
              <a:rPr lang="en-GB" sz="3100" b="1" dirty="0"/>
              <a:t>ill</a:t>
            </a:r>
            <a:r>
              <a:rPr lang="en-GB" dirty="0"/>
              <a:t> – What will you do?</a:t>
            </a:r>
          </a:p>
          <a:p>
            <a:pPr lvl="1"/>
            <a:r>
              <a:rPr lang="en-GB" dirty="0"/>
              <a:t>Make things happen</a:t>
            </a:r>
          </a:p>
          <a:p>
            <a:pPr lvl="1"/>
            <a:r>
              <a:rPr lang="en-GB" dirty="0"/>
              <a:t>Commit to acting upon their preferred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C296D-AF45-4F63-96D0-1AD4FF54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03" y="3321001"/>
            <a:ext cx="5477395" cy="32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7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1083</Words>
  <Application>Microsoft Office PowerPoint</Application>
  <PresentationFormat>Widescreen</PresentationFormat>
  <Paragraphs>222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Definitions</vt:lpstr>
      <vt:lpstr>Coaching vs Mentoring</vt:lpstr>
      <vt:lpstr>Benefits of Coaching</vt:lpstr>
      <vt:lpstr>Who coaches?</vt:lpstr>
      <vt:lpstr>Characteristics of a Good Coach</vt:lpstr>
      <vt:lpstr>Do’s and Don’ts of Coaching</vt:lpstr>
      <vt:lpstr>Be Aware of Who You’re Coaching</vt:lpstr>
      <vt:lpstr>GROW Model</vt:lpstr>
      <vt:lpstr>Questions to ask for GROW Model</vt:lpstr>
      <vt:lpstr>Coaching Discussion Approach</vt:lpstr>
      <vt:lpstr>Coaching Discussion Approach</vt:lpstr>
      <vt:lpstr>Five Key Principles of Coaching</vt:lpstr>
      <vt:lpstr>Process Skills</vt:lpstr>
      <vt:lpstr>The Four ‘C’s</vt:lpstr>
      <vt:lpstr>Elements of a good coaching session</vt:lpstr>
      <vt:lpstr>Providing Feedback</vt:lpstr>
      <vt:lpstr>Providing Feedback</vt:lpstr>
      <vt:lpstr>Active listening</vt:lpstr>
      <vt:lpstr>Any Questions?</vt:lpstr>
      <vt:lpstr>What are the differences between coaching and mentoring?</vt:lpstr>
      <vt:lpstr>Can you give some examples of an open ended question?</vt:lpstr>
      <vt:lpstr>What areas in scientific research is coaching used?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Scadden (QIB)</dc:creator>
  <cp:lastModifiedBy>Jacob Scadden (QIB)</cp:lastModifiedBy>
  <cp:revision>40</cp:revision>
  <dcterms:created xsi:type="dcterms:W3CDTF">2019-09-05T12:11:57Z</dcterms:created>
  <dcterms:modified xsi:type="dcterms:W3CDTF">2019-09-30T08:41:24Z</dcterms:modified>
</cp:coreProperties>
</file>