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8" r:id="rId2"/>
    <p:sldId id="260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0" r:id="rId19"/>
    <p:sldId id="277" r:id="rId20"/>
    <p:sldId id="284" r:id="rId21"/>
    <p:sldId id="278" r:id="rId22"/>
    <p:sldId id="279" r:id="rId23"/>
    <p:sldId id="280" r:id="rId24"/>
    <p:sldId id="281" r:id="rId25"/>
    <p:sldId id="282" r:id="rId26"/>
    <p:sldId id="283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E9A"/>
    <a:srgbClr val="FE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406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A4E7E-38BB-49EC-9DC0-A923E97940EF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D7F44-0C34-4C8F-8E42-D75EE5AED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Legitimate derives from authority from hierarchy</a:t>
            </a:r>
          </a:p>
          <a:p>
            <a:r>
              <a:rPr lang="en-GB" dirty="0"/>
              <a:t>Reward stems from rewards that can be offered (bribery)</a:t>
            </a:r>
          </a:p>
          <a:p>
            <a:r>
              <a:rPr lang="en-GB" dirty="0"/>
              <a:t>Coercive based on fear of punishment</a:t>
            </a:r>
          </a:p>
          <a:p>
            <a:r>
              <a:rPr lang="en-GB" dirty="0"/>
              <a:t>Resource based on control of assets </a:t>
            </a:r>
          </a:p>
          <a:p>
            <a:r>
              <a:rPr lang="en-GB" dirty="0"/>
              <a:t>Referent = likeability (relationships, charisma)</a:t>
            </a:r>
          </a:p>
          <a:p>
            <a:r>
              <a:rPr lang="en-GB" dirty="0"/>
              <a:t>Expert provides skills and knowledge that encourages respect</a:t>
            </a:r>
          </a:p>
          <a:p>
            <a:r>
              <a:rPr lang="en-GB" dirty="0"/>
              <a:t>Information stems from access to information</a:t>
            </a:r>
          </a:p>
          <a:p>
            <a:r>
              <a:rPr lang="en-GB" dirty="0"/>
              <a:t>Connection is the span of the persons network and who they know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D7F44-0C34-4C8F-8E42-D75EE5AEDB3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997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Permission – Establishes effective relationships with </a:t>
            </a:r>
            <a:r>
              <a:rPr lang="en-GB" dirty="0" err="1"/>
              <a:t>colleages</a:t>
            </a:r>
            <a:r>
              <a:rPr lang="en-GB" dirty="0"/>
              <a:t>, people follow leader beyond stated authority</a:t>
            </a:r>
          </a:p>
          <a:p>
            <a:r>
              <a:rPr lang="en-GB" dirty="0"/>
              <a:t>Production – Collaborating to produce long-term sustainable results (management)</a:t>
            </a:r>
          </a:p>
          <a:p>
            <a:r>
              <a:rPr lang="en-GB" dirty="0"/>
              <a:t>People development – leader helps to mentor and develop staff to create more self reliable leaders.</a:t>
            </a:r>
          </a:p>
          <a:p>
            <a:r>
              <a:rPr lang="en-GB" dirty="0"/>
              <a:t>Pinnacle – Takes years to establish, helping to shape and create the workplace culture in a vibrant and tangible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D7F44-0C34-4C8F-8E42-D75EE5AEDB3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043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D7F44-0C34-4C8F-8E42-D75EE5AEDB3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97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33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02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686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627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173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169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961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51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6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51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65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86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4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16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95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07/10/2019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54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77C8C-E11D-48C0-81A7-F473CE462E72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10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leadershipPU@gmail.co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xfordlearnersdictionaries.com/definition/english/leadership?q=leadershi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FCB0A-B42F-4DCB-9801-47B4501640EB}"/>
              </a:ext>
            </a:extLst>
          </p:cNvPr>
          <p:cNvSpPr txBox="1"/>
          <p:nvPr/>
        </p:nvSpPr>
        <p:spPr>
          <a:xfrm>
            <a:off x="3604748" y="2038481"/>
            <a:ext cx="405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dirty="0">
                <a:solidFill>
                  <a:prstClr val="black"/>
                </a:solidFill>
                <a:latin typeface="Trebuchet MS" panose="020B0603020202020204"/>
                <a:cs typeface="Times New Roman" panose="02020603050405020304" pitchFamily="18" charset="0"/>
              </a:rPr>
              <a:t>Leadership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D30B4-0FBA-4C81-97EA-FB701DBD4162}"/>
              </a:ext>
            </a:extLst>
          </p:cNvPr>
          <p:cNvSpPr txBox="1"/>
          <p:nvPr/>
        </p:nvSpPr>
        <p:spPr>
          <a:xfrm>
            <a:off x="3780853" y="2969913"/>
            <a:ext cx="37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imes New Roman" panose="02020603050405020304" pitchFamily="18" charset="0"/>
              </a:rPr>
              <a:t>Future Leaders Workshop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23165-61A9-473E-BBD2-00AFEB6C34C5}"/>
              </a:ext>
            </a:extLst>
          </p:cNvPr>
          <p:cNvSpPr txBox="1"/>
          <p:nvPr/>
        </p:nvSpPr>
        <p:spPr>
          <a:xfrm>
            <a:off x="3896455" y="4103447"/>
            <a:ext cx="3472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imes New Roman" panose="02020603050405020304" pitchFamily="18" charset="0"/>
              </a:rPr>
              <a:t>Presented by Jacob Scadden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imes New Roman" panose="02020603050405020304" pitchFamily="18" charset="0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imes New Roman" panose="02020603050405020304" pitchFamily="18" charset="0"/>
              </a:rPr>
              <a:t>Quadram Institute Bioscience, UK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AE5C89-E458-4A78-904E-1A91E9694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4" t="20752" r="20713" b="30840"/>
          <a:stretch/>
        </p:blipFill>
        <p:spPr>
          <a:xfrm>
            <a:off x="5223243" y="5816055"/>
            <a:ext cx="1457740" cy="821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A00A93-6C2F-4B8F-BCBE-254D9EF2A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013" y="5026777"/>
            <a:ext cx="1268483" cy="15785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3B035E-45EA-4C75-AB67-18D1526B93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9" b="18333"/>
          <a:stretch/>
        </p:blipFill>
        <p:spPr>
          <a:xfrm>
            <a:off x="6680983" y="6010072"/>
            <a:ext cx="1912869" cy="452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71954-9306-44DD-8194-4C86839D98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09" y="5530184"/>
            <a:ext cx="1178104" cy="10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1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8FC0-96D9-42AC-93C4-CAD1D7CA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Charismatic Leadership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B00-EBB0-4284-B028-4777BC06C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53" y="1629647"/>
            <a:ext cx="8596668" cy="3880773"/>
          </a:xfrm>
        </p:spPr>
        <p:txBody>
          <a:bodyPr>
            <a:noAutofit/>
          </a:bodyPr>
          <a:lstStyle/>
          <a:p>
            <a:r>
              <a:rPr lang="en-GB" sz="2000" dirty="0"/>
              <a:t>The primary idea is that charisma, the ability to attract people to you, is a key part of leadership</a:t>
            </a:r>
          </a:p>
          <a:p>
            <a:r>
              <a:rPr lang="en-GB" sz="2000" dirty="0"/>
              <a:t>These people are:</a:t>
            </a:r>
          </a:p>
          <a:p>
            <a:pPr lvl="1"/>
            <a:r>
              <a:rPr lang="en-GB" sz="1800" dirty="0"/>
              <a:t>Envisioning</a:t>
            </a:r>
          </a:p>
          <a:p>
            <a:pPr lvl="1"/>
            <a:r>
              <a:rPr lang="en-GB" sz="1800" dirty="0"/>
              <a:t>Energising </a:t>
            </a:r>
          </a:p>
          <a:p>
            <a:pPr lvl="1"/>
            <a:r>
              <a:rPr lang="en-GB" sz="1800" dirty="0"/>
              <a:t>Enabling</a:t>
            </a:r>
          </a:p>
          <a:p>
            <a:endParaRPr lang="en-GB" sz="2000" dirty="0"/>
          </a:p>
          <a:p>
            <a:r>
              <a:rPr lang="en-GB" sz="2000" dirty="0"/>
              <a:t>However, charismatic leaders can be narcissistic, seductive or possessive</a:t>
            </a:r>
          </a:p>
          <a:p>
            <a:endParaRPr lang="en-GB" sz="2000" dirty="0"/>
          </a:p>
          <a:p>
            <a:r>
              <a:rPr lang="en-GB" sz="2000" dirty="0"/>
              <a:t>True leaders inspire trust and confidence in others but also themselves</a:t>
            </a:r>
          </a:p>
        </p:txBody>
      </p:sp>
    </p:spTree>
    <p:extLst>
      <p:ext uri="{BB962C8B-B14F-4D97-AF65-F5344CB8AC3E}">
        <p14:creationId xmlns:p14="http://schemas.microsoft.com/office/powerpoint/2010/main" val="69345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597D-5F0F-4645-9902-806B6E17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Ethical vs Unethical Charisma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AFFE-6EBF-4FE9-A7F3-0FF677E09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3CFA4-CCA0-49B2-B7E5-407FE5201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3" t="36141" r="1403"/>
          <a:stretch/>
        </p:blipFill>
        <p:spPr>
          <a:xfrm>
            <a:off x="436703" y="1467852"/>
            <a:ext cx="8186102" cy="48848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FC0B6F-920E-45C8-A5DE-864C984AD07F}"/>
              </a:ext>
            </a:extLst>
          </p:cNvPr>
          <p:cNvSpPr/>
          <p:nvPr/>
        </p:nvSpPr>
        <p:spPr>
          <a:xfrm>
            <a:off x="8061157" y="5823284"/>
            <a:ext cx="549616" cy="348916"/>
          </a:xfrm>
          <a:prstGeom prst="rect">
            <a:avLst/>
          </a:prstGeom>
          <a:solidFill>
            <a:srgbClr val="FEFF99"/>
          </a:solidFill>
          <a:ln>
            <a:solidFill>
              <a:srgbClr val="FFF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2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1158-F54D-4190-BB43-37889042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as a Leader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C1FC1-6B43-46AA-BC1D-CD567FCA8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3" r="65657"/>
          <a:stretch/>
        </p:blipFill>
        <p:spPr>
          <a:xfrm>
            <a:off x="330870" y="1782428"/>
            <a:ext cx="2382252" cy="3990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3D689-48DA-4666-97B2-19072ACC4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57" r="34145"/>
          <a:stretch/>
        </p:blipFill>
        <p:spPr>
          <a:xfrm>
            <a:off x="3802589" y="1782427"/>
            <a:ext cx="2346158" cy="3990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65BB16-48A5-46A0-802E-D4360788F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06" r="2575"/>
          <a:stretch/>
        </p:blipFill>
        <p:spPr>
          <a:xfrm>
            <a:off x="7238214" y="1782426"/>
            <a:ext cx="2370221" cy="39909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1EB5BFE-2DE0-407A-825F-92888EC2995F}"/>
              </a:ext>
            </a:extLst>
          </p:cNvPr>
          <p:cNvSpPr/>
          <p:nvPr/>
        </p:nvSpPr>
        <p:spPr>
          <a:xfrm>
            <a:off x="2713122" y="3573379"/>
            <a:ext cx="1089467" cy="745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11FA881-43B4-4D7C-8055-DD73A4F78EFD}"/>
              </a:ext>
            </a:extLst>
          </p:cNvPr>
          <p:cNvSpPr/>
          <p:nvPr/>
        </p:nvSpPr>
        <p:spPr>
          <a:xfrm>
            <a:off x="6169497" y="3573379"/>
            <a:ext cx="1089467" cy="745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3AD6-508E-48D0-9FAE-3D688114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Goleman’s Emotional Intelligence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231C6-82D4-4115-818B-EB9D52C6C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Emotional intelligence is the ability to monitor your own and other peoples emotions and to use that information to help you make decisions and perform actions</a:t>
            </a:r>
          </a:p>
          <a:p>
            <a:endParaRPr lang="en-GB" sz="2000" dirty="0"/>
          </a:p>
          <a:p>
            <a:r>
              <a:rPr lang="en-GB" sz="2000" dirty="0"/>
              <a:t>Self-Awareness</a:t>
            </a:r>
          </a:p>
          <a:p>
            <a:r>
              <a:rPr lang="en-GB" sz="2000" dirty="0"/>
              <a:t>Self Regulation</a:t>
            </a:r>
          </a:p>
          <a:p>
            <a:r>
              <a:rPr lang="en-GB" sz="2000" dirty="0"/>
              <a:t>Motivation</a:t>
            </a:r>
          </a:p>
          <a:p>
            <a:r>
              <a:rPr lang="en-GB" sz="2000" dirty="0"/>
              <a:t>Empathy</a:t>
            </a:r>
          </a:p>
          <a:p>
            <a:r>
              <a:rPr lang="en-GB" sz="2000" dirty="0"/>
              <a:t>Social Skill</a:t>
            </a:r>
          </a:p>
        </p:txBody>
      </p:sp>
    </p:spTree>
    <p:extLst>
      <p:ext uri="{BB962C8B-B14F-4D97-AF65-F5344CB8AC3E}">
        <p14:creationId xmlns:p14="http://schemas.microsoft.com/office/powerpoint/2010/main" val="84432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4ED5-F894-4845-BBFE-BF956BFF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Leadership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F015-6870-48B2-9072-A598C3013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DCC1C-B9B5-47B4-9CD0-0775593A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009466" cy="53661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4CAB30-17A4-4A94-B792-F9F146A12E8C}"/>
              </a:ext>
            </a:extLst>
          </p:cNvPr>
          <p:cNvSpPr/>
          <p:nvPr/>
        </p:nvSpPr>
        <p:spPr>
          <a:xfrm>
            <a:off x="1985211" y="1863634"/>
            <a:ext cx="1070810" cy="4110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F241C4-99D8-4B31-82E7-CCF570FD1B7F}"/>
              </a:ext>
            </a:extLst>
          </p:cNvPr>
          <p:cNvSpPr/>
          <p:nvPr/>
        </p:nvSpPr>
        <p:spPr>
          <a:xfrm>
            <a:off x="3056021" y="1863634"/>
            <a:ext cx="1070810" cy="4110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52129E-AC12-4348-BBAF-E3AD995157D0}"/>
              </a:ext>
            </a:extLst>
          </p:cNvPr>
          <p:cNvSpPr/>
          <p:nvPr/>
        </p:nvSpPr>
        <p:spPr>
          <a:xfrm>
            <a:off x="4126831" y="1863634"/>
            <a:ext cx="1070810" cy="4110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C6D358-72C3-41D3-8764-9C0E0A27B97C}"/>
              </a:ext>
            </a:extLst>
          </p:cNvPr>
          <p:cNvSpPr/>
          <p:nvPr/>
        </p:nvSpPr>
        <p:spPr>
          <a:xfrm>
            <a:off x="5197641" y="1863634"/>
            <a:ext cx="1070810" cy="4110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DDBE3F-CBFA-4C02-B246-8876B54F175A}"/>
              </a:ext>
            </a:extLst>
          </p:cNvPr>
          <p:cNvSpPr/>
          <p:nvPr/>
        </p:nvSpPr>
        <p:spPr>
          <a:xfrm>
            <a:off x="6268451" y="1863634"/>
            <a:ext cx="1070810" cy="4110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312D2-1925-4562-9703-5003D68971D6}"/>
              </a:ext>
            </a:extLst>
          </p:cNvPr>
          <p:cNvSpPr/>
          <p:nvPr/>
        </p:nvSpPr>
        <p:spPr>
          <a:xfrm>
            <a:off x="7339261" y="1863634"/>
            <a:ext cx="1070810" cy="4110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445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FF92-08BD-4F06-94A0-49280544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Leadership and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EA5B-D22F-4F77-8664-4F9EC0229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2" y="1806628"/>
            <a:ext cx="8596668" cy="3880773"/>
          </a:xfrm>
        </p:spPr>
        <p:txBody>
          <a:bodyPr>
            <a:normAutofit/>
          </a:bodyPr>
          <a:lstStyle/>
          <a:p>
            <a:r>
              <a:rPr lang="en-GB" sz="2000" dirty="0"/>
              <a:t>Who are the leaders in science?</a:t>
            </a:r>
          </a:p>
          <a:p>
            <a:pPr lvl="1"/>
            <a:r>
              <a:rPr lang="en-GB" sz="1800" dirty="0"/>
              <a:t>Supervisors</a:t>
            </a:r>
          </a:p>
          <a:p>
            <a:pPr lvl="1"/>
            <a:r>
              <a:rPr lang="en-GB" sz="1800" dirty="0"/>
              <a:t>Teachers/lecturers</a:t>
            </a:r>
          </a:p>
          <a:p>
            <a:pPr lvl="1"/>
            <a:r>
              <a:rPr lang="en-GB" sz="1800" dirty="0"/>
              <a:t>Senior Students (PhD and MSc)</a:t>
            </a:r>
          </a:p>
          <a:p>
            <a:pPr lvl="1"/>
            <a:r>
              <a:rPr lang="en-GB" sz="1800" dirty="0"/>
              <a:t>Lab technicians</a:t>
            </a:r>
          </a:p>
          <a:p>
            <a:pPr lvl="1"/>
            <a:r>
              <a:rPr lang="en-GB" sz="1800" dirty="0"/>
              <a:t>Politicians</a:t>
            </a:r>
          </a:p>
          <a:p>
            <a:pPr lvl="1"/>
            <a:r>
              <a:rPr lang="en-GB" sz="1800" dirty="0"/>
              <a:t>Science communicators</a:t>
            </a:r>
          </a:p>
          <a:p>
            <a:pPr lvl="1"/>
            <a:r>
              <a:rPr lang="en-GB" sz="1800" dirty="0"/>
              <a:t>CEOs of biotechnology companies</a:t>
            </a:r>
          </a:p>
          <a:p>
            <a:pPr lvl="1"/>
            <a:r>
              <a:rPr lang="en-GB" sz="1800" dirty="0"/>
              <a:t>You?</a:t>
            </a:r>
          </a:p>
        </p:txBody>
      </p:sp>
    </p:spTree>
    <p:extLst>
      <p:ext uri="{BB962C8B-B14F-4D97-AF65-F5344CB8AC3E}">
        <p14:creationId xmlns:p14="http://schemas.microsoft.com/office/powerpoint/2010/main" val="2301836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DFBB-A5E2-4014-A6C3-36A44941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Leadership in Science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15A7-ACCA-4041-9982-425CF0454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168"/>
            <a:ext cx="8596668" cy="4228179"/>
          </a:xfrm>
        </p:spPr>
        <p:txBody>
          <a:bodyPr>
            <a:normAutofit/>
          </a:bodyPr>
          <a:lstStyle/>
          <a:p>
            <a:r>
              <a:rPr lang="en-GB" sz="2000" dirty="0"/>
              <a:t>Sets a clear vision for the group</a:t>
            </a:r>
          </a:p>
          <a:p>
            <a:pPr lvl="1"/>
            <a:r>
              <a:rPr lang="en-GB" sz="1800" dirty="0"/>
              <a:t>Research questions</a:t>
            </a:r>
          </a:p>
          <a:p>
            <a:pPr lvl="1"/>
            <a:r>
              <a:rPr lang="en-GB" sz="1800" dirty="0"/>
              <a:t>Specialism</a:t>
            </a:r>
          </a:p>
          <a:p>
            <a:pPr lvl="1"/>
            <a:endParaRPr lang="en-GB" sz="1800" dirty="0"/>
          </a:p>
          <a:p>
            <a:r>
              <a:rPr lang="en-GB" sz="2000" dirty="0"/>
              <a:t>Creates a positive work environment which allows staff to thrive</a:t>
            </a:r>
          </a:p>
          <a:p>
            <a:endParaRPr lang="en-GB" sz="2000" dirty="0"/>
          </a:p>
          <a:p>
            <a:r>
              <a:rPr lang="en-GB" sz="2000" dirty="0"/>
              <a:t>Makes the most out of opportunities</a:t>
            </a:r>
          </a:p>
          <a:p>
            <a:endParaRPr lang="en-GB" sz="2000" dirty="0"/>
          </a:p>
          <a:p>
            <a:r>
              <a:rPr lang="en-GB" sz="2000" dirty="0"/>
              <a:t>Enthusiasm and motivation</a:t>
            </a:r>
          </a:p>
          <a:p>
            <a:pPr lvl="1"/>
            <a:r>
              <a:rPr lang="en-GB" sz="1800" dirty="0"/>
              <a:t>Increased networking </a:t>
            </a:r>
          </a:p>
        </p:txBody>
      </p:sp>
    </p:spTree>
    <p:extLst>
      <p:ext uri="{BB962C8B-B14F-4D97-AF65-F5344CB8AC3E}">
        <p14:creationId xmlns:p14="http://schemas.microsoft.com/office/powerpoint/2010/main" val="81488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A69A-653D-4952-9CCE-7BEA075A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7727"/>
            <a:ext cx="8596668" cy="13208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4A713F-2B21-4DE2-9980-BE91F2BD3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0477"/>
          <a:stretch/>
        </p:blipFill>
        <p:spPr>
          <a:xfrm>
            <a:off x="258696" y="513347"/>
            <a:ext cx="5901472" cy="5333681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3F069C9-E1E3-4DD8-9D0E-5DEC592160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943" r="33789"/>
          <a:stretch/>
        </p:blipFill>
        <p:spPr>
          <a:xfrm>
            <a:off x="6160168" y="1318127"/>
            <a:ext cx="3799628" cy="2242332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B1678551-1740-411F-ADB6-B59B188AA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44" t="69592"/>
          <a:stretch/>
        </p:blipFill>
        <p:spPr>
          <a:xfrm>
            <a:off x="6160168" y="3501534"/>
            <a:ext cx="2177716" cy="2483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393691-897A-4795-AB31-9CAAB04B41CD}"/>
              </a:ext>
            </a:extLst>
          </p:cNvPr>
          <p:cNvSpPr txBox="1"/>
          <p:nvPr/>
        </p:nvSpPr>
        <p:spPr>
          <a:xfrm>
            <a:off x="2456120" y="1165175"/>
            <a:ext cx="137794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Work Driver</a:t>
            </a:r>
          </a:p>
        </p:txBody>
      </p:sp>
    </p:spTree>
    <p:extLst>
      <p:ext uri="{BB962C8B-B14F-4D97-AF65-F5344CB8AC3E}">
        <p14:creationId xmlns:p14="http://schemas.microsoft.com/office/powerpoint/2010/main" val="237153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4B7F-E6C2-428F-886E-44CE9E27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298334" cy="1320800"/>
          </a:xfrm>
        </p:spPr>
        <p:txBody>
          <a:bodyPr/>
          <a:lstStyle/>
          <a:p>
            <a:r>
              <a:rPr lang="en-GB" dirty="0"/>
              <a:t>Leadership </a:t>
            </a:r>
            <a:br>
              <a:rPr lang="en-GB" dirty="0"/>
            </a:br>
            <a:r>
              <a:rPr lang="en-GB" dirty="0"/>
              <a:t>Proclivity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FFFEA2-689B-4F5A-ADBD-0AE8EF408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267" t="9535" r="14841"/>
          <a:stretch/>
        </p:blipFill>
        <p:spPr>
          <a:xfrm>
            <a:off x="4788568" y="609600"/>
            <a:ext cx="4927543" cy="609064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C62793-C43B-459C-8D73-2891EBA1BA0F}"/>
              </a:ext>
            </a:extLst>
          </p:cNvPr>
          <p:cNvSpPr txBox="1">
            <a:spLocks/>
          </p:cNvSpPr>
          <p:nvPr/>
        </p:nvSpPr>
        <p:spPr>
          <a:xfrm>
            <a:off x="277589" y="2074779"/>
            <a:ext cx="4342537" cy="42899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14-27 implies low motivation to lead</a:t>
            </a:r>
          </a:p>
          <a:p>
            <a:endParaRPr lang="en-GB" sz="2000" dirty="0"/>
          </a:p>
          <a:p>
            <a:r>
              <a:rPr lang="en-GB" sz="2000" dirty="0"/>
              <a:t>28-55 implies some uncertainty over motivation to lead</a:t>
            </a:r>
          </a:p>
          <a:p>
            <a:endParaRPr lang="en-GB" sz="2000" dirty="0"/>
          </a:p>
          <a:p>
            <a:r>
              <a:rPr lang="en-GB" sz="2000" dirty="0"/>
              <a:t>56-70 implies a strong motivation to lead</a:t>
            </a:r>
          </a:p>
          <a:p>
            <a:endParaRPr lang="en-GB" sz="2000" dirty="0"/>
          </a:p>
          <a:p>
            <a:r>
              <a:rPr lang="en-GB" sz="2000" dirty="0"/>
              <a:t>Be honest!!</a:t>
            </a:r>
          </a:p>
          <a:p>
            <a:r>
              <a:rPr lang="en-GB" sz="2000" dirty="0"/>
              <a:t>No right or wrong answer!!</a:t>
            </a:r>
          </a:p>
        </p:txBody>
      </p:sp>
    </p:spTree>
    <p:extLst>
      <p:ext uri="{BB962C8B-B14F-4D97-AF65-F5344CB8AC3E}">
        <p14:creationId xmlns:p14="http://schemas.microsoft.com/office/powerpoint/2010/main" val="840985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7C50-FFFD-4EBD-AA73-F165386D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D5AE-70AB-4EEF-AC45-B044450E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2462"/>
            <a:ext cx="8596668" cy="3880773"/>
          </a:xfrm>
        </p:spPr>
        <p:txBody>
          <a:bodyPr>
            <a:normAutofit/>
          </a:bodyPr>
          <a:lstStyle/>
          <a:p>
            <a:r>
              <a:rPr lang="en-GB" sz="2000" dirty="0"/>
              <a:t>Leadership involves getting people to help in realising a vision</a:t>
            </a:r>
          </a:p>
          <a:p>
            <a:r>
              <a:rPr lang="en-GB" sz="2000" dirty="0"/>
              <a:t>First step of leadership is to be self-disciplined</a:t>
            </a:r>
          </a:p>
          <a:p>
            <a:pPr lvl="1"/>
            <a:r>
              <a:rPr lang="en-GB" sz="1800" dirty="0"/>
              <a:t>Be a role model</a:t>
            </a:r>
          </a:p>
          <a:p>
            <a:r>
              <a:rPr lang="en-GB" sz="2000" dirty="0"/>
              <a:t>Remember to create a happy, constructive work environment</a:t>
            </a:r>
          </a:p>
          <a:p>
            <a:r>
              <a:rPr lang="en-GB" sz="2000" dirty="0"/>
              <a:t>Be honest with yourself and your employees/colleagues</a:t>
            </a:r>
          </a:p>
          <a:p>
            <a:pPr lvl="1"/>
            <a:r>
              <a:rPr lang="en-GB" sz="1800" dirty="0"/>
              <a:t>Seek solutions to problems rather than blame</a:t>
            </a:r>
          </a:p>
          <a:p>
            <a:r>
              <a:rPr lang="en-GB" sz="2000" dirty="0"/>
              <a:t>The pinnacle of leadership is when people follow you because of what you represent</a:t>
            </a:r>
          </a:p>
          <a:p>
            <a:r>
              <a:rPr lang="en-GB" sz="2000" dirty="0"/>
              <a:t>Leadership is very important in science </a:t>
            </a:r>
          </a:p>
        </p:txBody>
      </p:sp>
    </p:spTree>
    <p:extLst>
      <p:ext uri="{BB962C8B-B14F-4D97-AF65-F5344CB8AC3E}">
        <p14:creationId xmlns:p14="http://schemas.microsoft.com/office/powerpoint/2010/main" val="158890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C5DC-194A-4043-A01A-00518A7A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6550BA-E2D9-4919-A9C3-C5C5307C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5278"/>
            <a:ext cx="8596668" cy="4050216"/>
          </a:xfrm>
        </p:spPr>
        <p:txBody>
          <a:bodyPr>
            <a:normAutofit fontScale="92500" lnSpcReduction="20000"/>
          </a:bodyPr>
          <a:lstStyle/>
          <a:p>
            <a:r>
              <a:rPr lang="en-GB" sz="2200" dirty="0"/>
              <a:t>The Oxford Learners Dictionary defines </a:t>
            </a:r>
            <a:r>
              <a:rPr lang="en-GB" sz="2200" b="1" u="sng" dirty="0"/>
              <a:t>leadership</a:t>
            </a:r>
            <a:r>
              <a:rPr lang="en-GB" sz="2200" dirty="0"/>
              <a:t> as “</a:t>
            </a:r>
            <a:r>
              <a:rPr lang="en-GB" sz="2200" i="1" dirty="0"/>
              <a:t>the state or position of being a leader</a:t>
            </a:r>
            <a:r>
              <a:rPr lang="en-GB" sz="2200" baseline="30000" dirty="0"/>
              <a:t>”1</a:t>
            </a:r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A leader is a person who leads a group of people e.g. a president of a country, a captain of a sports team or a PhD supervisor.</a:t>
            </a:r>
          </a:p>
          <a:p>
            <a:endParaRPr lang="en-GB" sz="2200" dirty="0"/>
          </a:p>
          <a:p>
            <a:r>
              <a:rPr lang="en-GB" sz="2200" dirty="0"/>
              <a:t>Leadership involves</a:t>
            </a:r>
          </a:p>
          <a:p>
            <a:pPr lvl="1"/>
            <a:r>
              <a:rPr lang="en-GB" sz="1900" dirty="0"/>
              <a:t>Establishing a clear vision</a:t>
            </a:r>
          </a:p>
          <a:p>
            <a:pPr lvl="1"/>
            <a:r>
              <a:rPr lang="en-GB" sz="1900" dirty="0"/>
              <a:t>Sharing that vision with others</a:t>
            </a:r>
          </a:p>
          <a:p>
            <a:pPr lvl="1"/>
            <a:r>
              <a:rPr lang="en-GB" sz="1900" dirty="0"/>
              <a:t>Providing knowledge and methods to realise the vision</a:t>
            </a:r>
          </a:p>
          <a:p>
            <a:pPr lvl="1"/>
            <a:r>
              <a:rPr lang="en-GB" sz="1900" dirty="0"/>
              <a:t>Coordinating and balancing conflicting interests from members of the group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1062E-C47C-484B-80D2-CC4DB1E5C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355" y="845575"/>
            <a:ext cx="2905125" cy="108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1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E4C3-F4FE-4434-B6FA-4F916DA41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37671"/>
            <a:ext cx="7766936" cy="1646302"/>
          </a:xfrm>
        </p:spPr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6258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C593-1D01-4264-9F3F-31AB0BAB1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330" y="3403155"/>
            <a:ext cx="7766936" cy="1646302"/>
          </a:xfrm>
        </p:spPr>
        <p:txBody>
          <a:bodyPr/>
          <a:lstStyle/>
          <a:p>
            <a:r>
              <a:rPr lang="en-GB" dirty="0"/>
              <a:t>What are the main differences between a boss and a leader? </a:t>
            </a:r>
          </a:p>
        </p:txBody>
      </p:sp>
    </p:spTree>
    <p:extLst>
      <p:ext uri="{BB962C8B-B14F-4D97-AF65-F5344CB8AC3E}">
        <p14:creationId xmlns:p14="http://schemas.microsoft.com/office/powerpoint/2010/main" val="918415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E2D7-530B-4D0D-BF8D-C54A41564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530" y="3282839"/>
            <a:ext cx="7766936" cy="1646302"/>
          </a:xfrm>
        </p:spPr>
        <p:txBody>
          <a:bodyPr/>
          <a:lstStyle/>
          <a:p>
            <a:r>
              <a:rPr lang="en-GB" dirty="0"/>
              <a:t>What are the five levels of leadership?</a:t>
            </a:r>
          </a:p>
        </p:txBody>
      </p:sp>
    </p:spTree>
    <p:extLst>
      <p:ext uri="{BB962C8B-B14F-4D97-AF65-F5344CB8AC3E}">
        <p14:creationId xmlns:p14="http://schemas.microsoft.com/office/powerpoint/2010/main" val="2338861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49C8-E9EB-42F2-BD2D-D3D1C1500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741" y="3523471"/>
            <a:ext cx="7766936" cy="1646302"/>
          </a:xfrm>
        </p:spPr>
        <p:txBody>
          <a:bodyPr/>
          <a:lstStyle/>
          <a:p>
            <a:r>
              <a:rPr lang="en-GB" dirty="0"/>
              <a:t>What is emotional intelligence and 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3842216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AF56-3FD7-4E2E-B6ED-126B0C9CA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Which leadership style best describes you?</a:t>
            </a:r>
          </a:p>
        </p:txBody>
      </p:sp>
    </p:spTree>
    <p:extLst>
      <p:ext uri="{BB962C8B-B14F-4D97-AF65-F5344CB8AC3E}">
        <p14:creationId xmlns:p14="http://schemas.microsoft.com/office/powerpoint/2010/main" val="1684828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669D-F8D3-4794-8397-02BE84EB0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677" y="3427218"/>
            <a:ext cx="7766936" cy="1646302"/>
          </a:xfrm>
        </p:spPr>
        <p:txBody>
          <a:bodyPr/>
          <a:lstStyle/>
          <a:p>
            <a:r>
              <a:rPr lang="en-GB" dirty="0"/>
              <a:t>Why is leadership important in science and research?</a:t>
            </a:r>
          </a:p>
        </p:txBody>
      </p:sp>
    </p:spTree>
    <p:extLst>
      <p:ext uri="{BB962C8B-B14F-4D97-AF65-F5344CB8AC3E}">
        <p14:creationId xmlns:p14="http://schemas.microsoft.com/office/powerpoint/2010/main" val="1817824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4FF4-2977-4642-AA09-603BD191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D26CA-33BE-4F4F-AB37-7C79A64E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47" y="1762383"/>
            <a:ext cx="8596668" cy="4195966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Think about a leader in your life</a:t>
            </a:r>
          </a:p>
          <a:p>
            <a:pPr lvl="1"/>
            <a:r>
              <a:rPr lang="en-GB" sz="1800" dirty="0"/>
              <a:t>Can be academic or extra curricular</a:t>
            </a:r>
          </a:p>
          <a:p>
            <a:pPr lvl="1"/>
            <a:r>
              <a:rPr lang="en-GB" sz="1800" dirty="0"/>
              <a:t>What characteristics made them a leader?</a:t>
            </a:r>
          </a:p>
          <a:p>
            <a:pPr lvl="1"/>
            <a:r>
              <a:rPr lang="en-GB" sz="1800" dirty="0"/>
              <a:t>What leadership style did they use?</a:t>
            </a:r>
          </a:p>
          <a:p>
            <a:pPr lvl="1"/>
            <a:r>
              <a:rPr lang="en-GB" sz="1800" dirty="0"/>
              <a:t>Why did you follow them?</a:t>
            </a:r>
          </a:p>
          <a:p>
            <a:pPr lvl="1"/>
            <a:r>
              <a:rPr lang="en-GB" sz="1800" dirty="0"/>
              <a:t>What they have done to improve their leadership?</a:t>
            </a:r>
          </a:p>
          <a:p>
            <a:pPr lvl="1"/>
            <a:endParaRPr lang="en-GB" sz="1800" dirty="0"/>
          </a:p>
          <a:p>
            <a:pPr lvl="1"/>
            <a:r>
              <a:rPr lang="en-GB" sz="1800" dirty="0"/>
              <a:t>Think about how you can use coaching and mentoring as part of leadership</a:t>
            </a:r>
          </a:p>
          <a:p>
            <a:endParaRPr lang="en-GB" sz="2000" dirty="0"/>
          </a:p>
          <a:p>
            <a:r>
              <a:rPr lang="en-GB" sz="2000" dirty="0"/>
              <a:t>Send work to </a:t>
            </a:r>
            <a:r>
              <a:rPr lang="en-GB" sz="2000" dirty="0">
                <a:hlinkClick r:id="rId2"/>
              </a:rPr>
              <a:t>leadershipPU@gmail.com</a:t>
            </a:r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9780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2065-1DD2-4650-8ABA-B912DAA6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05" y="4059582"/>
            <a:ext cx="8596668" cy="711200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9A9C-584D-4BD6-B25A-304B8CD3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08" y="4770782"/>
            <a:ext cx="8596668" cy="160188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200" dirty="0"/>
              <a:t>Oxford Learners Dictionary. Accessed 06/09/19. Available at: </a:t>
            </a:r>
            <a:r>
              <a:rPr lang="en-GB" sz="1200" dirty="0">
                <a:hlinkClick r:id="rId2"/>
              </a:rPr>
              <a:t>https://www.oxfordlearnersdictionaries.com/definition/english/leadership?q=leadership</a:t>
            </a:r>
            <a:r>
              <a:rPr lang="en-GB" sz="1200" dirty="0"/>
              <a:t>  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French JRP Jr, and Raven B, 1959. The bases of social power. In D. Cartwright (Ed.), </a:t>
            </a:r>
            <a:r>
              <a:rPr lang="en-GB" sz="1200" i="1" dirty="0"/>
              <a:t>Studies in social power </a:t>
            </a:r>
            <a:r>
              <a:rPr lang="en-GB" sz="1200" dirty="0"/>
              <a:t>(pp. 150-167).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Maxwell JC, 2011. The Five Levels of Leadership – Proven steps to Maximize your Potential, New York: Centre Street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912946-1353-4E01-B277-C3EFA7AAB447}"/>
              </a:ext>
            </a:extLst>
          </p:cNvPr>
          <p:cNvSpPr txBox="1">
            <a:spLocks/>
          </p:cNvSpPr>
          <p:nvPr/>
        </p:nvSpPr>
        <p:spPr>
          <a:xfrm>
            <a:off x="749905" y="423753"/>
            <a:ext cx="8596668" cy="71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Acknowledgements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BC6EA2-5AFA-402E-85A9-A4B8AB535A31}"/>
              </a:ext>
            </a:extLst>
          </p:cNvPr>
          <p:cNvSpPr txBox="1">
            <a:spLocks/>
          </p:cNvSpPr>
          <p:nvPr/>
        </p:nvSpPr>
        <p:spPr>
          <a:xfrm>
            <a:off x="518308" y="1301155"/>
            <a:ext cx="8596668" cy="2211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Vanda Morgen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Ariadna Miquel-Clopes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Santie de Villiers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BBSRC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Quadram Institute Bioscience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ssDNAfrica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86489-DC3D-4F50-9892-53B4F2F22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192" y="1062584"/>
            <a:ext cx="1268483" cy="1578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2CAB87-85E9-43A8-89C2-7A544C27BB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9" b="18333"/>
          <a:stretch/>
        </p:blipFill>
        <p:spPr>
          <a:xfrm>
            <a:off x="5873485" y="1789149"/>
            <a:ext cx="1912869" cy="4523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D9CCBC-11F7-4840-AA0B-41705372D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81" y="2677264"/>
            <a:ext cx="1178104" cy="1022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3F066E-5D29-4AD1-946D-C4AD0889B3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4" t="20752" r="20713" b="30840"/>
          <a:stretch/>
        </p:blipFill>
        <p:spPr>
          <a:xfrm>
            <a:off x="6101049" y="2777448"/>
            <a:ext cx="1457740" cy="8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4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37EC-6185-4049-A2B4-0D1765BF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 Leaders Born or Made?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FBBA2-EC16-452B-AE7B-22998101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Leadership, as with any skill, can be learned and perfected</a:t>
            </a:r>
          </a:p>
          <a:p>
            <a:r>
              <a:rPr lang="en-GB" sz="2000" dirty="0"/>
              <a:t>Some people become natural leaders at a young age</a:t>
            </a:r>
          </a:p>
          <a:p>
            <a:pPr lvl="1"/>
            <a:r>
              <a:rPr lang="en-GB" sz="1800" dirty="0"/>
              <a:t>Charisma</a:t>
            </a:r>
          </a:p>
          <a:p>
            <a:pPr lvl="1"/>
            <a:r>
              <a:rPr lang="en-GB" sz="1800" dirty="0"/>
              <a:t>Confidence</a:t>
            </a:r>
          </a:p>
          <a:p>
            <a:pPr lvl="1"/>
            <a:r>
              <a:rPr lang="en-GB" sz="1800" dirty="0"/>
              <a:t>Communication</a:t>
            </a:r>
          </a:p>
          <a:p>
            <a:r>
              <a:rPr lang="en-GB" sz="2000" dirty="0"/>
              <a:t>However, leadership is about promoting your vision and encouraging others to follow</a:t>
            </a:r>
          </a:p>
        </p:txBody>
      </p:sp>
    </p:spTree>
    <p:extLst>
      <p:ext uri="{BB962C8B-B14F-4D97-AF65-F5344CB8AC3E}">
        <p14:creationId xmlns:p14="http://schemas.microsoft.com/office/powerpoint/2010/main" val="414165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D550-2811-4E47-9AD1-B0CBB401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Leader vs Boss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72E6-723F-4CBE-8EDC-EBF033D9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587" y="1625599"/>
            <a:ext cx="3913716" cy="3880773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Boss</a:t>
            </a:r>
          </a:p>
          <a:p>
            <a:pPr lvl="1"/>
            <a:r>
              <a:rPr lang="en-GB" sz="1800" dirty="0"/>
              <a:t>Drives employees</a:t>
            </a:r>
          </a:p>
          <a:p>
            <a:pPr lvl="1"/>
            <a:r>
              <a:rPr lang="en-GB" sz="1800" dirty="0"/>
              <a:t>Inspires fear</a:t>
            </a:r>
          </a:p>
          <a:p>
            <a:pPr lvl="1"/>
            <a:r>
              <a:rPr lang="en-GB" sz="1800" dirty="0"/>
              <a:t>Says “I”</a:t>
            </a:r>
          </a:p>
          <a:p>
            <a:pPr lvl="1"/>
            <a:r>
              <a:rPr lang="en-GB" sz="1800" dirty="0"/>
              <a:t>Places blame</a:t>
            </a:r>
          </a:p>
          <a:p>
            <a:pPr lvl="1"/>
            <a:r>
              <a:rPr lang="en-GB" sz="1800" dirty="0"/>
              <a:t>Knows methods</a:t>
            </a:r>
          </a:p>
          <a:p>
            <a:pPr lvl="1"/>
            <a:r>
              <a:rPr lang="en-GB" sz="1800" dirty="0"/>
              <a:t>Uses people</a:t>
            </a:r>
          </a:p>
          <a:p>
            <a:pPr lvl="1"/>
            <a:r>
              <a:rPr lang="en-GB" sz="1800" dirty="0"/>
              <a:t>Takes credit</a:t>
            </a:r>
          </a:p>
          <a:p>
            <a:pPr lvl="1"/>
            <a:r>
              <a:rPr lang="en-GB" sz="1800" dirty="0"/>
              <a:t>Commands </a:t>
            </a:r>
          </a:p>
          <a:p>
            <a:pPr lvl="1"/>
            <a:r>
              <a:rPr lang="en-GB" sz="1800" dirty="0"/>
              <a:t>Says “Go”</a:t>
            </a:r>
          </a:p>
          <a:p>
            <a:pPr lvl="1"/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6AE6E9-7B8F-478B-9EDA-A8FF69A51168}"/>
              </a:ext>
            </a:extLst>
          </p:cNvPr>
          <p:cNvSpPr txBox="1">
            <a:spLocks/>
          </p:cNvSpPr>
          <p:nvPr/>
        </p:nvSpPr>
        <p:spPr>
          <a:xfrm>
            <a:off x="677334" y="1625600"/>
            <a:ext cx="3913716" cy="3880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Leader</a:t>
            </a:r>
          </a:p>
          <a:p>
            <a:pPr lvl="1"/>
            <a:r>
              <a:rPr lang="en-GB" sz="1800" dirty="0"/>
              <a:t>Coaches employees</a:t>
            </a:r>
          </a:p>
          <a:p>
            <a:pPr lvl="1"/>
            <a:r>
              <a:rPr lang="en-GB" sz="1800" dirty="0"/>
              <a:t>Generates enthusiasm</a:t>
            </a:r>
          </a:p>
          <a:p>
            <a:pPr lvl="1"/>
            <a:r>
              <a:rPr lang="en-GB" sz="1800" dirty="0"/>
              <a:t>Says “We”</a:t>
            </a:r>
          </a:p>
          <a:p>
            <a:pPr lvl="1"/>
            <a:r>
              <a:rPr lang="en-GB" sz="1800" dirty="0"/>
              <a:t>Helps to find solutions</a:t>
            </a:r>
          </a:p>
          <a:p>
            <a:pPr lvl="1"/>
            <a:r>
              <a:rPr lang="en-GB" sz="1800" dirty="0"/>
              <a:t>Demonstrates methods</a:t>
            </a:r>
          </a:p>
          <a:p>
            <a:pPr lvl="1"/>
            <a:r>
              <a:rPr lang="en-GB" sz="1800" dirty="0"/>
              <a:t>Develops people</a:t>
            </a:r>
          </a:p>
          <a:p>
            <a:pPr lvl="1"/>
            <a:r>
              <a:rPr lang="en-GB" sz="1800" dirty="0"/>
              <a:t>Gives credit</a:t>
            </a:r>
          </a:p>
          <a:p>
            <a:pPr lvl="1"/>
            <a:r>
              <a:rPr lang="en-GB" sz="1800" dirty="0"/>
              <a:t>Asks questions</a:t>
            </a:r>
          </a:p>
          <a:p>
            <a:pPr lvl="1"/>
            <a:r>
              <a:rPr lang="en-GB" sz="1800" dirty="0"/>
              <a:t>Says “Lets go”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25D93-3E36-4134-8112-38C07B667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1765761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3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1603-8387-45C9-AA88-D5D2EB54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 vs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F72A-8023-434F-8279-4C64544F4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8640"/>
            <a:ext cx="8596668" cy="3880773"/>
          </a:xfrm>
        </p:spPr>
        <p:txBody>
          <a:bodyPr>
            <a:noAutofit/>
          </a:bodyPr>
          <a:lstStyle/>
          <a:p>
            <a:r>
              <a:rPr lang="en-GB" sz="2000" dirty="0"/>
              <a:t>Management encourages the efficient running of a system (Company) and uses this to drive the production of results consistently over time</a:t>
            </a:r>
          </a:p>
          <a:p>
            <a:pPr lvl="1"/>
            <a:r>
              <a:rPr lang="en-GB" sz="1800" dirty="0"/>
              <a:t>Planning and budgeting</a:t>
            </a:r>
          </a:p>
          <a:p>
            <a:pPr lvl="1"/>
            <a:r>
              <a:rPr lang="en-GB" sz="1800" dirty="0"/>
              <a:t>Controlling and problem solving</a:t>
            </a:r>
          </a:p>
          <a:p>
            <a:endParaRPr lang="en-GB" sz="2000" dirty="0"/>
          </a:p>
          <a:p>
            <a:r>
              <a:rPr lang="en-GB" sz="2000" dirty="0"/>
              <a:t>Leadership creates systems and visions/goals within a work environment to make the most of opportunities and to avoid risk as much as possible</a:t>
            </a:r>
          </a:p>
          <a:p>
            <a:pPr lvl="1"/>
            <a:r>
              <a:rPr lang="en-GB" sz="1800" dirty="0"/>
              <a:t>Creates a strategy and goals</a:t>
            </a:r>
          </a:p>
          <a:p>
            <a:pPr lvl="1"/>
            <a:r>
              <a:rPr lang="en-GB" sz="1800" dirty="0"/>
              <a:t>Communicates ideas</a:t>
            </a:r>
          </a:p>
          <a:p>
            <a:pPr lvl="1"/>
            <a:r>
              <a:rPr lang="en-GB" sz="1800" dirty="0"/>
              <a:t>Motivation</a:t>
            </a:r>
          </a:p>
          <a:p>
            <a:pPr lvl="1"/>
            <a:r>
              <a:rPr lang="en-GB" sz="1800" dirty="0"/>
              <a:t>Creating a positive work environment</a:t>
            </a:r>
          </a:p>
        </p:txBody>
      </p:sp>
    </p:spTree>
    <p:extLst>
      <p:ext uri="{BB962C8B-B14F-4D97-AF65-F5344CB8AC3E}">
        <p14:creationId xmlns:p14="http://schemas.microsoft.com/office/powerpoint/2010/main" val="31565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BFD9-E792-49FC-8D67-A375C751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Leadership and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865FD-DCE5-4754-8DB5-0561E9A8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9896"/>
            <a:ext cx="8596668" cy="1643239"/>
          </a:xfrm>
        </p:spPr>
        <p:txBody>
          <a:bodyPr>
            <a:normAutofit fontScale="92500" lnSpcReduction="10000"/>
          </a:bodyPr>
          <a:lstStyle/>
          <a:p>
            <a:r>
              <a:rPr lang="en-GB" sz="2200" dirty="0"/>
              <a:t>French and Raven (1958)</a:t>
            </a:r>
            <a:r>
              <a:rPr lang="en-GB" sz="2200" baseline="30000" dirty="0"/>
              <a:t>2</a:t>
            </a:r>
            <a:r>
              <a:rPr lang="en-GB" sz="2200" dirty="0"/>
              <a:t> developed a theory that suggested that there were several forms of “power” that a leader can utilise to inspire followers</a:t>
            </a:r>
          </a:p>
          <a:p>
            <a:r>
              <a:rPr lang="en-GB" sz="2200" dirty="0"/>
              <a:t>These power bases can be divided into positional power (from authority) and personal power (from actions)</a:t>
            </a:r>
          </a:p>
          <a:p>
            <a:endParaRPr lang="en-GB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F5C5CE-7449-45B6-906E-A8D70A748DDC}"/>
              </a:ext>
            </a:extLst>
          </p:cNvPr>
          <p:cNvSpPr txBox="1">
            <a:spLocks/>
          </p:cNvSpPr>
          <p:nvPr/>
        </p:nvSpPr>
        <p:spPr>
          <a:xfrm>
            <a:off x="677334" y="3792539"/>
            <a:ext cx="3189816" cy="258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Positional Power</a:t>
            </a:r>
          </a:p>
          <a:p>
            <a:pPr lvl="1"/>
            <a:r>
              <a:rPr lang="en-GB" sz="1800" dirty="0"/>
              <a:t>Legitimate</a:t>
            </a:r>
          </a:p>
          <a:p>
            <a:pPr lvl="1"/>
            <a:r>
              <a:rPr lang="en-GB" sz="1800" dirty="0"/>
              <a:t>Reward</a:t>
            </a:r>
          </a:p>
          <a:p>
            <a:pPr lvl="1"/>
            <a:r>
              <a:rPr lang="en-GB" sz="1800" dirty="0"/>
              <a:t>Coercive</a:t>
            </a:r>
          </a:p>
          <a:p>
            <a:pPr lvl="1"/>
            <a:r>
              <a:rPr lang="en-GB" sz="1800" dirty="0"/>
              <a:t>Resource</a:t>
            </a: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8F3155-7DEA-4613-95F7-BBA0F9D1C6EA}"/>
              </a:ext>
            </a:extLst>
          </p:cNvPr>
          <p:cNvSpPr txBox="1">
            <a:spLocks/>
          </p:cNvSpPr>
          <p:nvPr/>
        </p:nvSpPr>
        <p:spPr>
          <a:xfrm>
            <a:off x="3829050" y="3792538"/>
            <a:ext cx="3189816" cy="258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Personal Power</a:t>
            </a:r>
          </a:p>
          <a:p>
            <a:pPr lvl="1"/>
            <a:r>
              <a:rPr lang="en-GB" sz="1800" dirty="0"/>
              <a:t>Referent</a:t>
            </a:r>
          </a:p>
          <a:p>
            <a:pPr lvl="1"/>
            <a:r>
              <a:rPr lang="en-GB" sz="1800" dirty="0"/>
              <a:t>Expert</a:t>
            </a:r>
          </a:p>
          <a:p>
            <a:pPr lvl="1"/>
            <a:r>
              <a:rPr lang="en-GB" sz="1800" dirty="0"/>
              <a:t>Information</a:t>
            </a:r>
          </a:p>
          <a:p>
            <a:pPr lvl="1"/>
            <a:r>
              <a:rPr lang="en-GB" sz="1800" dirty="0"/>
              <a:t>Connection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71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7411-E42E-49B5-8649-05F0AC89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Five Levels of Leadership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BA4E1A-2E9C-44D8-BBC1-1432CEF7C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90896"/>
            <a:ext cx="8596668" cy="581298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93EBB5-E1A6-40C5-BDA1-DF0AA9D26DCD}"/>
              </a:ext>
            </a:extLst>
          </p:cNvPr>
          <p:cNvSpPr txBox="1"/>
          <p:nvPr/>
        </p:nvSpPr>
        <p:spPr>
          <a:xfrm>
            <a:off x="1106905" y="6403881"/>
            <a:ext cx="565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John Maxwell’s Five levels of leadership</a:t>
            </a:r>
            <a:r>
              <a:rPr lang="en-GB" baseline="30000" dirty="0"/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A00A4F-92EA-41EA-98EF-90F1D83A73AE}"/>
              </a:ext>
            </a:extLst>
          </p:cNvPr>
          <p:cNvSpPr/>
          <p:nvPr/>
        </p:nvSpPr>
        <p:spPr>
          <a:xfrm>
            <a:off x="1227221" y="3970421"/>
            <a:ext cx="1275348" cy="24334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6525D-9DD8-4879-9964-4C1FE77AE75D}"/>
              </a:ext>
            </a:extLst>
          </p:cNvPr>
          <p:cNvSpPr txBox="1"/>
          <p:nvPr/>
        </p:nvSpPr>
        <p:spPr>
          <a:xfrm>
            <a:off x="2502569" y="5606715"/>
            <a:ext cx="1443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TRAP!</a:t>
            </a:r>
          </a:p>
        </p:txBody>
      </p:sp>
    </p:spTree>
    <p:extLst>
      <p:ext uri="{BB962C8B-B14F-4D97-AF65-F5344CB8AC3E}">
        <p14:creationId xmlns:p14="http://schemas.microsoft.com/office/powerpoint/2010/main" val="214643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9501-F68A-409B-A15C-9C17AFA1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5D27-AA24-4176-872E-3EFF8287C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60" y="1559010"/>
            <a:ext cx="4255613" cy="3942137"/>
          </a:xfrm>
        </p:spPr>
        <p:txBody>
          <a:bodyPr>
            <a:normAutofit/>
          </a:bodyPr>
          <a:lstStyle/>
          <a:p>
            <a:r>
              <a:rPr lang="en-GB" sz="2400" dirty="0"/>
              <a:t>Individual leadership begins with:</a:t>
            </a:r>
          </a:p>
          <a:p>
            <a:pPr lvl="1"/>
            <a:r>
              <a:rPr lang="en-GB" sz="2000" dirty="0"/>
              <a:t>Self management </a:t>
            </a:r>
          </a:p>
          <a:p>
            <a:pPr lvl="2"/>
            <a:r>
              <a:rPr lang="en-GB" sz="1800" dirty="0"/>
              <a:t>Coping with change</a:t>
            </a:r>
          </a:p>
          <a:p>
            <a:pPr lvl="2"/>
            <a:r>
              <a:rPr lang="en-GB" sz="1800" dirty="0"/>
              <a:t>Controlling emotions</a:t>
            </a:r>
          </a:p>
          <a:p>
            <a:pPr lvl="1"/>
            <a:r>
              <a:rPr lang="en-GB" sz="2000" dirty="0"/>
              <a:t>Self awareness</a:t>
            </a:r>
          </a:p>
          <a:p>
            <a:pPr lvl="2"/>
            <a:r>
              <a:rPr lang="en-GB" sz="1800" dirty="0"/>
              <a:t>Personality trails </a:t>
            </a:r>
          </a:p>
          <a:p>
            <a:pPr lvl="2"/>
            <a:r>
              <a:rPr lang="en-GB" sz="1800" dirty="0"/>
              <a:t>Communication style</a:t>
            </a:r>
          </a:p>
          <a:p>
            <a:pPr lvl="2"/>
            <a:r>
              <a:rPr lang="en-GB" sz="1800" dirty="0"/>
              <a:t>Using POWER behaviours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07CAE7-FF94-40F7-A281-E219D63F0E12}"/>
              </a:ext>
            </a:extLst>
          </p:cNvPr>
          <p:cNvSpPr txBox="1">
            <a:spLocks/>
          </p:cNvSpPr>
          <p:nvPr/>
        </p:nvSpPr>
        <p:spPr>
          <a:xfrm>
            <a:off x="4523873" y="1240801"/>
            <a:ext cx="4255613" cy="4949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u="sng" dirty="0"/>
              <a:t>P</a:t>
            </a:r>
            <a:r>
              <a:rPr lang="en-GB" sz="2000" dirty="0"/>
              <a:t>ositive</a:t>
            </a:r>
          </a:p>
          <a:p>
            <a:pPr lvl="1"/>
            <a:r>
              <a:rPr lang="en-GB" sz="1800" dirty="0"/>
              <a:t>In all aspects of work. Avoid rumours and gossip</a:t>
            </a:r>
          </a:p>
          <a:p>
            <a:r>
              <a:rPr lang="en-GB" sz="2000" b="1" u="sng" dirty="0"/>
              <a:t>O</a:t>
            </a:r>
            <a:r>
              <a:rPr lang="en-GB" sz="2000" dirty="0"/>
              <a:t>pen</a:t>
            </a:r>
          </a:p>
          <a:p>
            <a:pPr lvl="1"/>
            <a:r>
              <a:rPr lang="en-GB" sz="1800"/>
              <a:t>With others </a:t>
            </a:r>
            <a:r>
              <a:rPr lang="en-GB" sz="1800" dirty="0"/>
              <a:t>and new ideas</a:t>
            </a:r>
          </a:p>
          <a:p>
            <a:r>
              <a:rPr lang="en-GB" sz="2000" b="1" u="sng" dirty="0"/>
              <a:t>W</a:t>
            </a:r>
            <a:r>
              <a:rPr lang="en-GB" sz="2000" dirty="0"/>
              <a:t>illingness</a:t>
            </a:r>
          </a:p>
          <a:p>
            <a:pPr lvl="1"/>
            <a:r>
              <a:rPr lang="en-GB" sz="1800" dirty="0"/>
              <a:t>Try new things and take calculated risks</a:t>
            </a:r>
          </a:p>
          <a:p>
            <a:r>
              <a:rPr lang="en-GB" sz="2000" b="1" u="sng" dirty="0"/>
              <a:t>E</a:t>
            </a:r>
            <a:r>
              <a:rPr lang="en-GB" sz="2000" dirty="0"/>
              <a:t>mploying</a:t>
            </a:r>
          </a:p>
          <a:p>
            <a:pPr lvl="1"/>
            <a:r>
              <a:rPr lang="en-GB" sz="1800" dirty="0"/>
              <a:t>Using courtesy, humour, patience and emotional intelligence</a:t>
            </a:r>
          </a:p>
          <a:p>
            <a:r>
              <a:rPr lang="en-GB" sz="2000" b="1" u="sng" dirty="0"/>
              <a:t>R</a:t>
            </a:r>
            <a:r>
              <a:rPr lang="en-GB" sz="2000" dirty="0"/>
              <a:t>emembering</a:t>
            </a:r>
          </a:p>
          <a:p>
            <a:pPr lvl="1"/>
            <a:r>
              <a:rPr lang="en-GB" sz="1800" dirty="0"/>
              <a:t>Know your purpose and goals</a:t>
            </a:r>
          </a:p>
        </p:txBody>
      </p:sp>
    </p:spTree>
    <p:extLst>
      <p:ext uri="{BB962C8B-B14F-4D97-AF65-F5344CB8AC3E}">
        <p14:creationId xmlns:p14="http://schemas.microsoft.com/office/powerpoint/2010/main" val="192776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B1E1-1B54-4ED3-9FB7-629B3E79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Ten Tips to Help Increase Your Position at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28EC-40B7-45EE-B79F-E81640C9B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5463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GB" sz="2000" dirty="0"/>
              <a:t>Be authentic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Be a team player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Develop self-esteem and confidence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Avoid conflict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Help to generate a positive work environment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Develop your communication skills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Be visible in the workplace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Don’t complain unless you can offer a solution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Be goal orientated 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Have a positive mind-set</a:t>
            </a:r>
          </a:p>
        </p:txBody>
      </p:sp>
    </p:spTree>
    <p:extLst>
      <p:ext uri="{BB962C8B-B14F-4D97-AF65-F5344CB8AC3E}">
        <p14:creationId xmlns:p14="http://schemas.microsoft.com/office/powerpoint/2010/main" val="13772704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1053</Words>
  <Application>Microsoft Office PowerPoint</Application>
  <PresentationFormat>Widescreen</PresentationFormat>
  <Paragraphs>201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Bradley Hand ITC</vt:lpstr>
      <vt:lpstr>Calibri</vt:lpstr>
      <vt:lpstr>Times New Roman</vt:lpstr>
      <vt:lpstr>Trebuchet MS</vt:lpstr>
      <vt:lpstr>Wingdings 3</vt:lpstr>
      <vt:lpstr>Facet</vt:lpstr>
      <vt:lpstr>PowerPoint Presentation</vt:lpstr>
      <vt:lpstr>Definitions</vt:lpstr>
      <vt:lpstr>Are Leaders Born or Made?</vt:lpstr>
      <vt:lpstr>Leader vs Boss</vt:lpstr>
      <vt:lpstr>Management vs Leadership</vt:lpstr>
      <vt:lpstr>Leadership and Power</vt:lpstr>
      <vt:lpstr>Five Levels of Leadership</vt:lpstr>
      <vt:lpstr>Know Yourself</vt:lpstr>
      <vt:lpstr>Top Ten Tips to Help Increase Your Position at Work</vt:lpstr>
      <vt:lpstr>Charismatic Leadership Concept</vt:lpstr>
      <vt:lpstr>Ethical vs Unethical Charisma</vt:lpstr>
      <vt:lpstr>Development as a Leader</vt:lpstr>
      <vt:lpstr>Goleman’s Emotional Intelligence Model</vt:lpstr>
      <vt:lpstr>Leadership Styles</vt:lpstr>
      <vt:lpstr>Leadership and Science</vt:lpstr>
      <vt:lpstr>Why is Leadership in Science Important?</vt:lpstr>
      <vt:lpstr>PowerPoint Presentation</vt:lpstr>
      <vt:lpstr>Leadership  Proclivity</vt:lpstr>
      <vt:lpstr>Conclusion</vt:lpstr>
      <vt:lpstr>Any Questions?</vt:lpstr>
      <vt:lpstr>What are the main differences between a boss and a leader? </vt:lpstr>
      <vt:lpstr>What are the five levels of leadership?</vt:lpstr>
      <vt:lpstr>What is emotional intelligence and why is it important?</vt:lpstr>
      <vt:lpstr>Which leadership style best describes you?</vt:lpstr>
      <vt:lpstr>Why is leadership important in science and research?</vt:lpstr>
      <vt:lpstr>Assignment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Scadden (QIB)</dc:creator>
  <cp:lastModifiedBy>Jacob Scadden (QIB)</cp:lastModifiedBy>
  <cp:revision>42</cp:revision>
  <dcterms:created xsi:type="dcterms:W3CDTF">2019-09-10T06:16:10Z</dcterms:created>
  <dcterms:modified xsi:type="dcterms:W3CDTF">2019-10-07T07:55:37Z</dcterms:modified>
</cp:coreProperties>
</file>