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8" r:id="rId3"/>
    <p:sldId id="259" r:id="rId4"/>
    <p:sldId id="261" r:id="rId5"/>
    <p:sldId id="262" r:id="rId6"/>
    <p:sldId id="263" r:id="rId7"/>
    <p:sldId id="27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75" r:id="rId25"/>
    <p:sldId id="26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B9F8C1-A399-4B9F-AF8C-511A1CE69B55}">
          <p14:sldIdLst>
            <p14:sldId id="256"/>
            <p14:sldId id="258"/>
            <p14:sldId id="259"/>
            <p14:sldId id="261"/>
            <p14:sldId id="262"/>
            <p14:sldId id="263"/>
            <p14:sldId id="27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6"/>
            <p14:sldId id="277"/>
            <p14:sldId id="278"/>
            <p14:sldId id="279"/>
            <p14:sldId id="280"/>
            <p14:sldId id="281"/>
            <p14:sldId id="275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B58"/>
    <a:srgbClr val="C0504E"/>
    <a:srgbClr val="4AACC5"/>
    <a:srgbClr val="806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9336" autoAdjust="0"/>
  </p:normalViewPr>
  <p:slideViewPr>
    <p:cSldViewPr snapToGrid="0">
      <p:cViewPr varScale="1">
        <p:scale>
          <a:sx n="57" d="100"/>
          <a:sy n="57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06E07-BF77-43B3-A915-CA9AA2F8DAE0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D858F-CF5A-4A38-9744-B125C691D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329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 a good listener</a:t>
            </a:r>
          </a:p>
          <a:p>
            <a:r>
              <a:rPr lang="en-GB" dirty="0"/>
              <a:t>Build a relationship</a:t>
            </a:r>
          </a:p>
          <a:p>
            <a:r>
              <a:rPr lang="en-GB" dirty="0"/>
              <a:t>Don’t abuse your authority</a:t>
            </a:r>
          </a:p>
          <a:p>
            <a:r>
              <a:rPr lang="en-GB" dirty="0"/>
              <a:t>Foster independence</a:t>
            </a:r>
          </a:p>
          <a:p>
            <a:r>
              <a:rPr lang="en-GB" dirty="0"/>
              <a:t>Provide introductions</a:t>
            </a:r>
          </a:p>
          <a:p>
            <a:r>
              <a:rPr lang="en-GB" dirty="0"/>
              <a:t>Be constructive</a:t>
            </a:r>
          </a:p>
          <a:p>
            <a:r>
              <a:rPr lang="en-GB" dirty="0"/>
              <a:t>Find your own mentors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D858F-CF5A-4A38-9744-B125C691DDA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041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3100" b="1" u="sng" dirty="0"/>
              <a:t>G</a:t>
            </a:r>
            <a:r>
              <a:rPr lang="en-GB" sz="3100" b="1" dirty="0"/>
              <a:t>oal</a:t>
            </a:r>
            <a:r>
              <a:rPr lang="en-GB" dirty="0"/>
              <a:t> – What do you want to achieve?</a:t>
            </a:r>
          </a:p>
          <a:p>
            <a:pPr lvl="1"/>
            <a:r>
              <a:rPr lang="en-GB" dirty="0"/>
              <a:t>Identify the problem and they want to do about it</a:t>
            </a:r>
          </a:p>
          <a:p>
            <a:pPr lvl="1"/>
            <a:r>
              <a:rPr lang="en-GB" dirty="0"/>
              <a:t>Identify specific issue(s) and what they want to do about it</a:t>
            </a:r>
          </a:p>
          <a:p>
            <a:r>
              <a:rPr lang="en-GB" sz="3100" b="1" u="sng" dirty="0"/>
              <a:t>R</a:t>
            </a:r>
            <a:r>
              <a:rPr lang="en-GB" sz="3100" b="1" dirty="0"/>
              <a:t>eality</a:t>
            </a:r>
            <a:r>
              <a:rPr lang="en-GB" dirty="0"/>
              <a:t> – What is happening now?</a:t>
            </a:r>
          </a:p>
          <a:p>
            <a:pPr lvl="1"/>
            <a:r>
              <a:rPr lang="en-GB" dirty="0"/>
              <a:t>Understand and establish the current situation</a:t>
            </a:r>
          </a:p>
          <a:p>
            <a:pPr lvl="1"/>
            <a:r>
              <a:rPr lang="en-GB" dirty="0"/>
              <a:t>Raise their awareness of that situation</a:t>
            </a:r>
          </a:p>
          <a:p>
            <a:r>
              <a:rPr lang="en-GB" sz="3100" b="1" u="sng" dirty="0"/>
              <a:t>O</a:t>
            </a:r>
            <a:r>
              <a:rPr lang="en-GB" sz="3100" b="1" dirty="0"/>
              <a:t>ptions</a:t>
            </a:r>
            <a:r>
              <a:rPr lang="en-GB" dirty="0"/>
              <a:t> – What could you do?</a:t>
            </a:r>
          </a:p>
          <a:p>
            <a:pPr lvl="1"/>
            <a:r>
              <a:rPr lang="en-GB" dirty="0"/>
              <a:t>Come up with a range of feasible, realistic options</a:t>
            </a:r>
          </a:p>
          <a:p>
            <a:pPr lvl="1"/>
            <a:r>
              <a:rPr lang="en-GB" dirty="0"/>
              <a:t>Generate as many alternative courses of action</a:t>
            </a:r>
          </a:p>
          <a:p>
            <a:r>
              <a:rPr lang="en-GB" sz="3100" b="1" u="sng" dirty="0"/>
              <a:t>W</a:t>
            </a:r>
            <a:r>
              <a:rPr lang="en-GB" sz="3100" b="1" dirty="0"/>
              <a:t>ill</a:t>
            </a:r>
            <a:r>
              <a:rPr lang="en-GB" dirty="0"/>
              <a:t> – What will you do?</a:t>
            </a:r>
          </a:p>
          <a:p>
            <a:pPr lvl="1"/>
            <a:r>
              <a:rPr lang="en-GB" dirty="0"/>
              <a:t>Make things happen</a:t>
            </a:r>
          </a:p>
          <a:p>
            <a:pPr lvl="1"/>
            <a:r>
              <a:rPr lang="en-GB" dirty="0"/>
              <a:t>Commit to acting upon their preferred solution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D858F-CF5A-4A38-9744-B125C691DDA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151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25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5115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784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4073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025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890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76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0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53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75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23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58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18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12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32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77C8C-E11D-48C0-81A7-F473CE462E72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76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leadershipPU@gmail.co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oxfordlearnersdictionaries.com/definition/english/mentoring?q=mento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andreasportfoliopedagogy/2-the-learning-pyramid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dpgplc.co.uk/blog/honey-and-mumford-learning-styles-a-simple-picture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9FCB0A-B42F-4DCB-9801-47B4501640EB}"/>
              </a:ext>
            </a:extLst>
          </p:cNvPr>
          <p:cNvSpPr txBox="1"/>
          <p:nvPr/>
        </p:nvSpPr>
        <p:spPr>
          <a:xfrm>
            <a:off x="2849219" y="2033922"/>
            <a:ext cx="5566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latin typeface="+mj-lt"/>
                <a:cs typeface="Times New Roman" panose="02020603050405020304" pitchFamily="18" charset="0"/>
              </a:rPr>
              <a:t>Peer-Mentoring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D30B4-0FBA-4C81-97EA-FB701DBD4162}"/>
              </a:ext>
            </a:extLst>
          </p:cNvPr>
          <p:cNvSpPr txBox="1"/>
          <p:nvPr/>
        </p:nvSpPr>
        <p:spPr>
          <a:xfrm>
            <a:off x="3807165" y="2949285"/>
            <a:ext cx="3650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  <a:cs typeface="Times New Roman" panose="02020603050405020304" pitchFamily="18" charset="0"/>
              </a:rPr>
              <a:t>Future Leaders Workshop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23165-61A9-473E-BBD2-00AFEB6C34C5}"/>
              </a:ext>
            </a:extLst>
          </p:cNvPr>
          <p:cNvSpPr txBox="1"/>
          <p:nvPr/>
        </p:nvSpPr>
        <p:spPr>
          <a:xfrm>
            <a:off x="3896455" y="4103447"/>
            <a:ext cx="3472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+mj-lt"/>
                <a:cs typeface="Times New Roman" panose="02020603050405020304" pitchFamily="18" charset="0"/>
              </a:rPr>
              <a:t>Presented by Jacob Scadden</a:t>
            </a:r>
            <a:br>
              <a:rPr lang="en-GB" dirty="0">
                <a:latin typeface="+mj-lt"/>
                <a:cs typeface="Times New Roman" panose="02020603050405020304" pitchFamily="18" charset="0"/>
              </a:rPr>
            </a:br>
            <a:r>
              <a:rPr lang="en-GB" dirty="0">
                <a:latin typeface="+mj-lt"/>
                <a:cs typeface="Times New Roman" panose="02020603050405020304" pitchFamily="18" charset="0"/>
              </a:rPr>
              <a:t>Quadram Institute Bioscience, UK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AE5C89-E458-4A78-904E-1A91E9694A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4" t="20752" r="20713" b="30840"/>
          <a:stretch/>
        </p:blipFill>
        <p:spPr>
          <a:xfrm>
            <a:off x="5223243" y="5816055"/>
            <a:ext cx="1457740" cy="8216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A00A93-6C2F-4B8F-BCBE-254D9EF2A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013" y="5026777"/>
            <a:ext cx="1268483" cy="15785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3B035E-45EA-4C75-AB67-18D1526B93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9" b="18333"/>
          <a:stretch/>
        </p:blipFill>
        <p:spPr>
          <a:xfrm>
            <a:off x="6680983" y="6010072"/>
            <a:ext cx="1912869" cy="4523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671954-9306-44DD-8194-4C86839D98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909" y="5530184"/>
            <a:ext cx="1178104" cy="102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12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BE63-2BE0-4DD1-B01D-AA3FB01F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3 - 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39B12-CD6E-4F70-8B7A-8064EE62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Plan put in place for independence of mentee</a:t>
            </a:r>
          </a:p>
          <a:p>
            <a:r>
              <a:rPr lang="en-GB" dirty="0"/>
              <a:t>Can be initiated by either the mentor or mentee</a:t>
            </a:r>
          </a:p>
          <a:p>
            <a:r>
              <a:rPr lang="en-GB" dirty="0"/>
              <a:t>Communication is key </a:t>
            </a:r>
          </a:p>
          <a:p>
            <a:endParaRPr lang="en-GB" dirty="0"/>
          </a:p>
          <a:p>
            <a:r>
              <a:rPr lang="en-GB" dirty="0"/>
              <a:t>Reasons for ending</a:t>
            </a:r>
          </a:p>
          <a:p>
            <a:pPr lvl="1"/>
            <a:r>
              <a:rPr lang="en-GB" dirty="0"/>
              <a:t>Goals reached</a:t>
            </a:r>
          </a:p>
          <a:p>
            <a:pPr lvl="1"/>
            <a:r>
              <a:rPr lang="en-GB" dirty="0"/>
              <a:t>Inappropriate matching</a:t>
            </a:r>
          </a:p>
          <a:p>
            <a:pPr lvl="1"/>
            <a:r>
              <a:rPr lang="en-GB" dirty="0"/>
              <a:t>Personality clash (Week 5)</a:t>
            </a:r>
          </a:p>
          <a:p>
            <a:pPr lvl="1"/>
            <a:r>
              <a:rPr lang="en-GB" dirty="0"/>
              <a:t>Poor attendance to meetings/lack of communication</a:t>
            </a:r>
          </a:p>
          <a:p>
            <a:pPr lvl="1"/>
            <a:endParaRPr lang="en-GB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1F34F0B-A5C2-453A-B327-7D81A6D66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6930" y="1930400"/>
            <a:ext cx="3790794" cy="3790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D962EC-A46E-4431-8158-DE738788704D}"/>
              </a:ext>
            </a:extLst>
          </p:cNvPr>
          <p:cNvSpPr txBox="1"/>
          <p:nvPr/>
        </p:nvSpPr>
        <p:spPr>
          <a:xfrm>
            <a:off x="7287065" y="2532185"/>
            <a:ext cx="1744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Mentor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7AA87-1A26-4512-AF86-A8AFC7FDEC14}"/>
              </a:ext>
            </a:extLst>
          </p:cNvPr>
          <p:cNvSpPr txBox="1"/>
          <p:nvPr/>
        </p:nvSpPr>
        <p:spPr>
          <a:xfrm>
            <a:off x="6882873" y="3777809"/>
            <a:ext cx="1744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Mentee</a:t>
            </a:r>
          </a:p>
        </p:txBody>
      </p:sp>
    </p:spTree>
    <p:extLst>
      <p:ext uri="{BB962C8B-B14F-4D97-AF65-F5344CB8AC3E}">
        <p14:creationId xmlns:p14="http://schemas.microsoft.com/office/powerpoint/2010/main" val="142562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D10A-A3B8-4494-99E9-19FDD7F8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4 - Redefinition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E09F-5B1F-45DF-B462-38E7FFE8F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the mentee has progressed they will rise to the level of the mentor</a:t>
            </a:r>
          </a:p>
          <a:p>
            <a:r>
              <a:rPr lang="en-GB" dirty="0"/>
              <a:t>Redefinition of roles to a new professional relationship that can continue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F0B543C-96C7-450E-B948-A83350748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4842" y="3614490"/>
            <a:ext cx="4025447" cy="265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61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A3D0-D6CC-4530-87A2-AD044111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Establishing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3F482-62D9-43C6-A4D2-6BB36CD5E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 specific goals with mentee</a:t>
            </a:r>
          </a:p>
          <a:p>
            <a:r>
              <a:rPr lang="en-GB" dirty="0"/>
              <a:t>Encourage deliverable, short term goals </a:t>
            </a:r>
          </a:p>
          <a:p>
            <a:pPr lvl="1"/>
            <a:r>
              <a:rPr lang="en-GB" dirty="0"/>
              <a:t>Promotes a sense of progress</a:t>
            </a:r>
          </a:p>
          <a:p>
            <a:r>
              <a:rPr lang="en-GB" dirty="0"/>
              <a:t>Frequently review goals</a:t>
            </a:r>
          </a:p>
          <a:p>
            <a:pPr lvl="1"/>
            <a:r>
              <a:rPr lang="en-GB" dirty="0"/>
              <a:t>Allows for adjustments and re-focussing</a:t>
            </a:r>
          </a:p>
          <a:p>
            <a:pPr lvl="1"/>
            <a:endParaRPr lang="en-GB" dirty="0"/>
          </a:p>
          <a:p>
            <a:r>
              <a:rPr lang="en-GB" dirty="0"/>
              <a:t>Always consider the mentee’s needs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0DF873-3CE7-4AE8-A7A2-1EA148BEB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886" y="2419642"/>
            <a:ext cx="3581402" cy="214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81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6343-845D-49AB-935B-C3BE0D4C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Characteristics of a Good Mentor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730B7-AAD3-436F-A269-21C1E101A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 a good listener</a:t>
            </a:r>
          </a:p>
          <a:p>
            <a:r>
              <a:rPr lang="en-GB" dirty="0"/>
              <a:t>Build a relationship</a:t>
            </a:r>
          </a:p>
          <a:p>
            <a:r>
              <a:rPr lang="en-GB" dirty="0"/>
              <a:t>Don’t abuse your authority</a:t>
            </a:r>
          </a:p>
          <a:p>
            <a:r>
              <a:rPr lang="en-GB" dirty="0"/>
              <a:t>Foster independence</a:t>
            </a:r>
          </a:p>
          <a:p>
            <a:r>
              <a:rPr lang="en-GB" dirty="0"/>
              <a:t>Provide introductions</a:t>
            </a:r>
          </a:p>
          <a:p>
            <a:r>
              <a:rPr lang="en-GB" dirty="0"/>
              <a:t>Be constructive</a:t>
            </a:r>
          </a:p>
          <a:p>
            <a:r>
              <a:rPr lang="en-GB" dirty="0"/>
              <a:t>Find your own mentors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39743-1CF1-47F9-992B-D61CD3357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160589"/>
            <a:ext cx="2167340" cy="266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18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7192-9081-4D2D-AE4A-7D1A22B1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Distance Mentoring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D6878-1C5E-4FFE-A1E5-EC1C536E2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a mentee is not available for a meeting in person it may be required that a phone call or skype session is arranged</a:t>
            </a:r>
          </a:p>
          <a:p>
            <a:r>
              <a:rPr lang="en-GB" dirty="0"/>
              <a:t>Important to keep meetings regular</a:t>
            </a:r>
          </a:p>
          <a:p>
            <a:r>
              <a:rPr lang="en-GB" dirty="0"/>
              <a:t>DON’T use email to provide feedback or discussing personal matters…only to set up meetings</a:t>
            </a:r>
          </a:p>
          <a:p>
            <a:endParaRPr lang="en-GB" dirty="0"/>
          </a:p>
          <a:p>
            <a:r>
              <a:rPr lang="en-GB" dirty="0"/>
              <a:t>Listen actively</a:t>
            </a:r>
          </a:p>
          <a:p>
            <a:r>
              <a:rPr lang="en-GB" dirty="0"/>
              <a:t>Try to be as detailed and clear as possible</a:t>
            </a:r>
          </a:p>
          <a:p>
            <a:r>
              <a:rPr lang="en-GB" dirty="0"/>
              <a:t>Summarise agreements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10218-E7E7-4DCD-A4DF-7582A6AE6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840" y="3727938"/>
            <a:ext cx="2037471" cy="277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5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042E8-A4B2-436B-88D6-ECB1DEFAD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Cross-Gender Mentoring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AE9D2-5BA2-4F3B-B7E6-F2474B2DF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Keep relationship with mentee professional</a:t>
            </a:r>
          </a:p>
          <a:p>
            <a:r>
              <a:rPr lang="en-GB" dirty="0"/>
              <a:t>Be sensitive to each other’s reactions</a:t>
            </a:r>
          </a:p>
          <a:p>
            <a:r>
              <a:rPr lang="en-GB" dirty="0"/>
              <a:t>Avoid perception of a personal relationship</a:t>
            </a:r>
          </a:p>
          <a:p>
            <a:pPr lvl="1"/>
            <a:r>
              <a:rPr lang="en-GB" dirty="0"/>
              <a:t>Meet in public places</a:t>
            </a:r>
          </a:p>
          <a:p>
            <a:pPr lvl="1"/>
            <a:r>
              <a:rPr lang="en-GB" dirty="0"/>
              <a:t>Be transparent with others about the mentor/mentee dynamic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CE208A-4991-40FE-ACEC-4300C45FB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246" y="4018596"/>
            <a:ext cx="2839404" cy="283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6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043B-99B0-4E83-9ECD-8E7763C7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with Mentoring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A64D1-D8FA-4859-A609-B371A2CBA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Disadvantages for the mentee</a:t>
            </a:r>
          </a:p>
          <a:p>
            <a:pPr lvl="1"/>
            <a:r>
              <a:rPr lang="en-GB" dirty="0"/>
              <a:t>Overdependence on the mentor</a:t>
            </a:r>
          </a:p>
          <a:p>
            <a:pPr lvl="1"/>
            <a:r>
              <a:rPr lang="en-GB" dirty="0"/>
              <a:t>Micro-management from the mentor</a:t>
            </a:r>
          </a:p>
          <a:p>
            <a:pPr lvl="1"/>
            <a:r>
              <a:rPr lang="en-GB" dirty="0"/>
              <a:t>Negative attitude towards mentor if goals are not reached</a:t>
            </a:r>
          </a:p>
          <a:p>
            <a:pPr lvl="1"/>
            <a:endParaRPr lang="en-GB" dirty="0"/>
          </a:p>
          <a:p>
            <a:r>
              <a:rPr lang="en-GB" dirty="0"/>
              <a:t>Disadvantages for the mentor</a:t>
            </a:r>
          </a:p>
          <a:p>
            <a:pPr lvl="1"/>
            <a:r>
              <a:rPr lang="en-GB" dirty="0"/>
              <a:t>Dependence from the mentee</a:t>
            </a:r>
          </a:p>
          <a:p>
            <a:pPr lvl="1"/>
            <a:r>
              <a:rPr lang="en-GB" dirty="0"/>
              <a:t>Time commitment towards the mentee</a:t>
            </a:r>
          </a:p>
          <a:p>
            <a:pPr lvl="1"/>
            <a:r>
              <a:rPr lang="en-GB" dirty="0"/>
              <a:t>Negative attitude towards mentee if goals are not reached</a:t>
            </a:r>
          </a:p>
        </p:txBody>
      </p:sp>
    </p:spTree>
    <p:extLst>
      <p:ext uri="{BB962C8B-B14F-4D97-AF65-F5344CB8AC3E}">
        <p14:creationId xmlns:p14="http://schemas.microsoft.com/office/powerpoint/2010/main" val="9611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2FB1-8939-4F36-AE65-A95CAAA96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17A6B-3EF8-4487-88C6-EE58B30B3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261"/>
            <a:ext cx="8596668" cy="4451101"/>
          </a:xfrm>
        </p:spPr>
        <p:txBody>
          <a:bodyPr>
            <a:normAutofit/>
          </a:bodyPr>
          <a:lstStyle/>
          <a:p>
            <a:r>
              <a:rPr lang="en-GB" dirty="0"/>
              <a:t>A mentor and mentee both need to establish a friendly but professional relationship</a:t>
            </a:r>
          </a:p>
          <a:p>
            <a:r>
              <a:rPr lang="en-GB" dirty="0"/>
              <a:t>Use Honey and Mumford to assess learning style of mentee</a:t>
            </a:r>
          </a:p>
          <a:p>
            <a:r>
              <a:rPr lang="en-GB" dirty="0"/>
              <a:t>Use GROW model to make a realistic plan of action in a reasonable time frame</a:t>
            </a:r>
          </a:p>
          <a:p>
            <a:r>
              <a:rPr lang="en-GB" dirty="0"/>
              <a:t>Benefits of peer-mentoring</a:t>
            </a:r>
          </a:p>
          <a:p>
            <a:r>
              <a:rPr lang="en-GB" dirty="0"/>
              <a:t>The four steps of the </a:t>
            </a:r>
            <a:r>
              <a:rPr lang="en-GB"/>
              <a:t>mentoring process:</a:t>
            </a:r>
            <a:endParaRPr lang="en-GB" dirty="0"/>
          </a:p>
          <a:p>
            <a:pPr lvl="1"/>
            <a:r>
              <a:rPr lang="en-GB" dirty="0"/>
              <a:t>Initiation</a:t>
            </a:r>
          </a:p>
          <a:p>
            <a:pPr lvl="1"/>
            <a:r>
              <a:rPr lang="en-GB" dirty="0"/>
              <a:t>Cultivation</a:t>
            </a:r>
          </a:p>
          <a:p>
            <a:pPr lvl="1"/>
            <a:r>
              <a:rPr lang="en-GB" dirty="0"/>
              <a:t>Separation</a:t>
            </a:r>
          </a:p>
          <a:p>
            <a:pPr lvl="1"/>
            <a:r>
              <a:rPr lang="en-GB" dirty="0"/>
              <a:t>Redefinition</a:t>
            </a:r>
          </a:p>
          <a:p>
            <a:r>
              <a:rPr lang="en-GB" dirty="0"/>
              <a:t>Distance and cross-gender mentoring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9089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2682-A70B-4C9D-868E-2DA83F17A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1543" y="2888342"/>
            <a:ext cx="4774574" cy="872207"/>
          </a:xfrm>
        </p:spPr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851861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97BE-BDF3-4FD2-A6CB-F539CAD44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971" y="3367314"/>
            <a:ext cx="9187543" cy="915747"/>
          </a:xfrm>
        </p:spPr>
        <p:txBody>
          <a:bodyPr/>
          <a:lstStyle/>
          <a:p>
            <a:r>
              <a:rPr lang="en-GB" dirty="0"/>
              <a:t>What is your current goal(s)?</a:t>
            </a:r>
          </a:p>
        </p:txBody>
      </p:sp>
    </p:spTree>
    <p:extLst>
      <p:ext uri="{BB962C8B-B14F-4D97-AF65-F5344CB8AC3E}">
        <p14:creationId xmlns:p14="http://schemas.microsoft.com/office/powerpoint/2010/main" val="229868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2122-9E53-4E66-BA00-19B6958E1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18E3F-195E-42B1-83D7-1C71DF818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Week 1 – Peer-Mentoring</a:t>
            </a:r>
          </a:p>
          <a:p>
            <a:r>
              <a:rPr lang="en-GB" dirty="0"/>
              <a:t>Week 2 – Coaching and Active Listening Skills</a:t>
            </a:r>
          </a:p>
          <a:p>
            <a:r>
              <a:rPr lang="en-GB" dirty="0"/>
              <a:t>Week 3 – Scientific Leadership</a:t>
            </a:r>
          </a:p>
          <a:p>
            <a:r>
              <a:rPr lang="en-GB" dirty="0"/>
              <a:t>Week 4 – Team Management and Conflict Resolution</a:t>
            </a:r>
          </a:p>
          <a:p>
            <a:r>
              <a:rPr lang="en-GB" dirty="0"/>
              <a:t>Week 5 – Personality and the Workplace</a:t>
            </a:r>
          </a:p>
          <a:p>
            <a:endParaRPr lang="en-GB" dirty="0"/>
          </a:p>
          <a:p>
            <a:r>
              <a:rPr lang="en-GB" dirty="0"/>
              <a:t>The following 5 weeks you will put these skills into practice</a:t>
            </a:r>
          </a:p>
          <a:p>
            <a:pPr lvl="1"/>
            <a:r>
              <a:rPr lang="en-GB" dirty="0"/>
              <a:t>Three meetings will be organised for updates and issue resolutions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99751-94F5-4B43-85DD-656F03926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980" y="1270000"/>
            <a:ext cx="21590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5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24A2-9607-41DF-882E-68348DACC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07657"/>
            <a:ext cx="9912632" cy="1060893"/>
          </a:xfrm>
        </p:spPr>
        <p:txBody>
          <a:bodyPr/>
          <a:lstStyle/>
          <a:p>
            <a:r>
              <a:rPr lang="en-GB" dirty="0"/>
              <a:t>What is your current situation?</a:t>
            </a:r>
          </a:p>
        </p:txBody>
      </p:sp>
    </p:spTree>
    <p:extLst>
      <p:ext uri="{BB962C8B-B14F-4D97-AF65-F5344CB8AC3E}">
        <p14:creationId xmlns:p14="http://schemas.microsoft.com/office/powerpoint/2010/main" val="3346210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B645-7CA6-439E-89F7-BFD1F58AC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982" y="2854477"/>
            <a:ext cx="7766936" cy="1646302"/>
          </a:xfrm>
        </p:spPr>
        <p:txBody>
          <a:bodyPr/>
          <a:lstStyle/>
          <a:p>
            <a:r>
              <a:rPr lang="en-GB" dirty="0"/>
              <a:t>Who do you think can be mentored?</a:t>
            </a:r>
          </a:p>
        </p:txBody>
      </p:sp>
    </p:spTree>
    <p:extLst>
      <p:ext uri="{BB962C8B-B14F-4D97-AF65-F5344CB8AC3E}">
        <p14:creationId xmlns:p14="http://schemas.microsoft.com/office/powerpoint/2010/main" val="1037203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BADAF-5078-4A05-BFAC-6C7574DCC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838" y="2941563"/>
            <a:ext cx="7766936" cy="1646302"/>
          </a:xfrm>
        </p:spPr>
        <p:txBody>
          <a:bodyPr/>
          <a:lstStyle/>
          <a:p>
            <a:r>
              <a:rPr lang="en-GB" dirty="0"/>
              <a:t>Name some characteristics of a good mentor</a:t>
            </a:r>
          </a:p>
        </p:txBody>
      </p:sp>
    </p:spTree>
    <p:extLst>
      <p:ext uri="{BB962C8B-B14F-4D97-AF65-F5344CB8AC3E}">
        <p14:creationId xmlns:p14="http://schemas.microsoft.com/office/powerpoint/2010/main" val="1588551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78EF-5AF8-4871-AED4-649D43D537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does GROW mean?</a:t>
            </a:r>
          </a:p>
        </p:txBody>
      </p:sp>
    </p:spTree>
    <p:extLst>
      <p:ext uri="{BB962C8B-B14F-4D97-AF65-F5344CB8AC3E}">
        <p14:creationId xmlns:p14="http://schemas.microsoft.com/office/powerpoint/2010/main" val="1142945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3D81B-18ED-4CF8-90B0-7E6924E8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BF153-7B1B-47F3-80E9-61D2922F8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the GROW model come up identify you career/research aims</a:t>
            </a:r>
          </a:p>
          <a:p>
            <a:pPr lvl="1"/>
            <a:r>
              <a:rPr lang="en-GB" dirty="0"/>
              <a:t>Create aims for the next 6 months, 1 year and 5 years.</a:t>
            </a:r>
          </a:p>
          <a:p>
            <a:pPr lvl="1"/>
            <a:r>
              <a:rPr lang="en-GB" dirty="0"/>
              <a:t>Try to be as specific as you can</a:t>
            </a:r>
          </a:p>
          <a:p>
            <a:pPr lvl="1"/>
            <a:r>
              <a:rPr lang="en-GB" dirty="0"/>
              <a:t>Think about how you will stay motivated</a:t>
            </a:r>
          </a:p>
          <a:p>
            <a:r>
              <a:rPr lang="en-GB" dirty="0"/>
              <a:t>This can be done individually but would be better in small groups/pairs to discuss ideas</a:t>
            </a:r>
          </a:p>
          <a:p>
            <a:r>
              <a:rPr lang="en-GB" dirty="0"/>
              <a:t>Think about people that you work with that you could help to mentor or that could be a mentor for you</a:t>
            </a:r>
          </a:p>
          <a:p>
            <a:r>
              <a:rPr lang="en-GB" dirty="0"/>
              <a:t>If you have any questions email </a:t>
            </a:r>
            <a:r>
              <a:rPr lang="en-GB" dirty="0">
                <a:hlinkClick r:id="rId2"/>
              </a:rPr>
              <a:t>leadershipPU@gmail.com</a:t>
            </a:r>
            <a:r>
              <a:rPr lang="en-GB" dirty="0"/>
              <a:t>  </a:t>
            </a:r>
          </a:p>
          <a:p>
            <a:r>
              <a:rPr lang="en-GB" dirty="0"/>
              <a:t>Deadline: 23</a:t>
            </a:r>
            <a:r>
              <a:rPr lang="en-GB" baseline="30000" dirty="0"/>
              <a:t>rd</a:t>
            </a:r>
            <a:r>
              <a:rPr lang="en-GB" dirty="0"/>
              <a:t> September 2019</a:t>
            </a:r>
          </a:p>
        </p:txBody>
      </p:sp>
    </p:spTree>
    <p:extLst>
      <p:ext uri="{BB962C8B-B14F-4D97-AF65-F5344CB8AC3E}">
        <p14:creationId xmlns:p14="http://schemas.microsoft.com/office/powerpoint/2010/main" val="1214822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2065-1DD2-4650-8ABA-B912DAA6F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905" y="4059582"/>
            <a:ext cx="8596668" cy="711200"/>
          </a:xfrm>
        </p:spPr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F9A9C-584D-4BD6-B25A-304B8CD37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08" y="4770782"/>
            <a:ext cx="8596668" cy="160188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1200" dirty="0"/>
              <a:t>Oxford Learners Dictionary. Accessed 04/09/19. Available at: </a:t>
            </a:r>
            <a:r>
              <a:rPr lang="en-GB" sz="1200" dirty="0">
                <a:hlinkClick r:id="rId2"/>
              </a:rPr>
              <a:t>https://www.oxfordlearnersdictionaries.com/definition/english/mentoring?q=mentoring</a:t>
            </a:r>
            <a:r>
              <a:rPr lang="en-GB" sz="1200" dirty="0"/>
              <a:t> </a:t>
            </a:r>
          </a:p>
          <a:p>
            <a:pPr>
              <a:buFont typeface="+mj-lt"/>
              <a:buAutoNum type="arabicPeriod"/>
            </a:pPr>
            <a:r>
              <a:rPr lang="en-GB" sz="1200" dirty="0"/>
              <a:t>National Training Laboratories, The Learning Pyramid, Workshop Materials, Bethel, Maine. 1954.</a:t>
            </a:r>
          </a:p>
          <a:p>
            <a:pPr>
              <a:buFont typeface="+mj-lt"/>
              <a:buAutoNum type="arabicPeriod"/>
            </a:pPr>
            <a:r>
              <a:rPr lang="en-GB" sz="1200" dirty="0"/>
              <a:t>Whitmore J, 2009. The impact of the inner game and Sir John Whitmore on coaching: a commentary. </a:t>
            </a:r>
            <a:r>
              <a:rPr lang="en-GB" sz="1200" i="1" dirty="0"/>
              <a:t>Annual Review of High Performance Coaching and Consulting</a:t>
            </a:r>
            <a:r>
              <a:rPr lang="en-GB" sz="1200" dirty="0"/>
              <a:t>; 4(2); 23-28.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912946-1353-4E01-B277-C3EFA7AAB447}"/>
              </a:ext>
            </a:extLst>
          </p:cNvPr>
          <p:cNvSpPr txBox="1">
            <a:spLocks/>
          </p:cNvSpPr>
          <p:nvPr/>
        </p:nvSpPr>
        <p:spPr>
          <a:xfrm>
            <a:off x="749905" y="423753"/>
            <a:ext cx="8596668" cy="71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Acknowledgements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BC6EA2-5AFA-402E-85A9-A4B8AB535A31}"/>
              </a:ext>
            </a:extLst>
          </p:cNvPr>
          <p:cNvSpPr txBox="1">
            <a:spLocks/>
          </p:cNvSpPr>
          <p:nvPr/>
        </p:nvSpPr>
        <p:spPr>
          <a:xfrm>
            <a:off x="518308" y="1301155"/>
            <a:ext cx="8596668" cy="2211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Vanda Morgen</a:t>
            </a:r>
          </a:p>
          <a:p>
            <a:r>
              <a:rPr lang="en-GB" sz="2400" dirty="0"/>
              <a:t>Ariadna Miquel-Clopes</a:t>
            </a:r>
          </a:p>
          <a:p>
            <a:r>
              <a:rPr lang="en-GB" sz="2400" dirty="0"/>
              <a:t>Santie de Villiers</a:t>
            </a:r>
          </a:p>
          <a:p>
            <a:r>
              <a:rPr lang="en-GB" sz="2400" dirty="0"/>
              <a:t>BBSRC</a:t>
            </a:r>
          </a:p>
          <a:p>
            <a:r>
              <a:rPr lang="en-GB" sz="2400" dirty="0"/>
              <a:t>Quadram Institute Bioscience</a:t>
            </a:r>
          </a:p>
          <a:p>
            <a:r>
              <a:rPr lang="en-GB" sz="2400" dirty="0" err="1"/>
              <a:t>ssDNAfrica</a:t>
            </a:r>
            <a:r>
              <a:rPr lang="en-GB" sz="24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F86489-DC3D-4F50-9892-53B4F2F22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192" y="1062584"/>
            <a:ext cx="1268483" cy="1578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2CAB87-85E9-43A8-89C2-7A544C27BB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9" b="18333"/>
          <a:stretch/>
        </p:blipFill>
        <p:spPr>
          <a:xfrm>
            <a:off x="5873485" y="1789149"/>
            <a:ext cx="1912869" cy="4523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D9CCBC-11F7-4840-AA0B-41705372D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381" y="2677264"/>
            <a:ext cx="1178104" cy="10220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3F066E-5D29-4AD1-946D-C4AD0889B33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4" t="20752" r="20713" b="30840"/>
          <a:stretch/>
        </p:blipFill>
        <p:spPr>
          <a:xfrm>
            <a:off x="6101049" y="2777448"/>
            <a:ext cx="1457740" cy="8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4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8A24B-AB92-47FA-A5D8-0977F5AD4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6D557-43DE-4931-9A55-CF9D24C9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Oxford Learners Dictionary defines </a:t>
            </a:r>
            <a:r>
              <a:rPr lang="en-GB" b="1" u="sng" dirty="0"/>
              <a:t>mentoring</a:t>
            </a:r>
            <a:r>
              <a:rPr lang="en-GB" dirty="0"/>
              <a:t> as “</a:t>
            </a:r>
            <a:r>
              <a:rPr lang="en-GB" i="1" dirty="0"/>
              <a:t>the practice of helping and advising a less experienced person over a period of time</a:t>
            </a:r>
            <a:r>
              <a:rPr lang="en-GB" baseline="30000" dirty="0"/>
              <a:t>”1</a:t>
            </a:r>
            <a:endParaRPr lang="en-GB" dirty="0"/>
          </a:p>
          <a:p>
            <a:endParaRPr lang="en-GB" dirty="0"/>
          </a:p>
          <a:p>
            <a:r>
              <a:rPr lang="en-GB" dirty="0"/>
              <a:t>A mentor is an individual, usually with greater knowledge or expertise that is able to assist the development of a mentee, normally as career progression </a:t>
            </a:r>
          </a:p>
          <a:p>
            <a:endParaRPr lang="en-GB" dirty="0"/>
          </a:p>
          <a:p>
            <a:r>
              <a:rPr lang="en-GB" dirty="0"/>
              <a:t>A mentee is an individual that enters a guidance programme with a mentor to help develop and improve their career/personal prospects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3557C6-E295-4C7D-A333-6CC4334E3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235" y="845575"/>
            <a:ext cx="2905125" cy="108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4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0B103-6C92-4BA7-A372-245AC32DF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GB" dirty="0"/>
              <a:t>Why Peer-Mentoring?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53967-F1A2-4828-90A3-336EC893E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GB" dirty="0"/>
              <a:t>Peer-Mentoring is where peers take on the role of a mentor within their own group</a:t>
            </a:r>
          </a:p>
          <a:p>
            <a:pPr lvl="1"/>
            <a:r>
              <a:rPr lang="en-GB" dirty="0"/>
              <a:t>Increased openness and improved outcomes</a:t>
            </a:r>
          </a:p>
          <a:p>
            <a:endParaRPr lang="en-GB" dirty="0"/>
          </a:p>
          <a:p>
            <a:r>
              <a:rPr lang="en-GB" dirty="0"/>
              <a:t>Average student retention rates were analysed by the United States National Learning Lab, Maine</a:t>
            </a:r>
            <a:r>
              <a:rPr lang="en-GB" baseline="30000" dirty="0"/>
              <a:t>2</a:t>
            </a:r>
            <a:r>
              <a:rPr lang="en-GB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44FCD-6443-4798-8850-49767DF56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822" y="1728440"/>
            <a:ext cx="4602747" cy="399288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40D6BC7-C1DF-429A-9552-903095D676E4}"/>
              </a:ext>
            </a:extLst>
          </p:cNvPr>
          <p:cNvSpPr/>
          <p:nvPr/>
        </p:nvSpPr>
        <p:spPr>
          <a:xfrm>
            <a:off x="7726017" y="4611756"/>
            <a:ext cx="1282552" cy="51683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B48126-C919-46B1-B469-CCE093D18BC9}"/>
              </a:ext>
            </a:extLst>
          </p:cNvPr>
          <p:cNvSpPr txBox="1"/>
          <p:nvPr/>
        </p:nvSpPr>
        <p:spPr>
          <a:xfrm>
            <a:off x="401743" y="6593941"/>
            <a:ext cx="7965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Image taken from Andrea’s Portfolio. Available at: </a:t>
            </a:r>
            <a:r>
              <a:rPr lang="en-GB" sz="1000" dirty="0">
                <a:hlinkClick r:id="rId3"/>
              </a:rPr>
              <a:t>https://sites.google.com/site/andreasportfoliopedagogy/2-the-learning-pyramid</a:t>
            </a:r>
            <a:r>
              <a:rPr lang="en-GB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31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EC248-59B6-4BD7-B6BD-B8E79383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Honey and Mumford Learning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BF2DA3-C541-40DC-8AA4-AC423A98A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22" y="1520479"/>
            <a:ext cx="8030568" cy="4359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9E652E-DD18-474D-8FF8-DD9CB2E46350}"/>
              </a:ext>
            </a:extLst>
          </p:cNvPr>
          <p:cNvSpPr txBox="1"/>
          <p:nvPr/>
        </p:nvSpPr>
        <p:spPr>
          <a:xfrm>
            <a:off x="396543" y="6611779"/>
            <a:ext cx="7965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Image taken from DPG. Available at </a:t>
            </a:r>
            <a:r>
              <a:rPr lang="en-GB" sz="1000" dirty="0">
                <a:hlinkClick r:id="rId3"/>
              </a:rPr>
              <a:t>https://community.dpgplc.co.uk/blog/honey-and-mumford-learning-styles-a-simple-picture</a:t>
            </a:r>
            <a:r>
              <a:rPr lang="en-GB" sz="10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0A3F09-8DA3-4058-B677-CB163A40FFFE}"/>
              </a:ext>
            </a:extLst>
          </p:cNvPr>
          <p:cNvSpPr/>
          <p:nvPr/>
        </p:nvSpPr>
        <p:spPr>
          <a:xfrm>
            <a:off x="1073426" y="4647989"/>
            <a:ext cx="1497496" cy="732393"/>
          </a:xfrm>
          <a:prstGeom prst="rect">
            <a:avLst/>
          </a:prstGeom>
          <a:solidFill>
            <a:srgbClr val="8064A1"/>
          </a:solidFill>
          <a:ln>
            <a:solidFill>
              <a:srgbClr val="8064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EF0172-B34F-4E51-9353-D2DF7194DC64}"/>
              </a:ext>
            </a:extLst>
          </p:cNvPr>
          <p:cNvSpPr/>
          <p:nvPr/>
        </p:nvSpPr>
        <p:spPr>
          <a:xfrm>
            <a:off x="1239078" y="2027584"/>
            <a:ext cx="1497496" cy="813696"/>
          </a:xfrm>
          <a:prstGeom prst="rect">
            <a:avLst/>
          </a:prstGeom>
          <a:solidFill>
            <a:srgbClr val="4AACC5"/>
          </a:solidFill>
          <a:ln>
            <a:solidFill>
              <a:srgbClr val="4AA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608320-2326-412A-81A8-4D16CA89DFA9}"/>
              </a:ext>
            </a:extLst>
          </p:cNvPr>
          <p:cNvSpPr/>
          <p:nvPr/>
        </p:nvSpPr>
        <p:spPr>
          <a:xfrm>
            <a:off x="6374295" y="2068235"/>
            <a:ext cx="1451113" cy="732393"/>
          </a:xfrm>
          <a:prstGeom prst="rect">
            <a:avLst/>
          </a:prstGeom>
          <a:solidFill>
            <a:srgbClr val="C0504E"/>
          </a:solidFill>
          <a:ln>
            <a:solidFill>
              <a:srgbClr val="C050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32328-F160-44A7-8F8A-0F9500D14FEC}"/>
              </a:ext>
            </a:extLst>
          </p:cNvPr>
          <p:cNvSpPr/>
          <p:nvPr/>
        </p:nvSpPr>
        <p:spPr>
          <a:xfrm>
            <a:off x="6374295" y="4535346"/>
            <a:ext cx="1497496" cy="732393"/>
          </a:xfrm>
          <a:prstGeom prst="rect">
            <a:avLst/>
          </a:prstGeom>
          <a:solidFill>
            <a:srgbClr val="9BBB58"/>
          </a:solidFill>
          <a:ln>
            <a:solidFill>
              <a:srgbClr val="9BBB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040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367B-6C80-4847-A5DE-AE5E6401F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Peer-Mentoring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029E2-1D6F-4C33-80E7-1FB2F081D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9069"/>
            <a:ext cx="2957406" cy="3880773"/>
          </a:xfrm>
        </p:spPr>
        <p:txBody>
          <a:bodyPr/>
          <a:lstStyle/>
          <a:p>
            <a:r>
              <a:rPr lang="en-GB" dirty="0"/>
              <a:t>Organisational</a:t>
            </a:r>
          </a:p>
          <a:p>
            <a:pPr lvl="1"/>
            <a:r>
              <a:rPr lang="en-GB" dirty="0"/>
              <a:t>Increased Morale</a:t>
            </a:r>
          </a:p>
          <a:p>
            <a:pPr lvl="1"/>
            <a:r>
              <a:rPr lang="en-GB" dirty="0"/>
              <a:t>Develops habits of confidentiality</a:t>
            </a:r>
          </a:p>
          <a:p>
            <a:pPr lvl="1"/>
            <a:r>
              <a:rPr lang="en-GB" dirty="0"/>
              <a:t>Helps to achieve mission/vision</a:t>
            </a:r>
          </a:p>
          <a:p>
            <a:pPr lvl="1"/>
            <a:r>
              <a:rPr lang="en-GB" dirty="0"/>
              <a:t>Improves teamwork and co-operation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A4D011-9F26-4FB9-854F-6363CD3BE62B}"/>
              </a:ext>
            </a:extLst>
          </p:cNvPr>
          <p:cNvSpPr txBox="1">
            <a:spLocks/>
          </p:cNvSpPr>
          <p:nvPr/>
        </p:nvSpPr>
        <p:spPr>
          <a:xfrm>
            <a:off x="3634740" y="1429068"/>
            <a:ext cx="295740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Mentor</a:t>
            </a:r>
          </a:p>
          <a:p>
            <a:pPr lvl="1"/>
            <a:r>
              <a:rPr lang="en-GB" dirty="0"/>
              <a:t>Improves self awareness</a:t>
            </a:r>
          </a:p>
          <a:p>
            <a:pPr lvl="1"/>
            <a:r>
              <a:rPr lang="en-GB" dirty="0"/>
              <a:t>Develops ability to give and receive criticism</a:t>
            </a:r>
          </a:p>
          <a:p>
            <a:pPr lvl="1"/>
            <a:r>
              <a:rPr lang="en-GB" dirty="0"/>
              <a:t>Networking</a:t>
            </a:r>
          </a:p>
          <a:p>
            <a:pPr lvl="1"/>
            <a:r>
              <a:rPr lang="en-GB" dirty="0"/>
              <a:t>Improves leadership and communication skills</a:t>
            </a:r>
          </a:p>
          <a:p>
            <a:pPr lvl="1"/>
            <a:r>
              <a:rPr lang="en-GB" dirty="0"/>
              <a:t>Helps to raise personal profile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4F1ED6-A78B-45E2-9CA3-8490EA145652}"/>
              </a:ext>
            </a:extLst>
          </p:cNvPr>
          <p:cNvSpPr txBox="1">
            <a:spLocks/>
          </p:cNvSpPr>
          <p:nvPr/>
        </p:nvSpPr>
        <p:spPr>
          <a:xfrm>
            <a:off x="6592146" y="1429068"/>
            <a:ext cx="295740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Mentee</a:t>
            </a:r>
          </a:p>
          <a:p>
            <a:pPr lvl="1"/>
            <a:r>
              <a:rPr lang="en-GB" dirty="0"/>
              <a:t>Develops reflective and analytical skills</a:t>
            </a:r>
          </a:p>
          <a:p>
            <a:pPr lvl="1"/>
            <a:r>
              <a:rPr lang="en-GB" dirty="0"/>
              <a:t>Improves self confidence</a:t>
            </a:r>
          </a:p>
          <a:p>
            <a:pPr lvl="1"/>
            <a:r>
              <a:rPr lang="en-GB" dirty="0"/>
              <a:t>Helps to accept criticism</a:t>
            </a:r>
          </a:p>
          <a:p>
            <a:pPr lvl="1"/>
            <a:r>
              <a:rPr lang="en-GB" dirty="0"/>
              <a:t>Increases independence and maturity</a:t>
            </a:r>
          </a:p>
          <a:p>
            <a:pPr lvl="1"/>
            <a:r>
              <a:rPr lang="en-GB" dirty="0"/>
              <a:t>Facilitates peer relationships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662B37-2060-4221-AF21-6F28EE2A0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531" y="4346712"/>
            <a:ext cx="1232452" cy="168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3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FC6A6-7E39-4BB9-AD59-E9C90388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GROW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3C0F-CEA8-4187-A802-9E070D84E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8151"/>
            <a:ext cx="8596668" cy="4304002"/>
          </a:xfrm>
        </p:spPr>
        <p:txBody>
          <a:bodyPr>
            <a:normAutofit fontScale="85000" lnSpcReduction="20000"/>
          </a:bodyPr>
          <a:lstStyle/>
          <a:p>
            <a:r>
              <a:rPr lang="en-GB" sz="3100" b="1" u="sng" dirty="0"/>
              <a:t>G</a:t>
            </a:r>
            <a:r>
              <a:rPr lang="en-GB" sz="3100" b="1" dirty="0"/>
              <a:t>oal</a:t>
            </a:r>
            <a:r>
              <a:rPr lang="en-GB" dirty="0"/>
              <a:t> – What do you want to achieve?</a:t>
            </a:r>
          </a:p>
          <a:p>
            <a:pPr lvl="1"/>
            <a:r>
              <a:rPr lang="en-GB" dirty="0"/>
              <a:t>Identify the problem and they want to do about it</a:t>
            </a:r>
          </a:p>
          <a:p>
            <a:pPr lvl="1"/>
            <a:r>
              <a:rPr lang="en-GB" dirty="0"/>
              <a:t>Identify specific issue(s) and what they want to do about it</a:t>
            </a:r>
          </a:p>
          <a:p>
            <a:r>
              <a:rPr lang="en-GB" sz="3100" b="1" u="sng" dirty="0"/>
              <a:t>R</a:t>
            </a:r>
            <a:r>
              <a:rPr lang="en-GB" sz="3100" b="1" dirty="0"/>
              <a:t>eality</a:t>
            </a:r>
            <a:r>
              <a:rPr lang="en-GB" dirty="0"/>
              <a:t> – What is happening now?</a:t>
            </a:r>
          </a:p>
          <a:p>
            <a:pPr lvl="1"/>
            <a:r>
              <a:rPr lang="en-GB" dirty="0"/>
              <a:t>Understand and establish the current situation</a:t>
            </a:r>
          </a:p>
          <a:p>
            <a:pPr lvl="1"/>
            <a:r>
              <a:rPr lang="en-GB" dirty="0"/>
              <a:t>Raise their awareness of that situation</a:t>
            </a:r>
          </a:p>
          <a:p>
            <a:r>
              <a:rPr lang="en-GB" sz="3100" b="1" u="sng" dirty="0"/>
              <a:t>O</a:t>
            </a:r>
            <a:r>
              <a:rPr lang="en-GB" sz="3100" b="1" dirty="0"/>
              <a:t>ptions</a:t>
            </a:r>
            <a:r>
              <a:rPr lang="en-GB" dirty="0"/>
              <a:t> – What could you do?</a:t>
            </a:r>
          </a:p>
          <a:p>
            <a:pPr lvl="1"/>
            <a:r>
              <a:rPr lang="en-GB" dirty="0"/>
              <a:t>Come up with a range of feasible, realistic options</a:t>
            </a:r>
          </a:p>
          <a:p>
            <a:pPr lvl="1"/>
            <a:r>
              <a:rPr lang="en-GB" dirty="0"/>
              <a:t>Generate as many alternative courses of action</a:t>
            </a:r>
          </a:p>
          <a:p>
            <a:r>
              <a:rPr lang="en-GB" sz="3100" b="1" u="sng" dirty="0"/>
              <a:t>W</a:t>
            </a:r>
            <a:r>
              <a:rPr lang="en-GB" sz="3100" b="1" dirty="0"/>
              <a:t>ill</a:t>
            </a:r>
            <a:r>
              <a:rPr lang="en-GB" dirty="0"/>
              <a:t> – What will you do?</a:t>
            </a:r>
          </a:p>
          <a:p>
            <a:pPr lvl="1"/>
            <a:r>
              <a:rPr lang="en-GB" dirty="0"/>
              <a:t>Make things happen</a:t>
            </a:r>
          </a:p>
          <a:p>
            <a:pPr lvl="1"/>
            <a:r>
              <a:rPr lang="en-GB" dirty="0"/>
              <a:t>Commit to acting upon their preferred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C296D-AF45-4F63-96D0-1AD4FF549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003" y="3321001"/>
            <a:ext cx="5477395" cy="329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97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7E0D-E74B-40FF-957A-791D2F89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1 - Initiation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90307-6374-4934-A838-85C705598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441162"/>
          </a:xfrm>
        </p:spPr>
        <p:txBody>
          <a:bodyPr>
            <a:normAutofit/>
          </a:bodyPr>
          <a:lstStyle/>
          <a:p>
            <a:r>
              <a:rPr lang="en-GB" b="1" dirty="0"/>
              <a:t>Clarify Values</a:t>
            </a:r>
          </a:p>
          <a:p>
            <a:pPr lvl="1"/>
            <a:r>
              <a:rPr lang="en-GB" dirty="0"/>
              <a:t>Setting boundaries</a:t>
            </a:r>
          </a:p>
          <a:p>
            <a:pPr lvl="1"/>
            <a:r>
              <a:rPr lang="en-GB" dirty="0"/>
              <a:t>Establishing respect and professionalism</a:t>
            </a:r>
          </a:p>
          <a:p>
            <a:r>
              <a:rPr lang="en-GB" b="1" dirty="0"/>
              <a:t>Clarify Needs</a:t>
            </a:r>
          </a:p>
          <a:p>
            <a:pPr lvl="1"/>
            <a:r>
              <a:rPr lang="en-GB" dirty="0"/>
              <a:t>What are their current skills?</a:t>
            </a:r>
          </a:p>
          <a:p>
            <a:pPr lvl="1"/>
            <a:r>
              <a:rPr lang="en-GB" dirty="0"/>
              <a:t>What knowledge do they have?</a:t>
            </a:r>
          </a:p>
          <a:p>
            <a:pPr lvl="1"/>
            <a:r>
              <a:rPr lang="en-GB" dirty="0"/>
              <a:t>Confidence</a:t>
            </a:r>
          </a:p>
          <a:p>
            <a:pPr lvl="1"/>
            <a:r>
              <a:rPr lang="en-GB" dirty="0"/>
              <a:t>Why do you want to be their mentor</a:t>
            </a:r>
          </a:p>
          <a:p>
            <a:r>
              <a:rPr lang="en-GB" b="1" dirty="0"/>
              <a:t>Set a Clear Vision</a:t>
            </a:r>
          </a:p>
          <a:p>
            <a:pPr lvl="1"/>
            <a:r>
              <a:rPr lang="en-GB" dirty="0"/>
              <a:t>Write down goals</a:t>
            </a:r>
          </a:p>
          <a:p>
            <a:pPr lvl="1"/>
            <a:r>
              <a:rPr lang="en-GB" dirty="0"/>
              <a:t>Be specific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8FB5D-24B5-4BF1-B6E3-445EC1B89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020" y="1930400"/>
            <a:ext cx="3311878" cy="219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0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D0A8C-0B88-42C2-9601-B74885E7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2 - Cultivation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2F506-7291-4F69-9D46-7785A555F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0540"/>
            <a:ext cx="8596668" cy="4414520"/>
          </a:xfrm>
        </p:spPr>
        <p:txBody>
          <a:bodyPr>
            <a:normAutofit/>
          </a:bodyPr>
          <a:lstStyle/>
          <a:p>
            <a:r>
              <a:rPr lang="en-GB" dirty="0"/>
              <a:t>Mentor starts providing advice to mentee</a:t>
            </a:r>
          </a:p>
          <a:p>
            <a:r>
              <a:rPr lang="en-GB" dirty="0"/>
              <a:t>The mentee develops there own skills and there broader understanding</a:t>
            </a:r>
          </a:p>
          <a:p>
            <a:r>
              <a:rPr lang="en-GB" dirty="0"/>
              <a:t>The mentee works towards pre-determined goals (from Step 1)</a:t>
            </a:r>
          </a:p>
          <a:p>
            <a:pPr lvl="1"/>
            <a:r>
              <a:rPr lang="en-GB" dirty="0"/>
              <a:t>The mentor supports the mentee </a:t>
            </a:r>
          </a:p>
          <a:p>
            <a:pPr lvl="1"/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Agree on the frequency of meetings</a:t>
            </a:r>
          </a:p>
          <a:p>
            <a:pPr>
              <a:buFont typeface="+mj-lt"/>
              <a:buAutoNum type="arabicPeriod"/>
            </a:pPr>
            <a:r>
              <a:rPr lang="en-GB" dirty="0"/>
              <a:t>Key responsibilities </a:t>
            </a:r>
          </a:p>
          <a:p>
            <a:pPr>
              <a:buFont typeface="+mj-lt"/>
              <a:buAutoNum type="arabicPeriod"/>
            </a:pPr>
            <a:r>
              <a:rPr lang="en-GB" dirty="0"/>
              <a:t>Measures of success</a:t>
            </a:r>
          </a:p>
          <a:p>
            <a:pPr>
              <a:buFont typeface="+mj-lt"/>
              <a:buAutoNum type="arabicPeriod"/>
            </a:pPr>
            <a:r>
              <a:rPr lang="en-GB" dirty="0"/>
              <a:t>Mutual expectations</a:t>
            </a:r>
          </a:p>
          <a:p>
            <a:pPr>
              <a:buFont typeface="+mj-lt"/>
              <a:buAutoNum type="arabicPeriod"/>
            </a:pPr>
            <a:r>
              <a:rPr lang="en-GB" dirty="0"/>
              <a:t>Confidentiality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FE5C5D-107F-4CCC-9B0D-2A26A46AC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040" y="3504803"/>
            <a:ext cx="3276600" cy="233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2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510</TotalTime>
  <Words>1147</Words>
  <Application>Microsoft Office PowerPoint</Application>
  <PresentationFormat>Widescreen</PresentationFormat>
  <Paragraphs>195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Workshop Overview</vt:lpstr>
      <vt:lpstr>Definitions</vt:lpstr>
      <vt:lpstr>Why Peer-Mentoring?</vt:lpstr>
      <vt:lpstr>Honey and Mumford Learning Styles</vt:lpstr>
      <vt:lpstr>Benefits of Peer-Mentoring</vt:lpstr>
      <vt:lpstr>GROW Model</vt:lpstr>
      <vt:lpstr>Step 1 - Initiation </vt:lpstr>
      <vt:lpstr>Step 2 - Cultivation</vt:lpstr>
      <vt:lpstr>Step 3 - Separation</vt:lpstr>
      <vt:lpstr>Step 4 - Redefinition </vt:lpstr>
      <vt:lpstr>Establishing Goals</vt:lpstr>
      <vt:lpstr>Characteristics of a Good Mentor</vt:lpstr>
      <vt:lpstr>Distance Mentoring</vt:lpstr>
      <vt:lpstr>Cross-Gender Mentoring</vt:lpstr>
      <vt:lpstr>Problems with Mentoring</vt:lpstr>
      <vt:lpstr>Conclusion</vt:lpstr>
      <vt:lpstr>Any Questions?</vt:lpstr>
      <vt:lpstr>What is your current goal(s)?</vt:lpstr>
      <vt:lpstr>What is your current situation?</vt:lpstr>
      <vt:lpstr>Who do you think can be mentored?</vt:lpstr>
      <vt:lpstr>Name some characteristics of a good mentor</vt:lpstr>
      <vt:lpstr>What does GROW mean?</vt:lpstr>
      <vt:lpstr>ASSIGNMENT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Scadden (QIB)</dc:creator>
  <cp:lastModifiedBy>Jacob Scadden (QIB)</cp:lastModifiedBy>
  <cp:revision>50</cp:revision>
  <dcterms:created xsi:type="dcterms:W3CDTF">2019-09-04T12:43:13Z</dcterms:created>
  <dcterms:modified xsi:type="dcterms:W3CDTF">2019-09-23T08:45:49Z</dcterms:modified>
</cp:coreProperties>
</file>