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  <p:sldId id="279" r:id="rId23"/>
    <p:sldId id="280" r:id="rId24"/>
    <p:sldId id="281" r:id="rId25"/>
    <p:sldId id="282" r:id="rId26"/>
    <p:sldId id="283" r:id="rId27"/>
    <p:sldId id="26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96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90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5415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095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7750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859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561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986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45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283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08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4984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226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629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247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429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4817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08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2750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09614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5768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17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179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9260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0704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52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1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83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68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91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51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60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1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77C8C-E11D-48C0-81A7-F473CE462E72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50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16personalities.com/free-personality-tes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xfordlearnersdictionaries.com/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9FCB0A-B42F-4DCB-9801-47B4501640EB}"/>
              </a:ext>
            </a:extLst>
          </p:cNvPr>
          <p:cNvSpPr txBox="1"/>
          <p:nvPr/>
        </p:nvSpPr>
        <p:spPr>
          <a:xfrm>
            <a:off x="1759697" y="1211139"/>
            <a:ext cx="7745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imes New Roman" panose="02020603050405020304" pitchFamily="18" charset="0"/>
              </a:rPr>
              <a:t>Personality in the Work Place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D30B4-0FBA-4C81-97EA-FB701DBD4162}"/>
              </a:ext>
            </a:extLst>
          </p:cNvPr>
          <p:cNvSpPr txBox="1"/>
          <p:nvPr/>
        </p:nvSpPr>
        <p:spPr>
          <a:xfrm>
            <a:off x="3780853" y="2969913"/>
            <a:ext cx="37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imes New Roman" panose="02020603050405020304" pitchFamily="18" charset="0"/>
              </a:rPr>
              <a:t>Future Leaders Workshop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23165-61A9-473E-BBD2-00AFEB6C34C5}"/>
              </a:ext>
            </a:extLst>
          </p:cNvPr>
          <p:cNvSpPr txBox="1"/>
          <p:nvPr/>
        </p:nvSpPr>
        <p:spPr>
          <a:xfrm>
            <a:off x="3896455" y="4103447"/>
            <a:ext cx="3472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imes New Roman" panose="02020603050405020304" pitchFamily="18" charset="0"/>
              </a:rPr>
              <a:t>Presented by Jacob Scadden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imes New Roman" panose="02020603050405020304" pitchFamily="18" charset="0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imes New Roman" panose="02020603050405020304" pitchFamily="18" charset="0"/>
              </a:rPr>
              <a:t>Quadram Institute Bioscience, UK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AE5C89-E458-4A78-904E-1A91E9694A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4" t="20752" r="20713" b="30840"/>
          <a:stretch/>
        </p:blipFill>
        <p:spPr>
          <a:xfrm>
            <a:off x="5223243" y="5816055"/>
            <a:ext cx="1457740" cy="8216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A00A93-6C2F-4B8F-BCBE-254D9EF2A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013" y="5026777"/>
            <a:ext cx="1268483" cy="15785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3B035E-45EA-4C75-AB67-18D1526B93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9" b="18333"/>
          <a:stretch/>
        </p:blipFill>
        <p:spPr>
          <a:xfrm>
            <a:off x="6680983" y="6010072"/>
            <a:ext cx="1912869" cy="452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671954-9306-44DD-8194-4C86839D98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909" y="5530184"/>
            <a:ext cx="1178104" cy="10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1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8A8F-B963-453B-93AC-598111FAB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Values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F5790-1F91-4ECD-A4FE-7B5C15796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Thinkers value objectivity, competence and logic</a:t>
            </a:r>
          </a:p>
          <a:p>
            <a:endParaRPr lang="en-GB" dirty="0"/>
          </a:p>
          <a:p>
            <a:r>
              <a:rPr lang="en-GB" dirty="0"/>
              <a:t>Feelers value empathy, relationships and a personal touch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E55A1-442D-4548-B356-15A63F44E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742" y="3392149"/>
            <a:ext cx="3423415" cy="335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0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9610-F145-45F1-8FB6-6D509C75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Thinkers at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AD80-942D-40F4-9895-7DDFE2985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Thinkers prize logic and reason and prefer decisions to be objective</a:t>
            </a:r>
          </a:p>
          <a:p>
            <a:endParaRPr lang="en-GB" dirty="0"/>
          </a:p>
          <a:p>
            <a:r>
              <a:rPr lang="en-GB" dirty="0"/>
              <a:t>Thinkers tend to be focused on the task at hand rather than the people or relationships involved</a:t>
            </a:r>
          </a:p>
          <a:p>
            <a:endParaRPr lang="en-GB" dirty="0"/>
          </a:p>
          <a:p>
            <a:r>
              <a:rPr lang="en-GB" dirty="0"/>
              <a:t>Thinkers value competence and may be more competitive than cooperative</a:t>
            </a:r>
          </a:p>
          <a:p>
            <a:endParaRPr lang="en-GB" dirty="0"/>
          </a:p>
          <a:p>
            <a:r>
              <a:rPr lang="en-GB" dirty="0"/>
              <a:t>Thinkers usually feel that emotions and personal problems do not belong in the workplace</a:t>
            </a:r>
          </a:p>
        </p:txBody>
      </p:sp>
    </p:spTree>
    <p:extLst>
      <p:ext uri="{BB962C8B-B14F-4D97-AF65-F5344CB8AC3E}">
        <p14:creationId xmlns:p14="http://schemas.microsoft.com/office/powerpoint/2010/main" val="299528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7013-BA1A-4644-BE12-34F61D9A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Feelers at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E482C-067E-44DE-AA06-3B21F3CC6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Feelers value relationships, connections and service to other people</a:t>
            </a:r>
          </a:p>
          <a:p>
            <a:endParaRPr lang="en-GB" dirty="0"/>
          </a:p>
          <a:p>
            <a:r>
              <a:rPr lang="en-GB" dirty="0"/>
              <a:t>Feelers want to do work that reflects their values and lets them help make the world a better place</a:t>
            </a:r>
          </a:p>
          <a:p>
            <a:endParaRPr lang="en-GB" dirty="0"/>
          </a:p>
          <a:p>
            <a:r>
              <a:rPr lang="en-GB" dirty="0"/>
              <a:t>Feelers like to cooperate and often put the task secondary to building a strong team</a:t>
            </a:r>
          </a:p>
          <a:p>
            <a:endParaRPr lang="en-GB" dirty="0"/>
          </a:p>
          <a:p>
            <a:r>
              <a:rPr lang="en-GB" dirty="0"/>
              <a:t>Feelers want a workplace with a personal touch, where people are appreciated and supported</a:t>
            </a:r>
          </a:p>
        </p:txBody>
      </p:sp>
    </p:spTree>
    <p:extLst>
      <p:ext uri="{BB962C8B-B14F-4D97-AF65-F5344CB8AC3E}">
        <p14:creationId xmlns:p14="http://schemas.microsoft.com/office/powerpoint/2010/main" val="190720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4BD4-241D-451F-8248-09F115A3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Self-Management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F7C95-3C5D-4959-A154-95C937F29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Judgers like to be organised and keep a schedule</a:t>
            </a:r>
          </a:p>
          <a:p>
            <a:endParaRPr lang="en-GB" dirty="0"/>
          </a:p>
          <a:p>
            <a:r>
              <a:rPr lang="en-GB" dirty="0"/>
              <a:t>Perceivers like to be flexible, open and spontaneous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6BC88-2964-4CBE-AEC2-17227E152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169" y="3345461"/>
            <a:ext cx="3376913" cy="338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08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53D2-903A-484D-A025-F17B9B3B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Judgers at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E06-4DDF-420E-90BB-BF54C53C9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Judgers appreciate organisation and order, and like a firm structure</a:t>
            </a:r>
          </a:p>
          <a:p>
            <a:endParaRPr lang="en-GB" dirty="0"/>
          </a:p>
          <a:p>
            <a:r>
              <a:rPr lang="en-GB" dirty="0"/>
              <a:t>Judgers like to plan ahead and prefer not change course once a plan is set</a:t>
            </a:r>
          </a:p>
          <a:p>
            <a:endParaRPr lang="en-GB" dirty="0"/>
          </a:p>
          <a:p>
            <a:r>
              <a:rPr lang="en-GB" dirty="0"/>
              <a:t>Judgers stick to schedules and deadlines and deliver results on time</a:t>
            </a:r>
          </a:p>
          <a:p>
            <a:endParaRPr lang="en-GB" dirty="0"/>
          </a:p>
          <a:p>
            <a:r>
              <a:rPr lang="en-GB" dirty="0"/>
              <a:t>Judgers may mot thrive in unpredictable workplaces or environments of constant change</a:t>
            </a:r>
          </a:p>
        </p:txBody>
      </p:sp>
    </p:spTree>
    <p:extLst>
      <p:ext uri="{BB962C8B-B14F-4D97-AF65-F5344CB8AC3E}">
        <p14:creationId xmlns:p14="http://schemas.microsoft.com/office/powerpoint/2010/main" val="14801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198D-4394-4D4E-9A7D-5C78947F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Perceivers at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7B0A4-895B-4A4C-8BF4-F1E9FD20D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Perceivers appreciate flexibility in their wok and like to be free to adapt and change</a:t>
            </a:r>
          </a:p>
          <a:p>
            <a:endParaRPr lang="en-GB" dirty="0"/>
          </a:p>
          <a:p>
            <a:r>
              <a:rPr lang="en-GB" dirty="0"/>
              <a:t>Perceivers prefer not plan, believing that they are more effective when they can roll with the punches</a:t>
            </a:r>
          </a:p>
          <a:p>
            <a:endParaRPr lang="en-GB" dirty="0"/>
          </a:p>
          <a:p>
            <a:r>
              <a:rPr lang="en-GB" dirty="0"/>
              <a:t>Perceivers feel limited by schedules and deadlines; they like to work as inspiration strikes</a:t>
            </a:r>
          </a:p>
          <a:p>
            <a:endParaRPr lang="en-GB" dirty="0"/>
          </a:p>
          <a:p>
            <a:r>
              <a:rPr lang="en-GB" dirty="0"/>
              <a:t>Perceivers may have trouble delivering on time, but excel in situations that are unpredictable</a:t>
            </a:r>
          </a:p>
        </p:txBody>
      </p:sp>
    </p:spTree>
    <p:extLst>
      <p:ext uri="{BB962C8B-B14F-4D97-AF65-F5344CB8AC3E}">
        <p14:creationId xmlns:p14="http://schemas.microsoft.com/office/powerpoint/2010/main" val="264064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697C-D61D-426D-8411-9057C16F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 a Leader Understanding Personality is Important…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EDCA4-4046-407F-8221-882B6DA90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style has its own strengths and weaknesses</a:t>
            </a:r>
          </a:p>
          <a:p>
            <a:r>
              <a:rPr lang="en-GB" dirty="0"/>
              <a:t>Understanding what type you are can help you find the correct path for you</a:t>
            </a:r>
          </a:p>
          <a:p>
            <a:endParaRPr lang="en-GB" dirty="0"/>
          </a:p>
          <a:p>
            <a:r>
              <a:rPr lang="en-GB" dirty="0"/>
              <a:t>Understanding your colleagues types can help you…</a:t>
            </a:r>
          </a:p>
          <a:p>
            <a:pPr lvl="1"/>
            <a:r>
              <a:rPr lang="en-GB" dirty="0"/>
              <a:t>Communicate</a:t>
            </a:r>
          </a:p>
          <a:p>
            <a:pPr lvl="1"/>
            <a:r>
              <a:rPr lang="en-GB" dirty="0"/>
              <a:t>Collaborate </a:t>
            </a:r>
          </a:p>
          <a:p>
            <a:pPr lvl="1"/>
            <a:r>
              <a:rPr lang="en-GB" dirty="0"/>
              <a:t>Create great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7D77B-A388-4F21-BBAE-151C7792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108" y="3868616"/>
            <a:ext cx="2651759" cy="265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9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3571-D90C-45D8-9FA6-DA94A1C2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Myers-Briggs Type Indicator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C7B7-E319-4457-8873-53AC04FE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Developed by Katharine Cook Briggs and her daughter Isabel Briggs Myers</a:t>
            </a:r>
            <a:r>
              <a:rPr lang="en-GB" baseline="30000" dirty="0"/>
              <a:t>2</a:t>
            </a:r>
            <a:endParaRPr lang="en-GB" dirty="0"/>
          </a:p>
          <a:p>
            <a:endParaRPr lang="en-GB" dirty="0"/>
          </a:p>
          <a:p>
            <a:r>
              <a:rPr lang="en-GB" dirty="0"/>
              <a:t>Introspective self-report based on a questionnaire </a:t>
            </a:r>
          </a:p>
          <a:p>
            <a:r>
              <a:rPr lang="en-GB" dirty="0"/>
              <a:t>Allows for the personality type of an individual to be gauged</a:t>
            </a:r>
          </a:p>
          <a:p>
            <a:endParaRPr lang="en-GB" dirty="0"/>
          </a:p>
          <a:p>
            <a:r>
              <a:rPr lang="en-GB" dirty="0"/>
              <a:t>Questions must be answered honestly</a:t>
            </a:r>
          </a:p>
          <a:p>
            <a:pPr lvl="1"/>
            <a:r>
              <a:rPr lang="en-GB" dirty="0"/>
              <a:t>Provides more accuracy</a:t>
            </a:r>
          </a:p>
          <a:p>
            <a:r>
              <a:rPr lang="en-GB" dirty="0"/>
              <a:t>Not infallible</a:t>
            </a:r>
          </a:p>
          <a:p>
            <a:endParaRPr lang="en-GB" dirty="0"/>
          </a:p>
          <a:p>
            <a:r>
              <a:rPr lang="en-GB" dirty="0"/>
              <a:t>Provides assessment into 1 of 16 personality types</a:t>
            </a:r>
          </a:p>
        </p:txBody>
      </p:sp>
    </p:spTree>
    <p:extLst>
      <p:ext uri="{BB962C8B-B14F-4D97-AF65-F5344CB8AC3E}">
        <p14:creationId xmlns:p14="http://schemas.microsoft.com/office/powerpoint/2010/main" val="17046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A232-D481-497F-8F1F-F37B4086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Jacob Scadden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65605-8FC6-4BA0-81ED-51094A457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INTJ</a:t>
            </a:r>
          </a:p>
          <a:p>
            <a:pPr lvl="1"/>
            <a:r>
              <a:rPr lang="en-GB" dirty="0"/>
              <a:t>Introverted</a:t>
            </a:r>
          </a:p>
          <a:p>
            <a:pPr lvl="1"/>
            <a:r>
              <a:rPr lang="en-GB" dirty="0"/>
              <a:t>Intuitive</a:t>
            </a:r>
          </a:p>
          <a:p>
            <a:pPr lvl="1"/>
            <a:r>
              <a:rPr lang="en-GB" dirty="0"/>
              <a:t>Thinking</a:t>
            </a:r>
          </a:p>
          <a:p>
            <a:pPr lvl="1"/>
            <a:r>
              <a:rPr lang="en-GB" dirty="0"/>
              <a:t>Judging</a:t>
            </a:r>
          </a:p>
          <a:p>
            <a:endParaRPr lang="en-GB" dirty="0"/>
          </a:p>
          <a:p>
            <a:r>
              <a:rPr lang="en-GB" dirty="0"/>
              <a:t>Try for free:</a:t>
            </a:r>
          </a:p>
          <a:p>
            <a:r>
              <a:rPr lang="en-GB" dirty="0">
                <a:hlinkClick r:id="rId2"/>
              </a:rPr>
              <a:t>https://www.16personalities.com/free-personality-test</a:t>
            </a:r>
            <a:r>
              <a:rPr lang="en-GB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31556-648D-4F8E-9D5A-57437B3C8F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25" t="8869" r="23934" b="5312"/>
          <a:stretch/>
        </p:blipFill>
        <p:spPr>
          <a:xfrm>
            <a:off x="4206240" y="479265"/>
            <a:ext cx="4707925" cy="433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28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1604-F351-422B-9C49-41C1EB69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44D3-F792-4E6E-8771-1DA0C55B1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person is an individual and should be treated as such</a:t>
            </a:r>
          </a:p>
          <a:p>
            <a:endParaRPr lang="en-GB" dirty="0"/>
          </a:p>
          <a:p>
            <a:r>
              <a:rPr lang="en-GB" dirty="0"/>
              <a:t>By understanding your own personality and your colleagues you will be able to work together effectively </a:t>
            </a:r>
          </a:p>
          <a:p>
            <a:endParaRPr lang="en-GB" dirty="0"/>
          </a:p>
          <a:p>
            <a:r>
              <a:rPr lang="en-GB" dirty="0"/>
              <a:t>As a leader by identifying different personality traits in your team you can oversee the work so that it is efficiently done</a:t>
            </a:r>
          </a:p>
          <a:p>
            <a:endParaRPr lang="en-GB" dirty="0"/>
          </a:p>
          <a:p>
            <a:r>
              <a:rPr lang="en-GB" dirty="0"/>
              <a:t>Coaching can be an important part to make people more rounded</a:t>
            </a:r>
          </a:p>
        </p:txBody>
      </p:sp>
    </p:spTree>
    <p:extLst>
      <p:ext uri="{BB962C8B-B14F-4D97-AF65-F5344CB8AC3E}">
        <p14:creationId xmlns:p14="http://schemas.microsoft.com/office/powerpoint/2010/main" val="30810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C5DC-194A-4043-A01A-00518A7A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6550BA-E2D9-4919-A9C3-C5C5307C7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04720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/>
              <a:t>The Oxford Learners Dictionary defines </a:t>
            </a:r>
            <a:r>
              <a:rPr lang="en-GB" b="1" u="sng" dirty="0"/>
              <a:t>personality</a:t>
            </a:r>
            <a:r>
              <a:rPr lang="en-GB" dirty="0"/>
              <a:t> as “</a:t>
            </a:r>
            <a:r>
              <a:rPr lang="en-GB" i="1" dirty="0"/>
              <a:t>the various aspects of a person’s character that combine to make them different from other people</a:t>
            </a:r>
            <a:r>
              <a:rPr lang="en-GB" baseline="30000" dirty="0"/>
              <a:t>”1</a:t>
            </a:r>
            <a:endParaRPr lang="en-GB" dirty="0"/>
          </a:p>
          <a:p>
            <a:endParaRPr lang="en-GB" dirty="0"/>
          </a:p>
          <a:p>
            <a:r>
              <a:rPr lang="en-GB" dirty="0"/>
              <a:t>It is important to recognise everybody is an individual</a:t>
            </a:r>
          </a:p>
          <a:p>
            <a:pPr lvl="1"/>
            <a:r>
              <a:rPr lang="en-GB" dirty="0"/>
              <a:t>Likes</a:t>
            </a:r>
          </a:p>
          <a:p>
            <a:pPr lvl="1"/>
            <a:r>
              <a:rPr lang="en-GB" dirty="0"/>
              <a:t>Dislikes</a:t>
            </a:r>
          </a:p>
          <a:p>
            <a:pPr lvl="1"/>
            <a:r>
              <a:rPr lang="en-GB" dirty="0"/>
              <a:t>Learning style</a:t>
            </a:r>
          </a:p>
          <a:p>
            <a:pPr lvl="1"/>
            <a:r>
              <a:rPr lang="en-GB" dirty="0"/>
              <a:t>Behaviour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1062E-C47C-484B-80D2-CC4DB1E5C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355" y="845575"/>
            <a:ext cx="2905125" cy="108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1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B51D-A733-4254-BFDC-3812AB67E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9635" y="2404534"/>
            <a:ext cx="5404368" cy="1646302"/>
          </a:xfrm>
        </p:spPr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19090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4BE0-6F60-409C-819C-F3A91008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50" y="3080395"/>
            <a:ext cx="7766936" cy="1646302"/>
          </a:xfrm>
        </p:spPr>
        <p:txBody>
          <a:bodyPr/>
          <a:lstStyle/>
          <a:p>
            <a:r>
              <a:rPr lang="en-GB" dirty="0"/>
              <a:t>Is it better to have a mix of personalities in your team?</a:t>
            </a:r>
          </a:p>
        </p:txBody>
      </p:sp>
    </p:spTree>
    <p:extLst>
      <p:ext uri="{BB962C8B-B14F-4D97-AF65-F5344CB8AC3E}">
        <p14:creationId xmlns:p14="http://schemas.microsoft.com/office/powerpoint/2010/main" val="889831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0C79-796D-4631-B3E6-DB0669B99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7554" y="3080395"/>
            <a:ext cx="7766936" cy="1646302"/>
          </a:xfrm>
        </p:spPr>
        <p:txBody>
          <a:bodyPr/>
          <a:lstStyle/>
          <a:p>
            <a:r>
              <a:rPr lang="en-GB" dirty="0"/>
              <a:t>How would personalities effect conflict resolution?</a:t>
            </a:r>
          </a:p>
        </p:txBody>
      </p:sp>
    </p:spTree>
    <p:extLst>
      <p:ext uri="{BB962C8B-B14F-4D97-AF65-F5344CB8AC3E}">
        <p14:creationId xmlns:p14="http://schemas.microsoft.com/office/powerpoint/2010/main" val="747011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1625-BEBF-464F-8FFA-99C69EB6F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546" y="2987630"/>
            <a:ext cx="7766936" cy="1646302"/>
          </a:xfrm>
        </p:spPr>
        <p:txBody>
          <a:bodyPr/>
          <a:lstStyle/>
          <a:p>
            <a:r>
              <a:rPr lang="en-GB" dirty="0"/>
              <a:t>Why do you think it is important to understand your own personality?</a:t>
            </a:r>
          </a:p>
        </p:txBody>
      </p:sp>
    </p:spTree>
    <p:extLst>
      <p:ext uri="{BB962C8B-B14F-4D97-AF65-F5344CB8AC3E}">
        <p14:creationId xmlns:p14="http://schemas.microsoft.com/office/powerpoint/2010/main" val="770561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8EEA-DA68-4E51-808C-EAEBF47C5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5959" y="2232256"/>
            <a:ext cx="7766936" cy="1646302"/>
          </a:xfrm>
        </p:spPr>
        <p:txBody>
          <a:bodyPr/>
          <a:lstStyle/>
          <a:p>
            <a:r>
              <a:rPr lang="en-GB" dirty="0"/>
              <a:t>Asante </a:t>
            </a:r>
            <a:r>
              <a:rPr lang="en-GB" dirty="0" err="1"/>
              <a:t>sana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99281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8C69A-3C6A-4A4F-B887-41E9AC39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B322D-36B8-4451-9969-64BE9F115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the skills that we have discussed in your own life to help with your degree</a:t>
            </a:r>
          </a:p>
          <a:p>
            <a:endParaRPr lang="en-GB" dirty="0"/>
          </a:p>
          <a:p>
            <a:r>
              <a:rPr lang="en-GB" dirty="0"/>
              <a:t>Establish peer-mentoring networks</a:t>
            </a:r>
          </a:p>
          <a:p>
            <a:endParaRPr lang="en-GB" dirty="0"/>
          </a:p>
          <a:p>
            <a:r>
              <a:rPr lang="en-GB" dirty="0"/>
              <a:t>Put yourself in positions that you can become a leader/team manager</a:t>
            </a:r>
          </a:p>
          <a:p>
            <a:endParaRPr lang="en-GB" dirty="0"/>
          </a:p>
          <a:p>
            <a:r>
              <a:rPr lang="en-GB" dirty="0"/>
              <a:t>Try a personality test and see how accurate it is</a:t>
            </a:r>
          </a:p>
          <a:p>
            <a:endParaRPr lang="en-GB" dirty="0"/>
          </a:p>
          <a:p>
            <a:r>
              <a:rPr lang="en-GB" dirty="0"/>
              <a:t>Next meeting 30</a:t>
            </a:r>
            <a:r>
              <a:rPr lang="en-GB" baseline="30000" dirty="0"/>
              <a:t>th</a:t>
            </a:r>
            <a:r>
              <a:rPr lang="en-GB" dirty="0"/>
              <a:t> October 2019</a:t>
            </a:r>
          </a:p>
        </p:txBody>
      </p:sp>
    </p:spTree>
    <p:extLst>
      <p:ext uri="{BB962C8B-B14F-4D97-AF65-F5344CB8AC3E}">
        <p14:creationId xmlns:p14="http://schemas.microsoft.com/office/powerpoint/2010/main" val="3650370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2065-1DD2-4650-8ABA-B912DAA6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905" y="4059582"/>
            <a:ext cx="8596668" cy="711200"/>
          </a:xfrm>
        </p:spPr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9A9C-584D-4BD6-B25A-304B8CD37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08" y="4770782"/>
            <a:ext cx="8596668" cy="160188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200" dirty="0"/>
              <a:t>Oxford Learners Dictionary. Accessed 06/09/19. Available at: </a:t>
            </a:r>
            <a:r>
              <a:rPr lang="en-GB" sz="1200" dirty="0">
                <a:hlinkClick r:id="rId2"/>
              </a:rPr>
              <a:t>https://www.oxfordlearnersdictionaries.com/</a:t>
            </a:r>
            <a:r>
              <a:rPr lang="en-GB" sz="1200" dirty="0"/>
              <a:t> 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Block, Melissa (September 22, 2018). "How The Myers-Briggs Personality Test Began In A Mother's Living Room Lab". NPR. Retrieved 23 September 2018.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912946-1353-4E01-B277-C3EFA7AAB447}"/>
              </a:ext>
            </a:extLst>
          </p:cNvPr>
          <p:cNvSpPr txBox="1">
            <a:spLocks/>
          </p:cNvSpPr>
          <p:nvPr/>
        </p:nvSpPr>
        <p:spPr>
          <a:xfrm>
            <a:off x="749905" y="423753"/>
            <a:ext cx="8596668" cy="71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Acknowledgements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BC6EA2-5AFA-402E-85A9-A4B8AB535A31}"/>
              </a:ext>
            </a:extLst>
          </p:cNvPr>
          <p:cNvSpPr txBox="1">
            <a:spLocks/>
          </p:cNvSpPr>
          <p:nvPr/>
        </p:nvSpPr>
        <p:spPr>
          <a:xfrm>
            <a:off x="518308" y="1301155"/>
            <a:ext cx="8596668" cy="2211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Vanda Morgen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Ariadna Miquel-Clopes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Santie de Villiers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BBSRC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Quadram Institute Bioscience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ssDNAfrica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F86489-DC3D-4F50-9892-53B4F2F22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192" y="1062584"/>
            <a:ext cx="1268483" cy="1578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2CAB87-85E9-43A8-89C2-7A544C27BB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9" b="18333"/>
          <a:stretch/>
        </p:blipFill>
        <p:spPr>
          <a:xfrm>
            <a:off x="5873485" y="1789149"/>
            <a:ext cx="1912869" cy="4523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D9CCBC-11F7-4840-AA0B-41705372D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81" y="2677264"/>
            <a:ext cx="1178104" cy="10220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3F066E-5D29-4AD1-946D-C4AD0889B33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4" t="20752" r="20713" b="30840"/>
          <a:stretch/>
        </p:blipFill>
        <p:spPr>
          <a:xfrm>
            <a:off x="6101049" y="2777448"/>
            <a:ext cx="1457740" cy="8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4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ABF3-494A-437A-B58E-6DC90060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Personality Effect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C7A6E-4E76-4696-90AF-6C507E3B8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can effect how you solve problems</a:t>
            </a:r>
          </a:p>
          <a:p>
            <a:endParaRPr lang="en-GB" dirty="0"/>
          </a:p>
          <a:p>
            <a:r>
              <a:rPr lang="en-GB" dirty="0"/>
              <a:t>How you are motivated</a:t>
            </a:r>
          </a:p>
          <a:p>
            <a:endParaRPr lang="en-GB" dirty="0"/>
          </a:p>
          <a:p>
            <a:r>
              <a:rPr lang="en-GB" dirty="0"/>
              <a:t>How you perform at your best</a:t>
            </a:r>
          </a:p>
          <a:p>
            <a:endParaRPr lang="en-GB" dirty="0"/>
          </a:p>
          <a:p>
            <a:r>
              <a:rPr lang="en-GB" dirty="0"/>
              <a:t>How you interact with your colleagues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931D6-1A7B-46C8-97AD-99B92F4D3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03" y="2577651"/>
            <a:ext cx="3703317" cy="20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8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5E67-522E-4052-ACDD-1A5482B8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Energy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7D53A-A8C1-4572-84B8-00EBBAA8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Extraverts</a:t>
            </a:r>
          </a:p>
          <a:p>
            <a:pPr lvl="1"/>
            <a:r>
              <a:rPr lang="en-GB" dirty="0"/>
              <a:t>Energised when engaging with people and the world around them</a:t>
            </a:r>
          </a:p>
          <a:p>
            <a:pPr lvl="1"/>
            <a:endParaRPr lang="en-GB" dirty="0"/>
          </a:p>
          <a:p>
            <a:r>
              <a:rPr lang="en-GB" dirty="0"/>
              <a:t>Introverts</a:t>
            </a:r>
          </a:p>
          <a:p>
            <a:pPr lvl="1"/>
            <a:r>
              <a:rPr lang="en-GB" dirty="0"/>
              <a:t>Energised when they are in a quiet space and have time alone</a:t>
            </a:r>
          </a:p>
          <a:p>
            <a:pPr lvl="1"/>
            <a:endParaRPr lang="en-GB" dirty="0"/>
          </a:p>
          <a:p>
            <a:r>
              <a:rPr lang="en-GB" dirty="0"/>
              <a:t>Ambivert</a:t>
            </a:r>
          </a:p>
          <a:p>
            <a:pPr lvl="1"/>
            <a:r>
              <a:rPr lang="en-GB" dirty="0"/>
              <a:t>Requires both social stimulation as well as time spent alone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70841-F3F7-410B-AEA3-4B0CF8180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720" y="283574"/>
            <a:ext cx="3268000" cy="217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B8CB-E845-47A4-9460-39DFC406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Extroverts at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C10C-61FB-4DC7-87EC-822C3A79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Extraverts like to work with others, on teams and in spaces where they can interact with others</a:t>
            </a:r>
          </a:p>
          <a:p>
            <a:endParaRPr lang="en-GB" dirty="0"/>
          </a:p>
          <a:p>
            <a:r>
              <a:rPr lang="en-GB" dirty="0"/>
              <a:t>Extraverts like to “think out loud”, brainstorm and share ideas and plans with other people</a:t>
            </a:r>
          </a:p>
          <a:p>
            <a:endParaRPr lang="en-GB" dirty="0"/>
          </a:p>
          <a:p>
            <a:r>
              <a:rPr lang="en-GB" dirty="0"/>
              <a:t>Extraverts may enjoy speaking to groups or gain public recognition</a:t>
            </a:r>
          </a:p>
          <a:p>
            <a:endParaRPr lang="en-GB" dirty="0"/>
          </a:p>
          <a:p>
            <a:r>
              <a:rPr lang="en-GB" dirty="0"/>
              <a:t>Extraverts lose motivation when they have to work in isolation</a:t>
            </a:r>
          </a:p>
        </p:txBody>
      </p:sp>
    </p:spTree>
    <p:extLst>
      <p:ext uri="{BB962C8B-B14F-4D97-AF65-F5344CB8AC3E}">
        <p14:creationId xmlns:p14="http://schemas.microsoft.com/office/powerpoint/2010/main" val="239734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617E-CC56-4082-9AD1-64F780F3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Introverts at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F836-758F-4B92-8FAA-FE00A283C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Introverts like to work in quiet spaces where they can concentrate on their own thoughts</a:t>
            </a:r>
          </a:p>
          <a:p>
            <a:endParaRPr lang="en-GB" dirty="0"/>
          </a:p>
          <a:p>
            <a:r>
              <a:rPr lang="en-GB" dirty="0"/>
              <a:t>Introverts prefer to think through things on their own, then discuss their ideas with others</a:t>
            </a:r>
          </a:p>
          <a:p>
            <a:endParaRPr lang="en-GB" dirty="0"/>
          </a:p>
          <a:p>
            <a:r>
              <a:rPr lang="en-GB" dirty="0"/>
              <a:t>Introverts tend to be good at sustaining focus on projects that require depth of understanding</a:t>
            </a:r>
          </a:p>
          <a:p>
            <a:endParaRPr lang="en-GB" dirty="0"/>
          </a:p>
          <a:p>
            <a:r>
              <a:rPr lang="en-GB" dirty="0"/>
              <a:t>Introverts become drained when they have to speak publicly, work in large teams or meet lots of people</a:t>
            </a:r>
          </a:p>
        </p:txBody>
      </p:sp>
    </p:spTree>
    <p:extLst>
      <p:ext uri="{BB962C8B-B14F-4D97-AF65-F5344CB8AC3E}">
        <p14:creationId xmlns:p14="http://schemas.microsoft.com/office/powerpoint/2010/main" val="91473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BB88-6572-4834-BCA6-3C041177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Cognitive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3377-CDE4-4031-9655-72B831B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Sensors think about things in a practical way</a:t>
            </a:r>
          </a:p>
          <a:p>
            <a:endParaRPr lang="en-GB" dirty="0"/>
          </a:p>
          <a:p>
            <a:r>
              <a:rPr lang="en-GB" dirty="0" err="1"/>
              <a:t>Intuitives</a:t>
            </a:r>
            <a:r>
              <a:rPr lang="en-GB" dirty="0"/>
              <a:t> think about things in an abstract, imaginative way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36275-F522-498F-B13F-D061AC3DC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55" y="3405553"/>
            <a:ext cx="3311769" cy="331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2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B087-0EB5-42EA-B16D-D3299FB0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Sensors at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5A9A3-3DC3-40AC-9B72-56E83D9DF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Sensors are concrete thinkers who tend to focus on facts, events and details</a:t>
            </a:r>
          </a:p>
          <a:p>
            <a:endParaRPr lang="en-GB" dirty="0"/>
          </a:p>
          <a:p>
            <a:r>
              <a:rPr lang="en-GB" dirty="0"/>
              <a:t>Sensors rely on previous knowledge and experience when problem-solving</a:t>
            </a:r>
          </a:p>
          <a:p>
            <a:endParaRPr lang="en-GB" dirty="0"/>
          </a:p>
          <a:p>
            <a:r>
              <a:rPr lang="en-GB" dirty="0"/>
              <a:t>Sensors are practical,  realistic people who like to go with what they know has worked in the past</a:t>
            </a:r>
          </a:p>
          <a:p>
            <a:endParaRPr lang="en-GB" dirty="0"/>
          </a:p>
          <a:p>
            <a:r>
              <a:rPr lang="en-GB" dirty="0"/>
              <a:t>Sensors enjoy hands on work and dislike working with theories, ideas and concepts</a:t>
            </a:r>
          </a:p>
        </p:txBody>
      </p:sp>
    </p:spTree>
    <p:extLst>
      <p:ext uri="{BB962C8B-B14F-4D97-AF65-F5344CB8AC3E}">
        <p14:creationId xmlns:p14="http://schemas.microsoft.com/office/powerpoint/2010/main" val="164518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47BB-188B-4C21-A462-84C93950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Intuitives</a:t>
            </a:r>
            <a:r>
              <a:rPr lang="en-GB" dirty="0"/>
              <a:t> at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A5341-903E-4B86-A0A7-BDE9F1EA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Intuitives</a:t>
            </a:r>
            <a:r>
              <a:rPr lang="en-GB" dirty="0"/>
              <a:t> are imaginative, abstract thinkers who tend to focus on theories, ideas and concepts</a:t>
            </a:r>
          </a:p>
          <a:p>
            <a:endParaRPr lang="en-GB" dirty="0"/>
          </a:p>
          <a:p>
            <a:r>
              <a:rPr lang="en-GB" dirty="0" err="1"/>
              <a:t>Intuitives</a:t>
            </a:r>
            <a:r>
              <a:rPr lang="en-GB" dirty="0"/>
              <a:t> look for brand new solutions to problems and like to innovate and create</a:t>
            </a:r>
          </a:p>
          <a:p>
            <a:endParaRPr lang="en-GB" dirty="0"/>
          </a:p>
          <a:p>
            <a:r>
              <a:rPr lang="en-GB" dirty="0" err="1"/>
              <a:t>Intuitives</a:t>
            </a:r>
            <a:r>
              <a:rPr lang="en-GB" dirty="0"/>
              <a:t> are “big-picture” people who want to know the purpose and meaning of things</a:t>
            </a:r>
          </a:p>
          <a:p>
            <a:endParaRPr lang="en-GB" dirty="0"/>
          </a:p>
          <a:p>
            <a:r>
              <a:rPr lang="en-GB" dirty="0" err="1"/>
              <a:t>Intuitives</a:t>
            </a:r>
            <a:r>
              <a:rPr lang="en-GB" dirty="0"/>
              <a:t> typically have a low tolerance for routine work where they have no opportunity to be creative</a:t>
            </a:r>
          </a:p>
        </p:txBody>
      </p:sp>
    </p:spTree>
    <p:extLst>
      <p:ext uri="{BB962C8B-B14F-4D97-AF65-F5344CB8AC3E}">
        <p14:creationId xmlns:p14="http://schemas.microsoft.com/office/powerpoint/2010/main" val="195198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987</Words>
  <Application>Microsoft Office PowerPoint</Application>
  <PresentationFormat>Widescreen</PresentationFormat>
  <Paragraphs>167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Times New Roman</vt:lpstr>
      <vt:lpstr>Trebuchet MS</vt:lpstr>
      <vt:lpstr>Wingdings 3</vt:lpstr>
      <vt:lpstr>Facet</vt:lpstr>
      <vt:lpstr>1_Facet</vt:lpstr>
      <vt:lpstr>PowerPoint Presentation</vt:lpstr>
      <vt:lpstr>Definitions</vt:lpstr>
      <vt:lpstr>How Does Personality Effect Work?</vt:lpstr>
      <vt:lpstr>Energy Style</vt:lpstr>
      <vt:lpstr>Extroverts at Work</vt:lpstr>
      <vt:lpstr>Introverts at Work</vt:lpstr>
      <vt:lpstr>Cognitive Style</vt:lpstr>
      <vt:lpstr>Sensors at Work</vt:lpstr>
      <vt:lpstr>Intuitives at Work</vt:lpstr>
      <vt:lpstr>Values Style</vt:lpstr>
      <vt:lpstr>Thinkers at Work</vt:lpstr>
      <vt:lpstr>Feelers at Work</vt:lpstr>
      <vt:lpstr>Self-Management Style</vt:lpstr>
      <vt:lpstr>Judgers at Work</vt:lpstr>
      <vt:lpstr>Perceivers at Work</vt:lpstr>
      <vt:lpstr>As a Leader Understanding Personality is Important…</vt:lpstr>
      <vt:lpstr>Myers-Briggs Type Indicator</vt:lpstr>
      <vt:lpstr>Jacob Scadden</vt:lpstr>
      <vt:lpstr>Conclusion</vt:lpstr>
      <vt:lpstr>Any Questions?</vt:lpstr>
      <vt:lpstr>Is it better to have a mix of personalities in your team?</vt:lpstr>
      <vt:lpstr>How would personalities effect conflict resolution?</vt:lpstr>
      <vt:lpstr>Why do you think it is important to understand your own personality?</vt:lpstr>
      <vt:lpstr>Asante sana!</vt:lpstr>
      <vt:lpstr>What next?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Scadden (QIB)</dc:creator>
  <cp:lastModifiedBy>Jacob Scadden (QIB)</cp:lastModifiedBy>
  <cp:revision>19</cp:revision>
  <dcterms:created xsi:type="dcterms:W3CDTF">2019-09-13T08:33:54Z</dcterms:created>
  <dcterms:modified xsi:type="dcterms:W3CDTF">2019-09-13T12:44:02Z</dcterms:modified>
</cp:coreProperties>
</file>