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bak, Mert, Vodafone" initials="BMV" lastIdx="2" clrIdx="0">
    <p:extLst>
      <p:ext uri="{19B8F6BF-5375-455C-9EA6-DF929625EA0E}">
        <p15:presenceInfo xmlns:p15="http://schemas.microsoft.com/office/powerpoint/2012/main" userId="S-1-5-21-3254892051-2172388694-1274092653-270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0F128-00A4-4386-BDED-83E6A2A3D0E4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A501-FC3C-4CB9-86B5-0D35BCCF4F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6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A501-FC3C-4CB9-86B5-0D35BCCF4F5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67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52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78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35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80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1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37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08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28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74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2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8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82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30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8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FAE-89FF-44BE-9BB0-10A63A48170F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463DF-A0F6-4863-B1A8-497307AA0E1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MSIPCMContentMarking" descr="{&quot;HashCode&quot;:560427879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tr-TR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tr-TR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2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tore-sales-time-series-forecasting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Project Progress</a:t>
            </a:r>
            <a:br>
              <a:rPr lang="tr-TR" dirty="0" smtClean="0"/>
            </a:br>
            <a:r>
              <a:rPr lang="tr-TR" sz="2800" dirty="0" smtClean="0"/>
              <a:t>Store Sales Time Series Forecasting </a:t>
            </a:r>
            <a:endParaRPr lang="tr-T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Mert Burabak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65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0" y="1559711"/>
            <a:ext cx="978217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3937" y="4753070"/>
            <a:ext cx="3603279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Oil and Sales (MinMaxScaled)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3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1045"/>
            <a:ext cx="8596668" cy="3880773"/>
          </a:xfrm>
        </p:spPr>
        <p:txBody>
          <a:bodyPr/>
          <a:lstStyle/>
          <a:p>
            <a:r>
              <a:rPr lang="tr-TR" b="1" dirty="0" smtClean="0"/>
              <a:t>Model: </a:t>
            </a:r>
            <a:r>
              <a:rPr lang="en-US" dirty="0" smtClean="0"/>
              <a:t>a </a:t>
            </a:r>
            <a:r>
              <a:rPr lang="tr-TR" dirty="0" smtClean="0"/>
              <a:t>time-series </a:t>
            </a:r>
            <a:r>
              <a:rPr lang="en-US" dirty="0" smtClean="0"/>
              <a:t>model </a:t>
            </a:r>
            <a:r>
              <a:rPr lang="en-US" dirty="0"/>
              <a:t>that more accurately predicts the unit sales for thousands of items sold at different </a:t>
            </a:r>
            <a:r>
              <a:rPr lang="en-US" dirty="0" smtClean="0"/>
              <a:t>stores.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Model target: </a:t>
            </a:r>
            <a:r>
              <a:rPr lang="tr-TR" dirty="0" smtClean="0"/>
              <a:t>from the time t, forecasting the store demand for t+15 days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 smtClean="0"/>
              <a:t>Evaluation Metric: </a:t>
            </a:r>
            <a:r>
              <a:rPr lang="en-US" dirty="0" smtClean="0"/>
              <a:t>Root </a:t>
            </a:r>
            <a:r>
              <a:rPr lang="en-US" dirty="0"/>
              <a:t>Mean Squared Logarithmic </a:t>
            </a:r>
            <a:r>
              <a:rPr lang="en-US" dirty="0" smtClean="0"/>
              <a:t>Error</a:t>
            </a:r>
            <a:r>
              <a:rPr lang="tr-TR" dirty="0" smtClean="0"/>
              <a:t>(RMSLE)</a:t>
            </a:r>
          </a:p>
          <a:p>
            <a:endParaRPr lang="tr-TR" dirty="0"/>
          </a:p>
          <a:p>
            <a:r>
              <a:rPr lang="tr-TR" b="1" dirty="0"/>
              <a:t>Expectation: </a:t>
            </a:r>
            <a:r>
              <a:rPr lang="tr-TR" dirty="0" smtClean="0"/>
              <a:t>good performance(RMSLE &lt;= 0.6), perfect understanding of </a:t>
            </a:r>
            <a:r>
              <a:rPr lang="tr-TR" dirty="0"/>
              <a:t>trend and </a:t>
            </a:r>
            <a:r>
              <a:rPr lang="tr-TR" dirty="0" smtClean="0"/>
              <a:t>seasonality compenents  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26" name="Picture 2" descr="RMSE(Root Mean Squared Error) &amp;amp; RMSLE(Root Mean Squared Logarithmic Error)  | Programmer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96" y="5008401"/>
            <a:ext cx="4026571" cy="10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Base Model: Linear Regression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991"/>
            <a:ext cx="8982714" cy="472909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Train-test split method: Rule-based</a:t>
            </a:r>
          </a:p>
          <a:p>
            <a:r>
              <a:rPr lang="tr-TR" dirty="0" smtClean="0"/>
              <a:t>Train set: 2017-01-01 – 2017-08-31</a:t>
            </a:r>
          </a:p>
          <a:p>
            <a:r>
              <a:rPr lang="tr-TR" dirty="0" smtClean="0"/>
              <a:t>Test set: 2018-18-16 – 2017-08-31</a:t>
            </a:r>
          </a:p>
          <a:p>
            <a:r>
              <a:rPr lang="tr-TR" dirty="0" smtClean="0"/>
              <a:t>Cross Validation Method: 5-fold Time Series Split</a:t>
            </a:r>
          </a:p>
          <a:p>
            <a:r>
              <a:rPr lang="tr-TR" dirty="0" smtClean="0"/>
              <a:t>Evaluation Metric: Mean Absolute Error, Root Mean Squared Logarithmic Error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Algorithm:</a:t>
            </a:r>
          </a:p>
          <a:p>
            <a:pPr marL="0" indent="0">
              <a:buNone/>
            </a:pPr>
            <a:r>
              <a:rPr lang="tr-TR" dirty="0" smtClean="0"/>
              <a:t>1.For fold in K-fold: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Train without data[fold]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Predict Test Set</a:t>
            </a:r>
          </a:p>
          <a:p>
            <a:pPr marL="0" indent="0">
              <a:buNone/>
            </a:pPr>
            <a:r>
              <a:rPr lang="tr-TR" dirty="0" smtClean="0"/>
              <a:t>1.1:Post-processing: if prediction &lt;0 then 0 else prediction end</a:t>
            </a:r>
          </a:p>
          <a:p>
            <a:pPr marL="0" indent="0">
              <a:buNone/>
            </a:pPr>
            <a:r>
              <a:rPr lang="tr-TR" dirty="0" smtClean="0"/>
              <a:t>2.Calculate mean of prediction</a:t>
            </a:r>
          </a:p>
          <a:p>
            <a:pPr marL="0" indent="0">
              <a:buNone/>
            </a:pPr>
            <a:r>
              <a:rPr lang="tr-TR" dirty="0" smtClean="0"/>
              <a:t>3.Evaluate result</a:t>
            </a:r>
          </a:p>
          <a:p>
            <a:pPr marL="0" indent="0">
              <a:buNone/>
            </a:pPr>
            <a:r>
              <a:rPr lang="tr-TR" dirty="0" smtClean="0"/>
              <a:t>4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40294" y="177393"/>
            <a:ext cx="180850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Series Split(5-fold)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000" b="1" u="sng" dirty="0" smtClean="0">
                <a:latin typeface="Arial Unicode MS"/>
              </a:rPr>
              <a:t>DATA: [0 1 2 3 4 5]</a:t>
            </a:r>
            <a:endParaRPr kumimoji="0" lang="tr-TR" altLang="tr-TR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TRAIN: [0] TEST: 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TRAIN: [0 1] TEST: [2]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TRAIN: [0 1 2] TEST: [3]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TRAIN: [0 1 2 3] TEST: [4]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TRAIN: [0 1 2 3 4] TEST: [5]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36" y="5184272"/>
            <a:ext cx="5175564" cy="16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78" y="31385"/>
            <a:ext cx="8596668" cy="1320800"/>
          </a:xfrm>
        </p:spPr>
        <p:txBody>
          <a:bodyPr/>
          <a:lstStyle/>
          <a:p>
            <a:r>
              <a:rPr lang="tr-TR" dirty="0" smtClean="0"/>
              <a:t>Baseline </a:t>
            </a:r>
            <a:r>
              <a:rPr lang="tr-TR" dirty="0"/>
              <a:t>Model: Linear </a:t>
            </a:r>
            <a:r>
              <a:rPr lang="tr-TR" dirty="0" smtClean="0"/>
              <a:t>Regression</a:t>
            </a:r>
            <a:r>
              <a:rPr lang="tr-TR" dirty="0"/>
              <a:t> </a:t>
            </a:r>
            <a:r>
              <a:rPr lang="tr-TR" dirty="0" smtClean="0"/>
              <a:t>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78" y="1352185"/>
            <a:ext cx="8596668" cy="5139150"/>
          </a:xfrm>
        </p:spPr>
        <p:txBody>
          <a:bodyPr/>
          <a:lstStyle/>
          <a:p>
            <a:r>
              <a:rPr lang="tr-TR" dirty="0" smtClean="0"/>
              <a:t>Only Date Features (dayofweek, weekofyear, quarter, month, dayofyear)</a:t>
            </a:r>
          </a:p>
          <a:p>
            <a:endParaRPr lang="tr-TR" dirty="0"/>
          </a:p>
          <a:p>
            <a:r>
              <a:rPr lang="tr-TR" dirty="0" smtClean="0"/>
              <a:t>Date Features + Dummies for dayofweek</a:t>
            </a:r>
          </a:p>
          <a:p>
            <a:endParaRPr lang="tr-TR" dirty="0"/>
          </a:p>
          <a:p>
            <a:r>
              <a:rPr lang="tr-TR" dirty="0"/>
              <a:t>Date Features + Dummies </a:t>
            </a:r>
            <a:r>
              <a:rPr lang="tr-TR" dirty="0" smtClean="0"/>
              <a:t>+ new_year(bool)</a:t>
            </a:r>
            <a:endParaRPr lang="tr-TR" dirty="0"/>
          </a:p>
          <a:p>
            <a:endParaRPr lang="tr-TR" dirty="0" smtClean="0"/>
          </a:p>
          <a:p>
            <a:r>
              <a:rPr lang="tr-TR" dirty="0"/>
              <a:t>Date Features + Dummies </a:t>
            </a:r>
            <a:r>
              <a:rPr lang="tr-TR" dirty="0" smtClean="0"/>
              <a:t>+ new_year + pay_days(bool)</a:t>
            </a:r>
          </a:p>
          <a:p>
            <a:endParaRPr lang="tr-TR" dirty="0"/>
          </a:p>
          <a:p>
            <a:r>
              <a:rPr lang="tr-TR" dirty="0"/>
              <a:t>Date Features + Dummies </a:t>
            </a:r>
            <a:r>
              <a:rPr lang="tr-TR" dirty="0" smtClean="0"/>
              <a:t>+ </a:t>
            </a:r>
            <a:r>
              <a:rPr lang="tr-TR" dirty="0"/>
              <a:t>new_year + </a:t>
            </a:r>
            <a:r>
              <a:rPr lang="tr-TR" dirty="0" smtClean="0"/>
              <a:t>pay_days + holidays</a:t>
            </a:r>
          </a:p>
          <a:p>
            <a:endParaRPr lang="tr-TR" dirty="0" smtClean="0"/>
          </a:p>
          <a:p>
            <a:r>
              <a:rPr lang="tr-TR" dirty="0"/>
              <a:t>Date Features + Dummies + new_year + pay_days + </a:t>
            </a:r>
            <a:r>
              <a:rPr lang="tr-TR" dirty="0" smtClean="0"/>
              <a:t>holidays + Oil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7239" y="1816667"/>
            <a:ext cx="21515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60.951 rmsle = 0.156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7239" y="2553142"/>
            <a:ext cx="2140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39.877 rmsle = 0.112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7239" y="3388770"/>
            <a:ext cx="2140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39.877 rmsle = 0.112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7239" y="4215835"/>
            <a:ext cx="212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40.124 rmsle = 0.111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87239" y="5042900"/>
            <a:ext cx="2140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40.496 rmsle = 0.110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7239" y="5767117"/>
            <a:ext cx="2140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mae = 42.871 rmsle = 0.113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Baseline Model: Linear Regression</a:t>
            </a:r>
            <a:br>
              <a:rPr lang="tr-TR" dirty="0" smtClean="0"/>
            </a:br>
            <a:r>
              <a:rPr lang="tr-TR" dirty="0" smtClean="0"/>
              <a:t>Kaggle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Kaggle Submission Result with Linear Regression:</a:t>
            </a:r>
          </a:p>
          <a:p>
            <a:pPr marL="0" indent="0">
              <a:buNone/>
            </a:pPr>
            <a:r>
              <a:rPr lang="tr-TR" dirty="0" smtClean="0"/>
              <a:t>	rmsle </a:t>
            </a:r>
            <a:r>
              <a:rPr lang="tr-TR" dirty="0"/>
              <a:t>= </a:t>
            </a:r>
            <a:r>
              <a:rPr lang="tr-TR" dirty="0" smtClean="0"/>
              <a:t>0.47537</a:t>
            </a:r>
          </a:p>
          <a:p>
            <a:r>
              <a:rPr lang="tr-TR" dirty="0" smtClean="0"/>
              <a:t>Rank: 155 / 892 (%17)</a:t>
            </a:r>
          </a:p>
          <a:p>
            <a:r>
              <a:rPr lang="tr-TR" dirty="0" smtClean="0"/>
              <a:t>Initial Goal: rmsle &lt;= 0.6 </a:t>
            </a:r>
          </a:p>
          <a:p>
            <a:r>
              <a:rPr lang="tr-TR" dirty="0" smtClean="0"/>
              <a:t>Next Goal: better results with Deep Learning Methods (LSTM)</a:t>
            </a:r>
            <a:endParaRPr lang="tr-TR" dirty="0"/>
          </a:p>
          <a:p>
            <a:endParaRPr lang="tr-TR" dirty="0"/>
          </a:p>
        </p:txBody>
      </p:sp>
      <p:sp>
        <p:nvSpPr>
          <p:cNvPr id="5" name="AutoShape 2" descr="✔️ Heavy Check Mark Emoji"/>
          <p:cNvSpPr>
            <a:spLocks noChangeAspect="1" noChangeArrowheads="1"/>
          </p:cNvSpPr>
          <p:nvPr/>
        </p:nvSpPr>
        <p:spPr bwMode="auto">
          <a:xfrm>
            <a:off x="155575" y="-144463"/>
            <a:ext cx="1039482" cy="103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41" y="3239946"/>
            <a:ext cx="543255" cy="4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MLP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2" y="4187223"/>
            <a:ext cx="3638456" cy="2456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37" y="4753025"/>
            <a:ext cx="6918263" cy="2104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44" y="1461566"/>
            <a:ext cx="11430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25" y="1461566"/>
            <a:ext cx="1047750" cy="31432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6737775" y="1618729"/>
            <a:ext cx="67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4468" y="1203231"/>
            <a:ext cx="58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İnput</a:t>
            </a:r>
            <a:endParaRPr lang="tr-T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1087" y="1203231"/>
            <a:ext cx="69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Output</a:t>
            </a:r>
            <a:endParaRPr lang="tr-TR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46" y="1270000"/>
            <a:ext cx="4028522" cy="27575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47853" y="2038377"/>
            <a:ext cx="5816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(EarlyStopping(patiance=100), Epochs=5000):</a:t>
            </a:r>
          </a:p>
          <a:p>
            <a:r>
              <a:rPr lang="tr-TR" sz="1400" dirty="0" smtClean="0"/>
              <a:t>After optimising hyperparameters and architecture</a:t>
            </a:r>
          </a:p>
          <a:p>
            <a:r>
              <a:rPr lang="tr-TR" sz="1400" dirty="0" smtClean="0"/>
              <a:t>Optimal structure:</a:t>
            </a:r>
          </a:p>
          <a:p>
            <a:r>
              <a:rPr lang="tr-TR" sz="1400" dirty="0" smtClean="0"/>
              <a:t>	Loss: ‘mse’</a:t>
            </a:r>
          </a:p>
          <a:p>
            <a:r>
              <a:rPr lang="tr-TR" sz="1400" dirty="0" smtClean="0"/>
              <a:t>	Optimizer: Adam</a:t>
            </a:r>
          </a:p>
          <a:p>
            <a:r>
              <a:rPr lang="tr-TR" sz="1400" dirty="0" smtClean="0"/>
              <a:t>	Learning rate: 0.001</a:t>
            </a:r>
          </a:p>
          <a:p>
            <a:r>
              <a:rPr lang="tr-TR" sz="1400" dirty="0" smtClean="0"/>
              <a:t>	Batch Size: 32</a:t>
            </a:r>
          </a:p>
          <a:p>
            <a:r>
              <a:rPr lang="tr-TR" sz="1400" dirty="0" smtClean="0"/>
              <a:t>	</a:t>
            </a:r>
          </a:p>
          <a:p>
            <a:endParaRPr lang="tr-T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6537" y="970078"/>
            <a:ext cx="574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New features: cyclic dayofyear, month features(%13 improvement)</a:t>
            </a:r>
            <a:endParaRPr lang="tr-TR" sz="1200" dirty="0"/>
          </a:p>
        </p:txBody>
      </p:sp>
      <p:cxnSp>
        <p:nvCxnSpPr>
          <p:cNvPr id="24" name="Straight Arrow Connector 23"/>
          <p:cNvCxnSpPr>
            <a:stCxn id="21" idx="0"/>
          </p:cNvCxnSpPr>
          <p:nvPr/>
        </p:nvCxnSpPr>
        <p:spPr>
          <a:xfrm flipV="1">
            <a:off x="8008702" y="755054"/>
            <a:ext cx="1979656" cy="2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239942">
            <a:off x="8627339" y="616554"/>
            <a:ext cx="74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s</a:t>
            </a:r>
            <a:r>
              <a:rPr lang="tr-TR" sz="1200" dirty="0" smtClean="0"/>
              <a:t>in,cos</a:t>
            </a:r>
            <a:endParaRPr lang="tr-TR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358" y="-33568"/>
            <a:ext cx="2241176" cy="145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MLP </a:t>
            </a:r>
            <a:r>
              <a:rPr lang="tr-TR" dirty="0" smtClean="0"/>
              <a:t>Model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rmsle: 0.161</a:t>
            </a:r>
          </a:p>
          <a:p>
            <a:r>
              <a:rPr lang="tr-TR" dirty="0" smtClean="0"/>
              <a:t>Kaggle Results: 0.58688 (previous: 0.47537)</a:t>
            </a:r>
          </a:p>
          <a:p>
            <a:endParaRPr lang="tr-TR" dirty="0"/>
          </a:p>
          <a:p>
            <a:r>
              <a:rPr lang="tr-TR" dirty="0" smtClean="0"/>
              <a:t>What is next?</a:t>
            </a:r>
          </a:p>
          <a:p>
            <a:pPr lvl="1"/>
            <a:r>
              <a:rPr lang="tr-TR" dirty="0" smtClean="0"/>
              <a:t>More input</a:t>
            </a:r>
            <a:r>
              <a:rPr lang="tr-TR" sz="1400" i="1" dirty="0" smtClean="0"/>
              <a:t>(just 2017 used at the traning&amp;validation dataset)</a:t>
            </a:r>
          </a:p>
          <a:p>
            <a:pPr lvl="1"/>
            <a:r>
              <a:rPr lang="tr-TR" dirty="0" smtClean="0"/>
              <a:t>Scale input&amp;output(then inverse_scale)</a:t>
            </a:r>
          </a:p>
          <a:p>
            <a:pPr lvl="1"/>
            <a:r>
              <a:rPr lang="tr-TR" dirty="0" smtClean="0"/>
              <a:t>Different model architecture(LSTM Layers)</a:t>
            </a:r>
          </a:p>
        </p:txBody>
      </p:sp>
    </p:spTree>
    <p:extLst>
      <p:ext uri="{BB962C8B-B14F-4D97-AF65-F5344CB8AC3E}">
        <p14:creationId xmlns:p14="http://schemas.microsoft.com/office/powerpoint/2010/main" val="35024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LSTM Model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61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Tabular data -&gt; sequential data</a:t>
            </a:r>
          </a:p>
          <a:p>
            <a:pPr marL="0" indent="0">
              <a:buNone/>
            </a:pPr>
            <a:r>
              <a:rPr lang="tr-TR" dirty="0" smtClean="0"/>
              <a:t>(input: last 16 days -&gt; output: next 16 days)</a:t>
            </a:r>
          </a:p>
          <a:p>
            <a:r>
              <a:rPr lang="tr-TR" dirty="0" smtClean="0"/>
              <a:t>5-CV</a:t>
            </a:r>
          </a:p>
          <a:p>
            <a:pPr marL="0" indent="0">
              <a:buNone/>
            </a:pPr>
            <a:r>
              <a:rPr lang="tr-TR" dirty="0" smtClean="0"/>
              <a:t>Model:</a:t>
            </a:r>
          </a:p>
          <a:p>
            <a:r>
              <a:rPr lang="tr-TR" dirty="0" smtClean="0"/>
              <a:t>Left Branch: datetime features -&gt; target</a:t>
            </a:r>
          </a:p>
          <a:p>
            <a:r>
              <a:rPr lang="tr-TR" dirty="0" smtClean="0"/>
              <a:t>Right Branch: old values -&gt; new values</a:t>
            </a:r>
          </a:p>
          <a:p>
            <a:r>
              <a:rPr lang="tr-TR" dirty="0" smtClean="0"/>
              <a:t>LSTM Layer Block: 512-&gt;256-&gt;128</a:t>
            </a:r>
          </a:p>
          <a:p>
            <a:r>
              <a:rPr lang="tr-TR" dirty="0" smtClean="0"/>
              <a:t>Dense Layer Block: 512-&gt;256-&gt;128 (Dropout: 0.1)</a:t>
            </a:r>
          </a:p>
          <a:p>
            <a:r>
              <a:rPr lang="tr-TR" dirty="0" smtClean="0"/>
              <a:t>Epochs: 2000, batch_size: 64, lr: 0.05(adam)</a:t>
            </a:r>
          </a:p>
          <a:p>
            <a:r>
              <a:rPr lang="tr-TR" dirty="0" smtClean="0"/>
              <a:t>Callbacks: {EarlyStopping, ReduceLRonPlateau}</a:t>
            </a:r>
            <a:endParaRPr lang="tr-TR" dirty="0"/>
          </a:p>
          <a:p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92" y="0"/>
            <a:ext cx="63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LSTM Model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53" y="1490633"/>
            <a:ext cx="8596668" cy="3880773"/>
          </a:xfrm>
        </p:spPr>
        <p:txBody>
          <a:bodyPr>
            <a:normAutofit/>
          </a:bodyPr>
          <a:lstStyle/>
          <a:p>
            <a:r>
              <a:rPr lang="tr-TR" dirty="0"/>
              <a:t>m</a:t>
            </a:r>
            <a:r>
              <a:rPr lang="tr-TR" dirty="0" smtClean="0"/>
              <a:t>ae:41.859, rmsle: 0.107</a:t>
            </a:r>
          </a:p>
          <a:p>
            <a:r>
              <a:rPr lang="tr-TR" dirty="0" smtClean="0"/>
              <a:t>Kaggle Results: 0.46310 (%3 improvement)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06" y="2208906"/>
            <a:ext cx="5468123" cy="414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2414" y="6252439"/>
            <a:ext cx="178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 smtClean="0"/>
              <a:t>Last 1500 epoch (mse)</a:t>
            </a:r>
            <a:endParaRPr lang="tr-TR" sz="1100" i="1" dirty="0"/>
          </a:p>
        </p:txBody>
      </p:sp>
    </p:spTree>
    <p:extLst>
      <p:ext uri="{BB962C8B-B14F-4D97-AF65-F5344CB8AC3E}">
        <p14:creationId xmlns:p14="http://schemas.microsoft.com/office/powerpoint/2010/main" val="18114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Kaggle LB Results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Linear Regression: </a:t>
            </a:r>
          </a:p>
          <a:p>
            <a:pPr lvl="1"/>
            <a:r>
              <a:rPr lang="tr-TR" altLang="tr-TR" dirty="0" smtClean="0">
                <a:solidFill>
                  <a:schemeClr val="tx1"/>
                </a:solidFill>
                <a:latin typeface="Arial Unicode MS"/>
              </a:rPr>
              <a:t>rmsle </a:t>
            </a:r>
            <a:r>
              <a:rPr lang="tr-TR" altLang="tr-TR" dirty="0">
                <a:solidFill>
                  <a:schemeClr val="tx1"/>
                </a:solidFill>
                <a:latin typeface="Arial Unicode MS"/>
              </a:rPr>
              <a:t>= </a:t>
            </a:r>
            <a:r>
              <a:rPr lang="tr-TR" dirty="0"/>
              <a:t>0.47537 </a:t>
            </a:r>
            <a:endParaRPr lang="tr-TR" dirty="0" smtClean="0"/>
          </a:p>
          <a:p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MLP:</a:t>
            </a:r>
          </a:p>
          <a:p>
            <a:pPr lvl="1"/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msle = </a:t>
            </a:r>
            <a:r>
              <a:rPr lang="tr-TR" dirty="0" smtClean="0"/>
              <a:t>0.58688</a:t>
            </a:r>
          </a:p>
          <a:p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LSTM:</a:t>
            </a:r>
          </a:p>
          <a:p>
            <a:pPr lvl="1"/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msle = </a:t>
            </a:r>
            <a:r>
              <a:rPr lang="tr-TR" dirty="0"/>
              <a:t>0.46310</a:t>
            </a:r>
            <a:endParaRPr lang="tr-TR" altLang="tr-T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9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1- Quick Review</a:t>
            </a:r>
          </a:p>
          <a:p>
            <a:r>
              <a:rPr lang="tr-TR" b="1" dirty="0" smtClean="0"/>
              <a:t>2- Exploratory Data Analysis</a:t>
            </a:r>
          </a:p>
          <a:p>
            <a:r>
              <a:rPr lang="tr-TR" b="1" dirty="0" smtClean="0"/>
              <a:t>3- Base Model: Linear Regression</a:t>
            </a:r>
          </a:p>
          <a:p>
            <a:r>
              <a:rPr lang="tr-TR" b="1" dirty="0" smtClean="0"/>
              <a:t>4- MLP Model</a:t>
            </a:r>
          </a:p>
          <a:p>
            <a:r>
              <a:rPr lang="tr-TR" b="1" i="1" dirty="0"/>
              <a:t>5</a:t>
            </a:r>
            <a:r>
              <a:rPr lang="tr-TR" b="1" i="1" dirty="0" smtClean="0"/>
              <a:t>- LSTM Model </a:t>
            </a:r>
          </a:p>
          <a:p>
            <a:r>
              <a:rPr lang="tr-TR" b="1" i="1" dirty="0" smtClean="0"/>
              <a:t>6- Results </a:t>
            </a:r>
          </a:p>
          <a:p>
            <a:r>
              <a:rPr lang="tr-TR" b="1" i="1" dirty="0" smtClean="0"/>
              <a:t>7- Conclusion</a:t>
            </a:r>
          </a:p>
        </p:txBody>
      </p:sp>
    </p:spTree>
    <p:extLst>
      <p:ext uri="{BB962C8B-B14F-4D97-AF65-F5344CB8AC3E}">
        <p14:creationId xmlns:p14="http://schemas.microsoft.com/office/powerpoint/2010/main" val="3420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Quick Review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Forecasting grocery store </a:t>
            </a:r>
            <a:r>
              <a:rPr lang="tr-TR" dirty="0" smtClean="0"/>
              <a:t>sales</a:t>
            </a:r>
            <a:endParaRPr lang="tr-TR" dirty="0"/>
          </a:p>
          <a:p>
            <a:r>
              <a:rPr lang="tr-TR" dirty="0" smtClean="0"/>
              <a:t>Kaggle url: </a:t>
            </a:r>
            <a:r>
              <a:rPr lang="tr-TR" dirty="0">
                <a:hlinkClick r:id="rId2"/>
              </a:rPr>
              <a:t>https://www.kaggle.com/c/store-sales-time-series-forecasting/overview</a:t>
            </a:r>
            <a:endParaRPr lang="tr-TR" dirty="0"/>
          </a:p>
          <a:p>
            <a:pPr fontAlgn="base"/>
            <a:r>
              <a:rPr lang="en-US" u="sng" dirty="0"/>
              <a:t>Goal of the Competition</a:t>
            </a:r>
          </a:p>
          <a:p>
            <a:pPr fontAlgn="base"/>
            <a:r>
              <a:rPr lang="tr-TR" dirty="0"/>
              <a:t>«...</a:t>
            </a:r>
            <a:r>
              <a:rPr lang="en-US" dirty="0"/>
              <a:t>you’ll use time-series forecasting to forecast store sales on data from </a:t>
            </a:r>
            <a:r>
              <a:rPr lang="en-US" dirty="0" err="1"/>
              <a:t>Corporación</a:t>
            </a:r>
            <a:r>
              <a:rPr lang="en-US" dirty="0"/>
              <a:t> </a:t>
            </a:r>
            <a:r>
              <a:rPr lang="en-US" dirty="0" err="1"/>
              <a:t>Favorita</a:t>
            </a:r>
            <a:r>
              <a:rPr lang="en-US" dirty="0"/>
              <a:t>, a large Ecuadorian-based grocery retailer.</a:t>
            </a:r>
            <a:r>
              <a:rPr lang="tr-TR" dirty="0"/>
              <a:t>» (Competition Description)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7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Quick Review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 </a:t>
            </a:r>
            <a:r>
              <a:rPr lang="en-US" b="1" dirty="0"/>
              <a:t>54 stores</a:t>
            </a:r>
            <a:r>
              <a:rPr lang="en-US" dirty="0"/>
              <a:t> and </a:t>
            </a:r>
            <a:r>
              <a:rPr lang="en-US" b="1" dirty="0"/>
              <a:t>33 prod</a:t>
            </a:r>
            <a:r>
              <a:rPr lang="tr-TR" b="1" dirty="0"/>
              <a:t>uc</a:t>
            </a:r>
            <a:r>
              <a:rPr lang="en-US" b="1" dirty="0"/>
              <a:t>t families</a:t>
            </a:r>
            <a:r>
              <a:rPr lang="en-US" dirty="0"/>
              <a:t> in the </a:t>
            </a:r>
            <a:r>
              <a:rPr lang="tr-TR" dirty="0"/>
              <a:t>train </a:t>
            </a:r>
            <a:r>
              <a:rPr lang="en-US" dirty="0"/>
              <a:t>data. The time </a:t>
            </a:r>
            <a:r>
              <a:rPr lang="en-US" dirty="0" err="1"/>
              <a:t>serie</a:t>
            </a:r>
            <a:r>
              <a:rPr lang="tr-TR" dirty="0"/>
              <a:t>s</a:t>
            </a:r>
            <a:r>
              <a:rPr lang="en-US" dirty="0"/>
              <a:t> starts from </a:t>
            </a:r>
            <a:r>
              <a:rPr lang="en-US" b="1" dirty="0"/>
              <a:t>2013-01-01</a:t>
            </a:r>
            <a:r>
              <a:rPr lang="en-US" dirty="0"/>
              <a:t> and finishes in </a:t>
            </a:r>
            <a:r>
              <a:rPr lang="en-US" b="1" dirty="0"/>
              <a:t>2017-08-31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/>
              <a:t>The dates in the test data are for the </a:t>
            </a:r>
            <a:r>
              <a:rPr lang="en-US" b="1" dirty="0"/>
              <a:t>15 days</a:t>
            </a:r>
            <a:r>
              <a:rPr lang="en-US" dirty="0"/>
              <a:t> after the last date in the training data.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There are 6 </a:t>
            </a:r>
            <a:r>
              <a:rPr lang="tr-TR" dirty="0"/>
              <a:t>different data source for the retailer:</a:t>
            </a:r>
          </a:p>
          <a:p>
            <a:pPr lvl="1"/>
            <a:r>
              <a:rPr lang="tr-TR" dirty="0"/>
              <a:t>Train</a:t>
            </a:r>
            <a:endParaRPr lang="en-US" dirty="0"/>
          </a:p>
          <a:p>
            <a:pPr lvl="1"/>
            <a:r>
              <a:rPr lang="tr-TR" i="1" dirty="0"/>
              <a:t>Test</a:t>
            </a:r>
            <a:endParaRPr lang="en-US" dirty="0"/>
          </a:p>
          <a:p>
            <a:pPr lvl="1"/>
            <a:r>
              <a:rPr lang="en-US" i="1" dirty="0"/>
              <a:t>Store</a:t>
            </a:r>
            <a:endParaRPr lang="en-US" dirty="0"/>
          </a:p>
          <a:p>
            <a:pPr lvl="1"/>
            <a:r>
              <a:rPr lang="en-US" i="1" dirty="0"/>
              <a:t>Transactions</a:t>
            </a:r>
            <a:endParaRPr lang="en-US" dirty="0"/>
          </a:p>
          <a:p>
            <a:pPr lvl="1"/>
            <a:r>
              <a:rPr lang="en-US" i="1" dirty="0"/>
              <a:t>Holidays and Events</a:t>
            </a:r>
            <a:endParaRPr lang="en-US" dirty="0"/>
          </a:p>
          <a:p>
            <a:pPr lvl="1"/>
            <a:r>
              <a:rPr lang="en-US" i="1" dirty="0"/>
              <a:t>Daily Oil Price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53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11"/>
            <a:ext cx="8596668" cy="1320800"/>
          </a:xfrm>
        </p:spPr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5" y="763231"/>
            <a:ext cx="4703289" cy="1734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646" y="2441579"/>
            <a:ext cx="72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64" y="763231"/>
            <a:ext cx="4419600" cy="1704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0569" y="2402080"/>
            <a:ext cx="72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</a:t>
            </a:r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5" y="2842147"/>
            <a:ext cx="4703289" cy="183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7645" y="4687718"/>
            <a:ext cx="98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Stores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57" y="4829708"/>
            <a:ext cx="1845607" cy="1845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61144" y="5675361"/>
            <a:ext cx="72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Oil</a:t>
            </a:r>
            <a:endParaRPr lang="tr-T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788" y="2794521"/>
            <a:ext cx="5534025" cy="1933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450" y="4829708"/>
            <a:ext cx="2714625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47485" y="5675361"/>
            <a:ext cx="168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Transactions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0646813" y="3576642"/>
            <a:ext cx="154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Holidays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2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1" y="1393244"/>
            <a:ext cx="9312338" cy="2890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404" y="4284212"/>
            <a:ext cx="53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Avg.Sales Distribution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74" y="510800"/>
            <a:ext cx="8596312" cy="2712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0" y="3228553"/>
            <a:ext cx="9810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262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2621" y="4644427"/>
            <a:ext cx="409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Promotions and Sales (MinMaxScaled)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8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67034"/>
            <a:ext cx="8596312" cy="262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7354" y="4463358"/>
            <a:ext cx="451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Transactions and Sales (MinMaxScaled)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2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755</Words>
  <Application>Microsoft Office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Trebuchet MS</vt:lpstr>
      <vt:lpstr>Wingdings 3</vt:lpstr>
      <vt:lpstr>Facet</vt:lpstr>
      <vt:lpstr>Project Progress Store Sales Time Series Forecasting </vt:lpstr>
      <vt:lpstr>Agenda</vt:lpstr>
      <vt:lpstr>Quick Review</vt:lpstr>
      <vt:lpstr>Quick Review</vt:lpstr>
      <vt:lpstr>EDA</vt:lpstr>
      <vt:lpstr>EDA</vt:lpstr>
      <vt:lpstr>EDA</vt:lpstr>
      <vt:lpstr>EDA</vt:lpstr>
      <vt:lpstr>EDA</vt:lpstr>
      <vt:lpstr>EDA</vt:lpstr>
      <vt:lpstr>Solution</vt:lpstr>
      <vt:lpstr>Base Model: Linear Regression</vt:lpstr>
      <vt:lpstr>Baseline Model: Linear Regression Results</vt:lpstr>
      <vt:lpstr>Baseline Model: Linear Regression Kaggle Results</vt:lpstr>
      <vt:lpstr>MLP Model</vt:lpstr>
      <vt:lpstr>MLP Model Results</vt:lpstr>
      <vt:lpstr>LSTM Model</vt:lpstr>
      <vt:lpstr>LSTM Model Results</vt:lpstr>
      <vt:lpstr>Final Kaggle LB Results</vt:lpstr>
    </vt:vector>
  </TitlesOfParts>
  <Company>VODAFONE TELEKOMUNIKASYON AS.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Store Sales Time Series Forecasting </dc:title>
  <dc:creator>Burabak, Mert, Vodafone</dc:creator>
  <cp:lastModifiedBy>Burabak, Mert, Vodafone</cp:lastModifiedBy>
  <cp:revision>23</cp:revision>
  <dcterms:created xsi:type="dcterms:W3CDTF">2021-12-08T14:57:39Z</dcterms:created>
  <dcterms:modified xsi:type="dcterms:W3CDTF">2022-01-19T15:05:25Z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Mert.Burabak@vodafone.com</vt:lpwstr>
  </property>
  <property fmtid="{D5CDD505-2E9C-101B-9397-08002B2CF9AE}" pid="5" name="MSIP_Label_0359f705-2ba0-454b-9cfc-6ce5bcaac040_SetDate">
    <vt:lpwstr>2021-12-08T15:57:38.3333893Z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