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1" r:id="rId4"/>
    <p:sldId id="258" r:id="rId5"/>
    <p:sldId id="259"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01B5A-B8BB-407F-8650-0851D70DB61A}" type="datetimeFigureOut">
              <a:rPr lang="tr-TR" smtClean="0"/>
              <a:t>20.01.2022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B8F3D-02CC-422A-B86E-E62638073F4E}" type="slidenum">
              <a:rPr lang="tr-TR" smtClean="0"/>
              <a:t>‹#›</a:t>
            </a:fld>
            <a:endParaRPr lang="tr-TR"/>
          </a:p>
        </p:txBody>
      </p:sp>
    </p:spTree>
    <p:extLst>
      <p:ext uri="{BB962C8B-B14F-4D97-AF65-F5344CB8AC3E}">
        <p14:creationId xmlns:p14="http://schemas.microsoft.com/office/powerpoint/2010/main" val="319306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https://github.com/microsoft/recommenders/blob/main/examples/02_model_collaborative_filtering/cornac_bivae_deep_dive.ipynb</a:t>
            </a:r>
            <a:endParaRPr lang="tr-TR" dirty="0"/>
          </a:p>
        </p:txBody>
      </p:sp>
      <p:sp>
        <p:nvSpPr>
          <p:cNvPr id="4" name="Slide Number Placeholder 3"/>
          <p:cNvSpPr>
            <a:spLocks noGrp="1"/>
          </p:cNvSpPr>
          <p:nvPr>
            <p:ph type="sldNum" sz="quarter" idx="10"/>
          </p:nvPr>
        </p:nvSpPr>
        <p:spPr/>
        <p:txBody>
          <a:bodyPr/>
          <a:lstStyle/>
          <a:p>
            <a:fld id="{868B8F3D-02CC-422A-B86E-E62638073F4E}" type="slidenum">
              <a:rPr lang="tr-TR" smtClean="0"/>
              <a:t>7</a:t>
            </a:fld>
            <a:endParaRPr lang="tr-TR"/>
          </a:p>
        </p:txBody>
      </p:sp>
    </p:spTree>
    <p:extLst>
      <p:ext uri="{BB962C8B-B14F-4D97-AF65-F5344CB8AC3E}">
        <p14:creationId xmlns:p14="http://schemas.microsoft.com/office/powerpoint/2010/main" val="77292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F07FA4-3088-4920-8EC9-48152349AF96}" type="datetimeFigureOut">
              <a:rPr lang="tr-TR" smtClean="0"/>
              <a:t>20.01.2022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0C93BE-F68A-4DFF-BBD7-3663B12B2C0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51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07FA4-3088-4920-8EC9-48152349AF96}" type="datetimeFigureOut">
              <a:rPr lang="tr-TR" smtClean="0"/>
              <a:t>20.01.2022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373396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07FA4-3088-4920-8EC9-48152349AF96}" type="datetimeFigureOut">
              <a:rPr lang="tr-TR" smtClean="0"/>
              <a:t>20.01.2022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330015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07FA4-3088-4920-8EC9-48152349AF96}" type="datetimeFigureOut">
              <a:rPr lang="tr-TR" smtClean="0"/>
              <a:t>20.01.2022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98835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07FA4-3088-4920-8EC9-48152349AF96}" type="datetimeFigureOut">
              <a:rPr lang="tr-TR" smtClean="0"/>
              <a:t>20.01.2022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0C93BE-F68A-4DFF-BBD7-3663B12B2C0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12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07FA4-3088-4920-8EC9-48152349AF96}" type="datetimeFigureOut">
              <a:rPr lang="tr-TR" smtClean="0"/>
              <a:t>20.01.2022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173467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F07FA4-3088-4920-8EC9-48152349AF96}" type="datetimeFigureOut">
              <a:rPr lang="tr-TR" smtClean="0"/>
              <a:t>20.01.2022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127854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F07FA4-3088-4920-8EC9-48152349AF96}" type="datetimeFigureOut">
              <a:rPr lang="tr-TR" smtClean="0"/>
              <a:t>20.01.2022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220287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F07FA4-3088-4920-8EC9-48152349AF96}" type="datetimeFigureOut">
              <a:rPr lang="tr-TR" smtClean="0"/>
              <a:t>20.01.2022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409744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F07FA4-3088-4920-8EC9-48152349AF96}" type="datetimeFigureOut">
              <a:rPr lang="tr-TR" smtClean="0"/>
              <a:t>20.01.2022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0C93BE-F68A-4DFF-BBD7-3663B12B2C07}" type="slidenum">
              <a:rPr lang="tr-TR" smtClean="0"/>
              <a:t>‹#›</a:t>
            </a:fld>
            <a:endParaRPr lang="tr-TR"/>
          </a:p>
        </p:txBody>
      </p:sp>
    </p:spTree>
    <p:extLst>
      <p:ext uri="{BB962C8B-B14F-4D97-AF65-F5344CB8AC3E}">
        <p14:creationId xmlns:p14="http://schemas.microsoft.com/office/powerpoint/2010/main" val="156194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F07FA4-3088-4920-8EC9-48152349AF96}" type="datetimeFigureOut">
              <a:rPr lang="tr-TR" smtClean="0"/>
              <a:t>20.01.2022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0C93BE-F68A-4DFF-BBD7-3663B12B2C07}" type="slidenum">
              <a:rPr lang="tr-TR" smtClean="0"/>
              <a:t>‹#›</a:t>
            </a:fld>
            <a:endParaRPr lang="tr-TR"/>
          </a:p>
        </p:txBody>
      </p:sp>
    </p:spTree>
    <p:extLst>
      <p:ext uri="{BB962C8B-B14F-4D97-AF65-F5344CB8AC3E}">
        <p14:creationId xmlns:p14="http://schemas.microsoft.com/office/powerpoint/2010/main" val="296605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F07FA4-3088-4920-8EC9-48152349AF96}" type="datetimeFigureOut">
              <a:rPr lang="tr-TR" smtClean="0"/>
              <a:t>20.01.2022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0C93BE-F68A-4DFF-BBD7-3663B12B2C07}"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MSIPCMContentMarking" descr="{&quot;HashCode&quot;:560427879,&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tr-TR" sz="700" smtClean="0">
                <a:solidFill>
                  <a:srgbClr val="000000"/>
                </a:solidFill>
                <a:latin typeface="Calibri" panose="020F0502020204030204" pitchFamily="34" charset="0"/>
              </a:rPr>
              <a:t>C2 General</a:t>
            </a:r>
            <a:endParaRPr lang="tr-TR" sz="700">
              <a:solidFill>
                <a:srgbClr val="000000"/>
              </a:solidFill>
              <a:latin typeface="Calibri" panose="020F0502020204030204" pitchFamily="34" charset="0"/>
            </a:endParaRPr>
          </a:p>
        </p:txBody>
      </p:sp>
    </p:spTree>
    <p:extLst>
      <p:ext uri="{BB962C8B-B14F-4D97-AF65-F5344CB8AC3E}">
        <p14:creationId xmlns:p14="http://schemas.microsoft.com/office/powerpoint/2010/main" val="60348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Rating Prediction</a:t>
            </a:r>
            <a:br>
              <a:rPr lang="tr-TR" dirty="0" smtClean="0"/>
            </a:br>
            <a:r>
              <a:rPr lang="tr-TR" dirty="0" smtClean="0"/>
              <a:t>Benchmarks</a:t>
            </a:r>
            <a:endParaRPr lang="tr-TR" dirty="0"/>
          </a:p>
        </p:txBody>
      </p:sp>
      <p:sp>
        <p:nvSpPr>
          <p:cNvPr id="3" name="Subtitle 2"/>
          <p:cNvSpPr>
            <a:spLocks noGrp="1"/>
          </p:cNvSpPr>
          <p:nvPr>
            <p:ph type="subTitle" idx="1"/>
          </p:nvPr>
        </p:nvSpPr>
        <p:spPr/>
        <p:txBody>
          <a:bodyPr/>
          <a:lstStyle/>
          <a:p>
            <a:r>
              <a:rPr lang="tr-TR" dirty="0" smtClean="0"/>
              <a:t>Project Presentation</a:t>
            </a:r>
          </a:p>
          <a:p>
            <a:r>
              <a:rPr lang="tr-TR" dirty="0" smtClean="0"/>
              <a:t>Mert Burak Burabak</a:t>
            </a:r>
            <a:endParaRPr lang="tr-TR" dirty="0"/>
          </a:p>
        </p:txBody>
      </p:sp>
    </p:spTree>
    <p:extLst>
      <p:ext uri="{BB962C8B-B14F-4D97-AF65-F5344CB8AC3E}">
        <p14:creationId xmlns:p14="http://schemas.microsoft.com/office/powerpoint/2010/main" val="185872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Experiment Setup</a:t>
            </a:r>
            <a:endParaRPr lang="tr-TR" dirty="0"/>
          </a:p>
        </p:txBody>
      </p:sp>
      <p:sp>
        <p:nvSpPr>
          <p:cNvPr id="3" name="Content Placeholder 2"/>
          <p:cNvSpPr>
            <a:spLocks noGrp="1"/>
          </p:cNvSpPr>
          <p:nvPr>
            <p:ph idx="1"/>
          </p:nvPr>
        </p:nvSpPr>
        <p:spPr/>
        <p:txBody>
          <a:bodyPr/>
          <a:lstStyle/>
          <a:p>
            <a:r>
              <a:rPr lang="tr-TR" dirty="0" smtClean="0"/>
              <a:t>Datasets</a:t>
            </a:r>
          </a:p>
          <a:p>
            <a:pPr lvl="1"/>
            <a:r>
              <a:rPr lang="tr-TR" sz="1800" dirty="0" smtClean="0"/>
              <a:t>Train: %75, Test: %25, randomly</a:t>
            </a:r>
          </a:p>
          <a:p>
            <a:endParaRPr lang="tr-TR" dirty="0"/>
          </a:p>
          <a:p>
            <a:r>
              <a:rPr lang="tr-TR" dirty="0" smtClean="0"/>
              <a:t>Evaluation Metrics</a:t>
            </a:r>
          </a:p>
          <a:p>
            <a:pPr lvl="1"/>
            <a:r>
              <a:rPr lang="tr-TR" sz="1800" dirty="0" smtClean="0"/>
              <a:t>For K in [10, 50, 100]:</a:t>
            </a:r>
          </a:p>
          <a:p>
            <a:pPr marL="457200" lvl="1" indent="0">
              <a:buNone/>
            </a:pPr>
            <a:r>
              <a:rPr lang="tr-TR" sz="1800" dirty="0" smtClean="0"/>
              <a:t>	MAP@K, NDCG@K, Precision@K, Recall@K</a:t>
            </a:r>
          </a:p>
        </p:txBody>
      </p:sp>
    </p:spTree>
    <p:extLst>
      <p:ext uri="{BB962C8B-B14F-4D97-AF65-F5344CB8AC3E}">
        <p14:creationId xmlns:p14="http://schemas.microsoft.com/office/powerpoint/2010/main" val="1913738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Experiment Setup</a:t>
            </a:r>
          </a:p>
        </p:txBody>
      </p:sp>
      <p:sp>
        <p:nvSpPr>
          <p:cNvPr id="3" name="Content Placeholder 2"/>
          <p:cNvSpPr>
            <a:spLocks noGrp="1"/>
          </p:cNvSpPr>
          <p:nvPr>
            <p:ph idx="1"/>
          </p:nvPr>
        </p:nvSpPr>
        <p:spPr/>
        <p:txBody>
          <a:bodyPr/>
          <a:lstStyle/>
          <a:p>
            <a:r>
              <a:rPr lang="tr-TR" dirty="0" smtClean="0"/>
              <a:t>Experimental Settings</a:t>
            </a:r>
          </a:p>
          <a:p>
            <a:pPr lvl="1"/>
            <a:endParaRPr lang="tr-TR" dirty="0"/>
          </a:p>
        </p:txBody>
      </p:sp>
      <p:pic>
        <p:nvPicPr>
          <p:cNvPr id="5" name="Picture 4"/>
          <p:cNvPicPr>
            <a:picLocks noChangeAspect="1"/>
          </p:cNvPicPr>
          <p:nvPr/>
        </p:nvPicPr>
        <p:blipFill>
          <a:blip r:embed="rId2"/>
          <a:stretch>
            <a:fillRect/>
          </a:stretch>
        </p:blipFill>
        <p:spPr>
          <a:xfrm>
            <a:off x="651849" y="2566169"/>
            <a:ext cx="2875936" cy="1747619"/>
          </a:xfrm>
          <a:prstGeom prst="rect">
            <a:avLst/>
          </a:prstGeom>
        </p:spPr>
      </p:pic>
      <p:pic>
        <p:nvPicPr>
          <p:cNvPr id="6" name="Picture 5"/>
          <p:cNvPicPr>
            <a:picLocks noChangeAspect="1"/>
          </p:cNvPicPr>
          <p:nvPr/>
        </p:nvPicPr>
        <p:blipFill>
          <a:blip r:embed="rId3"/>
          <a:stretch>
            <a:fillRect/>
          </a:stretch>
        </p:blipFill>
        <p:spPr>
          <a:xfrm>
            <a:off x="721210" y="4531426"/>
            <a:ext cx="2806575" cy="1747619"/>
          </a:xfrm>
          <a:prstGeom prst="rect">
            <a:avLst/>
          </a:prstGeom>
        </p:spPr>
      </p:pic>
      <p:pic>
        <p:nvPicPr>
          <p:cNvPr id="7" name="Picture 6"/>
          <p:cNvPicPr>
            <a:picLocks noChangeAspect="1"/>
          </p:cNvPicPr>
          <p:nvPr/>
        </p:nvPicPr>
        <p:blipFill>
          <a:blip r:embed="rId4"/>
          <a:stretch>
            <a:fillRect/>
          </a:stretch>
        </p:blipFill>
        <p:spPr>
          <a:xfrm>
            <a:off x="6388809" y="2566168"/>
            <a:ext cx="2869819" cy="1747619"/>
          </a:xfrm>
          <a:prstGeom prst="rect">
            <a:avLst/>
          </a:prstGeom>
        </p:spPr>
      </p:pic>
      <p:pic>
        <p:nvPicPr>
          <p:cNvPr id="8" name="Picture 7"/>
          <p:cNvPicPr>
            <a:picLocks noChangeAspect="1"/>
          </p:cNvPicPr>
          <p:nvPr/>
        </p:nvPicPr>
        <p:blipFill>
          <a:blip r:embed="rId5"/>
          <a:stretch>
            <a:fillRect/>
          </a:stretch>
        </p:blipFill>
        <p:spPr>
          <a:xfrm>
            <a:off x="6388808" y="4531426"/>
            <a:ext cx="2869819" cy="1747619"/>
          </a:xfrm>
          <a:prstGeom prst="rect">
            <a:avLst/>
          </a:prstGeom>
        </p:spPr>
      </p:pic>
      <p:sp>
        <p:nvSpPr>
          <p:cNvPr id="9" name="TextBox 8"/>
          <p:cNvSpPr txBox="1"/>
          <p:nvPr/>
        </p:nvSpPr>
        <p:spPr>
          <a:xfrm>
            <a:off x="3674230" y="2978312"/>
            <a:ext cx="2366021" cy="923330"/>
          </a:xfrm>
          <a:prstGeom prst="rect">
            <a:avLst/>
          </a:prstGeom>
          <a:noFill/>
        </p:spPr>
        <p:txBody>
          <a:bodyPr wrap="square" rtlCol="0">
            <a:spAutoFit/>
          </a:bodyPr>
          <a:lstStyle/>
          <a:p>
            <a:r>
              <a:rPr lang="tr-TR" dirty="0" smtClean="0"/>
              <a:t>SVD:</a:t>
            </a:r>
          </a:p>
          <a:p>
            <a:r>
              <a:rPr lang="tr-TR" dirty="0" smtClean="0"/>
              <a:t>Used library: </a:t>
            </a:r>
            <a:r>
              <a:rPr lang="tr-TR" i="1" dirty="0" smtClean="0"/>
              <a:t>surprise</a:t>
            </a:r>
          </a:p>
          <a:p>
            <a:endParaRPr lang="tr-TR" i="1" dirty="0"/>
          </a:p>
        </p:txBody>
      </p:sp>
      <p:sp>
        <p:nvSpPr>
          <p:cNvPr id="10" name="TextBox 9"/>
          <p:cNvSpPr txBox="1"/>
          <p:nvPr/>
        </p:nvSpPr>
        <p:spPr>
          <a:xfrm>
            <a:off x="9403483" y="2978312"/>
            <a:ext cx="2366021" cy="923330"/>
          </a:xfrm>
          <a:prstGeom prst="rect">
            <a:avLst/>
          </a:prstGeom>
          <a:noFill/>
        </p:spPr>
        <p:txBody>
          <a:bodyPr wrap="square" rtlCol="0">
            <a:spAutoFit/>
          </a:bodyPr>
          <a:lstStyle/>
          <a:p>
            <a:r>
              <a:rPr lang="tr-TR" dirty="0" smtClean="0"/>
              <a:t>BPR:</a:t>
            </a:r>
          </a:p>
          <a:p>
            <a:r>
              <a:rPr lang="tr-TR" dirty="0" smtClean="0"/>
              <a:t>Used library: </a:t>
            </a:r>
            <a:r>
              <a:rPr lang="tr-TR" i="1" dirty="0" smtClean="0"/>
              <a:t>cornac</a:t>
            </a:r>
          </a:p>
          <a:p>
            <a:endParaRPr lang="tr-TR" i="1" dirty="0"/>
          </a:p>
        </p:txBody>
      </p:sp>
      <p:sp>
        <p:nvSpPr>
          <p:cNvPr id="11" name="TextBox 10"/>
          <p:cNvSpPr txBox="1"/>
          <p:nvPr/>
        </p:nvSpPr>
        <p:spPr>
          <a:xfrm>
            <a:off x="3672640" y="4940215"/>
            <a:ext cx="2366021" cy="1200329"/>
          </a:xfrm>
          <a:prstGeom prst="rect">
            <a:avLst/>
          </a:prstGeom>
          <a:noFill/>
        </p:spPr>
        <p:txBody>
          <a:bodyPr wrap="square" rtlCol="0">
            <a:spAutoFit/>
          </a:bodyPr>
          <a:lstStyle/>
          <a:p>
            <a:r>
              <a:rPr lang="tr-TR" dirty="0" smtClean="0"/>
              <a:t>NeuMF:</a:t>
            </a:r>
          </a:p>
          <a:p>
            <a:r>
              <a:rPr lang="tr-TR" dirty="0" smtClean="0"/>
              <a:t>Used library: </a:t>
            </a:r>
            <a:r>
              <a:rPr lang="tr-TR" i="1" dirty="0" smtClean="0"/>
              <a:t>Microsoft Recommenders</a:t>
            </a:r>
          </a:p>
          <a:p>
            <a:endParaRPr lang="tr-TR" i="1" dirty="0"/>
          </a:p>
        </p:txBody>
      </p:sp>
      <p:sp>
        <p:nvSpPr>
          <p:cNvPr id="12" name="TextBox 11"/>
          <p:cNvSpPr txBox="1"/>
          <p:nvPr/>
        </p:nvSpPr>
        <p:spPr>
          <a:xfrm>
            <a:off x="9402291" y="4940215"/>
            <a:ext cx="2366021" cy="923330"/>
          </a:xfrm>
          <a:prstGeom prst="rect">
            <a:avLst/>
          </a:prstGeom>
          <a:noFill/>
        </p:spPr>
        <p:txBody>
          <a:bodyPr wrap="square" rtlCol="0">
            <a:spAutoFit/>
          </a:bodyPr>
          <a:lstStyle/>
          <a:p>
            <a:r>
              <a:rPr lang="tr-TR" dirty="0" smtClean="0"/>
              <a:t>BiVAECF:</a:t>
            </a:r>
          </a:p>
          <a:p>
            <a:r>
              <a:rPr lang="tr-TR" dirty="0" smtClean="0"/>
              <a:t>Used library: </a:t>
            </a:r>
            <a:r>
              <a:rPr lang="tr-TR" i="1" dirty="0" smtClean="0"/>
              <a:t>cornac</a:t>
            </a:r>
          </a:p>
          <a:p>
            <a:endParaRPr lang="tr-TR" i="1" dirty="0"/>
          </a:p>
        </p:txBody>
      </p:sp>
    </p:spTree>
    <p:extLst>
      <p:ext uri="{BB962C8B-B14F-4D97-AF65-F5344CB8AC3E}">
        <p14:creationId xmlns:p14="http://schemas.microsoft.com/office/powerpoint/2010/main" val="618993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Experiment Results</a:t>
            </a:r>
            <a:endParaRPr lang="tr-TR" dirty="0"/>
          </a:p>
        </p:txBody>
      </p:sp>
      <p:pic>
        <p:nvPicPr>
          <p:cNvPr id="4" name="Picture 3"/>
          <p:cNvPicPr>
            <a:picLocks noChangeAspect="1"/>
          </p:cNvPicPr>
          <p:nvPr/>
        </p:nvPicPr>
        <p:blipFill>
          <a:blip r:embed="rId2"/>
          <a:stretch>
            <a:fillRect/>
          </a:stretch>
        </p:blipFill>
        <p:spPr>
          <a:xfrm>
            <a:off x="-1" y="2039699"/>
            <a:ext cx="12192001" cy="3484771"/>
          </a:xfrm>
          <a:prstGeom prst="rect">
            <a:avLst/>
          </a:prstGeom>
        </p:spPr>
      </p:pic>
    </p:spTree>
    <p:extLst>
      <p:ext uri="{BB962C8B-B14F-4D97-AF65-F5344CB8AC3E}">
        <p14:creationId xmlns:p14="http://schemas.microsoft.com/office/powerpoint/2010/main" val="433898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Conclusion</a:t>
            </a:r>
            <a:endParaRPr lang="tr-TR" dirty="0"/>
          </a:p>
        </p:txBody>
      </p:sp>
      <p:sp>
        <p:nvSpPr>
          <p:cNvPr id="3" name="Content Placeholder 2"/>
          <p:cNvSpPr>
            <a:spLocks noGrp="1"/>
          </p:cNvSpPr>
          <p:nvPr>
            <p:ph idx="1"/>
          </p:nvPr>
        </p:nvSpPr>
        <p:spPr>
          <a:xfrm>
            <a:off x="783879" y="1781722"/>
            <a:ext cx="10515600" cy="4351338"/>
          </a:xfrm>
        </p:spPr>
        <p:txBody>
          <a:bodyPr>
            <a:normAutofit fontScale="92500" lnSpcReduction="10000"/>
          </a:bodyPr>
          <a:lstStyle/>
          <a:p>
            <a:r>
              <a:rPr lang="en-US" sz="2000" dirty="0"/>
              <a:t>In this study, we tried to evaluate the algorithmic advantages and performances of classical methods and deep learning approaches. As a result of our experiments, the prominent method in different datasets has changed. </a:t>
            </a:r>
            <a:r>
              <a:rPr lang="en-US" sz="2000" dirty="0" err="1"/>
              <a:t>BiVAECF</a:t>
            </a:r>
            <a:r>
              <a:rPr lang="en-US" sz="2000" dirty="0"/>
              <a:t> outperformed the </a:t>
            </a:r>
            <a:r>
              <a:rPr lang="en-US" sz="2000" dirty="0" err="1"/>
              <a:t>MovieLens</a:t>
            </a:r>
            <a:r>
              <a:rPr lang="en-US" sz="2000" dirty="0"/>
              <a:t> dataset, while BPR outperformed the </a:t>
            </a:r>
            <a:r>
              <a:rPr lang="en-US" sz="2000" dirty="0" err="1"/>
              <a:t>EachMovie</a:t>
            </a:r>
            <a:r>
              <a:rPr lang="en-US" sz="2000" dirty="0"/>
              <a:t> dataset</a:t>
            </a:r>
            <a:r>
              <a:rPr lang="en-US" sz="2000" dirty="0" smtClean="0"/>
              <a:t>.</a:t>
            </a:r>
            <a:endParaRPr lang="tr-TR" sz="2000" dirty="0" smtClean="0"/>
          </a:p>
          <a:p>
            <a:endParaRPr lang="tr-TR" sz="2000" dirty="0" smtClean="0"/>
          </a:p>
          <a:p>
            <a:r>
              <a:rPr lang="tr-TR" sz="2000" dirty="0" smtClean="0"/>
              <a:t>S</a:t>
            </a:r>
            <a:r>
              <a:rPr lang="en-US" sz="2000" dirty="0" err="1" smtClean="0"/>
              <a:t>ince</a:t>
            </a:r>
            <a:r>
              <a:rPr lang="en-US" sz="2000" dirty="0" smtClean="0"/>
              <a:t> </a:t>
            </a:r>
            <a:r>
              <a:rPr lang="en-US" sz="2000" dirty="0" err="1" smtClean="0"/>
              <a:t>BiVAECF</a:t>
            </a:r>
            <a:r>
              <a:rPr lang="en-US" sz="2000" dirty="0" smtClean="0"/>
              <a:t> optimizes on the distribution of vectors probabilistically rather than deterministically</a:t>
            </a:r>
            <a:r>
              <a:rPr lang="tr-TR" sz="2000" dirty="0" smtClean="0"/>
              <a:t>, it</a:t>
            </a:r>
            <a:r>
              <a:rPr lang="en-US" sz="2000" dirty="0" smtClean="0"/>
              <a:t> outperforms </a:t>
            </a:r>
            <a:r>
              <a:rPr lang="en-US" sz="2000" dirty="0" err="1" smtClean="0"/>
              <a:t>NeuMF</a:t>
            </a:r>
            <a:r>
              <a:rPr lang="en-US" sz="2000" dirty="0" smtClean="0"/>
              <a:t>, which tries to make deterministic estimations</a:t>
            </a:r>
            <a:r>
              <a:rPr lang="tr-TR" sz="2000" dirty="0" smtClean="0"/>
              <a:t>.</a:t>
            </a:r>
          </a:p>
          <a:p>
            <a:endParaRPr lang="tr-TR" sz="2000" dirty="0" smtClean="0"/>
          </a:p>
          <a:p>
            <a:r>
              <a:rPr lang="en-US" sz="2000" dirty="0"/>
              <a:t>BPR, which performs ranking optimization due to its structure, outperformed SVD, which tried to deterministically estimate rating.</a:t>
            </a:r>
            <a:endParaRPr lang="tr-TR" sz="2000" dirty="0"/>
          </a:p>
          <a:p>
            <a:endParaRPr lang="tr-TR" sz="2000" dirty="0" smtClean="0"/>
          </a:p>
          <a:p>
            <a:r>
              <a:rPr lang="en-US" sz="2000" dirty="0"/>
              <a:t>We can conclude that, according to the data we have, deep learning approaches and methods we call classical methods can show different performances. By trying different methods, we should choose our method according to the results of our experiments.</a:t>
            </a:r>
            <a:endParaRPr lang="tr-TR" sz="2000" dirty="0" smtClean="0"/>
          </a:p>
          <a:p>
            <a:endParaRPr lang="tr-TR" sz="2000" dirty="0"/>
          </a:p>
        </p:txBody>
      </p:sp>
    </p:spTree>
    <p:extLst>
      <p:ext uri="{BB962C8B-B14F-4D97-AF65-F5344CB8AC3E}">
        <p14:creationId xmlns:p14="http://schemas.microsoft.com/office/powerpoint/2010/main" val="123814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References</a:t>
            </a:r>
            <a:endParaRPr lang="tr-TR" dirty="0"/>
          </a:p>
        </p:txBody>
      </p:sp>
      <p:sp>
        <p:nvSpPr>
          <p:cNvPr id="3" name="Content Placeholder 2"/>
          <p:cNvSpPr>
            <a:spLocks noGrp="1"/>
          </p:cNvSpPr>
          <p:nvPr>
            <p:ph idx="1"/>
          </p:nvPr>
        </p:nvSpPr>
        <p:spPr/>
        <p:txBody>
          <a:bodyPr>
            <a:normAutofit/>
          </a:bodyPr>
          <a:lstStyle/>
          <a:p>
            <a:r>
              <a:rPr lang="tr-TR" sz="1800" i="1" dirty="0"/>
              <a:t>https://</a:t>
            </a:r>
            <a:r>
              <a:rPr lang="tr-TR" sz="1800" i="1" dirty="0" smtClean="0"/>
              <a:t>arxiv.org/abs/1205.2618</a:t>
            </a:r>
          </a:p>
          <a:p>
            <a:r>
              <a:rPr lang="tr-TR" sz="1800" i="1" dirty="0"/>
              <a:t>https://</a:t>
            </a:r>
            <a:r>
              <a:rPr lang="tr-TR" sz="1800" i="1" dirty="0" smtClean="0"/>
              <a:t>arxiv.org/abs/1708.05031</a:t>
            </a:r>
          </a:p>
          <a:p>
            <a:r>
              <a:rPr lang="tr-TR" sz="1800" i="1" dirty="0"/>
              <a:t>https://ink.library.smu.edu.sg/cgi/viewcontent.cgi?article=6955&amp;context=sis_research</a:t>
            </a:r>
            <a:r>
              <a:rPr lang="tr-TR" sz="1800" dirty="0"/>
              <a:t> </a:t>
            </a:r>
            <a:endParaRPr lang="tr-TR" sz="1800" dirty="0" smtClean="0"/>
          </a:p>
          <a:p>
            <a:r>
              <a:rPr lang="tr-TR" sz="1800" i="1" dirty="0"/>
              <a:t>https://grouplens.org/datasets/movielens</a:t>
            </a:r>
            <a:r>
              <a:rPr lang="tr-TR" sz="1800" i="1" dirty="0" smtClean="0"/>
              <a:t>/</a:t>
            </a:r>
          </a:p>
          <a:p>
            <a:r>
              <a:rPr lang="tr-TR" sz="1800" i="1" dirty="0"/>
              <a:t>https://grouplens.org/datasets/eachmovie</a:t>
            </a:r>
            <a:r>
              <a:rPr lang="tr-TR" sz="1800" i="1" dirty="0" smtClean="0"/>
              <a:t>/</a:t>
            </a:r>
          </a:p>
          <a:p>
            <a:r>
              <a:rPr lang="tr-TR" sz="1800" i="1" dirty="0"/>
              <a:t>https://cornac.readthedocs.io/en/latest</a:t>
            </a:r>
            <a:r>
              <a:rPr lang="tr-TR" sz="1800" i="1" dirty="0" smtClean="0"/>
              <a:t>/</a:t>
            </a:r>
          </a:p>
          <a:p>
            <a:r>
              <a:rPr lang="tr-TR" sz="1800" i="1" dirty="0"/>
              <a:t>https://</a:t>
            </a:r>
            <a:r>
              <a:rPr lang="tr-TR" sz="1800" i="1" dirty="0" smtClean="0"/>
              <a:t>github.com/microsoft/recommenders</a:t>
            </a:r>
          </a:p>
          <a:p>
            <a:r>
              <a:rPr lang="tr-TR" sz="1800" i="1" dirty="0"/>
              <a:t>https://github.com/NicolasHug/Surprise</a:t>
            </a:r>
          </a:p>
          <a:p>
            <a:pPr marL="0" indent="0">
              <a:buNone/>
            </a:pPr>
            <a:endParaRPr lang="tr-TR" sz="1800" dirty="0" smtClean="0"/>
          </a:p>
          <a:p>
            <a:endParaRPr lang="tr-TR" sz="1800" i="1" dirty="0" smtClean="0"/>
          </a:p>
          <a:p>
            <a:endParaRPr lang="tr-TR" sz="1800" dirty="0"/>
          </a:p>
          <a:p>
            <a:endParaRPr lang="tr-TR" sz="1800" i="1" dirty="0"/>
          </a:p>
        </p:txBody>
      </p:sp>
    </p:spTree>
    <p:extLst>
      <p:ext uri="{BB962C8B-B14F-4D97-AF65-F5344CB8AC3E}">
        <p14:creationId xmlns:p14="http://schemas.microsoft.com/office/powerpoint/2010/main" val="285086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125" y="387096"/>
            <a:ext cx="10058400" cy="1450757"/>
          </a:xfrm>
        </p:spPr>
        <p:txBody>
          <a:bodyPr/>
          <a:lstStyle/>
          <a:p>
            <a:r>
              <a:rPr lang="tr-TR" dirty="0" smtClean="0"/>
              <a:t>About Project</a:t>
            </a:r>
            <a:endParaRPr lang="tr-TR" dirty="0"/>
          </a:p>
        </p:txBody>
      </p:sp>
      <p:sp>
        <p:nvSpPr>
          <p:cNvPr id="3" name="Content Placeholder 2"/>
          <p:cNvSpPr>
            <a:spLocks noGrp="1"/>
          </p:cNvSpPr>
          <p:nvPr>
            <p:ph idx="1"/>
          </p:nvPr>
        </p:nvSpPr>
        <p:spPr>
          <a:xfrm>
            <a:off x="494169" y="1837853"/>
            <a:ext cx="11100303" cy="4800836"/>
          </a:xfrm>
        </p:spPr>
        <p:txBody>
          <a:bodyPr>
            <a:normAutofit/>
          </a:bodyPr>
          <a:lstStyle/>
          <a:p>
            <a:r>
              <a:rPr lang="en-US" sz="1600" dirty="0"/>
              <a:t>Creating a recommender system with explicit feedback data on the [1-5] scale is a frequently discussed topic in the literature. In this regard, researchers enrich the literature with their approach and solution methods. In recent years, the number of deep learning approaches has increased significantly and its influence in the recommender system domain is increasing day by day. It is especially valuable in that it can process different types of data together, optimize multiple tasks at the same time, and capture non-linear connections. While most researches </a:t>
            </a:r>
            <a:r>
              <a:rPr lang="tr-TR" sz="1600" dirty="0" smtClean="0"/>
              <a:t>use </a:t>
            </a:r>
            <a:r>
              <a:rPr lang="en-US" sz="1600" dirty="0" smtClean="0"/>
              <a:t>very </a:t>
            </a:r>
            <a:r>
              <a:rPr lang="en-US" sz="1600" dirty="0"/>
              <a:t>rich data in terms of customers and </a:t>
            </a:r>
            <a:r>
              <a:rPr lang="en-US" sz="1600" dirty="0" smtClean="0"/>
              <a:t>products</a:t>
            </a:r>
            <a:r>
              <a:rPr lang="tr-TR" sz="1600" dirty="0" smtClean="0"/>
              <a:t> features</a:t>
            </a:r>
            <a:r>
              <a:rPr lang="en-US" sz="1600" dirty="0" smtClean="0"/>
              <a:t>, </a:t>
            </a:r>
            <a:r>
              <a:rPr lang="en-US" sz="1600" dirty="0"/>
              <a:t>in this study, only </a:t>
            </a:r>
            <a:r>
              <a:rPr lang="en-US" sz="1600" dirty="0" smtClean="0"/>
              <a:t>rating are used</a:t>
            </a:r>
            <a:r>
              <a:rPr lang="tr-TR" sz="1600" dirty="0" smtClean="0"/>
              <a:t>.</a:t>
            </a:r>
            <a:r>
              <a:rPr lang="en-US" sz="1600" dirty="0"/>
              <a:t> </a:t>
            </a:r>
            <a:endParaRPr lang="tr-TR" sz="1600" dirty="0" smtClean="0"/>
          </a:p>
          <a:p>
            <a:r>
              <a:rPr lang="en-US" sz="1600" dirty="0" smtClean="0"/>
              <a:t>In </a:t>
            </a:r>
            <a:r>
              <a:rPr lang="en-US" sz="1600" dirty="0"/>
              <a:t>this study, our aim was to investigate whether deep learning methods have an algorithmic advantage over classical methods. </a:t>
            </a:r>
            <a:r>
              <a:rPr lang="tr-TR" sz="1600" dirty="0"/>
              <a:t>W</a:t>
            </a:r>
            <a:r>
              <a:rPr lang="en-US" sz="1600" dirty="0" smtClean="0"/>
              <a:t>e </a:t>
            </a:r>
            <a:r>
              <a:rPr lang="en-US" sz="1600" dirty="0"/>
              <a:t>studied 2 traditional methods and 2 deep learning methods</a:t>
            </a:r>
            <a:r>
              <a:rPr lang="en-US" sz="1600" dirty="0" smtClean="0"/>
              <a:t>.</a:t>
            </a:r>
            <a:r>
              <a:rPr lang="tr-TR" sz="1600" dirty="0" smtClean="0"/>
              <a:t> </a:t>
            </a:r>
            <a:r>
              <a:rPr lang="en-US" sz="1600" dirty="0"/>
              <a:t>We compared these methods using ranking metrics methods on different datasets</a:t>
            </a:r>
            <a:r>
              <a:rPr lang="en-US" sz="1600" dirty="0" smtClean="0"/>
              <a:t>.</a:t>
            </a:r>
            <a:r>
              <a:rPr lang="tr-TR" sz="1600" dirty="0" smtClean="0"/>
              <a:t> </a:t>
            </a:r>
          </a:p>
        </p:txBody>
      </p:sp>
    </p:spTree>
    <p:extLst>
      <p:ext uri="{BB962C8B-B14F-4D97-AF65-F5344CB8AC3E}">
        <p14:creationId xmlns:p14="http://schemas.microsoft.com/office/powerpoint/2010/main" val="63249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Agenda</a:t>
            </a:r>
            <a:endParaRPr lang="tr-TR" dirty="0"/>
          </a:p>
        </p:txBody>
      </p:sp>
      <p:sp>
        <p:nvSpPr>
          <p:cNvPr id="3" name="Content Placeholder 2"/>
          <p:cNvSpPr>
            <a:spLocks noGrp="1"/>
          </p:cNvSpPr>
          <p:nvPr>
            <p:ph idx="1"/>
          </p:nvPr>
        </p:nvSpPr>
        <p:spPr/>
        <p:txBody>
          <a:bodyPr>
            <a:normAutofit/>
          </a:bodyPr>
          <a:lstStyle/>
          <a:p>
            <a:r>
              <a:rPr lang="tr-TR" sz="2000" dirty="0" smtClean="0"/>
              <a:t>About Projects</a:t>
            </a:r>
          </a:p>
          <a:p>
            <a:r>
              <a:rPr lang="tr-TR" sz="2000" dirty="0" smtClean="0"/>
              <a:t>Methods</a:t>
            </a:r>
          </a:p>
          <a:p>
            <a:r>
              <a:rPr lang="tr-TR" sz="2000" dirty="0" smtClean="0"/>
              <a:t>Datasets</a:t>
            </a:r>
          </a:p>
          <a:p>
            <a:r>
              <a:rPr lang="tr-TR" sz="2000" dirty="0" smtClean="0"/>
              <a:t>Experiment Setup</a:t>
            </a:r>
          </a:p>
          <a:p>
            <a:r>
              <a:rPr lang="tr-TR" sz="2000" dirty="0" smtClean="0"/>
              <a:t>Experiment Results</a:t>
            </a:r>
          </a:p>
          <a:p>
            <a:r>
              <a:rPr lang="tr-TR" sz="2000" dirty="0" smtClean="0"/>
              <a:t>Conclusion</a:t>
            </a:r>
          </a:p>
          <a:p>
            <a:r>
              <a:rPr lang="tr-TR" sz="2000" dirty="0" smtClean="0"/>
              <a:t>References</a:t>
            </a:r>
          </a:p>
          <a:p>
            <a:endParaRPr lang="tr-TR" sz="2000" dirty="0" smtClean="0"/>
          </a:p>
          <a:p>
            <a:endParaRPr lang="tr-TR" sz="2000" dirty="0"/>
          </a:p>
        </p:txBody>
      </p:sp>
    </p:spTree>
    <p:extLst>
      <p:ext uri="{BB962C8B-B14F-4D97-AF65-F5344CB8AC3E}">
        <p14:creationId xmlns:p14="http://schemas.microsoft.com/office/powerpoint/2010/main" val="411036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735" y="307504"/>
            <a:ext cx="10058400" cy="1450757"/>
          </a:xfrm>
        </p:spPr>
        <p:txBody>
          <a:bodyPr/>
          <a:lstStyle/>
          <a:p>
            <a:r>
              <a:rPr lang="tr-TR" dirty="0" smtClean="0"/>
              <a:t>Methods</a:t>
            </a:r>
            <a:endParaRPr lang="tr-TR" dirty="0"/>
          </a:p>
        </p:txBody>
      </p:sp>
      <p:sp>
        <p:nvSpPr>
          <p:cNvPr id="3" name="Content Placeholder 2"/>
          <p:cNvSpPr>
            <a:spLocks noGrp="1"/>
          </p:cNvSpPr>
          <p:nvPr>
            <p:ph idx="1"/>
          </p:nvPr>
        </p:nvSpPr>
        <p:spPr>
          <a:xfrm>
            <a:off x="736231" y="1791794"/>
            <a:ext cx="10515600" cy="4351338"/>
          </a:xfrm>
        </p:spPr>
        <p:txBody>
          <a:bodyPr/>
          <a:lstStyle/>
          <a:p>
            <a:r>
              <a:rPr lang="tr-TR" dirty="0" smtClean="0">
                <a:solidFill>
                  <a:schemeClr val="tx1"/>
                </a:solidFill>
              </a:rPr>
              <a:t>Singular Value Decomposition (SVD)</a:t>
            </a:r>
            <a:endParaRPr lang="tr-TR" dirty="0">
              <a:solidFill>
                <a:schemeClr val="tx1"/>
              </a:solidFill>
            </a:endParaRPr>
          </a:p>
        </p:txBody>
      </p:sp>
      <p:pic>
        <p:nvPicPr>
          <p:cNvPr id="5" name="Picture 4"/>
          <p:cNvPicPr>
            <a:picLocks noChangeAspect="1"/>
          </p:cNvPicPr>
          <p:nvPr/>
        </p:nvPicPr>
        <p:blipFill>
          <a:blip r:embed="rId2"/>
          <a:stretch>
            <a:fillRect/>
          </a:stretch>
        </p:blipFill>
        <p:spPr>
          <a:xfrm>
            <a:off x="6150935" y="616845"/>
            <a:ext cx="6041065" cy="2282833"/>
          </a:xfrm>
          <a:prstGeom prst="rect">
            <a:avLst/>
          </a:prstGeom>
        </p:spPr>
      </p:pic>
      <p:pic>
        <p:nvPicPr>
          <p:cNvPr id="1028" name="Picture 4" descr="Applied ML on Structured Data: Deep Learning vs Tree Methods (Part 1) | by  Mike Liao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483" y="2899678"/>
            <a:ext cx="6067096" cy="322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25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Methods</a:t>
            </a:r>
            <a:endParaRPr lang="tr-TR" dirty="0"/>
          </a:p>
        </p:txBody>
      </p:sp>
      <p:sp>
        <p:nvSpPr>
          <p:cNvPr id="6" name="Content Placeholder 2"/>
          <p:cNvSpPr txBox="1">
            <a:spLocks/>
          </p:cNvSpPr>
          <p:nvPr/>
        </p:nvSpPr>
        <p:spPr>
          <a:xfrm>
            <a:off x="640080" y="18044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a:t>Bayesian Personalized Ranking (BPR</a:t>
            </a:r>
            <a:r>
              <a:rPr lang="tr-TR" sz="2000" dirty="0" smtClean="0"/>
              <a:t>)</a:t>
            </a:r>
          </a:p>
          <a:p>
            <a:pPr marL="0" indent="0">
              <a:buNone/>
            </a:pPr>
            <a:r>
              <a:rPr lang="tr-TR" sz="1500" i="1" dirty="0"/>
              <a:t>Rendle, S., Freudenthaler, C., Gantner, Z., &amp; Schmidt-Thieme, L. (2009). Bpr: bayesian personalized ranking from implicit </a:t>
            </a:r>
            <a:r>
              <a:rPr lang="tr-TR" sz="1500" i="1" dirty="0" smtClean="0"/>
              <a:t>feedback</a:t>
            </a:r>
          </a:p>
          <a:p>
            <a:pPr marL="0" indent="0">
              <a:buNone/>
            </a:pPr>
            <a:r>
              <a:rPr lang="tr-TR" sz="1500" i="1" dirty="0"/>
              <a:t>https://arxiv.org/abs/1205.2618</a:t>
            </a:r>
            <a:endParaRPr lang="tr-TR" sz="1500" i="1" dirty="0" smtClean="0"/>
          </a:p>
          <a:p>
            <a:pPr marL="0" indent="0">
              <a:buNone/>
            </a:pPr>
            <a:endParaRPr lang="tr-TR" sz="1500" i="1" dirty="0"/>
          </a:p>
        </p:txBody>
      </p:sp>
      <p:pic>
        <p:nvPicPr>
          <p:cNvPr id="7" name="Picture 6"/>
          <p:cNvPicPr>
            <a:picLocks noChangeAspect="1"/>
          </p:cNvPicPr>
          <p:nvPr/>
        </p:nvPicPr>
        <p:blipFill>
          <a:blip r:embed="rId2"/>
          <a:stretch>
            <a:fillRect/>
          </a:stretch>
        </p:blipFill>
        <p:spPr>
          <a:xfrm>
            <a:off x="3424237" y="3345868"/>
            <a:ext cx="5343525" cy="2809875"/>
          </a:xfrm>
          <a:prstGeom prst="rect">
            <a:avLst/>
          </a:prstGeom>
        </p:spPr>
      </p:pic>
    </p:spTree>
    <p:extLst>
      <p:ext uri="{BB962C8B-B14F-4D97-AF65-F5344CB8AC3E}">
        <p14:creationId xmlns:p14="http://schemas.microsoft.com/office/powerpoint/2010/main" val="321963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Methods</a:t>
            </a:r>
            <a:endParaRPr lang="tr-TR" dirty="0"/>
          </a:p>
        </p:txBody>
      </p:sp>
      <p:sp>
        <p:nvSpPr>
          <p:cNvPr id="6" name="Content Placeholder 2"/>
          <p:cNvSpPr txBox="1">
            <a:spLocks/>
          </p:cNvSpPr>
          <p:nvPr/>
        </p:nvSpPr>
        <p:spPr>
          <a:xfrm>
            <a:off x="596623" y="173736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smtClean="0"/>
              <a:t>Neural Collaborative Filtering(NeuMF)</a:t>
            </a:r>
          </a:p>
          <a:p>
            <a:pPr marL="0" indent="0">
              <a:buNone/>
            </a:pPr>
            <a:r>
              <a:rPr lang="tr-TR" sz="1500" i="1" dirty="0"/>
              <a:t>Xiangnan He, Lizi Liao, Hanwang Zhang, Liqiang Nie, Xia Hu, Tat-Seng </a:t>
            </a:r>
            <a:r>
              <a:rPr lang="tr-TR" sz="1500" i="1" dirty="0" smtClean="0"/>
              <a:t>Chua (2017). </a:t>
            </a:r>
            <a:r>
              <a:rPr lang="tr-TR" sz="1500" i="1" dirty="0"/>
              <a:t>Neural Collaborative </a:t>
            </a:r>
            <a:r>
              <a:rPr lang="tr-TR" sz="1500" i="1" dirty="0" smtClean="0"/>
              <a:t>Filtering</a:t>
            </a:r>
          </a:p>
          <a:p>
            <a:pPr marL="0" indent="0">
              <a:buNone/>
            </a:pPr>
            <a:r>
              <a:rPr lang="tr-TR" sz="1500" i="1" dirty="0"/>
              <a:t>https://arxiv.org/abs/1708.05031</a:t>
            </a:r>
          </a:p>
          <a:p>
            <a:pPr marL="0" indent="0">
              <a:buNone/>
            </a:pPr>
            <a:r>
              <a:rPr lang="tr-TR" sz="1500" dirty="0" smtClean="0"/>
              <a:t> </a:t>
            </a:r>
            <a:endParaRPr lang="tr-TR" sz="1500" dirty="0"/>
          </a:p>
        </p:txBody>
      </p:sp>
      <p:pic>
        <p:nvPicPr>
          <p:cNvPr id="3076" name="Picture 4" descr="2017-12-29-neural-collaborative-filtering.ipynb - Colabora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8423" y="2536933"/>
            <a:ext cx="5845251" cy="363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9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Methods</a:t>
            </a:r>
            <a:endParaRPr lang="tr-TR" dirty="0"/>
          </a:p>
        </p:txBody>
      </p:sp>
      <p:sp>
        <p:nvSpPr>
          <p:cNvPr id="6" name="Content Placeholder 2"/>
          <p:cNvSpPr txBox="1">
            <a:spLocks/>
          </p:cNvSpPr>
          <p:nvPr/>
        </p:nvSpPr>
        <p:spPr>
          <a:xfrm>
            <a:off x="814811" y="1737360"/>
            <a:ext cx="10267383" cy="4032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a:t>Bilateral VAE for Collaborative </a:t>
            </a:r>
            <a:r>
              <a:rPr lang="tr-TR" sz="2000" dirty="0" smtClean="0"/>
              <a:t>Filtering (BiVAECF)</a:t>
            </a:r>
            <a:endParaRPr lang="tr-TR" sz="2000" dirty="0"/>
          </a:p>
          <a:p>
            <a:pPr marL="0" indent="0">
              <a:buNone/>
            </a:pPr>
            <a:r>
              <a:rPr lang="tr-TR" sz="2000" dirty="0" smtClean="0"/>
              <a:t>First: </a:t>
            </a:r>
            <a:r>
              <a:rPr lang="tr-TR" sz="2000" i="1" dirty="0">
                <a:solidFill>
                  <a:srgbClr val="292929"/>
                </a:solidFill>
              </a:rPr>
              <a:t>Variational Autoencoders for Collaborative </a:t>
            </a:r>
            <a:r>
              <a:rPr lang="tr-TR" sz="2000" i="1" dirty="0" smtClean="0">
                <a:solidFill>
                  <a:srgbClr val="292929"/>
                </a:solidFill>
              </a:rPr>
              <a:t>Filtering(VAECF)</a:t>
            </a:r>
            <a:endParaRPr lang="tr-TR" sz="2000" dirty="0"/>
          </a:p>
        </p:txBody>
      </p:sp>
      <p:sp>
        <p:nvSpPr>
          <p:cNvPr id="3" name="Rectangle 2"/>
          <p:cNvSpPr/>
          <p:nvPr/>
        </p:nvSpPr>
        <p:spPr>
          <a:xfrm>
            <a:off x="928735" y="4698092"/>
            <a:ext cx="11832879" cy="323165"/>
          </a:xfrm>
          <a:prstGeom prst="rect">
            <a:avLst/>
          </a:prstGeom>
        </p:spPr>
        <p:txBody>
          <a:bodyPr wrap="square">
            <a:spAutoFit/>
          </a:bodyPr>
          <a:lstStyle/>
          <a:p>
            <a:r>
              <a:rPr lang="tr-TR" sz="1500" i="1" dirty="0">
                <a:solidFill>
                  <a:srgbClr val="292929"/>
                </a:solidFill>
              </a:rPr>
              <a:t> Dawen Liang, Rahul G. Krishnan, Matthew D. Hoffman, Tony </a:t>
            </a:r>
            <a:r>
              <a:rPr lang="tr-TR" sz="1500" i="1" dirty="0" smtClean="0">
                <a:solidFill>
                  <a:srgbClr val="292929"/>
                </a:solidFill>
              </a:rPr>
              <a:t>Jebara (2018). </a:t>
            </a:r>
            <a:r>
              <a:rPr lang="tr-TR" sz="1500" i="1" dirty="0">
                <a:solidFill>
                  <a:srgbClr val="292929"/>
                </a:solidFill>
              </a:rPr>
              <a:t>Variational Autoencoders for Collaborative Filtering</a:t>
            </a:r>
            <a:endParaRPr lang="tr-TR" sz="1500" i="1" dirty="0"/>
          </a:p>
        </p:txBody>
      </p:sp>
      <p:pic>
        <p:nvPicPr>
          <p:cNvPr id="4" name="Picture 3"/>
          <p:cNvPicPr>
            <a:picLocks noChangeAspect="1"/>
          </p:cNvPicPr>
          <p:nvPr/>
        </p:nvPicPr>
        <p:blipFill>
          <a:blip r:embed="rId3"/>
          <a:stretch>
            <a:fillRect/>
          </a:stretch>
        </p:blipFill>
        <p:spPr>
          <a:xfrm>
            <a:off x="1176949" y="2725087"/>
            <a:ext cx="4647445" cy="1972656"/>
          </a:xfrm>
          <a:prstGeom prst="rect">
            <a:avLst/>
          </a:prstGeom>
        </p:spPr>
      </p:pic>
      <p:pic>
        <p:nvPicPr>
          <p:cNvPr id="7" name="Picture 6"/>
          <p:cNvPicPr>
            <a:picLocks noChangeAspect="1"/>
          </p:cNvPicPr>
          <p:nvPr/>
        </p:nvPicPr>
        <p:blipFill>
          <a:blip r:embed="rId4"/>
          <a:stretch>
            <a:fillRect/>
          </a:stretch>
        </p:blipFill>
        <p:spPr>
          <a:xfrm>
            <a:off x="6528679" y="2645679"/>
            <a:ext cx="4667439" cy="2052064"/>
          </a:xfrm>
          <a:prstGeom prst="rect">
            <a:avLst/>
          </a:prstGeom>
        </p:spPr>
      </p:pic>
      <p:sp>
        <p:nvSpPr>
          <p:cNvPr id="8" name="Rectangle 7"/>
          <p:cNvSpPr/>
          <p:nvPr/>
        </p:nvSpPr>
        <p:spPr>
          <a:xfrm>
            <a:off x="337911" y="5287307"/>
            <a:ext cx="11516178" cy="1015663"/>
          </a:xfrm>
          <a:prstGeom prst="rect">
            <a:avLst/>
          </a:prstGeom>
          <a:ln>
            <a:solidFill>
              <a:schemeClr val="tx1"/>
            </a:solidFill>
          </a:ln>
        </p:spPr>
        <p:txBody>
          <a:bodyPr wrap="square">
            <a:spAutoFit/>
          </a:bodyPr>
          <a:lstStyle/>
          <a:p>
            <a:r>
              <a:rPr lang="tr-TR" sz="1500" dirty="0" smtClean="0">
                <a:latin typeface="-apple-system"/>
              </a:rPr>
              <a:t>«</a:t>
            </a:r>
            <a:r>
              <a:rPr lang="en-US" sz="1500" dirty="0" smtClean="0">
                <a:latin typeface="-apple-system"/>
              </a:rPr>
              <a:t>One </a:t>
            </a:r>
            <a:r>
              <a:rPr lang="en-US" sz="1500" dirty="0">
                <a:latin typeface="-apple-system"/>
              </a:rPr>
              <a:t>plausible explanation for the good results achieved by VAE on the CF task is its probabilistic nature. Indeed, the key difference of this model with neural networks is that VAE does not seek to learn deterministic representations, but rather learns distributions over these representations, thereby allowing it to account for uncertainty in the latent space. That property is particularly beneficial when dealing with sparse data where few observations are available</a:t>
            </a:r>
            <a:r>
              <a:rPr lang="en-US" sz="1500" dirty="0" smtClean="0">
                <a:latin typeface="-apple-system"/>
              </a:rPr>
              <a:t>.</a:t>
            </a:r>
            <a:r>
              <a:rPr lang="tr-TR" sz="1500" dirty="0" smtClean="0">
                <a:latin typeface="-apple-system"/>
              </a:rPr>
              <a:t>» - Microsoft Recommenders</a:t>
            </a:r>
            <a:endParaRPr lang="tr-TR" sz="1500" dirty="0"/>
          </a:p>
        </p:txBody>
      </p:sp>
    </p:spTree>
    <p:extLst>
      <p:ext uri="{BB962C8B-B14F-4D97-AF65-F5344CB8AC3E}">
        <p14:creationId xmlns:p14="http://schemas.microsoft.com/office/powerpoint/2010/main" val="41686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Methods</a:t>
            </a:r>
            <a:endParaRPr lang="tr-TR" dirty="0"/>
          </a:p>
        </p:txBody>
      </p:sp>
      <p:sp>
        <p:nvSpPr>
          <p:cNvPr id="6" name="Content Placeholder 2"/>
          <p:cNvSpPr txBox="1">
            <a:spLocks/>
          </p:cNvSpPr>
          <p:nvPr/>
        </p:nvSpPr>
        <p:spPr>
          <a:xfrm>
            <a:off x="729557" y="173736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a:t>Bilateral VAE for Collaborative </a:t>
            </a:r>
            <a:r>
              <a:rPr lang="tr-TR" sz="2000" dirty="0" smtClean="0"/>
              <a:t>Filtering (BiVAECF)</a:t>
            </a:r>
            <a:endParaRPr lang="tr-TR" sz="2000" dirty="0"/>
          </a:p>
          <a:p>
            <a:pPr marL="0" indent="0">
              <a:buNone/>
            </a:pPr>
            <a:r>
              <a:rPr lang="tr-TR" sz="1600" dirty="0"/>
              <a:t>Quoc Tuan Truong, Aghiles Salah, Hady W. Lauw (2021). Bilater Bilateral variational aut ariational autoencoder for collabor oencoder for collaborative filtering  </a:t>
            </a:r>
            <a:endParaRPr lang="tr-TR" sz="1600" dirty="0" smtClean="0"/>
          </a:p>
          <a:p>
            <a:pPr marL="0" indent="0">
              <a:buNone/>
            </a:pPr>
            <a:r>
              <a:rPr lang="tr-TR" sz="1500" i="1" dirty="0"/>
              <a:t>https://ink.library.smu.edu.sg/cgi/viewcontent.cgi?article=6955&amp;context=sis_research</a:t>
            </a:r>
            <a:r>
              <a:rPr lang="tr-TR" sz="1500" dirty="0" smtClean="0"/>
              <a:t> </a:t>
            </a:r>
            <a:endParaRPr lang="tr-TR" sz="1500" dirty="0"/>
          </a:p>
        </p:txBody>
      </p:sp>
      <p:pic>
        <p:nvPicPr>
          <p:cNvPr id="8" name="Picture 7"/>
          <p:cNvPicPr>
            <a:picLocks noChangeAspect="1"/>
          </p:cNvPicPr>
          <p:nvPr/>
        </p:nvPicPr>
        <p:blipFill>
          <a:blip r:embed="rId2"/>
          <a:stretch>
            <a:fillRect/>
          </a:stretch>
        </p:blipFill>
        <p:spPr>
          <a:xfrm>
            <a:off x="566595" y="3467909"/>
            <a:ext cx="7469297" cy="2507895"/>
          </a:xfrm>
          <a:prstGeom prst="rect">
            <a:avLst/>
          </a:prstGeom>
        </p:spPr>
      </p:pic>
      <p:sp>
        <p:nvSpPr>
          <p:cNvPr id="9" name="AutoShape 2" descr="Graphical Mode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 name="Picture 9"/>
          <p:cNvPicPr>
            <a:picLocks noChangeAspect="1"/>
          </p:cNvPicPr>
          <p:nvPr/>
        </p:nvPicPr>
        <p:blipFill>
          <a:blip r:embed="rId3"/>
          <a:stretch>
            <a:fillRect/>
          </a:stretch>
        </p:blipFill>
        <p:spPr>
          <a:xfrm>
            <a:off x="7918741" y="4092166"/>
            <a:ext cx="3870317" cy="1467179"/>
          </a:xfrm>
          <a:prstGeom prst="rect">
            <a:avLst/>
          </a:prstGeom>
        </p:spPr>
      </p:pic>
    </p:spTree>
    <p:extLst>
      <p:ext uri="{BB962C8B-B14F-4D97-AF65-F5344CB8AC3E}">
        <p14:creationId xmlns:p14="http://schemas.microsoft.com/office/powerpoint/2010/main" val="2447919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Datasets</a:t>
            </a:r>
            <a:endParaRPr lang="tr-TR" dirty="0"/>
          </a:p>
        </p:txBody>
      </p:sp>
      <p:pic>
        <p:nvPicPr>
          <p:cNvPr id="5" name="Picture 4"/>
          <p:cNvPicPr>
            <a:picLocks noChangeAspect="1"/>
          </p:cNvPicPr>
          <p:nvPr/>
        </p:nvPicPr>
        <p:blipFill>
          <a:blip r:embed="rId2"/>
          <a:stretch>
            <a:fillRect/>
          </a:stretch>
        </p:blipFill>
        <p:spPr>
          <a:xfrm>
            <a:off x="2471406" y="4247868"/>
            <a:ext cx="6705977" cy="1315958"/>
          </a:xfrm>
          <a:prstGeom prst="rect">
            <a:avLst/>
          </a:prstGeom>
        </p:spPr>
      </p:pic>
      <p:sp>
        <p:nvSpPr>
          <p:cNvPr id="6" name="Content Placeholder 2"/>
          <p:cNvSpPr txBox="1">
            <a:spLocks/>
          </p:cNvSpPr>
          <p:nvPr/>
        </p:nvSpPr>
        <p:spPr>
          <a:xfrm>
            <a:off x="640080" y="182562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smtClean="0"/>
              <a:t>MovieLens – 1M</a:t>
            </a:r>
          </a:p>
          <a:p>
            <a:pPr marL="457200" lvl="1" indent="0">
              <a:buNone/>
            </a:pPr>
            <a:r>
              <a:rPr lang="tr-TR" sz="1500" dirty="0" smtClean="0"/>
              <a:t>- Columns: user_id, item_id, rating, timestamp</a:t>
            </a:r>
          </a:p>
          <a:p>
            <a:pPr marL="457200" lvl="1" indent="0">
              <a:buNone/>
            </a:pPr>
            <a:r>
              <a:rPr lang="tr-TR" sz="1500" dirty="0" smtClean="0"/>
              <a:t>- Rating scale: [1,5]</a:t>
            </a:r>
          </a:p>
          <a:p>
            <a:pPr marL="457200" lvl="1" indent="0">
              <a:buNone/>
            </a:pPr>
            <a:endParaRPr lang="tr-TR" sz="1900" dirty="0" smtClean="0"/>
          </a:p>
          <a:p>
            <a:pPr marL="0" indent="0">
              <a:buNone/>
            </a:pPr>
            <a:r>
              <a:rPr lang="tr-TR" sz="1500" i="1" dirty="0"/>
              <a:t>https://grouplens.org/datasets/movielens/</a:t>
            </a:r>
            <a:endParaRPr lang="tr-TR" sz="1500" i="1" dirty="0" smtClean="0"/>
          </a:p>
        </p:txBody>
      </p:sp>
      <p:sp>
        <p:nvSpPr>
          <p:cNvPr id="7" name="Content Placeholder 2"/>
          <p:cNvSpPr txBox="1">
            <a:spLocks/>
          </p:cNvSpPr>
          <p:nvPr/>
        </p:nvSpPr>
        <p:spPr>
          <a:xfrm>
            <a:off x="6126480" y="1737360"/>
            <a:ext cx="55475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smtClean="0"/>
              <a:t>EachMovie</a:t>
            </a:r>
          </a:p>
          <a:p>
            <a:pPr marL="457200" lvl="1" indent="0">
              <a:buNone/>
            </a:pPr>
            <a:r>
              <a:rPr lang="tr-TR" sz="1500" dirty="0" smtClean="0"/>
              <a:t>- Columns:  user_id, item_id, score, timestamp</a:t>
            </a:r>
          </a:p>
          <a:p>
            <a:pPr marL="457200" lvl="1" indent="0">
              <a:buNone/>
            </a:pPr>
            <a:r>
              <a:rPr lang="tr-TR" sz="1500" dirty="0" smtClean="0"/>
              <a:t>- Score scale: {0, 0.2, 0.4, 0.6, 0.8, 1.0}</a:t>
            </a:r>
          </a:p>
          <a:p>
            <a:pPr marL="457200" lvl="1" indent="0">
              <a:buNone/>
            </a:pPr>
            <a:r>
              <a:rPr lang="tr-TR" sz="1500" i="1" dirty="0" smtClean="0"/>
              <a:t>rating = score * 5</a:t>
            </a:r>
          </a:p>
          <a:p>
            <a:pPr marL="457200" lvl="1" indent="0">
              <a:buNone/>
            </a:pPr>
            <a:endParaRPr lang="tr-TR" sz="1500" i="1" dirty="0"/>
          </a:p>
          <a:p>
            <a:pPr marL="0" indent="0">
              <a:buNone/>
            </a:pPr>
            <a:r>
              <a:rPr lang="tr-TR" sz="1500" i="1" dirty="0"/>
              <a:t>https://grouplens.org/datasets/eachmovie/</a:t>
            </a:r>
          </a:p>
        </p:txBody>
      </p:sp>
    </p:spTree>
    <p:extLst>
      <p:ext uri="{BB962C8B-B14F-4D97-AF65-F5344CB8AC3E}">
        <p14:creationId xmlns:p14="http://schemas.microsoft.com/office/powerpoint/2010/main" val="1513652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210</TotalTime>
  <Words>727</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Retrospect</vt:lpstr>
      <vt:lpstr>Rating Prediction Benchmarks</vt:lpstr>
      <vt:lpstr>About Project</vt:lpstr>
      <vt:lpstr>Agenda</vt:lpstr>
      <vt:lpstr>Methods</vt:lpstr>
      <vt:lpstr>Methods</vt:lpstr>
      <vt:lpstr>Methods</vt:lpstr>
      <vt:lpstr>Methods</vt:lpstr>
      <vt:lpstr>Methods</vt:lpstr>
      <vt:lpstr>Datasets</vt:lpstr>
      <vt:lpstr>Experiment Setup</vt:lpstr>
      <vt:lpstr>Experiment Setup</vt:lpstr>
      <vt:lpstr>Experiment Results</vt:lpstr>
      <vt:lpstr>Conclusion</vt:lpstr>
      <vt:lpstr>References</vt:lpstr>
    </vt:vector>
  </TitlesOfParts>
  <Company>VODAFONE TELEKOMUNIKASYON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dc:title>
  <dc:creator>Burabak, Mert, Vodafone</dc:creator>
  <cp:lastModifiedBy>Burabak, Mert, Vodafone</cp:lastModifiedBy>
  <cp:revision>19</cp:revision>
  <dcterms:created xsi:type="dcterms:W3CDTF">2022-01-19T15:08:46Z</dcterms:created>
  <dcterms:modified xsi:type="dcterms:W3CDTF">2022-01-20T15:03:55Z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Mert.Burabak@vodafone.com</vt:lpwstr>
  </property>
  <property fmtid="{D5CDD505-2E9C-101B-9397-08002B2CF9AE}" pid="5" name="MSIP_Label_0359f705-2ba0-454b-9cfc-6ce5bcaac040_SetDate">
    <vt:lpwstr>2022-01-19T15:48:59.7244438Z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