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A7DA-71C8-4A5E-B185-B9FB10E631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35E641D-F7E1-465F-84DB-D7BB2AFAFCAC}">
      <dgm:prSet phldrT="[Texto]"/>
      <dgm:spPr/>
      <dgm:t>
        <a:bodyPr/>
        <a:lstStyle/>
        <a:p>
          <a:pPr algn="ctr">
            <a:lnSpc>
              <a:spcPct val="150000"/>
            </a:lnSpc>
          </a:pPr>
          <a:r>
            <a:rPr lang="pt-PT" b="0"/>
            <a:t>Regras de Shneiderman</a:t>
          </a:r>
          <a:endParaRPr lang="pt-PT" b="0" dirty="0"/>
        </a:p>
      </dgm:t>
    </dgm:pt>
    <dgm:pt modelId="{26F81515-E7BB-44AA-9F92-B5A33AB50F01}" type="parTrans" cxnId="{80F293EF-2224-4D02-A738-9285CE9AAF30}">
      <dgm:prSet/>
      <dgm:spPr/>
      <dgm:t>
        <a:bodyPr/>
        <a:lstStyle/>
        <a:p>
          <a:endParaRPr lang="pt-PT"/>
        </a:p>
      </dgm:t>
    </dgm:pt>
    <dgm:pt modelId="{1A02D867-E046-4059-8268-D2D83FB77BD6}" type="sibTrans" cxnId="{80F293EF-2224-4D02-A738-9285CE9AAF30}">
      <dgm:prSet/>
      <dgm:spPr/>
      <dgm:t>
        <a:bodyPr/>
        <a:lstStyle/>
        <a:p>
          <a:endParaRPr lang="pt-PT"/>
        </a:p>
      </dgm:t>
    </dgm:pt>
    <dgm:pt modelId="{F6FCD646-639E-4319-B05D-6ABB43CBD17B}">
      <dgm:prSet phldrT="[Texto]"/>
      <dgm:spPr/>
      <dgm:t>
        <a:bodyPr/>
        <a:lstStyle/>
        <a:p>
          <a:pPr algn="ctr">
            <a:lnSpc>
              <a:spcPct val="150000"/>
            </a:lnSpc>
          </a:pPr>
          <a:r>
            <a:rPr lang="pt-PT" b="0"/>
            <a:t>Heurísticas de Nielsen</a:t>
          </a:r>
          <a:endParaRPr lang="pt-PT" b="0" dirty="0"/>
        </a:p>
      </dgm:t>
    </dgm:pt>
    <dgm:pt modelId="{1F40BABE-1E22-49F1-88D0-A7511463C993}" type="parTrans" cxnId="{3A4E8856-C4FB-497E-AF61-0CC36D65DB66}">
      <dgm:prSet/>
      <dgm:spPr/>
      <dgm:t>
        <a:bodyPr/>
        <a:lstStyle/>
        <a:p>
          <a:endParaRPr lang="pt-PT"/>
        </a:p>
      </dgm:t>
    </dgm:pt>
    <dgm:pt modelId="{63C9417A-F5EB-4069-9ABB-F4E8F7D1EB11}" type="sibTrans" cxnId="{3A4E8856-C4FB-497E-AF61-0CC36D65DB66}">
      <dgm:prSet/>
      <dgm:spPr/>
      <dgm:t>
        <a:bodyPr/>
        <a:lstStyle/>
        <a:p>
          <a:endParaRPr lang="pt-PT"/>
        </a:p>
      </dgm:t>
    </dgm:pt>
    <dgm:pt modelId="{D5405407-62FC-4B17-840C-D262809DE29B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/>
            <a:t>Consistência e </a:t>
          </a:r>
          <a:r>
            <a:rPr lang="pt-PT" i="1"/>
            <a:t>standards</a:t>
          </a:r>
          <a:endParaRPr lang="pt-PT" dirty="0"/>
        </a:p>
      </dgm:t>
    </dgm:pt>
    <dgm:pt modelId="{7AF8737D-5FD6-403F-94BD-F819F795028D}" type="parTrans" cxnId="{4B7A8889-225D-45D2-A081-9189C15988DF}">
      <dgm:prSet/>
      <dgm:spPr/>
      <dgm:t>
        <a:bodyPr/>
        <a:lstStyle/>
        <a:p>
          <a:endParaRPr lang="pt-PT"/>
        </a:p>
      </dgm:t>
    </dgm:pt>
    <dgm:pt modelId="{AC6DC544-8167-4307-A7B9-355C351E2CEF}" type="sibTrans" cxnId="{4B7A8889-225D-45D2-A081-9189C15988DF}">
      <dgm:prSet/>
      <dgm:spPr/>
      <dgm:t>
        <a:bodyPr/>
        <a:lstStyle/>
        <a:p>
          <a:endParaRPr lang="pt-PT"/>
        </a:p>
      </dgm:t>
    </dgm:pt>
    <dgm:pt modelId="{5EC07139-AA22-4313-A65E-BB5202B7F8AD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Prevenção de erros</a:t>
          </a:r>
        </a:p>
      </dgm:t>
    </dgm:pt>
    <dgm:pt modelId="{8C0A1E3B-55CD-4A42-AE7D-9E68E0C3D3FB}" type="parTrans" cxnId="{AD9E1503-601E-4BAC-A2FB-4649FD12A256}">
      <dgm:prSet/>
      <dgm:spPr/>
      <dgm:t>
        <a:bodyPr/>
        <a:lstStyle/>
        <a:p>
          <a:endParaRPr lang="pt-PT"/>
        </a:p>
      </dgm:t>
    </dgm:pt>
    <dgm:pt modelId="{0F7A89E0-5E48-4C26-8935-C7808A3B04DB}" type="sibTrans" cxnId="{AD9E1503-601E-4BAC-A2FB-4649FD12A256}">
      <dgm:prSet/>
      <dgm:spPr/>
      <dgm:t>
        <a:bodyPr/>
        <a:lstStyle/>
        <a:p>
          <a:endParaRPr lang="pt-PT"/>
        </a:p>
      </dgm:t>
    </dgm:pt>
    <dgm:pt modelId="{31F681AE-AE98-4673-850E-392882B6A61E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Manter a consistência</a:t>
          </a:r>
        </a:p>
      </dgm:t>
    </dgm:pt>
    <dgm:pt modelId="{0C3B64ED-A217-4071-AB2D-783679F1818C}" type="sibTrans" cxnId="{EA640CC8-B6A7-448C-846D-7849890CB842}">
      <dgm:prSet/>
      <dgm:spPr/>
      <dgm:t>
        <a:bodyPr/>
        <a:lstStyle/>
        <a:p>
          <a:endParaRPr lang="pt-PT"/>
        </a:p>
      </dgm:t>
    </dgm:pt>
    <dgm:pt modelId="{EBD30A71-EDE3-4737-9ED1-72F849DEB40B}" type="parTrans" cxnId="{EA640CC8-B6A7-448C-846D-7849890CB842}">
      <dgm:prSet/>
      <dgm:spPr/>
      <dgm:t>
        <a:bodyPr/>
        <a:lstStyle/>
        <a:p>
          <a:endParaRPr lang="pt-PT"/>
        </a:p>
      </dgm:t>
    </dgm:pt>
    <dgm:pt modelId="{2EFA9247-757B-4882-84D9-AC566057C71E}">
      <dgm:prSet phldrT="[Texto]"/>
      <dgm:spPr/>
      <dgm:t>
        <a:bodyPr/>
        <a:lstStyle/>
        <a:p>
          <a:pPr algn="ctr">
            <a:lnSpc>
              <a:spcPct val="150000"/>
            </a:lnSpc>
          </a:pPr>
          <a:r>
            <a:rPr lang="pt-PT"/>
            <a:t>Princípios de Norman</a:t>
          </a:r>
          <a:endParaRPr lang="pt-PT" dirty="0"/>
        </a:p>
      </dgm:t>
    </dgm:pt>
    <dgm:pt modelId="{7F489E3C-7835-4AD1-BC4B-A9388D770ED9}" type="parTrans" cxnId="{586F7AAC-3F47-4BA1-97EF-7437D0BCED55}">
      <dgm:prSet/>
      <dgm:spPr/>
      <dgm:t>
        <a:bodyPr/>
        <a:lstStyle/>
        <a:p>
          <a:endParaRPr lang="pt-PT"/>
        </a:p>
      </dgm:t>
    </dgm:pt>
    <dgm:pt modelId="{E3E49B68-B221-434E-8EF0-53E3574B5A51}" type="sibTrans" cxnId="{586F7AAC-3F47-4BA1-97EF-7437D0BCED55}">
      <dgm:prSet/>
      <dgm:spPr/>
      <dgm:t>
        <a:bodyPr/>
        <a:lstStyle/>
        <a:p>
          <a:endParaRPr lang="pt-PT"/>
        </a:p>
      </dgm:t>
    </dgm:pt>
    <dgm:pt modelId="{0A8E21F3-2584-4A30-AFA6-B63CFBBC9AAF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Utilizar conhecimento do utilizador</a:t>
          </a:r>
        </a:p>
      </dgm:t>
    </dgm:pt>
    <dgm:pt modelId="{872A79D7-82E5-4A15-A1A8-878E2A701A6E}" type="parTrans" cxnId="{62A84206-ADEF-4266-A17E-20C59679A700}">
      <dgm:prSet/>
      <dgm:spPr/>
      <dgm:t>
        <a:bodyPr/>
        <a:lstStyle/>
        <a:p>
          <a:endParaRPr lang="pt-PT"/>
        </a:p>
      </dgm:t>
    </dgm:pt>
    <dgm:pt modelId="{B1A8289E-34E3-4677-98C4-E9B901C96A58}" type="sibTrans" cxnId="{62A84206-ADEF-4266-A17E-20C59679A700}">
      <dgm:prSet/>
      <dgm:spPr/>
      <dgm:t>
        <a:bodyPr/>
        <a:lstStyle/>
        <a:p>
          <a:endParaRPr lang="pt-PT"/>
        </a:p>
      </dgm:t>
    </dgm:pt>
    <dgm:pt modelId="{5548B808-41D9-4D4E-BDA9-6BB849CFE783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Oferecer prevenção e recuperação de erros</a:t>
          </a:r>
        </a:p>
      </dgm:t>
    </dgm:pt>
    <dgm:pt modelId="{5DDF1C95-8B26-4F84-BE10-37B9C42D8837}" type="parTrans" cxnId="{A73F2599-FB2B-4C68-8168-13E703BAC29B}">
      <dgm:prSet/>
      <dgm:spPr/>
      <dgm:t>
        <a:bodyPr/>
        <a:lstStyle/>
        <a:p>
          <a:endParaRPr lang="pt-PT"/>
        </a:p>
      </dgm:t>
    </dgm:pt>
    <dgm:pt modelId="{437EF58E-9F4C-418F-81D2-1385A18CCF82}" type="sibTrans" cxnId="{A73F2599-FB2B-4C68-8168-13E703BAC29B}">
      <dgm:prSet/>
      <dgm:spPr/>
      <dgm:t>
        <a:bodyPr/>
        <a:lstStyle/>
        <a:p>
          <a:endParaRPr lang="pt-PT"/>
        </a:p>
      </dgm:t>
    </dgm:pt>
    <dgm:pt modelId="{42BB88DC-C62B-400C-9943-989F5C1E61B9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Permitir desfazer facilmente as operações</a:t>
          </a:r>
        </a:p>
      </dgm:t>
    </dgm:pt>
    <dgm:pt modelId="{30337356-7EFC-40ED-8D46-47FEC34DD722}" type="parTrans" cxnId="{38E6DC92-783D-4427-AC03-BF189531A9ED}">
      <dgm:prSet/>
      <dgm:spPr/>
      <dgm:t>
        <a:bodyPr/>
        <a:lstStyle/>
        <a:p>
          <a:endParaRPr lang="pt-PT"/>
        </a:p>
      </dgm:t>
    </dgm:pt>
    <dgm:pt modelId="{9AB4FC8B-7C77-4DBD-BE63-2CB37D951B1D}" type="sibTrans" cxnId="{38E6DC92-783D-4427-AC03-BF189531A9ED}">
      <dgm:prSet/>
      <dgm:spPr/>
      <dgm:t>
        <a:bodyPr/>
        <a:lstStyle/>
        <a:p>
          <a:endParaRPr lang="pt-PT"/>
        </a:p>
      </dgm:t>
    </dgm:pt>
    <dgm:pt modelId="{875F0599-FDA0-48D9-A52D-21B36D8A3F49}">
      <dgm:prSet phldrT="[Texto]"/>
      <dgm:spPr/>
      <dgm:t>
        <a:bodyPr/>
        <a:lstStyle/>
        <a:p>
          <a:pPr algn="l">
            <a:lnSpc>
              <a:spcPct val="150000"/>
            </a:lnSpc>
          </a:pPr>
          <a:endParaRPr lang="pt-PT" dirty="0"/>
        </a:p>
      </dgm:t>
    </dgm:pt>
    <dgm:pt modelId="{9A263400-B2F7-4B83-A2E7-C2E0F11C0902}" type="parTrans" cxnId="{9565A447-0947-4DB6-839A-4B8C7368E12F}">
      <dgm:prSet/>
      <dgm:spPr/>
      <dgm:t>
        <a:bodyPr/>
        <a:lstStyle/>
        <a:p>
          <a:endParaRPr lang="pt-PT"/>
        </a:p>
      </dgm:t>
    </dgm:pt>
    <dgm:pt modelId="{A0DE3DFC-F66B-4390-BD45-F3F76459AAE9}" type="sibTrans" cxnId="{9565A447-0947-4DB6-839A-4B8C7368E12F}">
      <dgm:prSet/>
      <dgm:spPr/>
      <dgm:t>
        <a:bodyPr/>
        <a:lstStyle/>
        <a:p>
          <a:endParaRPr lang="pt-PT"/>
        </a:p>
      </dgm:t>
    </dgm:pt>
    <dgm:pt modelId="{18C8D590-9241-47E0-9334-250D098D28F8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Desenho minimalista e estético</a:t>
          </a:r>
        </a:p>
      </dgm:t>
    </dgm:pt>
    <dgm:pt modelId="{908D53F6-B587-4E0B-AC2D-F0869919F389}" type="parTrans" cxnId="{29BEBBA2-2E5B-4154-8D46-6DB0A2B253B4}">
      <dgm:prSet/>
      <dgm:spPr/>
      <dgm:t>
        <a:bodyPr/>
        <a:lstStyle/>
        <a:p>
          <a:endParaRPr lang="pt-PT"/>
        </a:p>
      </dgm:t>
    </dgm:pt>
    <dgm:pt modelId="{5CE4876B-3DF5-48FE-9115-17CFD380CB3A}" type="sibTrans" cxnId="{29BEBBA2-2E5B-4154-8D46-6DB0A2B253B4}">
      <dgm:prSet/>
      <dgm:spPr/>
      <dgm:t>
        <a:bodyPr/>
        <a:lstStyle/>
        <a:p>
          <a:endParaRPr lang="pt-PT"/>
        </a:p>
      </dgm:t>
    </dgm:pt>
    <dgm:pt modelId="{A65E72C9-C4D5-4540-B1DD-93107E9250AF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Explorar o poder das limitações</a:t>
          </a:r>
        </a:p>
      </dgm:t>
    </dgm:pt>
    <dgm:pt modelId="{27D82BD6-8F61-49F1-A445-9C982AE70F37}" type="parTrans" cxnId="{D3A9DEB7-912A-4214-BD04-7F945962ED13}">
      <dgm:prSet/>
      <dgm:spPr/>
      <dgm:t>
        <a:bodyPr/>
        <a:lstStyle/>
        <a:p>
          <a:endParaRPr lang="pt-PT"/>
        </a:p>
      </dgm:t>
    </dgm:pt>
    <dgm:pt modelId="{5611585A-92F4-4CD3-B924-7563B4ED344F}" type="sibTrans" cxnId="{D3A9DEB7-912A-4214-BD04-7F945962ED13}">
      <dgm:prSet/>
      <dgm:spPr/>
      <dgm:t>
        <a:bodyPr/>
        <a:lstStyle/>
        <a:p>
          <a:endParaRPr lang="pt-PT"/>
        </a:p>
      </dgm:t>
    </dgm:pt>
    <dgm:pt modelId="{5D17DE68-153F-43A4-8FDE-255577A27885}">
      <dgm:prSet phldrT="[Texto]"/>
      <dgm:spPr/>
      <dgm:t>
        <a:bodyPr/>
        <a:lstStyle/>
        <a:p>
          <a:pPr algn="l">
            <a:lnSpc>
              <a:spcPct val="150000"/>
            </a:lnSpc>
          </a:pPr>
          <a:r>
            <a:rPr lang="pt-PT" dirty="0"/>
            <a:t>Desenhar para o erro</a:t>
          </a:r>
        </a:p>
      </dgm:t>
    </dgm:pt>
    <dgm:pt modelId="{51947738-611C-46FC-985A-5B521B69B8B4}" type="parTrans" cxnId="{F4D8A6C4-F27D-455B-943F-17B71E588465}">
      <dgm:prSet/>
      <dgm:spPr/>
      <dgm:t>
        <a:bodyPr/>
        <a:lstStyle/>
        <a:p>
          <a:endParaRPr lang="pt-PT"/>
        </a:p>
      </dgm:t>
    </dgm:pt>
    <dgm:pt modelId="{FB8F59B3-20CF-46FA-80B7-2842F397B515}" type="sibTrans" cxnId="{F4D8A6C4-F27D-455B-943F-17B71E588465}">
      <dgm:prSet/>
      <dgm:spPr/>
      <dgm:t>
        <a:bodyPr/>
        <a:lstStyle/>
        <a:p>
          <a:endParaRPr lang="pt-PT"/>
        </a:p>
      </dgm:t>
    </dgm:pt>
    <dgm:pt modelId="{303EB5D2-CF41-4C10-9BD1-323CC70C8F48}" type="pres">
      <dgm:prSet presAssocID="{1D66A7DA-71C8-4A5E-B185-B9FB10E6315E}" presName="diagram" presStyleCnt="0">
        <dgm:presLayoutVars>
          <dgm:dir/>
          <dgm:resizeHandles val="exact"/>
        </dgm:presLayoutVars>
      </dgm:prSet>
      <dgm:spPr/>
    </dgm:pt>
    <dgm:pt modelId="{1AEEE6C8-199E-43CE-A511-F0A4A9BA0F82}" type="pres">
      <dgm:prSet presAssocID="{035E641D-F7E1-465F-84DB-D7BB2AFAFCAC}" presName="node" presStyleLbl="node1" presStyleIdx="0" presStyleCnt="3">
        <dgm:presLayoutVars>
          <dgm:bulletEnabled val="1"/>
        </dgm:presLayoutVars>
      </dgm:prSet>
      <dgm:spPr/>
    </dgm:pt>
    <dgm:pt modelId="{F71FF6F5-29EA-4549-8725-B6D439AE2448}" type="pres">
      <dgm:prSet presAssocID="{1A02D867-E046-4059-8268-D2D83FB77BD6}" presName="sibTrans" presStyleCnt="0"/>
      <dgm:spPr/>
    </dgm:pt>
    <dgm:pt modelId="{759F9F23-672B-4B68-A57A-A02269E35EAC}" type="pres">
      <dgm:prSet presAssocID="{F6FCD646-639E-4319-B05D-6ABB43CBD17B}" presName="node" presStyleLbl="node1" presStyleIdx="1" presStyleCnt="3">
        <dgm:presLayoutVars>
          <dgm:bulletEnabled val="1"/>
        </dgm:presLayoutVars>
      </dgm:prSet>
      <dgm:spPr/>
    </dgm:pt>
    <dgm:pt modelId="{1FF55DEA-3CA5-404F-9E47-33DFB63DF485}" type="pres">
      <dgm:prSet presAssocID="{63C9417A-F5EB-4069-9ABB-F4E8F7D1EB11}" presName="sibTrans" presStyleCnt="0"/>
      <dgm:spPr/>
    </dgm:pt>
    <dgm:pt modelId="{9EFA6596-DA1D-408F-B148-5A5826997B32}" type="pres">
      <dgm:prSet presAssocID="{2EFA9247-757B-4882-84D9-AC566057C71E}" presName="node" presStyleLbl="node1" presStyleIdx="2" presStyleCnt="3" custLinFactNeighborY="706">
        <dgm:presLayoutVars>
          <dgm:bulletEnabled val="1"/>
        </dgm:presLayoutVars>
      </dgm:prSet>
      <dgm:spPr/>
    </dgm:pt>
  </dgm:ptLst>
  <dgm:cxnLst>
    <dgm:cxn modelId="{387B2141-ECE9-4ECC-90A2-F74798B0009F}" type="presOf" srcId="{875F0599-FDA0-48D9-A52D-21B36D8A3F49}" destId="{1AEEE6C8-199E-43CE-A511-F0A4A9BA0F82}" srcOrd="0" destOrd="4" presId="urn:microsoft.com/office/officeart/2005/8/layout/default"/>
    <dgm:cxn modelId="{9E95019D-309E-42D8-86AE-D8F8D0C1CD1A}" type="presOf" srcId="{5D17DE68-153F-43A4-8FDE-255577A27885}" destId="{9EFA6596-DA1D-408F-B148-5A5826997B32}" srcOrd="0" destOrd="3" presId="urn:microsoft.com/office/officeart/2005/8/layout/default"/>
    <dgm:cxn modelId="{29BEBBA2-2E5B-4154-8D46-6DB0A2B253B4}" srcId="{F6FCD646-639E-4319-B05D-6ABB43CBD17B}" destId="{18C8D590-9241-47E0-9334-250D098D28F8}" srcOrd="2" destOrd="0" parTransId="{908D53F6-B587-4E0B-AC2D-F0869919F389}" sibTransId="{5CE4876B-3DF5-48FE-9115-17CFD380CB3A}"/>
    <dgm:cxn modelId="{38E6DC92-783D-4427-AC03-BF189531A9ED}" srcId="{035E641D-F7E1-465F-84DB-D7BB2AFAFCAC}" destId="{42BB88DC-C62B-400C-9943-989F5C1E61B9}" srcOrd="2" destOrd="0" parTransId="{30337356-7EFC-40ED-8D46-47FEC34DD722}" sibTransId="{9AB4FC8B-7C77-4DBD-BE63-2CB37D951B1D}"/>
    <dgm:cxn modelId="{3A4E8856-C4FB-497E-AF61-0CC36D65DB66}" srcId="{1D66A7DA-71C8-4A5E-B185-B9FB10E6315E}" destId="{F6FCD646-639E-4319-B05D-6ABB43CBD17B}" srcOrd="1" destOrd="0" parTransId="{1F40BABE-1E22-49F1-88D0-A7511463C993}" sibTransId="{63C9417A-F5EB-4069-9ABB-F4E8F7D1EB11}"/>
    <dgm:cxn modelId="{2FF13682-623A-4072-A24B-2BE2C40FF1BB}" type="presOf" srcId="{1D66A7DA-71C8-4A5E-B185-B9FB10E6315E}" destId="{303EB5D2-CF41-4C10-9BD1-323CC70C8F48}" srcOrd="0" destOrd="0" presId="urn:microsoft.com/office/officeart/2005/8/layout/default"/>
    <dgm:cxn modelId="{5D6B72FC-3B84-487F-B78D-002DF526D5EB}" type="presOf" srcId="{D5405407-62FC-4B17-840C-D262809DE29B}" destId="{759F9F23-672B-4B68-A57A-A02269E35EAC}" srcOrd="0" destOrd="1" presId="urn:microsoft.com/office/officeart/2005/8/layout/default"/>
    <dgm:cxn modelId="{4B7A8889-225D-45D2-A081-9189C15988DF}" srcId="{F6FCD646-639E-4319-B05D-6ABB43CBD17B}" destId="{D5405407-62FC-4B17-840C-D262809DE29B}" srcOrd="0" destOrd="0" parTransId="{7AF8737D-5FD6-403F-94BD-F819F795028D}" sibTransId="{AC6DC544-8167-4307-A7B9-355C351E2CEF}"/>
    <dgm:cxn modelId="{106A9BC5-BEDE-4DC4-83D7-EE2C88A7D56D}" type="presOf" srcId="{42BB88DC-C62B-400C-9943-989F5C1E61B9}" destId="{1AEEE6C8-199E-43CE-A511-F0A4A9BA0F82}" srcOrd="0" destOrd="3" presId="urn:microsoft.com/office/officeart/2005/8/layout/default"/>
    <dgm:cxn modelId="{71C37EAC-247E-4F2D-A250-C876AD9CB803}" type="presOf" srcId="{5EC07139-AA22-4313-A65E-BB5202B7F8AD}" destId="{759F9F23-672B-4B68-A57A-A02269E35EAC}" srcOrd="0" destOrd="2" presId="urn:microsoft.com/office/officeart/2005/8/layout/default"/>
    <dgm:cxn modelId="{DCCBFF08-0077-4126-96F8-F2F4BF626AD2}" type="presOf" srcId="{31F681AE-AE98-4673-850E-392882B6A61E}" destId="{1AEEE6C8-199E-43CE-A511-F0A4A9BA0F82}" srcOrd="0" destOrd="1" presId="urn:microsoft.com/office/officeart/2005/8/layout/default"/>
    <dgm:cxn modelId="{586F7AAC-3F47-4BA1-97EF-7437D0BCED55}" srcId="{1D66A7DA-71C8-4A5E-B185-B9FB10E6315E}" destId="{2EFA9247-757B-4882-84D9-AC566057C71E}" srcOrd="2" destOrd="0" parTransId="{7F489E3C-7835-4AD1-BC4B-A9388D770ED9}" sibTransId="{E3E49B68-B221-434E-8EF0-53E3574B5A51}"/>
    <dgm:cxn modelId="{1C7D30DE-01F6-4ABE-B794-EE1C916AA7FC}" type="presOf" srcId="{5548B808-41D9-4D4E-BDA9-6BB849CFE783}" destId="{1AEEE6C8-199E-43CE-A511-F0A4A9BA0F82}" srcOrd="0" destOrd="2" presId="urn:microsoft.com/office/officeart/2005/8/layout/default"/>
    <dgm:cxn modelId="{EC7D08D7-C45A-4D50-81F6-21EDEB1E1D4E}" type="presOf" srcId="{035E641D-F7E1-465F-84DB-D7BB2AFAFCAC}" destId="{1AEEE6C8-199E-43CE-A511-F0A4A9BA0F82}" srcOrd="0" destOrd="0" presId="urn:microsoft.com/office/officeart/2005/8/layout/default"/>
    <dgm:cxn modelId="{D3A9DEB7-912A-4214-BD04-7F945962ED13}" srcId="{2EFA9247-757B-4882-84D9-AC566057C71E}" destId="{A65E72C9-C4D5-4540-B1DD-93107E9250AF}" srcOrd="1" destOrd="0" parTransId="{27D82BD6-8F61-49F1-A445-9C982AE70F37}" sibTransId="{5611585A-92F4-4CD3-B924-7563B4ED344F}"/>
    <dgm:cxn modelId="{80F293EF-2224-4D02-A738-9285CE9AAF30}" srcId="{1D66A7DA-71C8-4A5E-B185-B9FB10E6315E}" destId="{035E641D-F7E1-465F-84DB-D7BB2AFAFCAC}" srcOrd="0" destOrd="0" parTransId="{26F81515-E7BB-44AA-9F92-B5A33AB50F01}" sibTransId="{1A02D867-E046-4059-8268-D2D83FB77BD6}"/>
    <dgm:cxn modelId="{62A84206-ADEF-4266-A17E-20C59679A700}" srcId="{2EFA9247-757B-4882-84D9-AC566057C71E}" destId="{0A8E21F3-2584-4A30-AFA6-B63CFBBC9AAF}" srcOrd="0" destOrd="0" parTransId="{872A79D7-82E5-4A15-A1A8-878E2A701A6E}" sibTransId="{B1A8289E-34E3-4677-98C4-E9B901C96A58}"/>
    <dgm:cxn modelId="{4C19570F-0CD7-48ED-9307-28E9759A45B9}" type="presOf" srcId="{18C8D590-9241-47E0-9334-250D098D28F8}" destId="{759F9F23-672B-4B68-A57A-A02269E35EAC}" srcOrd="0" destOrd="3" presId="urn:microsoft.com/office/officeart/2005/8/layout/default"/>
    <dgm:cxn modelId="{F4D8A6C4-F27D-455B-943F-17B71E588465}" srcId="{2EFA9247-757B-4882-84D9-AC566057C71E}" destId="{5D17DE68-153F-43A4-8FDE-255577A27885}" srcOrd="2" destOrd="0" parTransId="{51947738-611C-46FC-985A-5B521B69B8B4}" sibTransId="{FB8F59B3-20CF-46FA-80B7-2842F397B515}"/>
    <dgm:cxn modelId="{AD9E1503-601E-4BAC-A2FB-4649FD12A256}" srcId="{F6FCD646-639E-4319-B05D-6ABB43CBD17B}" destId="{5EC07139-AA22-4313-A65E-BB5202B7F8AD}" srcOrd="1" destOrd="0" parTransId="{8C0A1E3B-55CD-4A42-AE7D-9E68E0C3D3FB}" sibTransId="{0F7A89E0-5E48-4C26-8935-C7808A3B04DB}"/>
    <dgm:cxn modelId="{A73F2599-FB2B-4C68-8168-13E703BAC29B}" srcId="{035E641D-F7E1-465F-84DB-D7BB2AFAFCAC}" destId="{5548B808-41D9-4D4E-BDA9-6BB849CFE783}" srcOrd="1" destOrd="0" parTransId="{5DDF1C95-8B26-4F84-BE10-37B9C42D8837}" sibTransId="{437EF58E-9F4C-418F-81D2-1385A18CCF82}"/>
    <dgm:cxn modelId="{9565A447-0947-4DB6-839A-4B8C7368E12F}" srcId="{035E641D-F7E1-465F-84DB-D7BB2AFAFCAC}" destId="{875F0599-FDA0-48D9-A52D-21B36D8A3F49}" srcOrd="3" destOrd="0" parTransId="{9A263400-B2F7-4B83-A2E7-C2E0F11C0902}" sibTransId="{A0DE3DFC-F66B-4390-BD45-F3F76459AAE9}"/>
    <dgm:cxn modelId="{FAB30B03-9433-4ED1-AD88-8973788B2BE6}" type="presOf" srcId="{A65E72C9-C4D5-4540-B1DD-93107E9250AF}" destId="{9EFA6596-DA1D-408F-B148-5A5826997B32}" srcOrd="0" destOrd="2" presId="urn:microsoft.com/office/officeart/2005/8/layout/default"/>
    <dgm:cxn modelId="{3279AB4E-1F26-4526-928A-F16C695B4121}" type="presOf" srcId="{2EFA9247-757B-4882-84D9-AC566057C71E}" destId="{9EFA6596-DA1D-408F-B148-5A5826997B32}" srcOrd="0" destOrd="0" presId="urn:microsoft.com/office/officeart/2005/8/layout/default"/>
    <dgm:cxn modelId="{6C62F3B2-EC93-490A-9B77-7EA633964852}" type="presOf" srcId="{F6FCD646-639E-4319-B05D-6ABB43CBD17B}" destId="{759F9F23-672B-4B68-A57A-A02269E35EAC}" srcOrd="0" destOrd="0" presId="urn:microsoft.com/office/officeart/2005/8/layout/default"/>
    <dgm:cxn modelId="{EA640CC8-B6A7-448C-846D-7849890CB842}" srcId="{035E641D-F7E1-465F-84DB-D7BB2AFAFCAC}" destId="{31F681AE-AE98-4673-850E-392882B6A61E}" srcOrd="0" destOrd="0" parTransId="{EBD30A71-EDE3-4737-9ED1-72F849DEB40B}" sibTransId="{0C3B64ED-A217-4071-AB2D-783679F1818C}"/>
    <dgm:cxn modelId="{891D3B3E-3533-491B-BC8C-ADBB6AE78E95}" type="presOf" srcId="{0A8E21F3-2584-4A30-AFA6-B63CFBBC9AAF}" destId="{9EFA6596-DA1D-408F-B148-5A5826997B32}" srcOrd="0" destOrd="1" presId="urn:microsoft.com/office/officeart/2005/8/layout/default"/>
    <dgm:cxn modelId="{1EC58DFD-FC14-4964-86F1-E3DAF3983F68}" type="presParOf" srcId="{303EB5D2-CF41-4C10-9BD1-323CC70C8F48}" destId="{1AEEE6C8-199E-43CE-A511-F0A4A9BA0F82}" srcOrd="0" destOrd="0" presId="urn:microsoft.com/office/officeart/2005/8/layout/default"/>
    <dgm:cxn modelId="{52700268-EF79-40E0-A8A1-DC70CA5B082F}" type="presParOf" srcId="{303EB5D2-CF41-4C10-9BD1-323CC70C8F48}" destId="{F71FF6F5-29EA-4549-8725-B6D439AE2448}" srcOrd="1" destOrd="0" presId="urn:microsoft.com/office/officeart/2005/8/layout/default"/>
    <dgm:cxn modelId="{A0A93736-3CC9-4055-8791-07EC17ED974E}" type="presParOf" srcId="{303EB5D2-CF41-4C10-9BD1-323CC70C8F48}" destId="{759F9F23-672B-4B68-A57A-A02269E35EAC}" srcOrd="2" destOrd="0" presId="urn:microsoft.com/office/officeart/2005/8/layout/default"/>
    <dgm:cxn modelId="{FAAC6AFE-61C0-4D88-B991-2DFE47E423AD}" type="presParOf" srcId="{303EB5D2-CF41-4C10-9BD1-323CC70C8F48}" destId="{1FF55DEA-3CA5-404F-9E47-33DFB63DF485}" srcOrd="3" destOrd="0" presId="urn:microsoft.com/office/officeart/2005/8/layout/default"/>
    <dgm:cxn modelId="{A7F5DA4A-61FD-4E88-8E44-D4D78F7B2066}" type="presParOf" srcId="{303EB5D2-CF41-4C10-9BD1-323CC70C8F48}" destId="{9EFA6596-DA1D-408F-B148-5A5826997B3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EE6C8-199E-43CE-A511-F0A4A9BA0F82}">
      <dsp:nvSpPr>
        <dsp:cNvPr id="0" name=""/>
        <dsp:cNvSpPr/>
      </dsp:nvSpPr>
      <dsp:spPr>
        <a:xfrm>
          <a:off x="0" y="622845"/>
          <a:ext cx="3130847" cy="18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/>
            <a:t>Regras de Shneiderman</a:t>
          </a:r>
          <a:endParaRPr lang="pt-PT" sz="1600" b="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Manter a consistência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Oferecer prevenção e recuperação de erros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Permitir desfazer facilmente as operações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200" kern="1200" dirty="0"/>
        </a:p>
      </dsp:txBody>
      <dsp:txXfrm>
        <a:off x="0" y="622845"/>
        <a:ext cx="3130847" cy="1878508"/>
      </dsp:txXfrm>
    </dsp:sp>
    <dsp:sp modelId="{759F9F23-672B-4B68-A57A-A02269E35EAC}">
      <dsp:nvSpPr>
        <dsp:cNvPr id="0" name=""/>
        <dsp:cNvSpPr/>
      </dsp:nvSpPr>
      <dsp:spPr>
        <a:xfrm>
          <a:off x="3443932" y="622845"/>
          <a:ext cx="3130847" cy="18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/>
            <a:t>Heurísticas de Nielsen</a:t>
          </a:r>
          <a:endParaRPr lang="pt-PT" sz="1600" b="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/>
            <a:t>Consistência e </a:t>
          </a:r>
          <a:r>
            <a:rPr lang="pt-PT" sz="1200" i="1" kern="1200"/>
            <a:t>standards</a:t>
          </a:r>
          <a:endParaRPr lang="pt-PT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Prevenção de erros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Desenho minimalista e estético</a:t>
          </a:r>
        </a:p>
      </dsp:txBody>
      <dsp:txXfrm>
        <a:off x="3443932" y="622845"/>
        <a:ext cx="3130847" cy="1878508"/>
      </dsp:txXfrm>
    </dsp:sp>
    <dsp:sp modelId="{9EFA6596-DA1D-408F-B148-5A5826997B32}">
      <dsp:nvSpPr>
        <dsp:cNvPr id="0" name=""/>
        <dsp:cNvSpPr/>
      </dsp:nvSpPr>
      <dsp:spPr>
        <a:xfrm>
          <a:off x="6887864" y="636108"/>
          <a:ext cx="3130847" cy="18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Princípios de Norman</a:t>
          </a:r>
          <a:endParaRPr lang="pt-PT" sz="16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Utilizar conhecimento do utilizador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Explorar o poder das limitações</a:t>
          </a: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Desenhar para o erro</a:t>
          </a:r>
        </a:p>
      </dsp:txBody>
      <dsp:txXfrm>
        <a:off x="6887864" y="636108"/>
        <a:ext cx="3130847" cy="1878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Sistema de Registo de Presenças Electrónico na ESTIG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4128787"/>
            <a:ext cx="6987645" cy="1388534"/>
          </a:xfrm>
        </p:spPr>
        <p:txBody>
          <a:bodyPr/>
          <a:lstStyle/>
          <a:p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Miguel Raposo, 14355</a:t>
            </a:r>
          </a:p>
          <a:p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Miguel Rodrigues, 14356</a:t>
            </a:r>
          </a:p>
        </p:txBody>
      </p:sp>
    </p:spTree>
    <p:extLst>
      <p:ext uri="{BB962C8B-B14F-4D97-AF65-F5344CB8AC3E}">
        <p14:creationId xmlns:p14="http://schemas.microsoft.com/office/powerpoint/2010/main" val="26143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09331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Criar uma aula</a:t>
            </a:r>
          </a:p>
        </p:txBody>
      </p:sp>
      <p:pic>
        <p:nvPicPr>
          <p:cNvPr id="7" name="Imagem 6" descr="C:\Users\Miguel\Desktop\Iníc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C:\Users\Miguel\Desktop\Escolher Aul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:\Users\Miguel\Desktop\Sumário e criar aul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C:\Users\Miguel\Desktop\Registar presença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0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09331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Consultar uma aula</a:t>
            </a:r>
          </a:p>
        </p:txBody>
      </p:sp>
      <p:pic>
        <p:nvPicPr>
          <p:cNvPr id="6" name="Imagem 5" descr="C:\Users\Miguel\Desktop\Escolher Aul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98713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C:\Users\Miguel\Desktop\Escolher data da aul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98713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C:\Users\Miguel\Desktop\Ver participantes e sumári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98713"/>
            <a:ext cx="674936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Princípios e Regras de usabilidade</a:t>
            </a:r>
          </a:p>
        </p:txBody>
      </p:sp>
      <p:graphicFrame>
        <p:nvGraphicFramePr>
          <p:cNvPr id="7" name="Marcador de Posição de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05735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Conclusões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1484310" y="2239617"/>
            <a:ext cx="10018713" cy="35515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Fase fundamental na estrutura, preparação e organização do projecto;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Possíveis redesenhos;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Protótipo desenvolvido é de fácil utilização e de utilidade significativa;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Preparação para a implementação funcional.</a:t>
            </a:r>
          </a:p>
        </p:txBody>
      </p:sp>
    </p:spTree>
    <p:extLst>
      <p:ext uri="{BB962C8B-B14F-4D97-AF65-F5344CB8AC3E}">
        <p14:creationId xmlns:p14="http://schemas.microsoft.com/office/powerpoint/2010/main" val="34569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93026"/>
            <a:ext cx="10018713" cy="1185333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Apresentação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84311" y="1998133"/>
            <a:ext cx="7407898" cy="37930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600" dirty="0">
                <a:solidFill>
                  <a:schemeClr val="bg2">
                    <a:lumMod val="10000"/>
                  </a:schemeClr>
                </a:solidFill>
              </a:rPr>
              <a:t>Utilização de folhas de presenças;</a:t>
            </a:r>
          </a:p>
          <a:p>
            <a:pPr>
              <a:lnSpc>
                <a:spcPct val="150000"/>
              </a:lnSpc>
            </a:pPr>
            <a:r>
              <a:rPr lang="pt-PT" sz="2600" dirty="0">
                <a:solidFill>
                  <a:schemeClr val="bg2">
                    <a:lumMod val="10000"/>
                  </a:schemeClr>
                </a:solidFill>
              </a:rPr>
              <a:t>Contabilização das presenças totais de cada aluno;</a:t>
            </a:r>
          </a:p>
          <a:p>
            <a:pPr>
              <a:lnSpc>
                <a:spcPct val="150000"/>
              </a:lnSpc>
            </a:pPr>
            <a:r>
              <a:rPr lang="pt-PT" sz="2600" dirty="0">
                <a:solidFill>
                  <a:schemeClr val="bg2">
                    <a:lumMod val="10000"/>
                  </a:schemeClr>
                </a:solidFill>
              </a:rPr>
              <a:t>Alternativa informatizada.</a:t>
            </a:r>
          </a:p>
        </p:txBody>
      </p:sp>
    </p:spTree>
    <p:extLst>
      <p:ext uri="{BB962C8B-B14F-4D97-AF65-F5344CB8AC3E}">
        <p14:creationId xmlns:p14="http://schemas.microsoft.com/office/powerpoint/2010/main" val="19846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41239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Análise de tarefas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84310" y="1895059"/>
            <a:ext cx="10018713" cy="38961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Actores do sistema:</a:t>
            </a:r>
          </a:p>
          <a:p>
            <a:pPr lvl="1" algn="just">
              <a:lnSpc>
                <a:spcPct val="150000"/>
              </a:lnSpc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Alunos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2"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Consultar a assiduidade numa determinada unidade curricular;</a:t>
            </a:r>
          </a:p>
          <a:p>
            <a:pPr lvl="1" algn="just">
              <a:lnSpc>
                <a:spcPct val="150000"/>
              </a:lnSpc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Docentes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2"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Criar uma aula para uma determinada unidade curricular;</a:t>
            </a:r>
          </a:p>
          <a:p>
            <a:pPr lvl="2"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Consultar uma aula previamente leccionada.</a:t>
            </a:r>
          </a:p>
        </p:txBody>
      </p:sp>
    </p:spTree>
    <p:extLst>
      <p:ext uri="{BB962C8B-B14F-4D97-AF65-F5344CB8AC3E}">
        <p14:creationId xmlns:p14="http://schemas.microsoft.com/office/powerpoint/2010/main" val="7786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Sistemas semelhantes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Desenvolvido desde 2006;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Introdução de cartões magnéticos em escolas;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Verificação de presenças é mais comum em ambientes empresariais.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river License Scanner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17" l="9818" r="898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45" y="1010736"/>
            <a:ext cx="3138489" cy="20807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m 5" descr="http://telepen.co.uk/wp-content/uploads/2013/06/Onyx-Advantage-1-206x300.jp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4078" y1="22333" x2="16505" y2="44000"/>
                        <a14:foregroundMark x1="33495" y1="26333" x2="76699" y2="39000"/>
                        <a14:foregroundMark x1="53398" y1="52667" x2="56796" y2="33667"/>
                        <a14:foregroundMark x1="59709" y1="20000" x2="66505" y2="45000"/>
                        <a14:foregroundMark x1="23786" y1="6333" x2="71359" y2="3667"/>
                        <a14:foregroundMark x1="47573" y1="30333" x2="75243" y2="3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06" y="765570"/>
            <a:ext cx="1979957" cy="2571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http://www.creatrixcampus.com/sites/default/files/laptop_creatrix_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34" y="3581866"/>
            <a:ext cx="4776272" cy="270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2411896" y="3152034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i="1" dirty="0">
                <a:solidFill>
                  <a:schemeClr val="bg2">
                    <a:lumMod val="10000"/>
                  </a:schemeClr>
                </a:solidFill>
              </a:rPr>
              <a:t>LobbyTrack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847610" y="3424890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>
                <a:solidFill>
                  <a:schemeClr val="bg2">
                    <a:lumMod val="10000"/>
                  </a:schemeClr>
                </a:solidFill>
              </a:rPr>
              <a:t>Onyx Advantage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67156" y="3091535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>
                <a:solidFill>
                  <a:schemeClr val="bg2">
                    <a:lumMod val="10000"/>
                  </a:schemeClr>
                </a:solidFill>
              </a:rPr>
              <a:t>Creatix Campus</a:t>
            </a:r>
          </a:p>
        </p:txBody>
      </p:sp>
    </p:spTree>
    <p:extLst>
      <p:ext uri="{BB962C8B-B14F-4D97-AF65-F5344CB8AC3E}">
        <p14:creationId xmlns:p14="http://schemas.microsoft.com/office/powerpoint/2010/main" val="36753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Funcionalidades da aplicação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1484310" y="2239617"/>
            <a:ext cx="10018713" cy="3551583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Registo de presenças em ambiente de aula;</a:t>
            </a:r>
          </a:p>
          <a:p>
            <a:pPr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Consulta de informações relacionadas com presenças em aulas;</a:t>
            </a:r>
          </a:p>
          <a:p>
            <a:pPr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Consulta de presenças individuais, gerais e por aulas;</a:t>
            </a:r>
          </a:p>
          <a:p>
            <a:pPr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Criação de aulas:</a:t>
            </a:r>
          </a:p>
          <a:p>
            <a:pPr lvl="1"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Inserir sumário e data;</a:t>
            </a:r>
          </a:p>
          <a:p>
            <a:pPr lvl="1"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Editar ou eliminar conteúdos.</a:t>
            </a:r>
          </a:p>
          <a:p>
            <a:pPr algn="just">
              <a:lnSpc>
                <a:spcPct val="150000"/>
              </a:lnSpc>
            </a:pPr>
            <a:r>
              <a:rPr lang="pt-PT" sz="3800" dirty="0">
                <a:solidFill>
                  <a:schemeClr val="bg2">
                    <a:lumMod val="10000"/>
                  </a:schemeClr>
                </a:solidFill>
              </a:rPr>
              <a:t>Exportar dados.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Estilos e dispositivos de interacção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1484310" y="2239617"/>
            <a:ext cx="10018713" cy="35515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Disposição através de menus;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Organização lógica e hierárquica;</a:t>
            </a:r>
          </a:p>
          <a:p>
            <a:pPr algn="just">
              <a:lnSpc>
                <a:spcPct val="150000"/>
              </a:lnSpc>
            </a:pPr>
            <a:r>
              <a:rPr lang="pt-PT" i="1" dirty="0">
                <a:solidFill>
                  <a:schemeClr val="bg2">
                    <a:lumMod val="10000"/>
                  </a:schemeClr>
                </a:solidFill>
              </a:rPr>
              <a:t>Layout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simples, intuitivo e objectivo;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Utilização em computadores, </a:t>
            </a:r>
            <a:r>
              <a:rPr lang="pt-PT" i="1" dirty="0">
                <a:solidFill>
                  <a:schemeClr val="bg2">
                    <a:lumMod val="10000"/>
                  </a:schemeClr>
                </a:solidFill>
              </a:rPr>
              <a:t>tablets e smartphones;</a:t>
            </a:r>
            <a:endParaRPr lang="pt-PT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Rato, teclado e leitor de cartões serão dispositivos de entrada.</a:t>
            </a:r>
          </a:p>
        </p:txBody>
      </p:sp>
    </p:spTree>
    <p:extLst>
      <p:ext uri="{BB962C8B-B14F-4D97-AF65-F5344CB8AC3E}">
        <p14:creationId xmlns:p14="http://schemas.microsoft.com/office/powerpoint/2010/main" val="274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09331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Páginas principais</a:t>
            </a:r>
          </a:p>
        </p:txBody>
      </p:sp>
      <p:pic>
        <p:nvPicPr>
          <p:cNvPr id="9" name="Imagem 8" descr="C:\Users\Miguel\Desktop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C:\Users\Miguel\Desktop\Iníc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C:\Users\Miguel\Desktop\Início alun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58955"/>
            <a:ext cx="674936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0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09331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2">
                    <a:lumMod val="10000"/>
                  </a:schemeClr>
                </a:solidFill>
              </a:rPr>
              <a:t>Consultar a assiduidade</a:t>
            </a:r>
          </a:p>
        </p:txBody>
      </p:sp>
      <p:pic>
        <p:nvPicPr>
          <p:cNvPr id="6" name="Marcador de Posição de Conteúdo 19" descr="C:\Users\Miguel\Desktop\Escolher Aul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98713"/>
            <a:ext cx="6749362" cy="50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Marcador de Posição de Conteúdo 20" descr="C:\Users\Miguel\Desktop\Ver Faltas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86" y="1298713"/>
            <a:ext cx="674936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8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Paralaxe</Template>
  <TotalTime>43</TotalTime>
  <Words>279</Words>
  <Application>Microsoft Office PowerPoint</Application>
  <PresentationFormat>Ecrã Panorâmico</PresentationFormat>
  <Paragraphs>57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Paralaxe</vt:lpstr>
      <vt:lpstr>Sistema de Registo de Presenças Electrónico na ESTIG</vt:lpstr>
      <vt:lpstr>Apresentação</vt:lpstr>
      <vt:lpstr>Análise de tarefas</vt:lpstr>
      <vt:lpstr>Sistemas semelhantes</vt:lpstr>
      <vt:lpstr>Apresentação do PowerPoint</vt:lpstr>
      <vt:lpstr>Funcionalidades da aplicação</vt:lpstr>
      <vt:lpstr>Estilos e dispositivos de interacção</vt:lpstr>
      <vt:lpstr>Páginas principais</vt:lpstr>
      <vt:lpstr>Consultar a assiduidade</vt:lpstr>
      <vt:lpstr>Criar uma aula</vt:lpstr>
      <vt:lpstr>Consultar uma aula</vt:lpstr>
      <vt:lpstr>Princípios e Regras de usabilidade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Registo de Presenças Electrónico</dc:title>
  <dc:creator>Miguel Rodrigues</dc:creator>
  <cp:lastModifiedBy>Miguel Rodrigues</cp:lastModifiedBy>
  <cp:revision>6</cp:revision>
  <dcterms:created xsi:type="dcterms:W3CDTF">2016-05-20T01:21:22Z</dcterms:created>
  <dcterms:modified xsi:type="dcterms:W3CDTF">2016-05-20T02:06:10Z</dcterms:modified>
</cp:coreProperties>
</file>