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-3175"/>
            <a:ext cx="9144000" cy="5203825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13117"/>
                </a:lnTo>
                <a:lnTo>
                  <a:pt x="19645" y="113117"/>
                </a:lnTo>
                <a:lnTo>
                  <a:pt x="23395" y="119707"/>
                </a:lnTo>
                <a:lnTo>
                  <a:pt x="23395" y="119707"/>
                </a:lnTo>
                <a:lnTo>
                  <a:pt x="23479" y="119780"/>
                </a:lnTo>
                <a:lnTo>
                  <a:pt x="23604" y="119890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890"/>
                </a:lnTo>
                <a:lnTo>
                  <a:pt x="24187" y="119780"/>
                </a:lnTo>
                <a:lnTo>
                  <a:pt x="24270" y="119707"/>
                </a:lnTo>
                <a:lnTo>
                  <a:pt x="28020" y="113117"/>
                </a:lnTo>
                <a:lnTo>
                  <a:pt x="120000" y="113117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808831" y="1449146"/>
            <a:ext cx="7526338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808831" y="5280847"/>
            <a:ext cx="7526338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804863" y="4800600"/>
            <a:ext cx="7526337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Google Shape;77;p11"/>
          <p:cNvSpPr/>
          <p:nvPr>
            <p:ph idx="2" type="pic"/>
          </p:nvPr>
        </p:nvSpPr>
        <p:spPr>
          <a:xfrm>
            <a:off x="0" y="0"/>
            <a:ext cx="9144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143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600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057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41000" lvl="5" marL="2400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34600" lvl="6" marL="2800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40900" lvl="7" marL="3200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34500" lvl="8" marL="36000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804863" y="5367338"/>
            <a:ext cx="7526337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485107" y="1338479"/>
            <a:ext cx="4749312" cy="3239188"/>
          </a:xfrm>
          <a:custGeom>
            <a:rect b="b" l="l" r="r" t="t"/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649573" y="1495525"/>
            <a:ext cx="442038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4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651226" y="4700702"/>
            <a:ext cx="4418727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2" type="body"/>
          </p:nvPr>
        </p:nvSpPr>
        <p:spPr>
          <a:xfrm>
            <a:off x="5398884" y="1338479"/>
            <a:ext cx="3302316" cy="40754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855663" y="2286585"/>
            <a:ext cx="3671336" cy="2503972"/>
          </a:xfrm>
          <a:custGeom>
            <a:rect b="b" l="l" r="r" t="t"/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1017816" y="2435956"/>
            <a:ext cx="328689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3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4616450" y="2286000"/>
            <a:ext cx="3671888" cy="230028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9144000" cy="2185988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 rot="5400000">
            <a:off x="2734800" y="259597"/>
            <a:ext cx="3674397" cy="752400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5752238" y="446089"/>
            <a:ext cx="3391762" cy="5414962"/>
          </a:xfrm>
          <a:custGeom>
            <a:rect b="b" l="l" r="r" t="t"/>
            <a:pathLst>
              <a:path extrusionOk="0" h="120000" w="120000">
                <a:moveTo>
                  <a:pt x="7627" y="0"/>
                </a:moveTo>
                <a:lnTo>
                  <a:pt x="7627" y="33250"/>
                </a:lnTo>
                <a:lnTo>
                  <a:pt x="333" y="38111"/>
                </a:lnTo>
                <a:lnTo>
                  <a:pt x="333" y="38111"/>
                </a:lnTo>
                <a:lnTo>
                  <a:pt x="250" y="38222"/>
                </a:lnTo>
                <a:lnTo>
                  <a:pt x="125" y="38388"/>
                </a:lnTo>
                <a:lnTo>
                  <a:pt x="0" y="38527"/>
                </a:lnTo>
                <a:lnTo>
                  <a:pt x="0" y="38694"/>
                </a:lnTo>
                <a:lnTo>
                  <a:pt x="0" y="38861"/>
                </a:lnTo>
                <a:lnTo>
                  <a:pt x="125" y="39000"/>
                </a:lnTo>
                <a:lnTo>
                  <a:pt x="250" y="39166"/>
                </a:lnTo>
                <a:lnTo>
                  <a:pt x="333" y="39277"/>
                </a:lnTo>
                <a:lnTo>
                  <a:pt x="7627" y="44138"/>
                </a:lnTo>
                <a:lnTo>
                  <a:pt x="7627" y="120000"/>
                </a:lnTo>
                <a:lnTo>
                  <a:pt x="119999" y="120000"/>
                </a:lnTo>
                <a:lnTo>
                  <a:pt x="119999" y="0"/>
                </a:lnTo>
                <a:lnTo>
                  <a:pt x="7627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5"/>
          <p:cNvSpPr/>
          <p:nvPr/>
        </p:nvSpPr>
        <p:spPr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 rot="5400000">
            <a:off x="4421156" y="2302670"/>
            <a:ext cx="5134798" cy="1701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 rot="5400000">
            <a:off x="571069" y="679882"/>
            <a:ext cx="5414962" cy="494737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9144000" cy="2185988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09997" y="2222287"/>
            <a:ext cx="7524003" cy="363651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0"/>
            <a:ext cx="9144000" cy="2185988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5203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3117"/>
                </a:lnTo>
                <a:lnTo>
                  <a:pt x="100354" y="113117"/>
                </a:lnTo>
                <a:lnTo>
                  <a:pt x="96604" y="119707"/>
                </a:lnTo>
                <a:lnTo>
                  <a:pt x="96604" y="119707"/>
                </a:lnTo>
                <a:lnTo>
                  <a:pt x="96520" y="119780"/>
                </a:lnTo>
                <a:lnTo>
                  <a:pt x="96395" y="119890"/>
                </a:lnTo>
                <a:lnTo>
                  <a:pt x="96270" y="120000"/>
                </a:lnTo>
                <a:lnTo>
                  <a:pt x="96166" y="120000"/>
                </a:lnTo>
                <a:lnTo>
                  <a:pt x="96041" y="120000"/>
                </a:lnTo>
                <a:lnTo>
                  <a:pt x="95937" y="119890"/>
                </a:lnTo>
                <a:lnTo>
                  <a:pt x="95812" y="119780"/>
                </a:lnTo>
                <a:lnTo>
                  <a:pt x="95729" y="119707"/>
                </a:lnTo>
                <a:lnTo>
                  <a:pt x="91979" y="113117"/>
                </a:lnTo>
                <a:lnTo>
                  <a:pt x="0" y="11311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804863" y="2951396"/>
            <a:ext cx="7526337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04863" y="5281200"/>
            <a:ext cx="7526337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144000" cy="2185988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09996" y="2222287"/>
            <a:ext cx="367072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663280" y="2222287"/>
            <a:ext cx="3670720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0" y="0"/>
            <a:ext cx="9144000" cy="2185988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09996" y="2174875"/>
            <a:ext cx="367072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809996" y="2751137"/>
            <a:ext cx="3687391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4663280" y="2174875"/>
            <a:ext cx="3670720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4663280" y="2751137"/>
            <a:ext cx="3670720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804863" y="446086"/>
            <a:ext cx="2660650" cy="1814651"/>
          </a:xfrm>
          <a:custGeom>
            <a:rect b="b" l="l" r="r" t="t"/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804863" y="446088"/>
            <a:ext cx="2660650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2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641724" y="446087"/>
            <a:ext cx="4689475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804863" y="2260737"/>
            <a:ext cx="2660650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809996" y="727521"/>
            <a:ext cx="350154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4573588" y="0"/>
            <a:ext cx="4570412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34290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143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600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057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41000" lvl="5" marL="2400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34600" lvl="6" marL="2800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40900" lvl="7" marL="3200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34500" lvl="8" marL="36000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09996" y="2344684"/>
            <a:ext cx="350154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2914357" y="6041361"/>
            <a:ext cx="732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442797" y="6041361"/>
            <a:ext cx="2471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3647017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ctrTitle"/>
          </p:nvPr>
        </p:nvSpPr>
        <p:spPr>
          <a:xfrm>
            <a:off x="-11502" y="381000"/>
            <a:ext cx="5943600" cy="83515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en-US" sz="486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Secured Chat app</a:t>
            </a:r>
            <a:endParaRPr b="1" i="0" sz="486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0" y="5181600"/>
            <a:ext cx="2252476" cy="1908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Kamlesh Verma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Pranav Badgi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Shreyash Karandikar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Vikram Gupta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381000"/>
            <a:ext cx="2819400" cy="5454906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292929"/>
            </a:solidFill>
            <a:prstDash val="solid"/>
            <a:miter lim="8000"/>
            <a:headEnd len="sm" w="sm" type="none"/>
            <a:tailEnd len="sm" w="sm" type="none"/>
          </a:ln>
          <a:effectLst>
            <a:reflection blurRad="0" dir="5400000" dist="5000" endA="0" endPos="28000" fadeDir="5400000" kx="0" rotWithShape="0" algn="bl" stA="28000" stPos="0" sy="-100000" ky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ADVANTAGES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809996" y="2362200"/>
            <a:ext cx="7524003" cy="363651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 cannot be opened except the user.</a:t>
            </a:r>
            <a:endParaRPr/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Icon used is FM Radio Icon</a:t>
            </a:r>
            <a:endParaRPr/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Privacy.</a:t>
            </a:r>
            <a:endParaRPr/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Messages sent and received can only be seen in the App not in File Manager.</a:t>
            </a:r>
            <a:endParaRPr/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Chats are not accessible without Internet.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 Requirements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809997" y="2222287"/>
            <a:ext cx="7524003" cy="363651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1.2GHz Processor</a:t>
            </a:r>
            <a:endParaRPr/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512 RAM</a:t>
            </a:r>
            <a:endParaRPr/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Android 5.0 above</a:t>
            </a:r>
            <a:endParaRPr/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10MB Free Space</a:t>
            </a:r>
            <a:endParaRPr/>
          </a:p>
          <a:p>
            <a:pPr indent="-1905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457200" y="2819400"/>
            <a:ext cx="8229600" cy="12510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Contents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809997" y="2222287"/>
            <a:ext cx="7524003" cy="363651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25"/>
              <a:buFont typeface="Noto Sans Symbols"/>
              <a:buChar char="○"/>
            </a:pPr>
            <a:r>
              <a:rPr b="0" i="0" lang="en-US" sz="1425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885"/>
              </a:spcBef>
              <a:spcAft>
                <a:spcPts val="0"/>
              </a:spcAft>
              <a:buClr>
                <a:schemeClr val="accent1"/>
              </a:buClr>
              <a:buSzPts val="1425"/>
              <a:buFont typeface="Noto Sans Symbols"/>
              <a:buChar char="○"/>
            </a:pPr>
            <a:r>
              <a:rPr b="0" i="0" lang="en-US" sz="1425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885"/>
              </a:spcBef>
              <a:spcAft>
                <a:spcPts val="0"/>
              </a:spcAft>
              <a:buClr>
                <a:schemeClr val="accent1"/>
              </a:buClr>
              <a:buSzPts val="1425"/>
              <a:buFont typeface="Noto Sans Symbols"/>
              <a:buChar char="○"/>
            </a:pPr>
            <a:r>
              <a:rPr b="0" i="0" lang="en-US" sz="1425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885"/>
              </a:spcBef>
              <a:spcAft>
                <a:spcPts val="0"/>
              </a:spcAft>
              <a:buClr>
                <a:schemeClr val="accent1"/>
              </a:buClr>
              <a:buSzPts val="1425"/>
              <a:buFont typeface="Noto Sans Symbols"/>
              <a:buChar char="○"/>
            </a:pPr>
            <a:r>
              <a:rPr b="0" i="0" lang="en-US" sz="1425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Implemented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885"/>
              </a:spcBef>
              <a:spcAft>
                <a:spcPts val="0"/>
              </a:spcAft>
              <a:buClr>
                <a:schemeClr val="accent1"/>
              </a:buClr>
              <a:buSzPts val="1425"/>
              <a:buFont typeface="Noto Sans Symbols"/>
              <a:buChar char="○"/>
            </a:pPr>
            <a:r>
              <a:rPr b="0" i="0" lang="en-US" sz="1425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885"/>
              </a:spcBef>
              <a:spcAft>
                <a:spcPts val="0"/>
              </a:spcAft>
              <a:buClr>
                <a:schemeClr val="accent1"/>
              </a:buClr>
              <a:buSzPts val="1425"/>
              <a:buFont typeface="Noto Sans Symbols"/>
              <a:buChar char="○"/>
            </a:pPr>
            <a:r>
              <a:rPr b="0" i="0" lang="en-US" sz="1425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E-R Diagram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885"/>
              </a:spcBef>
              <a:spcAft>
                <a:spcPts val="0"/>
              </a:spcAft>
              <a:buClr>
                <a:schemeClr val="accent1"/>
              </a:buClr>
              <a:buSzPts val="1425"/>
              <a:buFont typeface="Noto Sans Symbols"/>
              <a:buChar char="○"/>
            </a:pPr>
            <a:r>
              <a:rPr b="0" i="0" lang="en-US" sz="1425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885"/>
              </a:spcBef>
              <a:spcAft>
                <a:spcPts val="0"/>
              </a:spcAft>
              <a:buClr>
                <a:schemeClr val="accent1"/>
              </a:buClr>
              <a:buSzPts val="1425"/>
              <a:buFont typeface="Noto Sans Symbols"/>
              <a:buChar char="○"/>
            </a:pPr>
            <a:r>
              <a:rPr b="0" i="0" lang="en-US" sz="1425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885"/>
              </a:spcBef>
              <a:spcAft>
                <a:spcPts val="0"/>
              </a:spcAft>
              <a:buClr>
                <a:schemeClr val="accent1"/>
              </a:buClr>
              <a:buSzPts val="1425"/>
              <a:buFont typeface="Noto Sans Symbols"/>
              <a:buChar char="○"/>
            </a:pPr>
            <a:r>
              <a:rPr b="0" i="0" lang="en-US" sz="1425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885"/>
              </a:spcBef>
              <a:spcAft>
                <a:spcPts val="0"/>
              </a:spcAft>
              <a:buClr>
                <a:schemeClr val="accent1"/>
              </a:buClr>
              <a:buSzPts val="1425"/>
              <a:buFont typeface="Noto Sans Symbols"/>
              <a:buChar char="○"/>
            </a:pPr>
            <a:r>
              <a:rPr b="0" i="0" lang="en-US" sz="1425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885"/>
              </a:spcBef>
              <a:spcAft>
                <a:spcPts val="0"/>
              </a:spcAft>
              <a:buClr>
                <a:schemeClr val="accent1"/>
              </a:buClr>
              <a:buSzPts val="1425"/>
              <a:buFont typeface="Noto Sans Symbols"/>
              <a:buChar char="○"/>
            </a:pPr>
            <a:r>
              <a:rPr b="0" i="0" lang="en-US" sz="1425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Requirements</a:t>
            </a:r>
            <a:endParaRPr/>
          </a:p>
          <a:p>
            <a:pPr indent="-288607" lvl="0" marL="342900" marR="0" rtl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Clr>
                <a:schemeClr val="accent1"/>
              </a:buClr>
              <a:buSzPts val="855"/>
              <a:buFont typeface="Noto Sans Symbols"/>
              <a:buNone/>
            </a:pPr>
            <a:r>
              <a:t/>
            </a:r>
            <a:endParaRPr b="0" i="0" sz="85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809997" y="2222287"/>
            <a:ext cx="7524003" cy="363651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may refer to any kind of communication over the Internet that offers a real-time transmission of text messages from sender to receiver. Chat messages are generally short in order to enable other participants to respond quickly. Thereby, a feeling similar to a spoken conversation is created, which distinguishes chatting from other text-based online communication forms such as Internet forums and email.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-18790" y="2895600"/>
            <a:ext cx="9162789" cy="125272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 Radio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Scope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809997" y="2222287"/>
            <a:ext cx="7524003" cy="363651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Communicating with people on a daily basis has become an essential part of our day-to-day lives. Many ChatApps are available to fulfill the needs but many don’t provide the security or privacy required.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have a solution!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are creating an app that not only hides the Chats but the Application itself. Creating a more secured app to use.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838200" y="124662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Times New Roman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</a:t>
            </a:r>
            <a:endParaRPr/>
          </a:p>
        </p:txBody>
      </p:sp>
      <p:pic>
        <p:nvPicPr>
          <p:cNvPr id="147" name="Google Shape;147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805" y="1466724"/>
            <a:ext cx="7128791" cy="4968552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838200" y="6416585"/>
            <a:ext cx="70567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Waterfall Model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964721" y="152400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CASE DIAGRAM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409" y="1676400"/>
            <a:ext cx="6857999" cy="4876801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Activity Diagram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24000"/>
            <a:ext cx="8348660" cy="48006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809997" y="2438400"/>
            <a:ext cx="7524003" cy="363651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Hidden Application.</a:t>
            </a:r>
            <a:endParaRPr/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 with Internet Connectivity (Global).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Hidden Chat Rooms.</a:t>
            </a:r>
            <a:endParaRPr/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FM Interface.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to End Encryption.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ChatApp files not visible in File Manager.</a:t>
            </a:r>
            <a:endParaRPr/>
          </a:p>
          <a:p>
            <a:pPr indent="-1905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