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27432000" cx="36576000"/>
  <p:notesSz cx="26974800" cy="36118800"/>
  <p:embeddedFontLst>
    <p:embeddedFont>
      <p:font typeface="Syncopate"/>
      <p:regular r:id="rId16"/>
      <p:bold r:id="rId17"/>
    </p:embeddedFont>
    <p:embeddedFont>
      <p:font typeface="Source Sans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0">
          <p15:clr>
            <a:srgbClr val="000000"/>
          </p15:clr>
        </p15:guide>
        <p15:guide id="2" pos="1152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Aaron Liu"/>
  <p:cmAuthor clrIdx="1" id="1" initials="" lastIdx="2" name="Matthew Dun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8640" orient="horz"/>
        <p:guide pos="115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italic.fntdata"/><Relationship Id="rId21"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Syncopate-bold.fntdata"/><Relationship Id="rId16" Type="http://schemas.openxmlformats.org/officeDocument/2006/relationships/font" Target="fonts/Syncopate-regular.fntdata"/><Relationship Id="rId19" Type="http://schemas.openxmlformats.org/officeDocument/2006/relationships/font" Target="fonts/SourceSansPro-bold.fntdata"/><Relationship Id="rId18" Type="http://schemas.openxmlformats.org/officeDocument/2006/relationships/font" Target="fonts/SourceSansPro-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4-15T20:48:03.443">
    <p:pos x="7883" y="11961"/>
    <p:text>hmm this white ruins the color scheme, too high of a contrast i would say</p:text>
  </p:cm>
  <p:cm authorId="0" idx="2" dt="2019-04-15T20:48:03.443">
    <p:pos x="7883" y="11961"/>
    <p:text>if we can have it being blue background, it would fit nicely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9-04-13T15:16:06.445">
    <p:pos x="8039" y="6050"/>
    <p:text>this all needs to be rewritten for both our slides</p:text>
  </p:cm>
  <p:cm authorId="1" idx="2" dt="2019-04-13T14:19:08.020">
    <p:pos x="-157" y="-113"/>
    <p:text>this overflow won't show up on print I just used the box they gave and liens are weird in google slides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4496675" y="2708900"/>
            <a:ext cx="17984076" cy="135445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697475" y="17156425"/>
            <a:ext cx="21579825" cy="1625345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663e31c52_1_290:notes"/>
          <p:cNvSpPr txBox="1"/>
          <p:nvPr>
            <p:ph idx="1" type="body"/>
          </p:nvPr>
        </p:nvSpPr>
        <p:spPr>
          <a:xfrm>
            <a:off x="2697475" y="17156425"/>
            <a:ext cx="21579900" cy="162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Final Design</a:t>
            </a:r>
            <a:endParaRPr/>
          </a:p>
          <a:p>
            <a:pPr indent="0" lvl="0" marL="0" rtl="0" algn="l">
              <a:spcBef>
                <a:spcPts val="0"/>
              </a:spcBef>
              <a:spcAft>
                <a:spcPts val="0"/>
              </a:spcAft>
              <a:buNone/>
            </a:pPr>
            <a:r>
              <a:t/>
            </a:r>
            <a:endParaRPr/>
          </a:p>
        </p:txBody>
      </p:sp>
      <p:sp>
        <p:nvSpPr>
          <p:cNvPr id="82" name="Google Shape;82;g5663e31c52_1_290:notes"/>
          <p:cNvSpPr/>
          <p:nvPr>
            <p:ph idx="2" type="sldImg"/>
          </p:nvPr>
        </p:nvSpPr>
        <p:spPr>
          <a:xfrm>
            <a:off x="4496675" y="2708900"/>
            <a:ext cx="17984100" cy="1354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10f1eb013_1_0:notes"/>
          <p:cNvSpPr txBox="1"/>
          <p:nvPr>
            <p:ph idx="1" type="body"/>
          </p:nvPr>
        </p:nvSpPr>
        <p:spPr>
          <a:xfrm>
            <a:off x="2697475" y="17156425"/>
            <a:ext cx="21579900" cy="162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Aaron + Matt </a:t>
            </a:r>
            <a:endParaRPr/>
          </a:p>
          <a:p>
            <a:pPr indent="0" lvl="0" marL="0" rtl="0" algn="l">
              <a:spcBef>
                <a:spcPts val="0"/>
              </a:spcBef>
              <a:spcAft>
                <a:spcPts val="0"/>
              </a:spcAft>
              <a:buNone/>
            </a:pPr>
            <a:r>
              <a:rPr lang="en-US"/>
              <a:t>no band, more spacing</a:t>
            </a:r>
            <a:endParaRPr/>
          </a:p>
          <a:p>
            <a:pPr indent="0" lvl="0" marL="0" rtl="0" algn="l">
              <a:spcBef>
                <a:spcPts val="0"/>
              </a:spcBef>
              <a:spcAft>
                <a:spcPts val="0"/>
              </a:spcAft>
              <a:buNone/>
            </a:pPr>
            <a:r>
              <a:rPr lang="en-US"/>
              <a:t>+dans edits</a:t>
            </a:r>
            <a:endParaRPr/>
          </a:p>
          <a:p>
            <a:pPr indent="0" lvl="0" marL="0" rtl="0" algn="l">
              <a:spcBef>
                <a:spcPts val="0"/>
              </a:spcBef>
              <a:spcAft>
                <a:spcPts val="0"/>
              </a:spcAft>
              <a:buNone/>
            </a:pPr>
            <a:r>
              <a:rPr lang="en-US"/>
              <a:t>with kals feedback</a:t>
            </a:r>
            <a:endParaRPr/>
          </a:p>
        </p:txBody>
      </p:sp>
      <p:sp>
        <p:nvSpPr>
          <p:cNvPr id="212" name="Google Shape;212;g510f1eb013_1_0:notes"/>
          <p:cNvSpPr/>
          <p:nvPr>
            <p:ph idx="2" type="sldImg"/>
          </p:nvPr>
        </p:nvSpPr>
        <p:spPr>
          <a:xfrm>
            <a:off x="4496675" y="2708900"/>
            <a:ext cx="17984100" cy="1354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663e31c52_0_0:notes"/>
          <p:cNvSpPr txBox="1"/>
          <p:nvPr>
            <p:ph idx="1" type="body"/>
          </p:nvPr>
        </p:nvSpPr>
        <p:spPr>
          <a:xfrm>
            <a:off x="2697475" y="17156425"/>
            <a:ext cx="21579900" cy="162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Kal’s Feedback</a:t>
            </a:r>
            <a:endParaRPr/>
          </a:p>
          <a:p>
            <a:pPr indent="0" lvl="0" marL="0" rtl="0" algn="l">
              <a:spcBef>
                <a:spcPts val="0"/>
              </a:spcBef>
              <a:spcAft>
                <a:spcPts val="0"/>
              </a:spcAft>
              <a:buNone/>
            </a:pPr>
            <a:r>
              <a:t/>
            </a:r>
            <a:endParaRPr/>
          </a:p>
        </p:txBody>
      </p:sp>
      <p:sp>
        <p:nvSpPr>
          <p:cNvPr id="340" name="Google Shape;340;g5663e31c52_0_0:notes"/>
          <p:cNvSpPr/>
          <p:nvPr>
            <p:ph idx="2" type="sldImg"/>
          </p:nvPr>
        </p:nvSpPr>
        <p:spPr>
          <a:xfrm>
            <a:off x="4496675" y="2708900"/>
            <a:ext cx="17984100" cy="1354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5656bc7ce9_0_1:notes"/>
          <p:cNvSpPr txBox="1"/>
          <p:nvPr>
            <p:ph idx="1" type="body"/>
          </p:nvPr>
        </p:nvSpPr>
        <p:spPr>
          <a:xfrm>
            <a:off x="2697475" y="17156425"/>
            <a:ext cx="21579900" cy="162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Aaron + Matt </a:t>
            </a:r>
            <a:endParaRPr/>
          </a:p>
          <a:p>
            <a:pPr indent="0" lvl="0" marL="0" rtl="0" algn="l">
              <a:spcBef>
                <a:spcPts val="0"/>
              </a:spcBef>
              <a:spcAft>
                <a:spcPts val="0"/>
              </a:spcAft>
              <a:buNone/>
            </a:pPr>
            <a:r>
              <a:rPr lang="en-US"/>
              <a:t>no band, more spacing</a:t>
            </a:r>
            <a:endParaRPr/>
          </a:p>
          <a:p>
            <a:pPr indent="0" lvl="0" marL="0" rtl="0" algn="l">
              <a:spcBef>
                <a:spcPts val="0"/>
              </a:spcBef>
              <a:spcAft>
                <a:spcPts val="0"/>
              </a:spcAft>
              <a:buNone/>
            </a:pPr>
            <a:r>
              <a:t/>
            </a:r>
            <a:endParaRPr/>
          </a:p>
        </p:txBody>
      </p:sp>
      <p:sp>
        <p:nvSpPr>
          <p:cNvPr id="482" name="Google Shape;482;g5656bc7ce9_0_1:notes"/>
          <p:cNvSpPr/>
          <p:nvPr>
            <p:ph idx="2" type="sldImg"/>
          </p:nvPr>
        </p:nvSpPr>
        <p:spPr>
          <a:xfrm>
            <a:off x="4496675" y="2708900"/>
            <a:ext cx="17984100" cy="1354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5657f115e5_0_0:notes"/>
          <p:cNvSpPr txBox="1"/>
          <p:nvPr>
            <p:ph idx="1" type="body"/>
          </p:nvPr>
        </p:nvSpPr>
        <p:spPr>
          <a:xfrm>
            <a:off x="2697475" y="17156425"/>
            <a:ext cx="21579900" cy="162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Aaron + Matt </a:t>
            </a:r>
            <a:endParaRPr/>
          </a:p>
          <a:p>
            <a:pPr indent="0" lvl="0" marL="0" rtl="0" algn="l">
              <a:spcBef>
                <a:spcPts val="0"/>
              </a:spcBef>
              <a:spcAft>
                <a:spcPts val="0"/>
              </a:spcAft>
              <a:buNone/>
            </a:pPr>
            <a:r>
              <a:rPr lang="en-US"/>
              <a:t>no band, more spacing</a:t>
            </a:r>
            <a:endParaRPr/>
          </a:p>
          <a:p>
            <a:pPr indent="0" lvl="0" marL="0" rtl="0" algn="l">
              <a:spcBef>
                <a:spcPts val="0"/>
              </a:spcBef>
              <a:spcAft>
                <a:spcPts val="0"/>
              </a:spcAft>
              <a:buNone/>
            </a:pPr>
            <a:r>
              <a:t/>
            </a:r>
            <a:endParaRPr/>
          </a:p>
        </p:txBody>
      </p:sp>
      <p:sp>
        <p:nvSpPr>
          <p:cNvPr id="623" name="Google Shape;623;g5657f115e5_0_0:notes"/>
          <p:cNvSpPr/>
          <p:nvPr>
            <p:ph idx="2" type="sldImg"/>
          </p:nvPr>
        </p:nvSpPr>
        <p:spPr>
          <a:xfrm>
            <a:off x="4496675" y="2708900"/>
            <a:ext cx="17984100" cy="1354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g5656bc7ce9_0_204:notes"/>
          <p:cNvSpPr txBox="1"/>
          <p:nvPr>
            <p:ph idx="1" type="body"/>
          </p:nvPr>
        </p:nvSpPr>
        <p:spPr>
          <a:xfrm>
            <a:off x="2697475" y="17156425"/>
            <a:ext cx="21579900" cy="162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Aaron + Matt</a:t>
            </a:r>
            <a:endParaRPr/>
          </a:p>
          <a:p>
            <a:pPr indent="0" lvl="0" marL="0" rtl="0" algn="l">
              <a:spcBef>
                <a:spcPts val="0"/>
              </a:spcBef>
              <a:spcAft>
                <a:spcPts val="0"/>
              </a:spcAft>
              <a:buNone/>
            </a:pPr>
            <a:r>
              <a:t/>
            </a:r>
            <a:endParaRPr/>
          </a:p>
        </p:txBody>
      </p:sp>
      <p:sp>
        <p:nvSpPr>
          <p:cNvPr id="763" name="Google Shape;763;g5656bc7ce9_0_204:notes"/>
          <p:cNvSpPr/>
          <p:nvPr>
            <p:ph idx="2" type="sldImg"/>
          </p:nvPr>
        </p:nvSpPr>
        <p:spPr>
          <a:xfrm>
            <a:off x="4496675" y="2708900"/>
            <a:ext cx="17984100" cy="1354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559775dbb8_0_97:notes"/>
          <p:cNvSpPr txBox="1"/>
          <p:nvPr>
            <p:ph idx="1" type="body"/>
          </p:nvPr>
        </p:nvSpPr>
        <p:spPr>
          <a:xfrm>
            <a:off x="2697475" y="17156425"/>
            <a:ext cx="21579900" cy="162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Aaron</a:t>
            </a:r>
            <a:endParaRPr/>
          </a:p>
          <a:p>
            <a:pPr indent="0" lvl="0" marL="0" rtl="0" algn="l">
              <a:spcBef>
                <a:spcPts val="0"/>
              </a:spcBef>
              <a:spcAft>
                <a:spcPts val="0"/>
              </a:spcAft>
              <a:buNone/>
            </a:pPr>
            <a:r>
              <a:t/>
            </a:r>
            <a:endParaRPr/>
          </a:p>
        </p:txBody>
      </p:sp>
      <p:sp>
        <p:nvSpPr>
          <p:cNvPr id="901" name="Google Shape;901;g559775dbb8_0_97:notes"/>
          <p:cNvSpPr/>
          <p:nvPr>
            <p:ph idx="2" type="sldImg"/>
          </p:nvPr>
        </p:nvSpPr>
        <p:spPr>
          <a:xfrm>
            <a:off x="4496675" y="2708900"/>
            <a:ext cx="17984100" cy="1354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Google Shape;971;g559775dbb8_0_3:notes"/>
          <p:cNvSpPr txBox="1"/>
          <p:nvPr>
            <p:ph idx="1" type="body"/>
          </p:nvPr>
        </p:nvSpPr>
        <p:spPr>
          <a:xfrm>
            <a:off x="2697475" y="17156425"/>
            <a:ext cx="21579900" cy="162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Matt revised based on feedback</a:t>
            </a:r>
            <a:endParaRPr/>
          </a:p>
        </p:txBody>
      </p:sp>
      <p:sp>
        <p:nvSpPr>
          <p:cNvPr id="972" name="Google Shape;972;g559775dbb8_0_3:notes"/>
          <p:cNvSpPr/>
          <p:nvPr>
            <p:ph idx="2" type="sldImg"/>
          </p:nvPr>
        </p:nvSpPr>
        <p:spPr>
          <a:xfrm>
            <a:off x="4496675" y="2708900"/>
            <a:ext cx="17984100" cy="1354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Google Shape;1066;g50e37eb758_0_8:notes"/>
          <p:cNvSpPr txBox="1"/>
          <p:nvPr>
            <p:ph idx="1" type="body"/>
          </p:nvPr>
        </p:nvSpPr>
        <p:spPr>
          <a:xfrm>
            <a:off x="2697475" y="17156425"/>
            <a:ext cx="21579900" cy="162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Too cluttered / wordy</a:t>
            </a:r>
            <a:endParaRPr/>
          </a:p>
          <a:p>
            <a:pPr indent="0" lvl="0" marL="0" rtl="0" algn="l">
              <a:spcBef>
                <a:spcPts val="0"/>
              </a:spcBef>
              <a:spcAft>
                <a:spcPts val="0"/>
              </a:spcAft>
              <a:buNone/>
            </a:pPr>
            <a:r>
              <a:rPr lang="en-US"/>
              <a:t>Layout not *terrible*</a:t>
            </a:r>
            <a:endParaRPr/>
          </a:p>
          <a:p>
            <a:pPr indent="0" lvl="0" marL="0" rtl="0" algn="l">
              <a:spcBef>
                <a:spcPts val="0"/>
              </a:spcBef>
              <a:spcAft>
                <a:spcPts val="0"/>
              </a:spcAft>
              <a:buNone/>
            </a:pPr>
            <a:r>
              <a:rPr lang="en-US"/>
              <a:t>“You need to try this again”</a:t>
            </a:r>
            <a:endParaRPr/>
          </a:p>
          <a:p>
            <a:pPr indent="0" lvl="0" marL="0" rtl="0" algn="l">
              <a:spcBef>
                <a:spcPts val="0"/>
              </a:spcBef>
              <a:spcAft>
                <a:spcPts val="0"/>
              </a:spcAft>
              <a:buNone/>
            </a:pPr>
            <a:r>
              <a:rPr lang="en-US"/>
              <a:t>Matt [Original]</a:t>
            </a:r>
            <a:endParaRPr/>
          </a:p>
          <a:p>
            <a:pPr indent="0" lvl="0" marL="0" rtl="0" algn="l">
              <a:spcBef>
                <a:spcPts val="0"/>
              </a:spcBef>
              <a:spcAft>
                <a:spcPts val="0"/>
              </a:spcAft>
              <a:buNone/>
            </a:pPr>
            <a:r>
              <a:t/>
            </a:r>
            <a:endParaRPr/>
          </a:p>
        </p:txBody>
      </p:sp>
      <p:sp>
        <p:nvSpPr>
          <p:cNvPr id="1067" name="Google Shape;1067;g50e37eb758_0_8:notes"/>
          <p:cNvSpPr/>
          <p:nvPr>
            <p:ph idx="2" type="sldImg"/>
          </p:nvPr>
        </p:nvSpPr>
        <p:spPr>
          <a:xfrm>
            <a:off x="4496675" y="2708900"/>
            <a:ext cx="17984100" cy="1354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2743200" y="24993600"/>
            <a:ext cx="7620000" cy="1828800"/>
          </a:xfrm>
          <a:prstGeom prst="rect">
            <a:avLst/>
          </a:prstGeom>
          <a:noFill/>
          <a:ln>
            <a:noFill/>
          </a:ln>
        </p:spPr>
        <p:txBody>
          <a:bodyPr anchorCtr="0" anchor="t" bIns="182875" lIns="365750" spcFirstLastPara="1" rIns="365750" wrap="square" tIns="1828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12496800" y="24993600"/>
            <a:ext cx="11582400" cy="1828800"/>
          </a:xfrm>
          <a:prstGeom prst="rect">
            <a:avLst/>
          </a:prstGeom>
          <a:noFill/>
          <a:ln>
            <a:noFill/>
          </a:ln>
        </p:spPr>
        <p:txBody>
          <a:bodyPr anchorCtr="0" anchor="t" bIns="182875" lIns="365750" spcFirstLastPara="1" rIns="365750" wrap="square" tIns="1828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26212800" y="24993600"/>
            <a:ext cx="7620000" cy="1828800"/>
          </a:xfrm>
          <a:prstGeom prst="rect">
            <a:avLst/>
          </a:prstGeom>
          <a:noFill/>
          <a:ln>
            <a:noFill/>
          </a:ln>
        </p:spPr>
        <p:txBody>
          <a:bodyPr anchorCtr="0" anchor="t" bIns="182875" lIns="365750" spcFirstLastPara="1" rIns="365750" wrap="square" tIns="182875">
            <a:noAutofit/>
          </a:bodyPr>
          <a:lstStyle>
            <a:lvl1pPr indent="0" lvl="0" mar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743200" y="2438400"/>
            <a:ext cx="31089601" cy="4572000"/>
          </a:xfrm>
          <a:prstGeom prst="rect">
            <a:avLst/>
          </a:prstGeom>
          <a:noFill/>
          <a:ln>
            <a:noFill/>
          </a:ln>
        </p:spPr>
        <p:txBody>
          <a:bodyPr anchorCtr="0" anchor="ctr" bIns="182875" lIns="365750" spcFirstLastPara="1" rIns="365750" wrap="square" tIns="1828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rot="5400000">
            <a:off x="10058400" y="609600"/>
            <a:ext cx="16459200" cy="31089601"/>
          </a:xfrm>
          <a:prstGeom prst="rect">
            <a:avLst/>
          </a:prstGeom>
          <a:noFill/>
          <a:ln>
            <a:noFill/>
          </a:ln>
        </p:spPr>
        <p:txBody>
          <a:bodyPr anchorCtr="0" anchor="t" bIns="182875" lIns="365750" spcFirstLastPara="1" rIns="365750" wrap="square" tIns="182875"/>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2743200" y="24993600"/>
            <a:ext cx="7620000" cy="1828800"/>
          </a:xfrm>
          <a:prstGeom prst="rect">
            <a:avLst/>
          </a:prstGeom>
          <a:noFill/>
          <a:ln>
            <a:noFill/>
          </a:ln>
        </p:spPr>
        <p:txBody>
          <a:bodyPr anchorCtr="0" anchor="t" bIns="182875" lIns="365750" spcFirstLastPara="1" rIns="365750" wrap="square" tIns="1828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12496800" y="24993600"/>
            <a:ext cx="11582400" cy="1828800"/>
          </a:xfrm>
          <a:prstGeom prst="rect">
            <a:avLst/>
          </a:prstGeom>
          <a:noFill/>
          <a:ln>
            <a:noFill/>
          </a:ln>
        </p:spPr>
        <p:txBody>
          <a:bodyPr anchorCtr="0" anchor="t" bIns="182875" lIns="365750" spcFirstLastPara="1" rIns="365750" wrap="square" tIns="1828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26212800" y="24993600"/>
            <a:ext cx="7620000" cy="1828800"/>
          </a:xfrm>
          <a:prstGeom prst="rect">
            <a:avLst/>
          </a:prstGeom>
          <a:noFill/>
          <a:ln>
            <a:noFill/>
          </a:ln>
        </p:spPr>
        <p:txBody>
          <a:bodyPr anchorCtr="0" anchor="t" bIns="182875" lIns="365750" spcFirstLastPara="1" rIns="365750" wrap="square" tIns="182875">
            <a:noAutofit/>
          </a:bodyPr>
          <a:lstStyle>
            <a:lvl1pPr indent="0" lvl="0" marL="0" algn="r">
              <a:spcBef>
                <a:spcPts val="0"/>
              </a:spcBef>
              <a:spcAft>
                <a:spcPts val="0"/>
              </a:spcAft>
              <a:buNone/>
              <a:defRPr sz="56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56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56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56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56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56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56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56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8973800" y="9525000"/>
            <a:ext cx="21945600" cy="7772400"/>
          </a:xfrm>
          <a:prstGeom prst="rect">
            <a:avLst/>
          </a:prstGeom>
          <a:noFill/>
          <a:ln>
            <a:noFill/>
          </a:ln>
        </p:spPr>
        <p:txBody>
          <a:bodyPr anchorCtr="0" anchor="ctr" bIns="182875" lIns="365750" spcFirstLastPara="1" rIns="365750" wrap="square" tIns="1828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rot="5400000">
            <a:off x="3352800" y="1828800"/>
            <a:ext cx="21945600" cy="23164800"/>
          </a:xfrm>
          <a:prstGeom prst="rect">
            <a:avLst/>
          </a:prstGeom>
          <a:noFill/>
          <a:ln>
            <a:noFill/>
          </a:ln>
        </p:spPr>
        <p:txBody>
          <a:bodyPr anchorCtr="0" anchor="t" bIns="182875" lIns="365750" spcFirstLastPara="1" rIns="365750" wrap="square" tIns="182875"/>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2743200" y="24993600"/>
            <a:ext cx="7620000" cy="1828800"/>
          </a:xfrm>
          <a:prstGeom prst="rect">
            <a:avLst/>
          </a:prstGeom>
          <a:noFill/>
          <a:ln>
            <a:noFill/>
          </a:ln>
        </p:spPr>
        <p:txBody>
          <a:bodyPr anchorCtr="0" anchor="t" bIns="182875" lIns="365750" spcFirstLastPara="1" rIns="365750" wrap="square" tIns="1828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12496800" y="24993600"/>
            <a:ext cx="11582400" cy="1828800"/>
          </a:xfrm>
          <a:prstGeom prst="rect">
            <a:avLst/>
          </a:prstGeom>
          <a:noFill/>
          <a:ln>
            <a:noFill/>
          </a:ln>
        </p:spPr>
        <p:txBody>
          <a:bodyPr anchorCtr="0" anchor="t" bIns="182875" lIns="365750" spcFirstLastPara="1" rIns="365750" wrap="square" tIns="1828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26212800" y="24993600"/>
            <a:ext cx="7620000" cy="1828800"/>
          </a:xfrm>
          <a:prstGeom prst="rect">
            <a:avLst/>
          </a:prstGeom>
          <a:noFill/>
          <a:ln>
            <a:noFill/>
          </a:ln>
        </p:spPr>
        <p:txBody>
          <a:bodyPr anchorCtr="0" anchor="t" bIns="182875" lIns="365750" spcFirstLastPara="1" rIns="365750" wrap="square" tIns="182875">
            <a:noAutofit/>
          </a:bodyPr>
          <a:lstStyle>
            <a:lvl1pPr indent="0" lvl="0" marL="0" algn="r">
              <a:spcBef>
                <a:spcPts val="0"/>
              </a:spcBef>
              <a:spcAft>
                <a:spcPts val="0"/>
              </a:spcAft>
              <a:buNone/>
              <a:defRPr sz="56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56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56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56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56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56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56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56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743200" y="8521700"/>
            <a:ext cx="31089601" cy="5880100"/>
          </a:xfrm>
          <a:prstGeom prst="rect">
            <a:avLst/>
          </a:prstGeom>
          <a:noFill/>
          <a:ln>
            <a:noFill/>
          </a:ln>
        </p:spPr>
        <p:txBody>
          <a:bodyPr anchorCtr="0" anchor="ctr" bIns="182875" lIns="365750" spcFirstLastPara="1" rIns="365750" wrap="square" tIns="1828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subTitle"/>
          </p:nvPr>
        </p:nvSpPr>
        <p:spPr>
          <a:xfrm>
            <a:off x="5486400" y="15544800"/>
            <a:ext cx="25603200" cy="7010400"/>
          </a:xfrm>
          <a:prstGeom prst="rect">
            <a:avLst/>
          </a:prstGeom>
          <a:noFill/>
          <a:ln>
            <a:noFill/>
          </a:ln>
        </p:spPr>
        <p:txBody>
          <a:bodyPr anchorCtr="0" anchor="t" bIns="182875" lIns="365750" spcFirstLastPara="1" rIns="365750" wrap="square" tIns="182875"/>
          <a:lstStyle>
            <a:lvl1pPr lvl="0" algn="ctr">
              <a:spcBef>
                <a:spcPts val="2560"/>
              </a:spcBef>
              <a:spcAft>
                <a:spcPts val="0"/>
              </a:spcAft>
              <a:buClr>
                <a:schemeClr val="dk1"/>
              </a:buClr>
              <a:buSzPts val="12800"/>
              <a:buFont typeface="Times New Roman"/>
              <a:buNone/>
              <a:defRPr/>
            </a:lvl1pPr>
            <a:lvl2pPr lvl="1" algn="ctr">
              <a:spcBef>
                <a:spcPts val="2240"/>
              </a:spcBef>
              <a:spcAft>
                <a:spcPts val="0"/>
              </a:spcAft>
              <a:buClr>
                <a:schemeClr val="dk1"/>
              </a:buClr>
              <a:buSzPts val="11200"/>
              <a:buFont typeface="Times New Roman"/>
              <a:buNone/>
              <a:defRPr/>
            </a:lvl2pPr>
            <a:lvl3pPr lvl="2" algn="ctr">
              <a:spcBef>
                <a:spcPts val="1920"/>
              </a:spcBef>
              <a:spcAft>
                <a:spcPts val="0"/>
              </a:spcAft>
              <a:buClr>
                <a:schemeClr val="dk1"/>
              </a:buClr>
              <a:buSzPts val="9600"/>
              <a:buFont typeface="Times New Roman"/>
              <a:buNone/>
              <a:defRPr/>
            </a:lvl3pPr>
            <a:lvl4pPr lvl="3" algn="ctr">
              <a:spcBef>
                <a:spcPts val="1600"/>
              </a:spcBef>
              <a:spcAft>
                <a:spcPts val="0"/>
              </a:spcAft>
              <a:buClr>
                <a:schemeClr val="dk1"/>
              </a:buClr>
              <a:buSzPts val="8000"/>
              <a:buFont typeface="Times New Roman"/>
              <a:buNone/>
              <a:defRPr/>
            </a:lvl4pPr>
            <a:lvl5pPr lvl="4" algn="ctr">
              <a:spcBef>
                <a:spcPts val="1600"/>
              </a:spcBef>
              <a:spcAft>
                <a:spcPts val="0"/>
              </a:spcAft>
              <a:buClr>
                <a:schemeClr val="dk1"/>
              </a:buClr>
              <a:buSzPts val="8000"/>
              <a:buFont typeface="Times New Roman"/>
              <a:buNone/>
              <a:defRPr/>
            </a:lvl5pPr>
            <a:lvl6pPr lvl="5" algn="ctr">
              <a:spcBef>
                <a:spcPts val="1600"/>
              </a:spcBef>
              <a:spcAft>
                <a:spcPts val="0"/>
              </a:spcAft>
              <a:buClr>
                <a:schemeClr val="dk1"/>
              </a:buClr>
              <a:buSzPts val="8000"/>
              <a:buFont typeface="Times New Roman"/>
              <a:buNone/>
              <a:defRPr/>
            </a:lvl6pPr>
            <a:lvl7pPr lvl="6" algn="ctr">
              <a:spcBef>
                <a:spcPts val="1600"/>
              </a:spcBef>
              <a:spcAft>
                <a:spcPts val="0"/>
              </a:spcAft>
              <a:buClr>
                <a:schemeClr val="dk1"/>
              </a:buClr>
              <a:buSzPts val="8000"/>
              <a:buFont typeface="Times New Roman"/>
              <a:buNone/>
              <a:defRPr/>
            </a:lvl7pPr>
            <a:lvl8pPr lvl="7" algn="ctr">
              <a:spcBef>
                <a:spcPts val="1600"/>
              </a:spcBef>
              <a:spcAft>
                <a:spcPts val="0"/>
              </a:spcAft>
              <a:buClr>
                <a:schemeClr val="dk1"/>
              </a:buClr>
              <a:buSzPts val="8000"/>
              <a:buFont typeface="Times New Roman"/>
              <a:buNone/>
              <a:defRPr/>
            </a:lvl8pPr>
            <a:lvl9pPr lvl="8" algn="ctr">
              <a:spcBef>
                <a:spcPts val="1600"/>
              </a:spcBef>
              <a:spcAft>
                <a:spcPts val="0"/>
              </a:spcAft>
              <a:buClr>
                <a:schemeClr val="dk1"/>
              </a:buClr>
              <a:buSzPts val="8000"/>
              <a:buFont typeface="Times New Roman"/>
              <a:buNone/>
              <a:defRPr/>
            </a:lvl9pPr>
          </a:lstStyle>
          <a:p/>
        </p:txBody>
      </p:sp>
      <p:sp>
        <p:nvSpPr>
          <p:cNvPr id="18" name="Google Shape;18;p3"/>
          <p:cNvSpPr txBox="1"/>
          <p:nvPr>
            <p:ph idx="10" type="dt"/>
          </p:nvPr>
        </p:nvSpPr>
        <p:spPr>
          <a:xfrm>
            <a:off x="2743200" y="24993600"/>
            <a:ext cx="7620000" cy="1828800"/>
          </a:xfrm>
          <a:prstGeom prst="rect">
            <a:avLst/>
          </a:prstGeom>
          <a:noFill/>
          <a:ln>
            <a:noFill/>
          </a:ln>
        </p:spPr>
        <p:txBody>
          <a:bodyPr anchorCtr="0" anchor="t" bIns="182875" lIns="365750" spcFirstLastPara="1" rIns="365750" wrap="square" tIns="1828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2496800" y="24993600"/>
            <a:ext cx="11582400" cy="1828800"/>
          </a:xfrm>
          <a:prstGeom prst="rect">
            <a:avLst/>
          </a:prstGeom>
          <a:noFill/>
          <a:ln>
            <a:noFill/>
          </a:ln>
        </p:spPr>
        <p:txBody>
          <a:bodyPr anchorCtr="0" anchor="t" bIns="182875" lIns="365750" spcFirstLastPara="1" rIns="365750" wrap="square" tIns="1828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26212800" y="24993600"/>
            <a:ext cx="7620000" cy="1828800"/>
          </a:xfrm>
          <a:prstGeom prst="rect">
            <a:avLst/>
          </a:prstGeom>
          <a:noFill/>
          <a:ln>
            <a:noFill/>
          </a:ln>
        </p:spPr>
        <p:txBody>
          <a:bodyPr anchorCtr="0" anchor="t" bIns="182875" lIns="365750" spcFirstLastPara="1" rIns="365750" wrap="square" tIns="182875">
            <a:noAutofit/>
          </a:bodyPr>
          <a:lstStyle>
            <a:lvl1pPr indent="0" lvl="0" marL="0" algn="r">
              <a:spcBef>
                <a:spcPts val="0"/>
              </a:spcBef>
              <a:spcAft>
                <a:spcPts val="0"/>
              </a:spcAft>
              <a:buNone/>
              <a:defRPr sz="56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56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56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56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56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56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56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56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743200" y="2438400"/>
            <a:ext cx="31089601" cy="4572000"/>
          </a:xfrm>
          <a:prstGeom prst="rect">
            <a:avLst/>
          </a:prstGeom>
          <a:noFill/>
          <a:ln>
            <a:noFill/>
          </a:ln>
        </p:spPr>
        <p:txBody>
          <a:bodyPr anchorCtr="0" anchor="ctr" bIns="182875" lIns="365750" spcFirstLastPara="1" rIns="365750" wrap="square" tIns="1828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
          <p:cNvSpPr txBox="1"/>
          <p:nvPr>
            <p:ph idx="1" type="body"/>
          </p:nvPr>
        </p:nvSpPr>
        <p:spPr>
          <a:xfrm>
            <a:off x="2743200" y="7924800"/>
            <a:ext cx="31089601" cy="16459200"/>
          </a:xfrm>
          <a:prstGeom prst="rect">
            <a:avLst/>
          </a:prstGeom>
          <a:noFill/>
          <a:ln>
            <a:noFill/>
          </a:ln>
        </p:spPr>
        <p:txBody>
          <a:bodyPr anchorCtr="0" anchor="t" bIns="182875" lIns="365750" spcFirstLastPara="1" rIns="365750" wrap="square" tIns="182875"/>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2743200" y="24993600"/>
            <a:ext cx="7620000" cy="1828800"/>
          </a:xfrm>
          <a:prstGeom prst="rect">
            <a:avLst/>
          </a:prstGeom>
          <a:noFill/>
          <a:ln>
            <a:noFill/>
          </a:ln>
        </p:spPr>
        <p:txBody>
          <a:bodyPr anchorCtr="0" anchor="t" bIns="182875" lIns="365750" spcFirstLastPara="1" rIns="365750" wrap="square" tIns="1828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2496800" y="24993600"/>
            <a:ext cx="11582400" cy="1828800"/>
          </a:xfrm>
          <a:prstGeom prst="rect">
            <a:avLst/>
          </a:prstGeom>
          <a:noFill/>
          <a:ln>
            <a:noFill/>
          </a:ln>
        </p:spPr>
        <p:txBody>
          <a:bodyPr anchorCtr="0" anchor="t" bIns="182875" lIns="365750" spcFirstLastPara="1" rIns="365750" wrap="square" tIns="1828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6212800" y="24993600"/>
            <a:ext cx="7620000" cy="1828800"/>
          </a:xfrm>
          <a:prstGeom prst="rect">
            <a:avLst/>
          </a:prstGeom>
          <a:noFill/>
          <a:ln>
            <a:noFill/>
          </a:ln>
        </p:spPr>
        <p:txBody>
          <a:bodyPr anchorCtr="0" anchor="t" bIns="182875" lIns="365750" spcFirstLastPara="1" rIns="365750" wrap="square" tIns="182875">
            <a:noAutofit/>
          </a:bodyPr>
          <a:lstStyle>
            <a:lvl1pPr indent="0" lvl="0" marL="0" algn="r">
              <a:spcBef>
                <a:spcPts val="0"/>
              </a:spcBef>
              <a:spcAft>
                <a:spcPts val="0"/>
              </a:spcAft>
              <a:buNone/>
              <a:defRPr sz="56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56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56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56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56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56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56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56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889250" y="17627600"/>
            <a:ext cx="31089601" cy="5448300"/>
          </a:xfrm>
          <a:prstGeom prst="rect">
            <a:avLst/>
          </a:prstGeom>
          <a:noFill/>
          <a:ln>
            <a:noFill/>
          </a:ln>
        </p:spPr>
        <p:txBody>
          <a:bodyPr anchorCtr="0" anchor="t" bIns="182875" lIns="365750" spcFirstLastPara="1" rIns="365750" wrap="square" tIns="182875"/>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
          <p:cNvSpPr txBox="1"/>
          <p:nvPr>
            <p:ph idx="1" type="body"/>
          </p:nvPr>
        </p:nvSpPr>
        <p:spPr>
          <a:xfrm>
            <a:off x="2889250" y="11626850"/>
            <a:ext cx="31089601" cy="6000750"/>
          </a:xfrm>
          <a:prstGeom prst="rect">
            <a:avLst/>
          </a:prstGeom>
          <a:noFill/>
          <a:ln>
            <a:noFill/>
          </a:ln>
        </p:spPr>
        <p:txBody>
          <a:bodyPr anchorCtr="0" anchor="b" bIns="182875" lIns="365750" spcFirstLastPara="1" rIns="365750" wrap="square" tIns="182875"/>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0" name="Google Shape;30;p5"/>
          <p:cNvSpPr txBox="1"/>
          <p:nvPr>
            <p:ph idx="10" type="dt"/>
          </p:nvPr>
        </p:nvSpPr>
        <p:spPr>
          <a:xfrm>
            <a:off x="2743200" y="24993600"/>
            <a:ext cx="7620000" cy="1828800"/>
          </a:xfrm>
          <a:prstGeom prst="rect">
            <a:avLst/>
          </a:prstGeom>
          <a:noFill/>
          <a:ln>
            <a:noFill/>
          </a:ln>
        </p:spPr>
        <p:txBody>
          <a:bodyPr anchorCtr="0" anchor="t" bIns="182875" lIns="365750" spcFirstLastPara="1" rIns="365750" wrap="square" tIns="1828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2496800" y="24993600"/>
            <a:ext cx="11582400" cy="1828800"/>
          </a:xfrm>
          <a:prstGeom prst="rect">
            <a:avLst/>
          </a:prstGeom>
          <a:noFill/>
          <a:ln>
            <a:noFill/>
          </a:ln>
        </p:spPr>
        <p:txBody>
          <a:bodyPr anchorCtr="0" anchor="t" bIns="182875" lIns="365750" spcFirstLastPara="1" rIns="365750" wrap="square" tIns="1828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26212800" y="24993600"/>
            <a:ext cx="7620000" cy="1828800"/>
          </a:xfrm>
          <a:prstGeom prst="rect">
            <a:avLst/>
          </a:prstGeom>
          <a:noFill/>
          <a:ln>
            <a:noFill/>
          </a:ln>
        </p:spPr>
        <p:txBody>
          <a:bodyPr anchorCtr="0" anchor="t" bIns="182875" lIns="365750" spcFirstLastPara="1" rIns="365750" wrap="square" tIns="182875">
            <a:noAutofit/>
          </a:bodyPr>
          <a:lstStyle>
            <a:lvl1pPr indent="0" lvl="0" marL="0" algn="r">
              <a:spcBef>
                <a:spcPts val="0"/>
              </a:spcBef>
              <a:spcAft>
                <a:spcPts val="0"/>
              </a:spcAft>
              <a:buNone/>
              <a:defRPr sz="56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56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56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56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56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56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56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56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743200" y="2438400"/>
            <a:ext cx="31089601" cy="4572000"/>
          </a:xfrm>
          <a:prstGeom prst="rect">
            <a:avLst/>
          </a:prstGeom>
          <a:noFill/>
          <a:ln>
            <a:noFill/>
          </a:ln>
        </p:spPr>
        <p:txBody>
          <a:bodyPr anchorCtr="0" anchor="ctr" bIns="182875" lIns="365750" spcFirstLastPara="1" rIns="365750" wrap="square" tIns="1828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
          <p:cNvSpPr txBox="1"/>
          <p:nvPr>
            <p:ph idx="1" type="body"/>
          </p:nvPr>
        </p:nvSpPr>
        <p:spPr>
          <a:xfrm>
            <a:off x="2743200" y="7924800"/>
            <a:ext cx="15468600" cy="16459200"/>
          </a:xfrm>
          <a:prstGeom prst="rect">
            <a:avLst/>
          </a:prstGeom>
          <a:noFill/>
          <a:ln>
            <a:noFill/>
          </a:ln>
        </p:spPr>
        <p:txBody>
          <a:bodyPr anchorCtr="0" anchor="t" bIns="182875" lIns="365750" spcFirstLastPara="1" rIns="365750" wrap="square" tIns="182875"/>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6" name="Google Shape;36;p6"/>
          <p:cNvSpPr txBox="1"/>
          <p:nvPr>
            <p:ph idx="2" type="body"/>
          </p:nvPr>
        </p:nvSpPr>
        <p:spPr>
          <a:xfrm>
            <a:off x="18364200" y="7924800"/>
            <a:ext cx="15468600" cy="16459200"/>
          </a:xfrm>
          <a:prstGeom prst="rect">
            <a:avLst/>
          </a:prstGeom>
          <a:noFill/>
          <a:ln>
            <a:noFill/>
          </a:ln>
        </p:spPr>
        <p:txBody>
          <a:bodyPr anchorCtr="0" anchor="t" bIns="182875" lIns="365750" spcFirstLastPara="1" rIns="365750" wrap="square" tIns="182875"/>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7" name="Google Shape;37;p6"/>
          <p:cNvSpPr txBox="1"/>
          <p:nvPr>
            <p:ph idx="10" type="dt"/>
          </p:nvPr>
        </p:nvSpPr>
        <p:spPr>
          <a:xfrm>
            <a:off x="2743200" y="24993600"/>
            <a:ext cx="7620000" cy="1828800"/>
          </a:xfrm>
          <a:prstGeom prst="rect">
            <a:avLst/>
          </a:prstGeom>
          <a:noFill/>
          <a:ln>
            <a:noFill/>
          </a:ln>
        </p:spPr>
        <p:txBody>
          <a:bodyPr anchorCtr="0" anchor="t" bIns="182875" lIns="365750" spcFirstLastPara="1" rIns="365750" wrap="square" tIns="1828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2496800" y="24993600"/>
            <a:ext cx="11582400" cy="1828800"/>
          </a:xfrm>
          <a:prstGeom prst="rect">
            <a:avLst/>
          </a:prstGeom>
          <a:noFill/>
          <a:ln>
            <a:noFill/>
          </a:ln>
        </p:spPr>
        <p:txBody>
          <a:bodyPr anchorCtr="0" anchor="t" bIns="182875" lIns="365750" spcFirstLastPara="1" rIns="365750" wrap="square" tIns="1828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26212800" y="24993600"/>
            <a:ext cx="7620000" cy="1828800"/>
          </a:xfrm>
          <a:prstGeom prst="rect">
            <a:avLst/>
          </a:prstGeom>
          <a:noFill/>
          <a:ln>
            <a:noFill/>
          </a:ln>
        </p:spPr>
        <p:txBody>
          <a:bodyPr anchorCtr="0" anchor="t" bIns="182875" lIns="365750" spcFirstLastPara="1" rIns="365750" wrap="square" tIns="182875">
            <a:noAutofit/>
          </a:bodyPr>
          <a:lstStyle>
            <a:lvl1pPr indent="0" lvl="0" marL="0" algn="r">
              <a:spcBef>
                <a:spcPts val="0"/>
              </a:spcBef>
              <a:spcAft>
                <a:spcPts val="0"/>
              </a:spcAft>
              <a:buNone/>
              <a:defRPr sz="56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56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56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56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56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56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56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56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828800" y="1098550"/>
            <a:ext cx="32918401" cy="4572000"/>
          </a:xfrm>
          <a:prstGeom prst="rect">
            <a:avLst/>
          </a:prstGeom>
          <a:noFill/>
          <a:ln>
            <a:noFill/>
          </a:ln>
        </p:spPr>
        <p:txBody>
          <a:bodyPr anchorCtr="0" anchor="ctr" bIns="182875" lIns="365750" spcFirstLastPara="1" rIns="365750" wrap="square" tIns="1828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7"/>
          <p:cNvSpPr txBox="1"/>
          <p:nvPr>
            <p:ph idx="1" type="body"/>
          </p:nvPr>
        </p:nvSpPr>
        <p:spPr>
          <a:xfrm>
            <a:off x="1828800" y="6140450"/>
            <a:ext cx="16160750" cy="2559050"/>
          </a:xfrm>
          <a:prstGeom prst="rect">
            <a:avLst/>
          </a:prstGeom>
          <a:noFill/>
          <a:ln>
            <a:noFill/>
          </a:ln>
        </p:spPr>
        <p:txBody>
          <a:bodyPr anchorCtr="0" anchor="b" bIns="182875" lIns="365750" spcFirstLastPara="1" rIns="365750" wrap="square" tIns="182875"/>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3" name="Google Shape;43;p7"/>
          <p:cNvSpPr txBox="1"/>
          <p:nvPr>
            <p:ph idx="2" type="body"/>
          </p:nvPr>
        </p:nvSpPr>
        <p:spPr>
          <a:xfrm>
            <a:off x="1828800" y="8699500"/>
            <a:ext cx="16160750" cy="15805151"/>
          </a:xfrm>
          <a:prstGeom prst="rect">
            <a:avLst/>
          </a:prstGeom>
          <a:noFill/>
          <a:ln>
            <a:noFill/>
          </a:ln>
        </p:spPr>
        <p:txBody>
          <a:bodyPr anchorCtr="0" anchor="t" bIns="182875" lIns="365750" spcFirstLastPara="1" rIns="365750" wrap="square" tIns="182875"/>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4" name="Google Shape;44;p7"/>
          <p:cNvSpPr txBox="1"/>
          <p:nvPr>
            <p:ph idx="3" type="body"/>
          </p:nvPr>
        </p:nvSpPr>
        <p:spPr>
          <a:xfrm>
            <a:off x="18580100" y="6140450"/>
            <a:ext cx="16167100" cy="2559050"/>
          </a:xfrm>
          <a:prstGeom prst="rect">
            <a:avLst/>
          </a:prstGeom>
          <a:noFill/>
          <a:ln>
            <a:noFill/>
          </a:ln>
        </p:spPr>
        <p:txBody>
          <a:bodyPr anchorCtr="0" anchor="b" bIns="182875" lIns="365750" spcFirstLastPara="1" rIns="365750" wrap="square" tIns="182875"/>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5" name="Google Shape;45;p7"/>
          <p:cNvSpPr txBox="1"/>
          <p:nvPr>
            <p:ph idx="4" type="body"/>
          </p:nvPr>
        </p:nvSpPr>
        <p:spPr>
          <a:xfrm>
            <a:off x="18580100" y="8699500"/>
            <a:ext cx="16167100" cy="15805151"/>
          </a:xfrm>
          <a:prstGeom prst="rect">
            <a:avLst/>
          </a:prstGeom>
          <a:noFill/>
          <a:ln>
            <a:noFill/>
          </a:ln>
        </p:spPr>
        <p:txBody>
          <a:bodyPr anchorCtr="0" anchor="t" bIns="182875" lIns="365750" spcFirstLastPara="1" rIns="365750" wrap="square" tIns="182875"/>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6" name="Google Shape;46;p7"/>
          <p:cNvSpPr txBox="1"/>
          <p:nvPr>
            <p:ph idx="10" type="dt"/>
          </p:nvPr>
        </p:nvSpPr>
        <p:spPr>
          <a:xfrm>
            <a:off x="2743200" y="24993600"/>
            <a:ext cx="7620000" cy="1828800"/>
          </a:xfrm>
          <a:prstGeom prst="rect">
            <a:avLst/>
          </a:prstGeom>
          <a:noFill/>
          <a:ln>
            <a:noFill/>
          </a:ln>
        </p:spPr>
        <p:txBody>
          <a:bodyPr anchorCtr="0" anchor="t" bIns="182875" lIns="365750" spcFirstLastPara="1" rIns="365750" wrap="square" tIns="1828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2496800" y="24993600"/>
            <a:ext cx="11582400" cy="1828800"/>
          </a:xfrm>
          <a:prstGeom prst="rect">
            <a:avLst/>
          </a:prstGeom>
          <a:noFill/>
          <a:ln>
            <a:noFill/>
          </a:ln>
        </p:spPr>
        <p:txBody>
          <a:bodyPr anchorCtr="0" anchor="t" bIns="182875" lIns="365750" spcFirstLastPara="1" rIns="365750" wrap="square" tIns="1828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26212800" y="24993600"/>
            <a:ext cx="7620000" cy="1828800"/>
          </a:xfrm>
          <a:prstGeom prst="rect">
            <a:avLst/>
          </a:prstGeom>
          <a:noFill/>
          <a:ln>
            <a:noFill/>
          </a:ln>
        </p:spPr>
        <p:txBody>
          <a:bodyPr anchorCtr="0" anchor="t" bIns="182875" lIns="365750" spcFirstLastPara="1" rIns="365750" wrap="square" tIns="182875">
            <a:noAutofit/>
          </a:bodyPr>
          <a:lstStyle>
            <a:lvl1pPr indent="0" lvl="0" marL="0" algn="r">
              <a:spcBef>
                <a:spcPts val="0"/>
              </a:spcBef>
              <a:spcAft>
                <a:spcPts val="0"/>
              </a:spcAft>
              <a:buNone/>
              <a:defRPr sz="56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56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56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56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56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56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56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56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743200" y="2438400"/>
            <a:ext cx="31089601" cy="4572000"/>
          </a:xfrm>
          <a:prstGeom prst="rect">
            <a:avLst/>
          </a:prstGeom>
          <a:noFill/>
          <a:ln>
            <a:noFill/>
          </a:ln>
        </p:spPr>
        <p:txBody>
          <a:bodyPr anchorCtr="0" anchor="ctr" bIns="182875" lIns="365750" spcFirstLastPara="1" rIns="365750" wrap="square" tIns="1828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0" type="dt"/>
          </p:nvPr>
        </p:nvSpPr>
        <p:spPr>
          <a:xfrm>
            <a:off x="2743200" y="24993600"/>
            <a:ext cx="7620000" cy="1828800"/>
          </a:xfrm>
          <a:prstGeom prst="rect">
            <a:avLst/>
          </a:prstGeom>
          <a:noFill/>
          <a:ln>
            <a:noFill/>
          </a:ln>
        </p:spPr>
        <p:txBody>
          <a:bodyPr anchorCtr="0" anchor="t" bIns="182875" lIns="365750" spcFirstLastPara="1" rIns="365750" wrap="square" tIns="1828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2496800" y="24993600"/>
            <a:ext cx="11582400" cy="1828800"/>
          </a:xfrm>
          <a:prstGeom prst="rect">
            <a:avLst/>
          </a:prstGeom>
          <a:noFill/>
          <a:ln>
            <a:noFill/>
          </a:ln>
        </p:spPr>
        <p:txBody>
          <a:bodyPr anchorCtr="0" anchor="t" bIns="182875" lIns="365750" spcFirstLastPara="1" rIns="365750" wrap="square" tIns="1828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6212800" y="24993600"/>
            <a:ext cx="7620000" cy="1828800"/>
          </a:xfrm>
          <a:prstGeom prst="rect">
            <a:avLst/>
          </a:prstGeom>
          <a:noFill/>
          <a:ln>
            <a:noFill/>
          </a:ln>
        </p:spPr>
        <p:txBody>
          <a:bodyPr anchorCtr="0" anchor="t" bIns="182875" lIns="365750" spcFirstLastPara="1" rIns="365750" wrap="square" tIns="182875">
            <a:noAutofit/>
          </a:bodyPr>
          <a:lstStyle>
            <a:lvl1pPr indent="0" lvl="0" marL="0" algn="r">
              <a:spcBef>
                <a:spcPts val="0"/>
              </a:spcBef>
              <a:spcAft>
                <a:spcPts val="0"/>
              </a:spcAft>
              <a:buNone/>
              <a:defRPr sz="56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56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56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56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56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56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56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56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828800" y="1092200"/>
            <a:ext cx="12033249" cy="4648200"/>
          </a:xfrm>
          <a:prstGeom prst="rect">
            <a:avLst/>
          </a:prstGeom>
          <a:noFill/>
          <a:ln>
            <a:noFill/>
          </a:ln>
        </p:spPr>
        <p:txBody>
          <a:bodyPr anchorCtr="0" anchor="b" bIns="182875" lIns="365750" spcFirstLastPara="1" rIns="365750" wrap="square" tIns="182875"/>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
          <p:cNvSpPr txBox="1"/>
          <p:nvPr>
            <p:ph idx="1" type="body"/>
          </p:nvPr>
        </p:nvSpPr>
        <p:spPr>
          <a:xfrm>
            <a:off x="14300200" y="1092200"/>
            <a:ext cx="20447000" cy="23412450"/>
          </a:xfrm>
          <a:prstGeom prst="rect">
            <a:avLst/>
          </a:prstGeom>
          <a:noFill/>
          <a:ln>
            <a:noFill/>
          </a:ln>
        </p:spPr>
        <p:txBody>
          <a:bodyPr anchorCtr="0" anchor="t" bIns="182875" lIns="365750" spcFirstLastPara="1" rIns="365750" wrap="square" tIns="182875"/>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57" name="Google Shape;57;p9"/>
          <p:cNvSpPr txBox="1"/>
          <p:nvPr>
            <p:ph idx="2" type="body"/>
          </p:nvPr>
        </p:nvSpPr>
        <p:spPr>
          <a:xfrm>
            <a:off x="1828800" y="5740400"/>
            <a:ext cx="12033249" cy="18764249"/>
          </a:xfrm>
          <a:prstGeom prst="rect">
            <a:avLst/>
          </a:prstGeom>
          <a:noFill/>
          <a:ln>
            <a:noFill/>
          </a:ln>
        </p:spPr>
        <p:txBody>
          <a:bodyPr anchorCtr="0" anchor="t" bIns="182875" lIns="365750" spcFirstLastPara="1" rIns="365750" wrap="square" tIns="182875"/>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58" name="Google Shape;58;p9"/>
          <p:cNvSpPr txBox="1"/>
          <p:nvPr>
            <p:ph idx="10" type="dt"/>
          </p:nvPr>
        </p:nvSpPr>
        <p:spPr>
          <a:xfrm>
            <a:off x="2743200" y="24993600"/>
            <a:ext cx="7620000" cy="1828800"/>
          </a:xfrm>
          <a:prstGeom prst="rect">
            <a:avLst/>
          </a:prstGeom>
          <a:noFill/>
          <a:ln>
            <a:noFill/>
          </a:ln>
        </p:spPr>
        <p:txBody>
          <a:bodyPr anchorCtr="0" anchor="t" bIns="182875" lIns="365750" spcFirstLastPara="1" rIns="365750" wrap="square" tIns="1828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12496800" y="24993600"/>
            <a:ext cx="11582400" cy="1828800"/>
          </a:xfrm>
          <a:prstGeom prst="rect">
            <a:avLst/>
          </a:prstGeom>
          <a:noFill/>
          <a:ln>
            <a:noFill/>
          </a:ln>
        </p:spPr>
        <p:txBody>
          <a:bodyPr anchorCtr="0" anchor="t" bIns="182875" lIns="365750" spcFirstLastPara="1" rIns="365750" wrap="square" tIns="1828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26212800" y="24993600"/>
            <a:ext cx="7620000" cy="1828800"/>
          </a:xfrm>
          <a:prstGeom prst="rect">
            <a:avLst/>
          </a:prstGeom>
          <a:noFill/>
          <a:ln>
            <a:noFill/>
          </a:ln>
        </p:spPr>
        <p:txBody>
          <a:bodyPr anchorCtr="0" anchor="t" bIns="182875" lIns="365750" spcFirstLastPara="1" rIns="365750" wrap="square" tIns="182875">
            <a:noAutofit/>
          </a:bodyPr>
          <a:lstStyle>
            <a:lvl1pPr indent="0" lvl="0" marL="0" algn="r">
              <a:spcBef>
                <a:spcPts val="0"/>
              </a:spcBef>
              <a:spcAft>
                <a:spcPts val="0"/>
              </a:spcAft>
              <a:buNone/>
              <a:defRPr sz="56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56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56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56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56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56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56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56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7169150" y="19202400"/>
            <a:ext cx="21945600" cy="2266950"/>
          </a:xfrm>
          <a:prstGeom prst="rect">
            <a:avLst/>
          </a:prstGeom>
          <a:noFill/>
          <a:ln>
            <a:noFill/>
          </a:ln>
        </p:spPr>
        <p:txBody>
          <a:bodyPr anchorCtr="0" anchor="b" bIns="182875" lIns="365750" spcFirstLastPara="1" rIns="365750" wrap="square" tIns="182875"/>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p:nvPr>
            <p:ph idx="2" type="pic"/>
          </p:nvPr>
        </p:nvSpPr>
        <p:spPr>
          <a:xfrm>
            <a:off x="7169150" y="2451100"/>
            <a:ext cx="21945600" cy="16459200"/>
          </a:xfrm>
          <a:prstGeom prst="rect">
            <a:avLst/>
          </a:prstGeom>
          <a:noFill/>
          <a:ln>
            <a:noFill/>
          </a:ln>
        </p:spPr>
        <p:txBody>
          <a:bodyPr anchorCtr="0" anchor="t" bIns="182875" lIns="365750" spcFirstLastPara="1" rIns="365750" wrap="square" tIns="182875"/>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4" name="Google Shape;64;p10"/>
          <p:cNvSpPr txBox="1"/>
          <p:nvPr>
            <p:ph idx="1" type="body"/>
          </p:nvPr>
        </p:nvSpPr>
        <p:spPr>
          <a:xfrm>
            <a:off x="7169150" y="21469350"/>
            <a:ext cx="21945600" cy="3219450"/>
          </a:xfrm>
          <a:prstGeom prst="rect">
            <a:avLst/>
          </a:prstGeom>
          <a:noFill/>
          <a:ln>
            <a:noFill/>
          </a:ln>
        </p:spPr>
        <p:txBody>
          <a:bodyPr anchorCtr="0" anchor="t" bIns="182875" lIns="365750" spcFirstLastPara="1" rIns="365750" wrap="square" tIns="182875"/>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5" name="Google Shape;65;p10"/>
          <p:cNvSpPr txBox="1"/>
          <p:nvPr>
            <p:ph idx="10" type="dt"/>
          </p:nvPr>
        </p:nvSpPr>
        <p:spPr>
          <a:xfrm>
            <a:off x="2743200" y="24993600"/>
            <a:ext cx="7620000" cy="1828800"/>
          </a:xfrm>
          <a:prstGeom prst="rect">
            <a:avLst/>
          </a:prstGeom>
          <a:noFill/>
          <a:ln>
            <a:noFill/>
          </a:ln>
        </p:spPr>
        <p:txBody>
          <a:bodyPr anchorCtr="0" anchor="t" bIns="182875" lIns="365750" spcFirstLastPara="1" rIns="365750" wrap="square" tIns="1828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12496800" y="24993600"/>
            <a:ext cx="11582400" cy="1828800"/>
          </a:xfrm>
          <a:prstGeom prst="rect">
            <a:avLst/>
          </a:prstGeom>
          <a:noFill/>
          <a:ln>
            <a:noFill/>
          </a:ln>
        </p:spPr>
        <p:txBody>
          <a:bodyPr anchorCtr="0" anchor="t" bIns="182875" lIns="365750" spcFirstLastPara="1" rIns="365750" wrap="square" tIns="1828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26212800" y="24993600"/>
            <a:ext cx="7620000" cy="1828800"/>
          </a:xfrm>
          <a:prstGeom prst="rect">
            <a:avLst/>
          </a:prstGeom>
          <a:noFill/>
          <a:ln>
            <a:noFill/>
          </a:ln>
        </p:spPr>
        <p:txBody>
          <a:bodyPr anchorCtr="0" anchor="t" bIns="182875" lIns="365750" spcFirstLastPara="1" rIns="365750" wrap="square" tIns="182875">
            <a:noAutofit/>
          </a:bodyPr>
          <a:lstStyle>
            <a:lvl1pPr indent="0" lvl="0" marL="0" algn="r">
              <a:spcBef>
                <a:spcPts val="0"/>
              </a:spcBef>
              <a:spcAft>
                <a:spcPts val="0"/>
              </a:spcAft>
              <a:buNone/>
              <a:defRPr sz="56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56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56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56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56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56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56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56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743200" y="2438400"/>
            <a:ext cx="31089601" cy="4572000"/>
          </a:xfrm>
          <a:prstGeom prst="rect">
            <a:avLst/>
          </a:prstGeom>
          <a:noFill/>
          <a:ln>
            <a:noFill/>
          </a:ln>
        </p:spPr>
        <p:txBody>
          <a:bodyPr anchorCtr="0" anchor="ctr" bIns="182875" lIns="365750" spcFirstLastPara="1" rIns="365750" wrap="square" tIns="182875"/>
          <a:lstStyle>
            <a:lvl1pPr lvl="0" marR="0" rtl="0" algn="ctr">
              <a:spcBef>
                <a:spcPts val="0"/>
              </a:spcBef>
              <a:spcAft>
                <a:spcPts val="0"/>
              </a:spcAft>
              <a:buSzPts val="1400"/>
              <a:buNone/>
              <a:defRPr b="0" i="0" sz="17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7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7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7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7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7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7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7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7600" u="none" cap="none" strike="noStrike">
                <a:solidFill>
                  <a:schemeClr val="dk2"/>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2743200" y="7924800"/>
            <a:ext cx="31089601" cy="16459200"/>
          </a:xfrm>
          <a:prstGeom prst="rect">
            <a:avLst/>
          </a:prstGeom>
          <a:noFill/>
          <a:ln>
            <a:noFill/>
          </a:ln>
        </p:spPr>
        <p:txBody>
          <a:bodyPr anchorCtr="0" anchor="t" bIns="182875" lIns="365750" spcFirstLastPara="1" rIns="365750" wrap="square" tIns="182875"/>
          <a:lstStyle>
            <a:lvl1pPr indent="-1041400" lvl="0" marL="457200" marR="0" rtl="0" algn="l">
              <a:spcBef>
                <a:spcPts val="2560"/>
              </a:spcBef>
              <a:spcAft>
                <a:spcPts val="0"/>
              </a:spcAft>
              <a:buClr>
                <a:schemeClr val="dk1"/>
              </a:buClr>
              <a:buSzPts val="12800"/>
              <a:buFont typeface="Times New Roman"/>
              <a:buChar char="•"/>
              <a:defRPr b="0" i="0" sz="12800" u="none" cap="none" strike="noStrike">
                <a:solidFill>
                  <a:schemeClr val="dk1"/>
                </a:solidFill>
                <a:latin typeface="Times New Roman"/>
                <a:ea typeface="Times New Roman"/>
                <a:cs typeface="Times New Roman"/>
                <a:sym typeface="Times New Roman"/>
              </a:defRPr>
            </a:lvl1pPr>
            <a:lvl2pPr indent="-939800" lvl="1" marL="914400" marR="0" rtl="0" algn="l">
              <a:spcBef>
                <a:spcPts val="2240"/>
              </a:spcBef>
              <a:spcAft>
                <a:spcPts val="0"/>
              </a:spcAft>
              <a:buClr>
                <a:schemeClr val="dk1"/>
              </a:buClr>
              <a:buSzPts val="11200"/>
              <a:buFont typeface="Times New Roman"/>
              <a:buChar char="–"/>
              <a:defRPr b="0" i="0" sz="11200" u="none" cap="none" strike="noStrike">
                <a:solidFill>
                  <a:schemeClr val="dk1"/>
                </a:solidFill>
                <a:latin typeface="Times New Roman"/>
                <a:ea typeface="Times New Roman"/>
                <a:cs typeface="Times New Roman"/>
                <a:sym typeface="Times New Roman"/>
              </a:defRPr>
            </a:lvl2pPr>
            <a:lvl3pPr indent="-838200" lvl="2" marL="1371600" marR="0" rtl="0" algn="l">
              <a:spcBef>
                <a:spcPts val="1920"/>
              </a:spcBef>
              <a:spcAft>
                <a:spcPts val="0"/>
              </a:spcAft>
              <a:buClr>
                <a:schemeClr val="dk1"/>
              </a:buClr>
              <a:buSzPts val="9600"/>
              <a:buFont typeface="Times New Roman"/>
              <a:buChar char="•"/>
              <a:defRPr b="0" i="0" sz="9600" u="none" cap="none" strike="noStrike">
                <a:solidFill>
                  <a:schemeClr val="dk1"/>
                </a:solidFill>
                <a:latin typeface="Times New Roman"/>
                <a:ea typeface="Times New Roman"/>
                <a:cs typeface="Times New Roman"/>
                <a:sym typeface="Times New Roman"/>
              </a:defRPr>
            </a:lvl3pPr>
            <a:lvl4pPr indent="-736600" lvl="3" marL="1828800" marR="0" rtl="0" algn="l">
              <a:spcBef>
                <a:spcPts val="1600"/>
              </a:spcBef>
              <a:spcAft>
                <a:spcPts val="0"/>
              </a:spcAft>
              <a:buClr>
                <a:schemeClr val="dk1"/>
              </a:buClr>
              <a:buSzPts val="8000"/>
              <a:buFont typeface="Times New Roman"/>
              <a:buChar char="–"/>
              <a:defRPr b="0" i="0" sz="8000" u="none" cap="none" strike="noStrike">
                <a:solidFill>
                  <a:schemeClr val="dk1"/>
                </a:solidFill>
                <a:latin typeface="Times New Roman"/>
                <a:ea typeface="Times New Roman"/>
                <a:cs typeface="Times New Roman"/>
                <a:sym typeface="Times New Roman"/>
              </a:defRPr>
            </a:lvl4pPr>
            <a:lvl5pPr indent="-736600" lvl="4" marL="2286000" marR="0" rtl="0" algn="l">
              <a:spcBef>
                <a:spcPts val="1600"/>
              </a:spcBef>
              <a:spcAft>
                <a:spcPts val="0"/>
              </a:spcAft>
              <a:buClr>
                <a:schemeClr val="dk1"/>
              </a:buClr>
              <a:buSzPts val="8000"/>
              <a:buFont typeface="Times New Roman"/>
              <a:buChar char="»"/>
              <a:defRPr b="0" i="0" sz="8000" u="none" cap="none" strike="noStrike">
                <a:solidFill>
                  <a:schemeClr val="dk1"/>
                </a:solidFill>
                <a:latin typeface="Times New Roman"/>
                <a:ea typeface="Times New Roman"/>
                <a:cs typeface="Times New Roman"/>
                <a:sym typeface="Times New Roman"/>
              </a:defRPr>
            </a:lvl5pPr>
            <a:lvl6pPr indent="-736600" lvl="5" marL="2743200" marR="0" rtl="0" algn="l">
              <a:spcBef>
                <a:spcPts val="1600"/>
              </a:spcBef>
              <a:spcAft>
                <a:spcPts val="0"/>
              </a:spcAft>
              <a:buClr>
                <a:schemeClr val="dk1"/>
              </a:buClr>
              <a:buSzPts val="8000"/>
              <a:buFont typeface="Times New Roman"/>
              <a:buChar char="»"/>
              <a:defRPr b="0" i="0" sz="8000" u="none" cap="none" strike="noStrike">
                <a:solidFill>
                  <a:schemeClr val="dk1"/>
                </a:solidFill>
                <a:latin typeface="Times New Roman"/>
                <a:ea typeface="Times New Roman"/>
                <a:cs typeface="Times New Roman"/>
                <a:sym typeface="Times New Roman"/>
              </a:defRPr>
            </a:lvl6pPr>
            <a:lvl7pPr indent="-736600" lvl="6" marL="3200400" marR="0" rtl="0" algn="l">
              <a:spcBef>
                <a:spcPts val="1600"/>
              </a:spcBef>
              <a:spcAft>
                <a:spcPts val="0"/>
              </a:spcAft>
              <a:buClr>
                <a:schemeClr val="dk1"/>
              </a:buClr>
              <a:buSzPts val="8000"/>
              <a:buFont typeface="Times New Roman"/>
              <a:buChar char="»"/>
              <a:defRPr b="0" i="0" sz="8000" u="none" cap="none" strike="noStrike">
                <a:solidFill>
                  <a:schemeClr val="dk1"/>
                </a:solidFill>
                <a:latin typeface="Times New Roman"/>
                <a:ea typeface="Times New Roman"/>
                <a:cs typeface="Times New Roman"/>
                <a:sym typeface="Times New Roman"/>
              </a:defRPr>
            </a:lvl7pPr>
            <a:lvl8pPr indent="-736600" lvl="7" marL="3657600" marR="0" rtl="0" algn="l">
              <a:spcBef>
                <a:spcPts val="1600"/>
              </a:spcBef>
              <a:spcAft>
                <a:spcPts val="0"/>
              </a:spcAft>
              <a:buClr>
                <a:schemeClr val="dk1"/>
              </a:buClr>
              <a:buSzPts val="8000"/>
              <a:buFont typeface="Times New Roman"/>
              <a:buChar char="»"/>
              <a:defRPr b="0" i="0" sz="8000" u="none" cap="none" strike="noStrike">
                <a:solidFill>
                  <a:schemeClr val="dk1"/>
                </a:solidFill>
                <a:latin typeface="Times New Roman"/>
                <a:ea typeface="Times New Roman"/>
                <a:cs typeface="Times New Roman"/>
                <a:sym typeface="Times New Roman"/>
              </a:defRPr>
            </a:lvl8pPr>
            <a:lvl9pPr indent="-736600" lvl="8" marL="4114800" marR="0" rtl="0" algn="l">
              <a:spcBef>
                <a:spcPts val="1600"/>
              </a:spcBef>
              <a:spcAft>
                <a:spcPts val="0"/>
              </a:spcAft>
              <a:buClr>
                <a:schemeClr val="dk1"/>
              </a:buClr>
              <a:buSzPts val="8000"/>
              <a:buFont typeface="Times New Roman"/>
              <a:buChar char="»"/>
              <a:defRPr b="0" i="0" sz="8000" u="none" cap="none" strike="noStrike">
                <a:solidFill>
                  <a:schemeClr val="dk1"/>
                </a:solidFill>
                <a:latin typeface="Times New Roman"/>
                <a:ea typeface="Times New Roman"/>
                <a:cs typeface="Times New Roman"/>
                <a:sym typeface="Times New Roman"/>
              </a:defRPr>
            </a:lvl9pPr>
          </a:lstStyle>
          <a:p/>
        </p:txBody>
      </p:sp>
      <p:sp>
        <p:nvSpPr>
          <p:cNvPr id="8" name="Google Shape;8;p1"/>
          <p:cNvSpPr txBox="1"/>
          <p:nvPr>
            <p:ph idx="10" type="dt"/>
          </p:nvPr>
        </p:nvSpPr>
        <p:spPr>
          <a:xfrm>
            <a:off x="2743200" y="24993600"/>
            <a:ext cx="7620000" cy="1828800"/>
          </a:xfrm>
          <a:prstGeom prst="rect">
            <a:avLst/>
          </a:prstGeom>
          <a:noFill/>
          <a:ln>
            <a:noFill/>
          </a:ln>
        </p:spPr>
        <p:txBody>
          <a:bodyPr anchorCtr="0" anchor="t" bIns="182875" lIns="365750" spcFirstLastPara="1" rIns="365750" wrap="square" tIns="182875"/>
          <a:lstStyle>
            <a:lvl1pPr lvl="0" marR="0" rtl="0" algn="l">
              <a:spcBef>
                <a:spcPts val="0"/>
              </a:spcBef>
              <a:spcAft>
                <a:spcPts val="0"/>
              </a:spcAft>
              <a:buSzPts val="1400"/>
              <a:buNone/>
              <a:defRPr b="0" i="0" sz="5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1"/>
          <p:cNvSpPr txBox="1"/>
          <p:nvPr>
            <p:ph idx="11" type="ftr"/>
          </p:nvPr>
        </p:nvSpPr>
        <p:spPr>
          <a:xfrm>
            <a:off x="12496800" y="24993600"/>
            <a:ext cx="11582400" cy="1828800"/>
          </a:xfrm>
          <a:prstGeom prst="rect">
            <a:avLst/>
          </a:prstGeom>
          <a:noFill/>
          <a:ln>
            <a:noFill/>
          </a:ln>
        </p:spPr>
        <p:txBody>
          <a:bodyPr anchorCtr="0" anchor="t" bIns="182875" lIns="365750" spcFirstLastPara="1" rIns="365750" wrap="square" tIns="182875"/>
          <a:lstStyle>
            <a:lvl1pPr lvl="0" marR="0" rtl="0" algn="ctr">
              <a:spcBef>
                <a:spcPts val="0"/>
              </a:spcBef>
              <a:spcAft>
                <a:spcPts val="0"/>
              </a:spcAft>
              <a:buSzPts val="1400"/>
              <a:buNone/>
              <a:defRPr b="0" i="0" sz="5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1"/>
          <p:cNvSpPr txBox="1"/>
          <p:nvPr>
            <p:ph idx="12" type="sldNum"/>
          </p:nvPr>
        </p:nvSpPr>
        <p:spPr>
          <a:xfrm>
            <a:off x="26212800" y="24993600"/>
            <a:ext cx="7620000" cy="1828800"/>
          </a:xfrm>
          <a:prstGeom prst="rect">
            <a:avLst/>
          </a:prstGeom>
          <a:noFill/>
          <a:ln>
            <a:noFill/>
          </a:ln>
        </p:spPr>
        <p:txBody>
          <a:bodyPr anchorCtr="0" anchor="t" bIns="182875" lIns="365750" spcFirstLastPara="1" rIns="365750" wrap="square" tIns="182875">
            <a:noAutofit/>
          </a:bodyPr>
          <a:lstStyle>
            <a:lvl1pPr indent="0" lvl="0" marL="0" marR="0" rt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56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6.png"/><Relationship Id="rId11" Type="http://schemas.openxmlformats.org/officeDocument/2006/relationships/image" Target="../media/image8.png"/><Relationship Id="rId10" Type="http://schemas.openxmlformats.org/officeDocument/2006/relationships/image" Target="../media/image7.png"/><Relationship Id="rId21" Type="http://schemas.openxmlformats.org/officeDocument/2006/relationships/image" Target="../media/image15.png"/><Relationship Id="rId13" Type="http://schemas.openxmlformats.org/officeDocument/2006/relationships/image" Target="../media/image6.pn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 Id="rId9" Type="http://schemas.openxmlformats.org/officeDocument/2006/relationships/image" Target="../media/image13.png"/><Relationship Id="rId15" Type="http://schemas.openxmlformats.org/officeDocument/2006/relationships/image" Target="../media/image34.png"/><Relationship Id="rId14" Type="http://schemas.openxmlformats.org/officeDocument/2006/relationships/image" Target="../media/image14.png"/><Relationship Id="rId17" Type="http://schemas.openxmlformats.org/officeDocument/2006/relationships/image" Target="../media/image12.png"/><Relationship Id="rId16" Type="http://schemas.openxmlformats.org/officeDocument/2006/relationships/image" Target="../media/image11.png"/><Relationship Id="rId5" Type="http://schemas.openxmlformats.org/officeDocument/2006/relationships/image" Target="../media/image2.png"/><Relationship Id="rId19" Type="http://schemas.openxmlformats.org/officeDocument/2006/relationships/image" Target="../media/image10.png"/><Relationship Id="rId6" Type="http://schemas.openxmlformats.org/officeDocument/2006/relationships/image" Target="../media/image5.png"/><Relationship Id="rId18" Type="http://schemas.openxmlformats.org/officeDocument/2006/relationships/image" Target="../media/image17.png"/><Relationship Id="rId7" Type="http://schemas.openxmlformats.org/officeDocument/2006/relationships/image" Target="../media/image26.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20" Type="http://schemas.openxmlformats.org/officeDocument/2006/relationships/image" Target="../media/image18.png"/><Relationship Id="rId11" Type="http://schemas.openxmlformats.org/officeDocument/2006/relationships/image" Target="../media/image8.png"/><Relationship Id="rId10" Type="http://schemas.openxmlformats.org/officeDocument/2006/relationships/image" Target="../media/image7.png"/><Relationship Id="rId21" Type="http://schemas.openxmlformats.org/officeDocument/2006/relationships/image" Target="../media/image16.png"/><Relationship Id="rId13" Type="http://schemas.openxmlformats.org/officeDocument/2006/relationships/image" Target="../media/image6.pn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png"/><Relationship Id="rId9" Type="http://schemas.openxmlformats.org/officeDocument/2006/relationships/image" Target="../media/image13.png"/><Relationship Id="rId15" Type="http://schemas.openxmlformats.org/officeDocument/2006/relationships/image" Target="../media/image34.png"/><Relationship Id="rId14" Type="http://schemas.openxmlformats.org/officeDocument/2006/relationships/image" Target="../media/image14.png"/><Relationship Id="rId17" Type="http://schemas.openxmlformats.org/officeDocument/2006/relationships/image" Target="../media/image12.png"/><Relationship Id="rId16" Type="http://schemas.openxmlformats.org/officeDocument/2006/relationships/image" Target="../media/image11.png"/><Relationship Id="rId5" Type="http://schemas.openxmlformats.org/officeDocument/2006/relationships/image" Target="../media/image2.png"/><Relationship Id="rId19" Type="http://schemas.openxmlformats.org/officeDocument/2006/relationships/image" Target="../media/image10.png"/><Relationship Id="rId6" Type="http://schemas.openxmlformats.org/officeDocument/2006/relationships/image" Target="../media/image5.png"/><Relationship Id="rId18" Type="http://schemas.openxmlformats.org/officeDocument/2006/relationships/image" Target="../media/image17.png"/><Relationship Id="rId7" Type="http://schemas.openxmlformats.org/officeDocument/2006/relationships/image" Target="../media/image26.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20" Type="http://schemas.openxmlformats.org/officeDocument/2006/relationships/image" Target="../media/image9.png"/><Relationship Id="rId22" Type="http://schemas.openxmlformats.org/officeDocument/2006/relationships/image" Target="../media/image14.png"/><Relationship Id="rId21" Type="http://schemas.openxmlformats.org/officeDocument/2006/relationships/image" Target="../media/image6.png"/><Relationship Id="rId24" Type="http://schemas.openxmlformats.org/officeDocument/2006/relationships/image" Target="../media/image11.png"/><Relationship Id="rId23"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3.jpg"/><Relationship Id="rId9" Type="http://schemas.openxmlformats.org/officeDocument/2006/relationships/image" Target="../media/image4.png"/><Relationship Id="rId26" Type="http://schemas.openxmlformats.org/officeDocument/2006/relationships/image" Target="../media/image17.png"/><Relationship Id="rId25" Type="http://schemas.openxmlformats.org/officeDocument/2006/relationships/image" Target="../media/image12.png"/><Relationship Id="rId28" Type="http://schemas.openxmlformats.org/officeDocument/2006/relationships/image" Target="../media/image27.png"/><Relationship Id="rId27"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2.png"/><Relationship Id="rId29" Type="http://schemas.openxmlformats.org/officeDocument/2006/relationships/image" Target="../media/image35.png"/><Relationship Id="rId7" Type="http://schemas.openxmlformats.org/officeDocument/2006/relationships/image" Target="../media/image5.png"/><Relationship Id="rId8" Type="http://schemas.openxmlformats.org/officeDocument/2006/relationships/image" Target="../media/image26.png"/><Relationship Id="rId11" Type="http://schemas.openxmlformats.org/officeDocument/2006/relationships/image" Target="../media/image22.png"/><Relationship Id="rId10" Type="http://schemas.openxmlformats.org/officeDocument/2006/relationships/image" Target="../media/image19.png"/><Relationship Id="rId13" Type="http://schemas.openxmlformats.org/officeDocument/2006/relationships/image" Target="../media/image24.png"/><Relationship Id="rId12" Type="http://schemas.openxmlformats.org/officeDocument/2006/relationships/image" Target="../media/image23.png"/><Relationship Id="rId15" Type="http://schemas.openxmlformats.org/officeDocument/2006/relationships/image" Target="../media/image25.png"/><Relationship Id="rId14" Type="http://schemas.openxmlformats.org/officeDocument/2006/relationships/image" Target="../media/image21.png"/><Relationship Id="rId17" Type="http://schemas.openxmlformats.org/officeDocument/2006/relationships/image" Target="../media/image13.png"/><Relationship Id="rId16" Type="http://schemas.openxmlformats.org/officeDocument/2006/relationships/image" Target="../media/image20.png"/><Relationship Id="rId19" Type="http://schemas.openxmlformats.org/officeDocument/2006/relationships/image" Target="../media/image8.png"/><Relationship Id="rId18" Type="http://schemas.openxmlformats.org/officeDocument/2006/relationships/image" Target="../media/image7.png"/></Relationships>
</file>

<file path=ppt/slides/_rels/slide4.xml.rels><?xml version="1.0" encoding="UTF-8" standalone="yes"?><Relationships xmlns="http://schemas.openxmlformats.org/package/2006/relationships"><Relationship Id="rId20" Type="http://schemas.openxmlformats.org/officeDocument/2006/relationships/image" Target="../media/image6.png"/><Relationship Id="rId22" Type="http://schemas.openxmlformats.org/officeDocument/2006/relationships/image" Target="../media/image34.png"/><Relationship Id="rId21" Type="http://schemas.openxmlformats.org/officeDocument/2006/relationships/image" Target="../media/image14.png"/><Relationship Id="rId24" Type="http://schemas.openxmlformats.org/officeDocument/2006/relationships/image" Target="../media/image12.png"/><Relationship Id="rId23"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png"/><Relationship Id="rId9" Type="http://schemas.openxmlformats.org/officeDocument/2006/relationships/image" Target="../media/image19.png"/><Relationship Id="rId26" Type="http://schemas.openxmlformats.org/officeDocument/2006/relationships/image" Target="../media/image10.png"/><Relationship Id="rId25" Type="http://schemas.openxmlformats.org/officeDocument/2006/relationships/image" Target="../media/image17.png"/><Relationship Id="rId27" Type="http://schemas.openxmlformats.org/officeDocument/2006/relationships/image" Target="../media/image18.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26.png"/><Relationship Id="rId8" Type="http://schemas.openxmlformats.org/officeDocument/2006/relationships/image" Target="../media/image4.png"/><Relationship Id="rId11" Type="http://schemas.openxmlformats.org/officeDocument/2006/relationships/image" Target="../media/image23.png"/><Relationship Id="rId10" Type="http://schemas.openxmlformats.org/officeDocument/2006/relationships/image" Target="../media/image22.png"/><Relationship Id="rId13" Type="http://schemas.openxmlformats.org/officeDocument/2006/relationships/image" Target="../media/image21.png"/><Relationship Id="rId12" Type="http://schemas.openxmlformats.org/officeDocument/2006/relationships/image" Target="../media/image24.png"/><Relationship Id="rId15" Type="http://schemas.openxmlformats.org/officeDocument/2006/relationships/image" Target="../media/image20.png"/><Relationship Id="rId14" Type="http://schemas.openxmlformats.org/officeDocument/2006/relationships/image" Target="../media/image25.png"/><Relationship Id="rId17" Type="http://schemas.openxmlformats.org/officeDocument/2006/relationships/image" Target="../media/image7.png"/><Relationship Id="rId16" Type="http://schemas.openxmlformats.org/officeDocument/2006/relationships/image" Target="../media/image13.png"/><Relationship Id="rId19" Type="http://schemas.openxmlformats.org/officeDocument/2006/relationships/image" Target="../media/image9.png"/><Relationship Id="rId18" Type="http://schemas.openxmlformats.org/officeDocument/2006/relationships/image" Target="../media/image8.png"/></Relationships>
</file>

<file path=ppt/slides/_rels/slide5.xml.rels><?xml version="1.0" encoding="UTF-8" standalone="yes"?><Relationships xmlns="http://schemas.openxmlformats.org/package/2006/relationships"><Relationship Id="rId20" Type="http://schemas.openxmlformats.org/officeDocument/2006/relationships/image" Target="../media/image6.png"/><Relationship Id="rId22" Type="http://schemas.openxmlformats.org/officeDocument/2006/relationships/image" Target="../media/image34.png"/><Relationship Id="rId21" Type="http://schemas.openxmlformats.org/officeDocument/2006/relationships/image" Target="../media/image14.png"/><Relationship Id="rId24" Type="http://schemas.openxmlformats.org/officeDocument/2006/relationships/image" Target="../media/image12.png"/><Relationship Id="rId23"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png"/><Relationship Id="rId9" Type="http://schemas.openxmlformats.org/officeDocument/2006/relationships/image" Target="../media/image19.png"/><Relationship Id="rId26" Type="http://schemas.openxmlformats.org/officeDocument/2006/relationships/image" Target="../media/image10.png"/><Relationship Id="rId25" Type="http://schemas.openxmlformats.org/officeDocument/2006/relationships/image" Target="../media/image17.png"/><Relationship Id="rId27" Type="http://schemas.openxmlformats.org/officeDocument/2006/relationships/image" Target="../media/image18.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26.png"/><Relationship Id="rId8" Type="http://schemas.openxmlformats.org/officeDocument/2006/relationships/image" Target="../media/image4.png"/><Relationship Id="rId11" Type="http://schemas.openxmlformats.org/officeDocument/2006/relationships/image" Target="../media/image23.png"/><Relationship Id="rId10" Type="http://schemas.openxmlformats.org/officeDocument/2006/relationships/image" Target="../media/image22.png"/><Relationship Id="rId13" Type="http://schemas.openxmlformats.org/officeDocument/2006/relationships/image" Target="../media/image21.png"/><Relationship Id="rId12" Type="http://schemas.openxmlformats.org/officeDocument/2006/relationships/image" Target="../media/image24.png"/><Relationship Id="rId15" Type="http://schemas.openxmlformats.org/officeDocument/2006/relationships/image" Target="../media/image20.png"/><Relationship Id="rId14" Type="http://schemas.openxmlformats.org/officeDocument/2006/relationships/image" Target="../media/image25.png"/><Relationship Id="rId17" Type="http://schemas.openxmlformats.org/officeDocument/2006/relationships/image" Target="../media/image7.png"/><Relationship Id="rId16" Type="http://schemas.openxmlformats.org/officeDocument/2006/relationships/image" Target="../media/image13.png"/><Relationship Id="rId19" Type="http://schemas.openxmlformats.org/officeDocument/2006/relationships/image" Target="../media/image9.png"/><Relationship Id="rId18" Type="http://schemas.openxmlformats.org/officeDocument/2006/relationships/image" Target="../media/image8.png"/></Relationships>
</file>

<file path=ppt/slides/_rels/slide6.xml.rels><?xml version="1.0" encoding="UTF-8" standalone="yes"?><Relationships xmlns="http://schemas.openxmlformats.org/package/2006/relationships"><Relationship Id="rId20" Type="http://schemas.openxmlformats.org/officeDocument/2006/relationships/image" Target="../media/image6.png"/><Relationship Id="rId22" Type="http://schemas.openxmlformats.org/officeDocument/2006/relationships/image" Target="../media/image34.png"/><Relationship Id="rId21" Type="http://schemas.openxmlformats.org/officeDocument/2006/relationships/image" Target="../media/image14.png"/><Relationship Id="rId24" Type="http://schemas.openxmlformats.org/officeDocument/2006/relationships/image" Target="../media/image12.png"/><Relationship Id="rId23"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 Id="rId9" Type="http://schemas.openxmlformats.org/officeDocument/2006/relationships/image" Target="../media/image19.png"/><Relationship Id="rId26" Type="http://schemas.openxmlformats.org/officeDocument/2006/relationships/image" Target="../media/image10.png"/><Relationship Id="rId25" Type="http://schemas.openxmlformats.org/officeDocument/2006/relationships/image" Target="../media/image17.png"/><Relationship Id="rId27" Type="http://schemas.openxmlformats.org/officeDocument/2006/relationships/image" Target="../media/image28.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26.png"/><Relationship Id="rId8" Type="http://schemas.openxmlformats.org/officeDocument/2006/relationships/image" Target="../media/image4.png"/><Relationship Id="rId11" Type="http://schemas.openxmlformats.org/officeDocument/2006/relationships/image" Target="../media/image23.png"/><Relationship Id="rId10" Type="http://schemas.openxmlformats.org/officeDocument/2006/relationships/image" Target="../media/image22.png"/><Relationship Id="rId13" Type="http://schemas.openxmlformats.org/officeDocument/2006/relationships/image" Target="../media/image21.png"/><Relationship Id="rId12" Type="http://schemas.openxmlformats.org/officeDocument/2006/relationships/image" Target="../media/image24.png"/><Relationship Id="rId15" Type="http://schemas.openxmlformats.org/officeDocument/2006/relationships/image" Target="../media/image20.png"/><Relationship Id="rId14" Type="http://schemas.openxmlformats.org/officeDocument/2006/relationships/image" Target="../media/image25.png"/><Relationship Id="rId17" Type="http://schemas.openxmlformats.org/officeDocument/2006/relationships/image" Target="../media/image7.png"/><Relationship Id="rId16" Type="http://schemas.openxmlformats.org/officeDocument/2006/relationships/image" Target="../media/image13.png"/><Relationship Id="rId19" Type="http://schemas.openxmlformats.org/officeDocument/2006/relationships/image" Target="../media/image9.png"/><Relationship Id="rId18" Type="http://schemas.openxmlformats.org/officeDocument/2006/relationships/image" Target="../media/image8.png"/></Relationships>
</file>

<file path=ppt/slides/_rels/slide7.xml.rels><?xml version="1.0" encoding="UTF-8" standalone="yes"?><Relationships xmlns="http://schemas.openxmlformats.org/package/2006/relationships"><Relationship Id="rId20" Type="http://schemas.openxmlformats.org/officeDocument/2006/relationships/image" Target="../media/image9.png"/><Relationship Id="rId22" Type="http://schemas.openxmlformats.org/officeDocument/2006/relationships/image" Target="../media/image14.png"/><Relationship Id="rId21" Type="http://schemas.openxmlformats.org/officeDocument/2006/relationships/image" Target="../media/image6.png"/><Relationship Id="rId24" Type="http://schemas.openxmlformats.org/officeDocument/2006/relationships/image" Target="../media/image11.png"/><Relationship Id="rId23"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3.jpg"/><Relationship Id="rId9" Type="http://schemas.openxmlformats.org/officeDocument/2006/relationships/image" Target="../media/image4.png"/><Relationship Id="rId26" Type="http://schemas.openxmlformats.org/officeDocument/2006/relationships/image" Target="../media/image17.png"/><Relationship Id="rId25"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26.png"/><Relationship Id="rId11" Type="http://schemas.openxmlformats.org/officeDocument/2006/relationships/image" Target="../media/image22.png"/><Relationship Id="rId10" Type="http://schemas.openxmlformats.org/officeDocument/2006/relationships/image" Target="../media/image19.png"/><Relationship Id="rId13" Type="http://schemas.openxmlformats.org/officeDocument/2006/relationships/image" Target="../media/image24.png"/><Relationship Id="rId12" Type="http://schemas.openxmlformats.org/officeDocument/2006/relationships/image" Target="../media/image23.png"/><Relationship Id="rId15" Type="http://schemas.openxmlformats.org/officeDocument/2006/relationships/image" Target="../media/image25.png"/><Relationship Id="rId14" Type="http://schemas.openxmlformats.org/officeDocument/2006/relationships/image" Target="../media/image21.png"/><Relationship Id="rId17" Type="http://schemas.openxmlformats.org/officeDocument/2006/relationships/image" Target="../media/image13.png"/><Relationship Id="rId16" Type="http://schemas.openxmlformats.org/officeDocument/2006/relationships/image" Target="../media/image20.png"/><Relationship Id="rId19" Type="http://schemas.openxmlformats.org/officeDocument/2006/relationships/image" Target="../media/image8.png"/><Relationship Id="rId18" Type="http://schemas.openxmlformats.org/officeDocument/2006/relationships/image" Target="../media/image7.png"/></Relationships>
</file>

<file path=ppt/slides/_rels/slide8.xml.rels><?xml version="1.0" encoding="UTF-8" standalone="yes"?><Relationships xmlns="http://schemas.openxmlformats.org/package/2006/relationships"><Relationship Id="rId20" Type="http://schemas.openxmlformats.org/officeDocument/2006/relationships/image" Target="../media/image6.png"/><Relationship Id="rId22" Type="http://schemas.openxmlformats.org/officeDocument/2006/relationships/image" Target="../media/image34.png"/><Relationship Id="rId21" Type="http://schemas.openxmlformats.org/officeDocument/2006/relationships/image" Target="../media/image14.png"/><Relationship Id="rId24" Type="http://schemas.openxmlformats.org/officeDocument/2006/relationships/image" Target="../media/image12.png"/><Relationship Id="rId23"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png"/><Relationship Id="rId9" Type="http://schemas.openxmlformats.org/officeDocument/2006/relationships/image" Target="../media/image19.png"/><Relationship Id="rId25"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26.png"/><Relationship Id="rId8" Type="http://schemas.openxmlformats.org/officeDocument/2006/relationships/image" Target="../media/image4.png"/><Relationship Id="rId11" Type="http://schemas.openxmlformats.org/officeDocument/2006/relationships/image" Target="../media/image23.png"/><Relationship Id="rId10" Type="http://schemas.openxmlformats.org/officeDocument/2006/relationships/image" Target="../media/image22.png"/><Relationship Id="rId13" Type="http://schemas.openxmlformats.org/officeDocument/2006/relationships/image" Target="../media/image21.png"/><Relationship Id="rId12" Type="http://schemas.openxmlformats.org/officeDocument/2006/relationships/image" Target="../media/image24.png"/><Relationship Id="rId15" Type="http://schemas.openxmlformats.org/officeDocument/2006/relationships/image" Target="../media/image20.png"/><Relationship Id="rId14" Type="http://schemas.openxmlformats.org/officeDocument/2006/relationships/image" Target="../media/image25.png"/><Relationship Id="rId17" Type="http://schemas.openxmlformats.org/officeDocument/2006/relationships/image" Target="../media/image7.png"/><Relationship Id="rId16" Type="http://schemas.openxmlformats.org/officeDocument/2006/relationships/image" Target="../media/image13.png"/><Relationship Id="rId19" Type="http://schemas.openxmlformats.org/officeDocument/2006/relationships/image" Target="../media/image9.png"/><Relationship Id="rId18" Type="http://schemas.openxmlformats.org/officeDocument/2006/relationships/image" Target="../media/image8.png"/></Relationships>
</file>

<file path=ppt/slides/_rels/slide9.xml.rels><?xml version="1.0" encoding="UTF-8" standalone="yes"?><Relationships xmlns="http://schemas.openxmlformats.org/package/2006/relationships"><Relationship Id="rId20" Type="http://schemas.openxmlformats.org/officeDocument/2006/relationships/image" Target="../media/image20.png"/><Relationship Id="rId22" Type="http://schemas.openxmlformats.org/officeDocument/2006/relationships/image" Target="../media/image7.png"/><Relationship Id="rId21" Type="http://schemas.openxmlformats.org/officeDocument/2006/relationships/image" Target="../media/image13.png"/><Relationship Id="rId24" Type="http://schemas.openxmlformats.org/officeDocument/2006/relationships/image" Target="../media/image9.png"/><Relationship Id="rId23"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png"/><Relationship Id="rId9" Type="http://schemas.openxmlformats.org/officeDocument/2006/relationships/image" Target="../media/image32.png"/><Relationship Id="rId26" Type="http://schemas.openxmlformats.org/officeDocument/2006/relationships/image" Target="../media/image14.png"/><Relationship Id="rId25" Type="http://schemas.openxmlformats.org/officeDocument/2006/relationships/image" Target="../media/image6.png"/><Relationship Id="rId27" Type="http://schemas.openxmlformats.org/officeDocument/2006/relationships/image" Target="../media/image3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26.png"/><Relationship Id="rId8" Type="http://schemas.openxmlformats.org/officeDocument/2006/relationships/image" Target="../media/image30.png"/><Relationship Id="rId11" Type="http://schemas.openxmlformats.org/officeDocument/2006/relationships/image" Target="../media/image4.png"/><Relationship Id="rId10" Type="http://schemas.openxmlformats.org/officeDocument/2006/relationships/image" Target="../media/image33.png"/><Relationship Id="rId13" Type="http://schemas.openxmlformats.org/officeDocument/2006/relationships/image" Target="../media/image19.png"/><Relationship Id="rId12" Type="http://schemas.openxmlformats.org/officeDocument/2006/relationships/image" Target="../media/image25.png"/><Relationship Id="rId15" Type="http://schemas.openxmlformats.org/officeDocument/2006/relationships/image" Target="../media/image23.png"/><Relationship Id="rId14" Type="http://schemas.openxmlformats.org/officeDocument/2006/relationships/image" Target="../media/image22.png"/><Relationship Id="rId17" Type="http://schemas.openxmlformats.org/officeDocument/2006/relationships/image" Target="../media/image24.png"/><Relationship Id="rId16" Type="http://schemas.openxmlformats.org/officeDocument/2006/relationships/image" Target="../media/image31.png"/><Relationship Id="rId19" Type="http://schemas.openxmlformats.org/officeDocument/2006/relationships/image" Target="../media/image29.png"/><Relationship Id="rId1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24890725" y="9358425"/>
            <a:ext cx="10972800" cy="5533200"/>
          </a:xfrm>
          <a:prstGeom prst="rect">
            <a:avLst/>
          </a:prstGeom>
          <a:noFill/>
          <a:ln>
            <a:noFill/>
          </a:ln>
        </p:spPr>
        <p:txBody>
          <a:bodyPr anchorCtr="0" anchor="t" bIns="91425" lIns="91425" spcFirstLastPara="1" rIns="91425" wrap="square" tIns="0">
            <a:noAutofit/>
          </a:bodyPr>
          <a:lstStyle/>
          <a:p>
            <a:pPr indent="0" lvl="0" marL="457200" rtl="0" algn="l">
              <a:spcBef>
                <a:spcPts val="0"/>
              </a:spcBef>
              <a:spcAft>
                <a:spcPts val="0"/>
              </a:spcAft>
              <a:buNone/>
            </a:pPr>
            <a:r>
              <a:rPr b="1" lang="en-US" sz="2800">
                <a:solidFill>
                  <a:schemeClr val="dk1"/>
                </a:solidFill>
                <a:latin typeface="Source Sans Pro"/>
                <a:ea typeface="Source Sans Pro"/>
                <a:cs typeface="Source Sans Pro"/>
                <a:sym typeface="Source Sans Pro"/>
              </a:rPr>
              <a:t>Velocity - </a:t>
            </a:r>
            <a:r>
              <a:rPr lang="en-US" sz="2800">
                <a:solidFill>
                  <a:schemeClr val="dk1"/>
                </a:solidFill>
                <a:latin typeface="Source Sans Pro"/>
                <a:ea typeface="Source Sans Pro"/>
                <a:cs typeface="Source Sans Pro"/>
                <a:sym typeface="Source Sans Pro"/>
              </a:rPr>
              <a:t>Story Points Committed vs. Story Points Completed per sprint to plan future sprints better.</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Test Time - </a:t>
            </a:r>
            <a:r>
              <a:rPr lang="en-US" sz="2800">
                <a:solidFill>
                  <a:schemeClr val="dk1"/>
                </a:solidFill>
                <a:latin typeface="Source Sans Pro"/>
                <a:ea typeface="Source Sans Pro"/>
                <a:cs typeface="Source Sans Pro"/>
                <a:sym typeface="Source Sans Pro"/>
              </a:rPr>
              <a:t>The total time to run the test plan divided by total tests, to predict future test times.</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Defect Discovery to Resolution - </a:t>
            </a:r>
            <a:r>
              <a:rPr lang="en-US" sz="2800">
                <a:solidFill>
                  <a:schemeClr val="dk1"/>
                </a:solidFill>
                <a:latin typeface="Source Sans Pro"/>
                <a:ea typeface="Source Sans Pro"/>
                <a:cs typeface="Source Sans Pro"/>
                <a:sym typeface="Source Sans Pro"/>
              </a:rPr>
              <a:t>The total time to resolve defects divided by number of defects found was used to make planning our testing / defect resolution allotment better.</a:t>
            </a:r>
            <a:endParaRPr sz="28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effort per person - </a:t>
            </a:r>
            <a:r>
              <a:rPr lang="en-US" sz="2800">
                <a:solidFill>
                  <a:schemeClr val="dk1"/>
                </a:solidFill>
                <a:latin typeface="Source Sans Pro"/>
                <a:ea typeface="Source Sans Pro"/>
                <a:cs typeface="Source Sans Pro"/>
                <a:sym typeface="Source Sans Pro"/>
              </a:rPr>
              <a:t>The total number of hours spent per sprint divided by the team size, to give us a better idea of how much time we should commit each sprint.</a:t>
            </a:r>
            <a:endParaRPr sz="2800">
              <a:solidFill>
                <a:schemeClr val="dk1"/>
              </a:solidFill>
              <a:latin typeface="Source Sans Pro"/>
              <a:ea typeface="Source Sans Pro"/>
              <a:cs typeface="Source Sans Pro"/>
              <a:sym typeface="Source Sans Pro"/>
            </a:endParaRPr>
          </a:p>
        </p:txBody>
      </p:sp>
      <p:sp>
        <p:nvSpPr>
          <p:cNvPr id="85" name="Google Shape;85;p13"/>
          <p:cNvSpPr/>
          <p:nvPr/>
        </p:nvSpPr>
        <p:spPr>
          <a:xfrm>
            <a:off x="-91500" y="15312275"/>
            <a:ext cx="36759000" cy="12084600"/>
          </a:xfrm>
          <a:prstGeom prst="rect">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77950" y="-179675"/>
            <a:ext cx="37029600" cy="4054800"/>
          </a:xfrm>
          <a:prstGeom prst="rect">
            <a:avLst/>
          </a:prstGeom>
          <a:noFill/>
          <a:ln cap="flat" cmpd="sng" w="114300">
            <a:solidFill>
              <a:srgbClr val="3D85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 name="Google Shape;87;p13"/>
          <p:cNvSpPr txBox="1"/>
          <p:nvPr/>
        </p:nvSpPr>
        <p:spPr>
          <a:xfrm>
            <a:off x="649988" y="228600"/>
            <a:ext cx="22174200" cy="14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7200"/>
              <a:buFont typeface="Arial"/>
              <a:buNone/>
            </a:pPr>
            <a:r>
              <a:rPr b="1" lang="en-US" sz="9600">
                <a:solidFill>
                  <a:schemeClr val="dk2"/>
                </a:solidFill>
                <a:latin typeface="Source Sans Pro"/>
                <a:ea typeface="Source Sans Pro"/>
                <a:cs typeface="Source Sans Pro"/>
                <a:sym typeface="Source Sans Pro"/>
              </a:rPr>
              <a:t>InfoKiosk / E-Bulletin</a:t>
            </a:r>
            <a:endParaRPr b="1" i="0" sz="9600" u="none" cap="none" strike="noStrike">
              <a:solidFill>
                <a:schemeClr val="dk2"/>
              </a:solidFill>
              <a:latin typeface="Source Sans Pro"/>
              <a:ea typeface="Source Sans Pro"/>
              <a:cs typeface="Source Sans Pro"/>
              <a:sym typeface="Source Sans Pro"/>
            </a:endParaRPr>
          </a:p>
        </p:txBody>
      </p:sp>
      <p:sp>
        <p:nvSpPr>
          <p:cNvPr id="88" name="Google Shape;88;p13"/>
          <p:cNvSpPr txBox="1"/>
          <p:nvPr/>
        </p:nvSpPr>
        <p:spPr>
          <a:xfrm>
            <a:off x="2673178" y="1744294"/>
            <a:ext cx="21336000" cy="83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5200">
                <a:solidFill>
                  <a:schemeClr val="dk1"/>
                </a:solidFill>
                <a:latin typeface="Syncopate"/>
                <a:ea typeface="Syncopate"/>
                <a:cs typeface="Syncopate"/>
                <a:sym typeface="Syncopate"/>
              </a:rPr>
              <a:t>Celestial Orca</a:t>
            </a:r>
            <a:endParaRPr sz="5200">
              <a:solidFill>
                <a:schemeClr val="dk1"/>
              </a:solidFill>
              <a:latin typeface="Syncopate"/>
              <a:ea typeface="Syncopate"/>
              <a:cs typeface="Syncopate"/>
              <a:sym typeface="Syncopate"/>
            </a:endParaRPr>
          </a:p>
        </p:txBody>
      </p:sp>
      <p:pic>
        <p:nvPicPr>
          <p:cNvPr descr="SE-Logo-Blue-Stacked" id="89" name="Google Shape;89;p13"/>
          <p:cNvPicPr preferRelativeResize="0"/>
          <p:nvPr/>
        </p:nvPicPr>
        <p:blipFill rotWithShape="1">
          <a:blip r:embed="rId3">
            <a:alphaModFix/>
          </a:blip>
          <a:srcRect b="0" l="0" r="0" t="0"/>
          <a:stretch/>
        </p:blipFill>
        <p:spPr>
          <a:xfrm>
            <a:off x="28897662" y="473054"/>
            <a:ext cx="2464800" cy="2993396"/>
          </a:xfrm>
          <a:prstGeom prst="rect">
            <a:avLst/>
          </a:prstGeom>
          <a:noFill/>
          <a:ln>
            <a:noFill/>
          </a:ln>
        </p:spPr>
      </p:pic>
      <p:sp>
        <p:nvSpPr>
          <p:cNvPr id="90" name="Google Shape;90;p13"/>
          <p:cNvSpPr txBox="1"/>
          <p:nvPr/>
        </p:nvSpPr>
        <p:spPr>
          <a:xfrm>
            <a:off x="2673178" y="2543432"/>
            <a:ext cx="18254700" cy="1265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200">
                <a:solidFill>
                  <a:schemeClr val="dk1"/>
                </a:solidFill>
                <a:latin typeface="Syncopate"/>
                <a:ea typeface="Syncopate"/>
                <a:cs typeface="Syncopate"/>
                <a:sym typeface="Syncopate"/>
              </a:rPr>
              <a:t>project coaCh: Kal Rabb</a:t>
            </a:r>
            <a:endParaRPr sz="3200">
              <a:solidFill>
                <a:schemeClr val="dk1"/>
              </a:solidFill>
              <a:latin typeface="Syncopate"/>
              <a:ea typeface="Syncopate"/>
              <a:cs typeface="Syncopate"/>
              <a:sym typeface="Syncopate"/>
            </a:endParaRPr>
          </a:p>
          <a:p>
            <a:pPr indent="0" lvl="0" marL="0" marR="0" rtl="0" algn="l">
              <a:lnSpc>
                <a:spcPct val="100000"/>
              </a:lnSpc>
              <a:spcBef>
                <a:spcPts val="0"/>
              </a:spcBef>
              <a:spcAft>
                <a:spcPts val="0"/>
              </a:spcAft>
              <a:buNone/>
            </a:pPr>
            <a:r>
              <a:rPr lang="en-US" sz="3200">
                <a:solidFill>
                  <a:schemeClr val="dk1"/>
                </a:solidFill>
                <a:latin typeface="Syncopate"/>
                <a:ea typeface="Syncopate"/>
                <a:cs typeface="Syncopate"/>
                <a:sym typeface="Syncopate"/>
              </a:rPr>
              <a:t>Philip Bedward    Daniel Cox    Matthew Dunn    Aaron Liu</a:t>
            </a:r>
            <a:endParaRPr sz="3200">
              <a:solidFill>
                <a:schemeClr val="dk1"/>
              </a:solidFill>
              <a:latin typeface="Syncopate"/>
              <a:ea typeface="Syncopate"/>
              <a:cs typeface="Syncopate"/>
              <a:sym typeface="Syncopate"/>
            </a:endParaRPr>
          </a:p>
        </p:txBody>
      </p:sp>
      <p:pic>
        <p:nvPicPr>
          <p:cNvPr id="91" name="Google Shape;91;p13"/>
          <p:cNvPicPr preferRelativeResize="0"/>
          <p:nvPr/>
        </p:nvPicPr>
        <p:blipFill rotWithShape="1">
          <a:blip r:embed="rId4">
            <a:alphaModFix/>
          </a:blip>
          <a:srcRect b="4525" l="0" r="0" t="0"/>
          <a:stretch/>
        </p:blipFill>
        <p:spPr>
          <a:xfrm>
            <a:off x="31867400" y="177975"/>
            <a:ext cx="3820050" cy="3623125"/>
          </a:xfrm>
          <a:prstGeom prst="rect">
            <a:avLst/>
          </a:prstGeom>
          <a:noFill/>
          <a:ln>
            <a:noFill/>
          </a:ln>
        </p:spPr>
      </p:pic>
      <p:pic>
        <p:nvPicPr>
          <p:cNvPr id="92" name="Google Shape;92;p13"/>
          <p:cNvPicPr preferRelativeResize="0"/>
          <p:nvPr/>
        </p:nvPicPr>
        <p:blipFill>
          <a:blip r:embed="rId5">
            <a:alphaModFix/>
          </a:blip>
          <a:stretch>
            <a:fillRect/>
          </a:stretch>
        </p:blipFill>
        <p:spPr>
          <a:xfrm>
            <a:off x="25141581" y="233500"/>
            <a:ext cx="3251144" cy="3453300"/>
          </a:xfrm>
          <a:prstGeom prst="rect">
            <a:avLst/>
          </a:prstGeom>
          <a:noFill/>
          <a:ln>
            <a:noFill/>
          </a:ln>
        </p:spPr>
      </p:pic>
      <p:pic>
        <p:nvPicPr>
          <p:cNvPr id="93" name="Google Shape;93;p13"/>
          <p:cNvPicPr preferRelativeResize="0"/>
          <p:nvPr/>
        </p:nvPicPr>
        <p:blipFill>
          <a:blip r:embed="rId6">
            <a:alphaModFix/>
          </a:blip>
          <a:stretch>
            <a:fillRect/>
          </a:stretch>
        </p:blipFill>
        <p:spPr>
          <a:xfrm>
            <a:off x="24990552" y="20162520"/>
            <a:ext cx="3657601" cy="2364828"/>
          </a:xfrm>
          <a:prstGeom prst="rect">
            <a:avLst/>
          </a:prstGeom>
          <a:noFill/>
          <a:ln>
            <a:noFill/>
          </a:ln>
        </p:spPr>
      </p:pic>
      <p:pic>
        <p:nvPicPr>
          <p:cNvPr id="94" name="Google Shape;94;p13"/>
          <p:cNvPicPr preferRelativeResize="0"/>
          <p:nvPr/>
        </p:nvPicPr>
        <p:blipFill>
          <a:blip r:embed="rId7">
            <a:alphaModFix/>
          </a:blip>
          <a:stretch>
            <a:fillRect/>
          </a:stretch>
        </p:blipFill>
        <p:spPr>
          <a:xfrm>
            <a:off x="624942" y="20165568"/>
            <a:ext cx="3657600" cy="2365248"/>
          </a:xfrm>
          <a:prstGeom prst="rect">
            <a:avLst/>
          </a:prstGeom>
          <a:noFill/>
          <a:ln>
            <a:noFill/>
          </a:ln>
        </p:spPr>
      </p:pic>
      <p:pic>
        <p:nvPicPr>
          <p:cNvPr id="95" name="Google Shape;95;p13"/>
          <p:cNvPicPr preferRelativeResize="0"/>
          <p:nvPr/>
        </p:nvPicPr>
        <p:blipFill>
          <a:blip r:embed="rId8">
            <a:alphaModFix/>
          </a:blip>
          <a:stretch>
            <a:fillRect/>
          </a:stretch>
        </p:blipFill>
        <p:spPr>
          <a:xfrm>
            <a:off x="768000" y="1919274"/>
            <a:ext cx="1700961" cy="1726325"/>
          </a:xfrm>
          <a:prstGeom prst="rect">
            <a:avLst/>
          </a:prstGeom>
          <a:noFill/>
          <a:ln>
            <a:noFill/>
          </a:ln>
        </p:spPr>
      </p:pic>
      <p:sp>
        <p:nvSpPr>
          <p:cNvPr id="96" name="Google Shape;96;p13"/>
          <p:cNvSpPr txBox="1"/>
          <p:nvPr/>
        </p:nvSpPr>
        <p:spPr>
          <a:xfrm>
            <a:off x="24990552" y="16550640"/>
            <a:ext cx="10972800" cy="17508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Essentially a Virtual bulletin board;</a:t>
            </a:r>
            <a:r>
              <a:rPr lang="en-US" sz="2800">
                <a:solidFill>
                  <a:schemeClr val="dk1"/>
                </a:solidFill>
                <a:latin typeface="Source Sans Pro"/>
                <a:ea typeface="Source Sans Pro"/>
                <a:cs typeface="Source Sans Pro"/>
                <a:sym typeface="Source Sans Pro"/>
              </a:rPr>
              <a:t> The Smart TV serves as a medium for different people to post and view  information.</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This includes job offerings, lost and found, apartments for rent, etc. </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Conceptually, they are digital post-it notes with a QR code that takes the user to an external link with more information</a:t>
            </a:r>
            <a:endParaRPr sz="2800">
              <a:latin typeface="Source Sans Pro"/>
              <a:ea typeface="Source Sans Pro"/>
              <a:cs typeface="Source Sans Pro"/>
              <a:sym typeface="Source Sans Pro"/>
            </a:endParaRPr>
          </a:p>
        </p:txBody>
      </p:sp>
      <p:sp>
        <p:nvSpPr>
          <p:cNvPr id="97" name="Google Shape;97;p13"/>
          <p:cNvSpPr txBox="1"/>
          <p:nvPr/>
        </p:nvSpPr>
        <p:spPr>
          <a:xfrm>
            <a:off x="4282542" y="20076872"/>
            <a:ext cx="7315200" cy="2365200"/>
          </a:xfrm>
          <a:prstGeom prst="rect">
            <a:avLst/>
          </a:prstGeom>
          <a:noFill/>
          <a:ln>
            <a:noFill/>
          </a:ln>
        </p:spPr>
        <p:txBody>
          <a:bodyPr anchorCtr="0" anchor="t" bIns="91425" lIns="91425" spcFirstLastPara="1" rIns="91425" wrap="square" tIns="0">
            <a:noAutofit/>
          </a:bodyPr>
          <a:lstStyle/>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Generate and push content</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Submit, approve and deny content requests</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Register and manage devices</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Provide administrative support to clients</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Manage your Client Account</a:t>
            </a:r>
            <a:endParaRPr sz="2800">
              <a:latin typeface="Source Sans Pro"/>
              <a:ea typeface="Source Sans Pro"/>
              <a:cs typeface="Source Sans Pro"/>
              <a:sym typeface="Source Sans Pro"/>
            </a:endParaRPr>
          </a:p>
        </p:txBody>
      </p:sp>
      <p:sp>
        <p:nvSpPr>
          <p:cNvPr id="98" name="Google Shape;98;p13"/>
          <p:cNvSpPr txBox="1"/>
          <p:nvPr/>
        </p:nvSpPr>
        <p:spPr>
          <a:xfrm>
            <a:off x="1628292" y="22805136"/>
            <a:ext cx="103197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VSCode</a:t>
            </a:r>
            <a:r>
              <a:rPr lang="en-US" sz="2800">
                <a:solidFill>
                  <a:schemeClr val="dk1"/>
                </a:solidFill>
                <a:latin typeface="Source Sans Pro"/>
                <a:ea typeface="Source Sans Pro"/>
                <a:cs typeface="Source Sans Pro"/>
                <a:sym typeface="Source Sans Pro"/>
              </a:rPr>
              <a:t>: Git repository integration, familiarity, package handling and context highlighting</a:t>
            </a:r>
            <a:endParaRPr sz="2800">
              <a:latin typeface="Source Sans Pro"/>
              <a:ea typeface="Source Sans Pro"/>
              <a:cs typeface="Source Sans Pro"/>
              <a:sym typeface="Source Sans Pro"/>
            </a:endParaRPr>
          </a:p>
        </p:txBody>
      </p:sp>
      <p:sp>
        <p:nvSpPr>
          <p:cNvPr id="99" name="Google Shape;99;p13"/>
          <p:cNvSpPr txBox="1"/>
          <p:nvPr/>
        </p:nvSpPr>
        <p:spPr>
          <a:xfrm>
            <a:off x="630942" y="16550640"/>
            <a:ext cx="10972800" cy="2289300"/>
          </a:xfrm>
          <a:prstGeom prst="rect">
            <a:avLst/>
          </a:prstGeom>
          <a:noFill/>
          <a:ln>
            <a:noFill/>
          </a:ln>
        </p:spPr>
        <p:txBody>
          <a:bodyPr anchorCtr="0" anchor="t" bIns="91425" lIns="0" spcFirstLastPara="1" rIns="0" wrap="square" tIns="0">
            <a:noAutofit/>
          </a:bodyPr>
          <a:lstStyle/>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Developed to manage Smart TV App content and the groups associated with them.</a:t>
            </a:r>
            <a:endParaRPr sz="28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The web application runs on a flexible, reliable, cross-platform framework.</a:t>
            </a:r>
            <a:endParaRPr sz="28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This enables users to interface with the system from anywhere with ease. </a:t>
            </a:r>
            <a:endParaRPr sz="2800">
              <a:latin typeface="Source Sans Pro"/>
              <a:ea typeface="Source Sans Pro"/>
              <a:cs typeface="Source Sans Pro"/>
              <a:sym typeface="Source Sans Pro"/>
            </a:endParaRPr>
          </a:p>
        </p:txBody>
      </p:sp>
      <p:sp>
        <p:nvSpPr>
          <p:cNvPr id="100" name="Google Shape;100;p13"/>
          <p:cNvSpPr txBox="1"/>
          <p:nvPr/>
        </p:nvSpPr>
        <p:spPr>
          <a:xfrm>
            <a:off x="28648150" y="20063066"/>
            <a:ext cx="7315200" cy="1854600"/>
          </a:xfrm>
          <a:prstGeom prst="rect">
            <a:avLst/>
          </a:prstGeom>
          <a:noFill/>
          <a:ln>
            <a:noFill/>
          </a:ln>
        </p:spPr>
        <p:txBody>
          <a:bodyPr anchorCtr="0" anchor="t" bIns="91425" lIns="91425" spcFirstLastPara="1" rIns="91425" wrap="square" tIns="0">
            <a:noAutofit/>
          </a:bodyPr>
          <a:lstStyle/>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Display content pushed, even after restarting</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Real-time updates</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Displays up to 10 cards at a time</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QR codes allow navigation to external links</a:t>
            </a:r>
            <a:endParaRPr sz="2800">
              <a:latin typeface="Source Sans Pro"/>
              <a:ea typeface="Source Sans Pro"/>
              <a:cs typeface="Source Sans Pro"/>
              <a:sym typeface="Source Sans Pro"/>
            </a:endParaRPr>
          </a:p>
        </p:txBody>
      </p:sp>
      <p:pic>
        <p:nvPicPr>
          <p:cNvPr id="101" name="Google Shape;101;p13"/>
          <p:cNvPicPr preferRelativeResize="0"/>
          <p:nvPr/>
        </p:nvPicPr>
        <p:blipFill>
          <a:blip r:embed="rId9">
            <a:alphaModFix/>
          </a:blip>
          <a:stretch>
            <a:fillRect/>
          </a:stretch>
        </p:blipFill>
        <p:spPr>
          <a:xfrm>
            <a:off x="25077903" y="25563362"/>
            <a:ext cx="510989" cy="685800"/>
          </a:xfrm>
          <a:prstGeom prst="rect">
            <a:avLst/>
          </a:prstGeom>
          <a:noFill/>
          <a:ln>
            <a:noFill/>
          </a:ln>
        </p:spPr>
      </p:pic>
      <p:pic>
        <p:nvPicPr>
          <p:cNvPr id="102" name="Google Shape;102;p13"/>
          <p:cNvPicPr preferRelativeResize="0"/>
          <p:nvPr/>
        </p:nvPicPr>
        <p:blipFill>
          <a:blip r:embed="rId10">
            <a:alphaModFix/>
          </a:blip>
          <a:stretch>
            <a:fillRect/>
          </a:stretch>
        </p:blipFill>
        <p:spPr>
          <a:xfrm>
            <a:off x="24990552" y="22936988"/>
            <a:ext cx="685800" cy="685800"/>
          </a:xfrm>
          <a:prstGeom prst="rect">
            <a:avLst/>
          </a:prstGeom>
          <a:noFill/>
          <a:ln>
            <a:noFill/>
          </a:ln>
        </p:spPr>
      </p:pic>
      <p:pic>
        <p:nvPicPr>
          <p:cNvPr id="103" name="Google Shape;103;p13"/>
          <p:cNvPicPr preferRelativeResize="0"/>
          <p:nvPr/>
        </p:nvPicPr>
        <p:blipFill>
          <a:blip r:embed="rId11">
            <a:alphaModFix/>
          </a:blip>
          <a:stretch>
            <a:fillRect/>
          </a:stretch>
        </p:blipFill>
        <p:spPr>
          <a:xfrm>
            <a:off x="24990552" y="24326384"/>
            <a:ext cx="685800" cy="685800"/>
          </a:xfrm>
          <a:prstGeom prst="rect">
            <a:avLst/>
          </a:prstGeom>
          <a:noFill/>
          <a:ln>
            <a:noFill/>
          </a:ln>
        </p:spPr>
      </p:pic>
      <p:pic>
        <p:nvPicPr>
          <p:cNvPr id="104" name="Google Shape;104;p13"/>
          <p:cNvPicPr preferRelativeResize="0"/>
          <p:nvPr/>
        </p:nvPicPr>
        <p:blipFill rotWithShape="1">
          <a:blip r:embed="rId12">
            <a:alphaModFix/>
          </a:blip>
          <a:srcRect b="7458" l="12500" r="11650" t="11121"/>
          <a:stretch/>
        </p:blipFill>
        <p:spPr>
          <a:xfrm>
            <a:off x="624942" y="24328669"/>
            <a:ext cx="642937" cy="685800"/>
          </a:xfrm>
          <a:prstGeom prst="rect">
            <a:avLst/>
          </a:prstGeom>
          <a:noFill/>
          <a:ln>
            <a:noFill/>
          </a:ln>
        </p:spPr>
      </p:pic>
      <p:pic>
        <p:nvPicPr>
          <p:cNvPr id="105" name="Google Shape;105;p13"/>
          <p:cNvPicPr preferRelativeResize="0"/>
          <p:nvPr/>
        </p:nvPicPr>
        <p:blipFill>
          <a:blip r:embed="rId13">
            <a:alphaModFix/>
          </a:blip>
          <a:stretch>
            <a:fillRect/>
          </a:stretch>
        </p:blipFill>
        <p:spPr>
          <a:xfrm>
            <a:off x="624942" y="22969569"/>
            <a:ext cx="685800" cy="685800"/>
          </a:xfrm>
          <a:prstGeom prst="rect">
            <a:avLst/>
          </a:prstGeom>
          <a:noFill/>
          <a:ln>
            <a:noFill/>
          </a:ln>
        </p:spPr>
      </p:pic>
      <p:pic>
        <p:nvPicPr>
          <p:cNvPr id="106" name="Google Shape;106;p13"/>
          <p:cNvPicPr preferRelativeResize="0"/>
          <p:nvPr/>
        </p:nvPicPr>
        <p:blipFill>
          <a:blip r:embed="rId14">
            <a:alphaModFix/>
          </a:blip>
          <a:stretch>
            <a:fillRect/>
          </a:stretch>
        </p:blipFill>
        <p:spPr>
          <a:xfrm>
            <a:off x="603504" y="25611591"/>
            <a:ext cx="685800" cy="685800"/>
          </a:xfrm>
          <a:prstGeom prst="rect">
            <a:avLst/>
          </a:prstGeom>
          <a:noFill/>
          <a:ln>
            <a:noFill/>
          </a:ln>
        </p:spPr>
      </p:pic>
      <p:sp>
        <p:nvSpPr>
          <p:cNvPr id="107" name="Google Shape;107;p13"/>
          <p:cNvSpPr txBox="1"/>
          <p:nvPr/>
        </p:nvSpPr>
        <p:spPr>
          <a:xfrm>
            <a:off x="25904890" y="22808450"/>
            <a:ext cx="98655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Android Studio</a:t>
            </a:r>
            <a:r>
              <a:rPr lang="en-US" sz="2800">
                <a:solidFill>
                  <a:schemeClr val="dk1"/>
                </a:solidFill>
                <a:latin typeface="Source Sans Pro"/>
                <a:ea typeface="Source Sans Pro"/>
                <a:cs typeface="Source Sans Pro"/>
                <a:sym typeface="Source Sans Pro"/>
              </a:rPr>
              <a:t>: Built-in Android Device Emulator to develop, deploy and test Smart TV application</a:t>
            </a:r>
            <a:endParaRPr sz="2800">
              <a:latin typeface="Source Sans Pro"/>
              <a:ea typeface="Source Sans Pro"/>
              <a:cs typeface="Source Sans Pro"/>
              <a:sym typeface="Source Sans Pro"/>
            </a:endParaRPr>
          </a:p>
        </p:txBody>
      </p:sp>
      <p:pic>
        <p:nvPicPr>
          <p:cNvPr id="108" name="Google Shape;108;p13"/>
          <p:cNvPicPr preferRelativeResize="0"/>
          <p:nvPr/>
        </p:nvPicPr>
        <p:blipFill>
          <a:blip r:embed="rId15">
            <a:alphaModFix/>
          </a:blip>
          <a:stretch>
            <a:fillRect/>
          </a:stretch>
        </p:blipFill>
        <p:spPr>
          <a:xfrm>
            <a:off x="603504" y="8205579"/>
            <a:ext cx="5486399" cy="4212468"/>
          </a:xfrm>
          <a:prstGeom prst="rect">
            <a:avLst/>
          </a:prstGeom>
          <a:noFill/>
          <a:ln cap="flat" cmpd="sng" w="38100">
            <a:solidFill>
              <a:srgbClr val="3D85C6"/>
            </a:solidFill>
            <a:prstDash val="solid"/>
            <a:round/>
            <a:headEnd len="sm" w="sm" type="none"/>
            <a:tailEnd len="sm" w="sm" type="none"/>
          </a:ln>
        </p:spPr>
      </p:pic>
      <p:sp>
        <p:nvSpPr>
          <p:cNvPr id="109" name="Google Shape;109;p13"/>
          <p:cNvSpPr txBox="1"/>
          <p:nvPr/>
        </p:nvSpPr>
        <p:spPr>
          <a:xfrm>
            <a:off x="603504" y="5133280"/>
            <a:ext cx="10972800" cy="2716200"/>
          </a:xfrm>
          <a:prstGeom prst="rect">
            <a:avLst/>
          </a:prstGeom>
          <a:noFill/>
          <a:ln>
            <a:noFill/>
          </a:ln>
        </p:spPr>
        <p:txBody>
          <a:bodyPr anchorCtr="0" anchor="t" bIns="91425" lIns="0" spcFirstLastPara="1" rIns="0" wrap="square" tIns="0">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Traditional bulletin boards can become cluttered very quickly with excessive information and old/expired notices.</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Translating this to a digital format would allow for easier notice management which enables information to be displayed in a clean manner.</a:t>
            </a:r>
            <a:endParaRPr sz="2800">
              <a:solidFill>
                <a:schemeClr val="dk1"/>
              </a:solidFill>
              <a:latin typeface="Source Sans Pro"/>
              <a:ea typeface="Source Sans Pro"/>
              <a:cs typeface="Source Sans Pro"/>
              <a:sym typeface="Source Sans Pro"/>
            </a:endParaRPr>
          </a:p>
        </p:txBody>
      </p:sp>
      <p:pic>
        <p:nvPicPr>
          <p:cNvPr id="110" name="Google Shape;110;p13"/>
          <p:cNvPicPr preferRelativeResize="0"/>
          <p:nvPr/>
        </p:nvPicPr>
        <p:blipFill rotWithShape="1">
          <a:blip r:embed="rId16">
            <a:alphaModFix/>
          </a:blip>
          <a:srcRect b="0" l="0" r="0" t="19543"/>
          <a:stretch/>
        </p:blipFill>
        <p:spPr>
          <a:xfrm>
            <a:off x="12792450" y="16633018"/>
            <a:ext cx="2743200" cy="2207025"/>
          </a:xfrm>
          <a:prstGeom prst="rect">
            <a:avLst/>
          </a:prstGeom>
          <a:noFill/>
          <a:ln>
            <a:noFill/>
          </a:ln>
        </p:spPr>
      </p:pic>
      <p:sp>
        <p:nvSpPr>
          <p:cNvPr id="111" name="Google Shape;111;p13"/>
          <p:cNvSpPr txBox="1"/>
          <p:nvPr/>
        </p:nvSpPr>
        <p:spPr>
          <a:xfrm>
            <a:off x="603504" y="12929125"/>
            <a:ext cx="10972800" cy="1854600"/>
          </a:xfrm>
          <a:prstGeom prst="rect">
            <a:avLst/>
          </a:prstGeom>
          <a:noFill/>
          <a:ln>
            <a:noFill/>
          </a:ln>
        </p:spPr>
        <p:txBody>
          <a:bodyPr anchorCtr="0" anchor="t" bIns="91425" lIns="0" spcFirstLastPara="1" rIns="0" wrap="square" tIns="0">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Utilizing the power of the cloud and improvements in digital displays, we came up with a solution: a system which allows users to display content on Smart TVs that are managed via a web application</a:t>
            </a:r>
            <a:r>
              <a:rPr lang="en-US" sz="2800">
                <a:solidFill>
                  <a:schemeClr val="dk1"/>
                </a:solidFill>
                <a:latin typeface="Source Sans Pro"/>
                <a:ea typeface="Source Sans Pro"/>
                <a:cs typeface="Source Sans Pro"/>
                <a:sym typeface="Source Sans Pro"/>
              </a:rPr>
              <a:t>, tied together over AWS.</a:t>
            </a:r>
            <a:endParaRPr sz="2800">
              <a:solidFill>
                <a:schemeClr val="dk1"/>
              </a:solidFill>
              <a:latin typeface="Source Sans Pro"/>
              <a:ea typeface="Source Sans Pro"/>
              <a:cs typeface="Source Sans Pro"/>
              <a:sym typeface="Source Sans Pro"/>
            </a:endParaRPr>
          </a:p>
        </p:txBody>
      </p:sp>
      <p:pic>
        <p:nvPicPr>
          <p:cNvPr id="112" name="Google Shape;112;p13"/>
          <p:cNvPicPr preferRelativeResize="0"/>
          <p:nvPr/>
        </p:nvPicPr>
        <p:blipFill>
          <a:blip r:embed="rId17">
            <a:alphaModFix/>
          </a:blip>
          <a:stretch>
            <a:fillRect/>
          </a:stretch>
        </p:blipFill>
        <p:spPr>
          <a:xfrm>
            <a:off x="8833088" y="10636806"/>
            <a:ext cx="2743200" cy="1726324"/>
          </a:xfrm>
          <a:prstGeom prst="rect">
            <a:avLst/>
          </a:prstGeom>
          <a:noFill/>
          <a:ln>
            <a:noFill/>
          </a:ln>
        </p:spPr>
      </p:pic>
      <p:pic>
        <p:nvPicPr>
          <p:cNvPr id="113" name="Google Shape;113;p13"/>
          <p:cNvPicPr preferRelativeResize="0"/>
          <p:nvPr/>
        </p:nvPicPr>
        <p:blipFill>
          <a:blip r:embed="rId18">
            <a:alphaModFix/>
          </a:blip>
          <a:stretch>
            <a:fillRect/>
          </a:stretch>
        </p:blipFill>
        <p:spPr>
          <a:xfrm>
            <a:off x="8833102" y="8206175"/>
            <a:ext cx="2743200" cy="2004060"/>
          </a:xfrm>
          <a:prstGeom prst="rect">
            <a:avLst/>
          </a:prstGeom>
          <a:noFill/>
          <a:ln>
            <a:noFill/>
          </a:ln>
        </p:spPr>
      </p:pic>
      <p:sp>
        <p:nvSpPr>
          <p:cNvPr id="114" name="Google Shape;114;p13"/>
          <p:cNvSpPr txBox="1"/>
          <p:nvPr/>
        </p:nvSpPr>
        <p:spPr>
          <a:xfrm>
            <a:off x="15535650" y="16550650"/>
            <a:ext cx="8229600" cy="2207400"/>
          </a:xfrm>
          <a:prstGeom prst="rect">
            <a:avLst/>
          </a:prstGeom>
          <a:noFill/>
          <a:ln>
            <a:noFill/>
          </a:ln>
        </p:spPr>
        <p:txBody>
          <a:bodyPr anchorCtr="0" anchor="t" bIns="91425" lIns="274300" spcFirstLastPara="1" rIns="91425" wrap="square" tIns="0">
            <a:noAutofit/>
          </a:bodyPr>
          <a:lstStyle/>
          <a:p>
            <a:pPr indent="0" lvl="0" marL="0" rtl="0" algn="l">
              <a:spcBef>
                <a:spcPts val="0"/>
              </a:spcBef>
              <a:spcAft>
                <a:spcPts val="0"/>
              </a:spcAft>
              <a:buNone/>
            </a:pPr>
            <a:r>
              <a:rPr lang="en-US" sz="2800">
                <a:latin typeface="Source Sans Pro"/>
                <a:ea typeface="Source Sans Pro"/>
                <a:cs typeface="Source Sans Pro"/>
                <a:sym typeface="Source Sans Pro"/>
              </a:rPr>
              <a:t>Built to be highly scalable, our back end is hosted on a serverless AWS infrastructure. This allow users to easily deploy and run the application at a low cost without the need for extensive hardware.</a:t>
            </a:r>
            <a:endParaRPr sz="2800">
              <a:latin typeface="Source Sans Pro"/>
              <a:ea typeface="Source Sans Pro"/>
              <a:cs typeface="Source Sans Pro"/>
              <a:sym typeface="Source Sans Pro"/>
            </a:endParaRPr>
          </a:p>
        </p:txBody>
      </p:sp>
      <p:sp>
        <p:nvSpPr>
          <p:cNvPr id="115" name="Google Shape;115;p13"/>
          <p:cNvSpPr txBox="1"/>
          <p:nvPr/>
        </p:nvSpPr>
        <p:spPr>
          <a:xfrm>
            <a:off x="13944600" y="5118725"/>
            <a:ext cx="98298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Our process evolved </a:t>
            </a:r>
            <a:r>
              <a:rPr lang="en-US" sz="2800">
                <a:solidFill>
                  <a:schemeClr val="dk1"/>
                </a:solidFill>
                <a:latin typeface="Source Sans Pro"/>
                <a:ea typeface="Source Sans Pro"/>
                <a:cs typeface="Source Sans Pro"/>
                <a:sym typeface="Source Sans Pro"/>
              </a:rPr>
              <a:t>to better suit our needs, keep our efforts focused, and our tasks planned </a:t>
            </a:r>
            <a:r>
              <a:rPr lang="en-US" sz="2800">
                <a:latin typeface="Source Sans Pro"/>
                <a:ea typeface="Source Sans Pro"/>
                <a:cs typeface="Source Sans Pro"/>
                <a:sym typeface="Source Sans Pro"/>
              </a:rPr>
              <a:t>as the project matured</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p:txBody>
      </p:sp>
      <p:sp>
        <p:nvSpPr>
          <p:cNvPr id="116" name="Google Shape;116;p13"/>
          <p:cNvSpPr/>
          <p:nvPr/>
        </p:nvSpPr>
        <p:spPr>
          <a:xfrm rot="5400000">
            <a:off x="7156691" y="9171530"/>
            <a:ext cx="914400" cy="5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3"/>
          <p:cNvGrpSpPr/>
          <p:nvPr/>
        </p:nvGrpSpPr>
        <p:grpSpPr>
          <a:xfrm>
            <a:off x="12792456" y="15416784"/>
            <a:ext cx="5486400" cy="923448"/>
            <a:chOff x="24792055" y="3892709"/>
            <a:chExt cx="5486400" cy="923448"/>
          </a:xfrm>
        </p:grpSpPr>
        <p:sp>
          <p:nvSpPr>
            <p:cNvPr id="118" name="Google Shape;118;p13"/>
            <p:cNvSpPr txBox="1"/>
            <p:nvPr/>
          </p:nvSpPr>
          <p:spPr>
            <a:xfrm>
              <a:off x="24792055" y="3892709"/>
              <a:ext cx="40593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Infrastructure</a:t>
              </a:r>
              <a:endParaRPr sz="4800">
                <a:latin typeface="Source Sans Pro"/>
                <a:ea typeface="Source Sans Pro"/>
                <a:cs typeface="Source Sans Pro"/>
                <a:sym typeface="Source Sans Pro"/>
              </a:endParaRPr>
            </a:p>
          </p:txBody>
        </p:sp>
        <p:sp>
          <p:nvSpPr>
            <p:cNvPr id="119" name="Google Shape;119;p13"/>
            <p:cNvSpPr/>
            <p:nvPr/>
          </p:nvSpPr>
          <p:spPr>
            <a:xfrm>
              <a:off x="24792055" y="4733957"/>
              <a:ext cx="5486400" cy="822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13"/>
          <p:cNvGrpSpPr/>
          <p:nvPr/>
        </p:nvGrpSpPr>
        <p:grpSpPr>
          <a:xfrm>
            <a:off x="603504" y="15421075"/>
            <a:ext cx="5514977" cy="947752"/>
            <a:chOff x="25100213" y="3799113"/>
            <a:chExt cx="5514977" cy="947752"/>
          </a:xfrm>
        </p:grpSpPr>
        <p:sp>
          <p:nvSpPr>
            <p:cNvPr id="121" name="Google Shape;121;p13"/>
            <p:cNvSpPr txBox="1"/>
            <p:nvPr/>
          </p:nvSpPr>
          <p:spPr>
            <a:xfrm>
              <a:off x="25100213" y="37991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Web Application</a:t>
              </a:r>
              <a:endParaRPr sz="4800">
                <a:latin typeface="Source Sans Pro"/>
                <a:ea typeface="Source Sans Pro"/>
                <a:cs typeface="Source Sans Pro"/>
                <a:sym typeface="Source Sans Pro"/>
              </a:endParaRPr>
            </a:p>
          </p:txBody>
        </p:sp>
        <p:sp>
          <p:nvSpPr>
            <p:cNvPr id="122" name="Google Shape;122;p13"/>
            <p:cNvSpPr/>
            <p:nvPr/>
          </p:nvSpPr>
          <p:spPr>
            <a:xfrm>
              <a:off x="25128790" y="4664665"/>
              <a:ext cx="5486400" cy="822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3"/>
          <p:cNvSpPr txBox="1"/>
          <p:nvPr/>
        </p:nvSpPr>
        <p:spPr>
          <a:xfrm>
            <a:off x="1628292" y="24195024"/>
            <a:ext cx="102222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Angular: </a:t>
            </a:r>
            <a:r>
              <a:rPr lang="en-US" sz="2800">
                <a:solidFill>
                  <a:schemeClr val="dk1"/>
                </a:solidFill>
                <a:latin typeface="Source Sans Pro"/>
                <a:ea typeface="Source Sans Pro"/>
                <a:cs typeface="Source Sans Pro"/>
                <a:sym typeface="Source Sans Pro"/>
              </a:rPr>
              <a:t>Cross-platform, flexible, single-page applications</a:t>
            </a:r>
            <a:endParaRPr sz="2800">
              <a:latin typeface="Source Sans Pro"/>
              <a:ea typeface="Source Sans Pro"/>
              <a:cs typeface="Source Sans Pro"/>
              <a:sym typeface="Source Sans Pro"/>
            </a:endParaRPr>
          </a:p>
        </p:txBody>
      </p:sp>
      <p:sp>
        <p:nvSpPr>
          <p:cNvPr id="124" name="Google Shape;124;p13"/>
          <p:cNvSpPr txBox="1"/>
          <p:nvPr/>
        </p:nvSpPr>
        <p:spPr>
          <a:xfrm>
            <a:off x="1617517" y="25438608"/>
            <a:ext cx="103197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Material</a:t>
            </a:r>
            <a:r>
              <a:rPr lang="en-US" sz="2800">
                <a:solidFill>
                  <a:schemeClr val="dk1"/>
                </a:solidFill>
                <a:latin typeface="Source Sans Pro"/>
                <a:ea typeface="Source Sans Pro"/>
                <a:cs typeface="Source Sans Pro"/>
                <a:sym typeface="Source Sans Pro"/>
              </a:rPr>
              <a:t>: Tons of support, Angular integration and libraries in design software like Sketch</a:t>
            </a:r>
            <a:endParaRPr sz="2800">
              <a:latin typeface="Source Sans Pro"/>
              <a:ea typeface="Source Sans Pro"/>
              <a:cs typeface="Source Sans Pro"/>
              <a:sym typeface="Source Sans Pro"/>
            </a:endParaRPr>
          </a:p>
        </p:txBody>
      </p:sp>
      <p:grpSp>
        <p:nvGrpSpPr>
          <p:cNvPr id="125" name="Google Shape;125;p13"/>
          <p:cNvGrpSpPr/>
          <p:nvPr/>
        </p:nvGrpSpPr>
        <p:grpSpPr>
          <a:xfrm>
            <a:off x="24990552" y="15392312"/>
            <a:ext cx="5514977" cy="947740"/>
            <a:chOff x="25046365" y="3799125"/>
            <a:chExt cx="5514977" cy="947740"/>
          </a:xfrm>
        </p:grpSpPr>
        <p:sp>
          <p:nvSpPr>
            <p:cNvPr id="126" name="Google Shape;126;p13"/>
            <p:cNvSpPr txBox="1"/>
            <p:nvPr/>
          </p:nvSpPr>
          <p:spPr>
            <a:xfrm>
              <a:off x="25046365" y="3799125"/>
              <a:ext cx="36576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Smart TV App</a:t>
              </a:r>
              <a:endParaRPr sz="4800">
                <a:latin typeface="Source Sans Pro"/>
                <a:ea typeface="Source Sans Pro"/>
                <a:cs typeface="Source Sans Pro"/>
                <a:sym typeface="Source Sans Pro"/>
              </a:endParaRPr>
            </a:p>
          </p:txBody>
        </p:sp>
        <p:sp>
          <p:nvSpPr>
            <p:cNvPr id="127" name="Google Shape;127;p13"/>
            <p:cNvSpPr/>
            <p:nvPr/>
          </p:nvSpPr>
          <p:spPr>
            <a:xfrm>
              <a:off x="25074942" y="4664665"/>
              <a:ext cx="5486400" cy="822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3"/>
          <p:cNvSpPr txBox="1"/>
          <p:nvPr/>
        </p:nvSpPr>
        <p:spPr>
          <a:xfrm>
            <a:off x="25927140" y="24197825"/>
            <a:ext cx="97929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Android TV: </a:t>
            </a:r>
            <a:r>
              <a:rPr lang="en-US" sz="2800">
                <a:solidFill>
                  <a:schemeClr val="dk1"/>
                </a:solidFill>
                <a:latin typeface="Source Sans Pro"/>
                <a:ea typeface="Source Sans Pro"/>
                <a:cs typeface="Source Sans Pro"/>
                <a:sym typeface="Source Sans Pro"/>
              </a:rPr>
              <a:t>Mostly device agnostic and universal based on our research</a:t>
            </a:r>
            <a:endParaRPr sz="2800">
              <a:latin typeface="Source Sans Pro"/>
              <a:ea typeface="Source Sans Pro"/>
              <a:cs typeface="Source Sans Pro"/>
              <a:sym typeface="Source Sans Pro"/>
            </a:endParaRPr>
          </a:p>
        </p:txBody>
      </p:sp>
      <p:sp>
        <p:nvSpPr>
          <p:cNvPr id="129" name="Google Shape;129;p13"/>
          <p:cNvSpPr txBox="1"/>
          <p:nvPr/>
        </p:nvSpPr>
        <p:spPr>
          <a:xfrm>
            <a:off x="25927140" y="25434800"/>
            <a:ext cx="97869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Java: </a:t>
            </a:r>
            <a:r>
              <a:rPr lang="en-US" sz="2800">
                <a:solidFill>
                  <a:schemeClr val="dk1"/>
                </a:solidFill>
                <a:latin typeface="Source Sans Pro"/>
                <a:ea typeface="Source Sans Pro"/>
                <a:cs typeface="Source Sans Pro"/>
                <a:sym typeface="Source Sans Pro"/>
              </a:rPr>
              <a:t>We</a:t>
            </a:r>
            <a:r>
              <a:rPr b="1" lang="en-US" sz="2800">
                <a:solidFill>
                  <a:schemeClr val="dk1"/>
                </a:solidFill>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picked Java over Kotlin since we were more familiar with the language.</a:t>
            </a:r>
            <a:endParaRPr sz="2800">
              <a:latin typeface="Source Sans Pro"/>
              <a:ea typeface="Source Sans Pro"/>
              <a:cs typeface="Source Sans Pro"/>
              <a:sym typeface="Source Sans Pro"/>
            </a:endParaRPr>
          </a:p>
        </p:txBody>
      </p:sp>
      <p:grpSp>
        <p:nvGrpSpPr>
          <p:cNvPr id="130" name="Google Shape;130;p13"/>
          <p:cNvGrpSpPr/>
          <p:nvPr/>
        </p:nvGrpSpPr>
        <p:grpSpPr>
          <a:xfrm>
            <a:off x="603504" y="3995563"/>
            <a:ext cx="5486400" cy="947752"/>
            <a:chOff x="24810754" y="3799113"/>
            <a:chExt cx="5486400" cy="947752"/>
          </a:xfrm>
        </p:grpSpPr>
        <p:sp>
          <p:nvSpPr>
            <p:cNvPr id="131" name="Google Shape;131;p13"/>
            <p:cNvSpPr txBox="1"/>
            <p:nvPr/>
          </p:nvSpPr>
          <p:spPr>
            <a:xfrm>
              <a:off x="24810754" y="37991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Motivation</a:t>
              </a:r>
              <a:endParaRPr sz="4800">
                <a:latin typeface="Source Sans Pro"/>
                <a:ea typeface="Source Sans Pro"/>
                <a:cs typeface="Source Sans Pro"/>
                <a:sym typeface="Source Sans Pro"/>
              </a:endParaRPr>
            </a:p>
          </p:txBody>
        </p:sp>
        <p:sp>
          <p:nvSpPr>
            <p:cNvPr id="132" name="Google Shape;132;p13"/>
            <p:cNvSpPr/>
            <p:nvPr/>
          </p:nvSpPr>
          <p:spPr>
            <a:xfrm>
              <a:off x="24810754" y="4664665"/>
              <a:ext cx="5486400" cy="822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3"/>
          <p:cNvGrpSpPr/>
          <p:nvPr/>
        </p:nvGrpSpPr>
        <p:grpSpPr>
          <a:xfrm>
            <a:off x="12792456" y="3995563"/>
            <a:ext cx="5514977" cy="947752"/>
            <a:chOff x="24969250" y="3799113"/>
            <a:chExt cx="5514977" cy="947752"/>
          </a:xfrm>
        </p:grpSpPr>
        <p:sp>
          <p:nvSpPr>
            <p:cNvPr id="134" name="Google Shape;134;p13"/>
            <p:cNvSpPr txBox="1"/>
            <p:nvPr/>
          </p:nvSpPr>
          <p:spPr>
            <a:xfrm>
              <a:off x="24969250" y="37991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Process</a:t>
              </a:r>
              <a:endParaRPr sz="4800">
                <a:latin typeface="Source Sans Pro"/>
                <a:ea typeface="Source Sans Pro"/>
                <a:cs typeface="Source Sans Pro"/>
                <a:sym typeface="Source Sans Pro"/>
              </a:endParaRPr>
            </a:p>
          </p:txBody>
        </p:sp>
        <p:sp>
          <p:nvSpPr>
            <p:cNvPr id="135" name="Google Shape;135;p13"/>
            <p:cNvSpPr/>
            <p:nvPr/>
          </p:nvSpPr>
          <p:spPr>
            <a:xfrm>
              <a:off x="24997827" y="4664665"/>
              <a:ext cx="5486400" cy="822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3"/>
          <p:cNvGrpSpPr/>
          <p:nvPr/>
        </p:nvGrpSpPr>
        <p:grpSpPr>
          <a:xfrm>
            <a:off x="24990552" y="3995563"/>
            <a:ext cx="5514977" cy="947752"/>
            <a:chOff x="25048327" y="3799113"/>
            <a:chExt cx="5514977" cy="947752"/>
          </a:xfrm>
        </p:grpSpPr>
        <p:sp>
          <p:nvSpPr>
            <p:cNvPr id="137" name="Google Shape;137;p13"/>
            <p:cNvSpPr txBox="1"/>
            <p:nvPr/>
          </p:nvSpPr>
          <p:spPr>
            <a:xfrm>
              <a:off x="25048327" y="3799113"/>
              <a:ext cx="36576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Metrics</a:t>
              </a:r>
              <a:endParaRPr sz="4800">
                <a:latin typeface="Source Sans Pro"/>
                <a:ea typeface="Source Sans Pro"/>
                <a:cs typeface="Source Sans Pro"/>
                <a:sym typeface="Source Sans Pro"/>
              </a:endParaRPr>
            </a:p>
          </p:txBody>
        </p:sp>
        <p:sp>
          <p:nvSpPr>
            <p:cNvPr id="138" name="Google Shape;138;p13"/>
            <p:cNvSpPr/>
            <p:nvPr/>
          </p:nvSpPr>
          <p:spPr>
            <a:xfrm>
              <a:off x="25076904" y="4664665"/>
              <a:ext cx="5486400" cy="822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3"/>
          <p:cNvGrpSpPr/>
          <p:nvPr/>
        </p:nvGrpSpPr>
        <p:grpSpPr>
          <a:xfrm>
            <a:off x="13002637" y="6378309"/>
            <a:ext cx="640629" cy="638324"/>
            <a:chOff x="12604400" y="5064300"/>
            <a:chExt cx="914400" cy="914505"/>
          </a:xfrm>
        </p:grpSpPr>
        <p:sp>
          <p:nvSpPr>
            <p:cNvPr id="140" name="Google Shape;140;p13"/>
            <p:cNvSpPr/>
            <p:nvPr/>
          </p:nvSpPr>
          <p:spPr>
            <a:xfrm>
              <a:off x="12604400" y="5064300"/>
              <a:ext cx="914400" cy="9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12604400" y="5155600"/>
              <a:ext cx="914400" cy="82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604400" y="5155600"/>
              <a:ext cx="457200" cy="4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13061600" y="5567205"/>
              <a:ext cx="457200" cy="4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12628388" y="5181000"/>
              <a:ext cx="3201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13083147" y="518100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12628397" y="558995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13083147" y="558995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12628411" y="5087250"/>
              <a:ext cx="6231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3"/>
          <p:cNvGrpSpPr/>
          <p:nvPr/>
        </p:nvGrpSpPr>
        <p:grpSpPr>
          <a:xfrm>
            <a:off x="13002637" y="7530113"/>
            <a:ext cx="640629" cy="638251"/>
            <a:chOff x="12604400" y="6209075"/>
            <a:chExt cx="914400" cy="914400"/>
          </a:xfrm>
        </p:grpSpPr>
        <p:sp>
          <p:nvSpPr>
            <p:cNvPr id="150" name="Google Shape;150;p13"/>
            <p:cNvSpPr/>
            <p:nvPr/>
          </p:nvSpPr>
          <p:spPr>
            <a:xfrm>
              <a:off x="12833000" y="6209075"/>
              <a:ext cx="2145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12886000" y="6392075"/>
              <a:ext cx="2145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12833000" y="6575075"/>
              <a:ext cx="3066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12833000" y="6758075"/>
              <a:ext cx="5919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12926900" y="6941075"/>
              <a:ext cx="5919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12604400" y="62090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3"/>
          <p:cNvGrpSpPr/>
          <p:nvPr/>
        </p:nvGrpSpPr>
        <p:grpSpPr>
          <a:xfrm>
            <a:off x="13001305" y="5204059"/>
            <a:ext cx="640572" cy="622283"/>
            <a:chOff x="12638599" y="5081839"/>
            <a:chExt cx="908226" cy="898344"/>
          </a:xfrm>
        </p:grpSpPr>
        <p:sp>
          <p:nvSpPr>
            <p:cNvPr id="157" name="Google Shape;157;p13"/>
            <p:cNvSpPr/>
            <p:nvPr/>
          </p:nvSpPr>
          <p:spPr>
            <a:xfrm>
              <a:off x="12861900" y="5522983"/>
              <a:ext cx="457200" cy="457200"/>
            </a:xfrm>
            <a:prstGeom prst="rect">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rot="-3908678">
              <a:off x="12837330" y="5416196"/>
              <a:ext cx="867891" cy="205486"/>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rot="1492549">
              <a:off x="12654291" y="5632476"/>
              <a:ext cx="596216" cy="205486"/>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0" name="Google Shape;160;p13"/>
          <p:cNvPicPr preferRelativeResize="0"/>
          <p:nvPr/>
        </p:nvPicPr>
        <p:blipFill>
          <a:blip r:embed="rId19">
            <a:alphaModFix/>
          </a:blip>
          <a:stretch>
            <a:fillRect/>
          </a:stretch>
        </p:blipFill>
        <p:spPr>
          <a:xfrm>
            <a:off x="12956809" y="10255787"/>
            <a:ext cx="640584" cy="657373"/>
          </a:xfrm>
          <a:prstGeom prst="rect">
            <a:avLst/>
          </a:prstGeom>
          <a:noFill/>
          <a:ln>
            <a:noFill/>
          </a:ln>
        </p:spPr>
      </p:pic>
      <p:grpSp>
        <p:nvGrpSpPr>
          <p:cNvPr id="161" name="Google Shape;161;p13"/>
          <p:cNvGrpSpPr/>
          <p:nvPr/>
        </p:nvGrpSpPr>
        <p:grpSpPr>
          <a:xfrm>
            <a:off x="12956998" y="11858328"/>
            <a:ext cx="640487" cy="637561"/>
            <a:chOff x="12514500" y="10712713"/>
            <a:chExt cx="731400" cy="731400"/>
          </a:xfrm>
        </p:grpSpPr>
        <p:sp>
          <p:nvSpPr>
            <p:cNvPr id="162" name="Google Shape;162;p13"/>
            <p:cNvSpPr/>
            <p:nvPr/>
          </p:nvSpPr>
          <p:spPr>
            <a:xfrm>
              <a:off x="12514500" y="10712713"/>
              <a:ext cx="731400" cy="731400"/>
            </a:xfrm>
            <a:prstGeom prst="snip1Rect">
              <a:avLst>
                <a:gd fmla="val 37254"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12560100" y="10758325"/>
              <a:ext cx="4143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12560100" y="10894775"/>
              <a:ext cx="4143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12560100" y="110312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12560100" y="111683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12560100" y="113054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12971700" y="10712725"/>
              <a:ext cx="274200" cy="274200"/>
            </a:xfrm>
            <a:prstGeom prst="rtTriangl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3"/>
          <p:cNvGrpSpPr/>
          <p:nvPr/>
        </p:nvGrpSpPr>
        <p:grpSpPr>
          <a:xfrm>
            <a:off x="12956998" y="13437779"/>
            <a:ext cx="640487" cy="637561"/>
            <a:chOff x="12514500" y="11681725"/>
            <a:chExt cx="731400" cy="731400"/>
          </a:xfrm>
        </p:grpSpPr>
        <p:sp>
          <p:nvSpPr>
            <p:cNvPr id="170" name="Google Shape;170;p13"/>
            <p:cNvSpPr/>
            <p:nvPr/>
          </p:nvSpPr>
          <p:spPr>
            <a:xfrm>
              <a:off x="12514500" y="11681725"/>
              <a:ext cx="7314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12605850" y="11743342"/>
              <a:ext cx="548700" cy="274200"/>
            </a:xfrm>
            <a:prstGeom prst="wedgeRoundRectCallout">
              <a:avLst>
                <a:gd fmla="val -64334" name="adj1"/>
                <a:gd fmla="val -32969" name="adj2"/>
                <a:gd fmla="val 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flipH="1">
              <a:off x="12605838" y="12081440"/>
              <a:ext cx="548700" cy="274200"/>
            </a:xfrm>
            <a:prstGeom prst="wedgeRoundRectCallout">
              <a:avLst>
                <a:gd fmla="val -64334" name="adj1"/>
                <a:gd fmla="val -32969" name="adj2"/>
                <a:gd fmla="val 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13"/>
          <p:cNvSpPr txBox="1"/>
          <p:nvPr/>
        </p:nvSpPr>
        <p:spPr>
          <a:xfrm>
            <a:off x="13944600" y="6261725"/>
            <a:ext cx="98298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Originally, we kept  track of work planned and work done on weekly 4-up charts</a:t>
            </a:r>
            <a:endParaRPr sz="2800">
              <a:latin typeface="Source Sans Pro"/>
              <a:ea typeface="Source Sans Pro"/>
              <a:cs typeface="Source Sans Pro"/>
              <a:sym typeface="Source Sans Pro"/>
            </a:endParaRPr>
          </a:p>
        </p:txBody>
      </p:sp>
      <p:sp>
        <p:nvSpPr>
          <p:cNvPr id="174" name="Google Shape;174;p13"/>
          <p:cNvSpPr txBox="1"/>
          <p:nvPr/>
        </p:nvSpPr>
        <p:spPr>
          <a:xfrm>
            <a:off x="13944600" y="7404725"/>
            <a:ext cx="98298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To form a “bigger picture,” we made a spreadsheet-style Gantt chart. We separated tasks in to “releases” with the relevant tasks grouped together.</a:t>
            </a:r>
            <a:endParaRPr sz="2800">
              <a:latin typeface="Source Sans Pro"/>
              <a:ea typeface="Source Sans Pro"/>
              <a:cs typeface="Source Sans Pro"/>
              <a:sym typeface="Source Sans Pro"/>
            </a:endParaRPr>
          </a:p>
        </p:txBody>
      </p:sp>
      <p:sp>
        <p:nvSpPr>
          <p:cNvPr id="175" name="Google Shape;175;p13"/>
          <p:cNvSpPr txBox="1"/>
          <p:nvPr/>
        </p:nvSpPr>
        <p:spPr>
          <a:xfrm>
            <a:off x="13944750" y="9004925"/>
            <a:ext cx="98298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We tried to use card-style tracking tools such as Trello, to no avail.</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Eventually we started forming work in to 2-week Sprints</a:t>
            </a:r>
            <a:endParaRPr sz="2800">
              <a:latin typeface="Source Sans Pro"/>
              <a:ea typeface="Source Sans Pro"/>
              <a:cs typeface="Source Sans Pro"/>
              <a:sym typeface="Source Sans Pro"/>
            </a:endParaRPr>
          </a:p>
        </p:txBody>
      </p:sp>
      <p:sp>
        <p:nvSpPr>
          <p:cNvPr id="176" name="Google Shape;176;p13"/>
          <p:cNvSpPr txBox="1"/>
          <p:nvPr/>
        </p:nvSpPr>
        <p:spPr>
          <a:xfrm>
            <a:off x="13944600" y="10147925"/>
            <a:ext cx="98655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Jira allowed us to easily plan and track sprints while passively collecting metrics related to velocity and effort. Testing was integrated into jira to provide visual insight into code performance.</a:t>
            </a:r>
            <a:endParaRPr sz="2800">
              <a:latin typeface="Source Sans Pro"/>
              <a:ea typeface="Source Sans Pro"/>
              <a:cs typeface="Source Sans Pro"/>
              <a:sym typeface="Source Sans Pro"/>
            </a:endParaRPr>
          </a:p>
        </p:txBody>
      </p:sp>
      <p:sp>
        <p:nvSpPr>
          <p:cNvPr id="177" name="Google Shape;177;p13"/>
          <p:cNvSpPr txBox="1"/>
          <p:nvPr/>
        </p:nvSpPr>
        <p:spPr>
          <a:xfrm>
            <a:off x="13944600" y="11748130"/>
            <a:ext cx="98298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We laid out a high-level schedule of what we wanted to accomplish each sprint and adjusted our sprints based on different commitments that arose.</a:t>
            </a:r>
            <a:endParaRPr sz="2800">
              <a:latin typeface="Source Sans Pro"/>
              <a:ea typeface="Source Sans Pro"/>
              <a:cs typeface="Source Sans Pro"/>
              <a:sym typeface="Source Sans Pro"/>
            </a:endParaRPr>
          </a:p>
        </p:txBody>
      </p:sp>
      <p:sp>
        <p:nvSpPr>
          <p:cNvPr id="178" name="Google Shape;178;p13"/>
          <p:cNvSpPr txBox="1"/>
          <p:nvPr/>
        </p:nvSpPr>
        <p:spPr>
          <a:xfrm>
            <a:off x="13944600" y="13348330"/>
            <a:ext cx="98298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Daily standups, better communication, weekly planning meetings and the revamped process kept us on track much better than the previous process.</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p:txBody>
      </p:sp>
      <p:sp>
        <p:nvSpPr>
          <p:cNvPr id="179" name="Google Shape;179;p13"/>
          <p:cNvSpPr/>
          <p:nvPr/>
        </p:nvSpPr>
        <p:spPr>
          <a:xfrm>
            <a:off x="24990565" y="13759893"/>
            <a:ext cx="274200" cy="274200"/>
          </a:xfrm>
          <a:prstGeom prst="roundRect">
            <a:avLst>
              <a:gd fmla="val 16667" name="adj"/>
            </a:avLst>
          </a:prstGeom>
          <a:solidFill>
            <a:srgbClr val="0F9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24990552" y="10732609"/>
            <a:ext cx="274200" cy="274200"/>
          </a:xfrm>
          <a:prstGeom prst="roundRect">
            <a:avLst>
              <a:gd fmla="val 16667" name="adj"/>
            </a:avLst>
          </a:prstGeom>
          <a:solidFill>
            <a:srgbClr val="DB4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24990565" y="12019952"/>
            <a:ext cx="274200" cy="274200"/>
          </a:xfrm>
          <a:prstGeom prst="roundRect">
            <a:avLst>
              <a:gd fmla="val 16667" name="adj"/>
            </a:avLst>
          </a:prstGeom>
          <a:solidFill>
            <a:srgbClr val="F4B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24990565" y="9445550"/>
            <a:ext cx="274200" cy="274200"/>
          </a:xfrm>
          <a:prstGeom prst="roundRect">
            <a:avLst>
              <a:gd fmla="val 16667"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45750" y="27018125"/>
            <a:ext cx="36667500" cy="4584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84" name="Google Shape;184;p13"/>
          <p:cNvGrpSpPr/>
          <p:nvPr/>
        </p:nvGrpSpPr>
        <p:grpSpPr>
          <a:xfrm>
            <a:off x="12792456" y="8961076"/>
            <a:ext cx="969600" cy="969600"/>
            <a:chOff x="11665360" y="8239200"/>
            <a:chExt cx="969600" cy="969600"/>
          </a:xfrm>
        </p:grpSpPr>
        <p:grpSp>
          <p:nvGrpSpPr>
            <p:cNvPr id="185" name="Google Shape;185;p13"/>
            <p:cNvGrpSpPr/>
            <p:nvPr/>
          </p:nvGrpSpPr>
          <p:grpSpPr>
            <a:xfrm>
              <a:off x="11807247" y="8381088"/>
              <a:ext cx="685830" cy="685800"/>
              <a:chOff x="12633288" y="8141875"/>
              <a:chExt cx="918850" cy="914400"/>
            </a:xfrm>
          </p:grpSpPr>
          <p:sp>
            <p:nvSpPr>
              <p:cNvPr id="186" name="Google Shape;186;p13"/>
              <p:cNvSpPr/>
              <p:nvPr/>
            </p:nvSpPr>
            <p:spPr>
              <a:xfrm>
                <a:off x="12633288"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12978413"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13323538"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12657012" y="81627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12657012" y="8284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13001237" y="81627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13001237" y="82849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13001237" y="84071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12657024" y="84071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12657024" y="85293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12657012" y="86515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13345437" y="81627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13345437" y="8284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13345449" y="84071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13345449" y="85293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13345437" y="86515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13345437" y="87737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13345437" y="8895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3"/>
            <p:cNvSpPr/>
            <p:nvPr/>
          </p:nvSpPr>
          <p:spPr>
            <a:xfrm rot="-2700000">
              <a:off x="11807354" y="8381195"/>
              <a:ext cx="685611" cy="685611"/>
            </a:xfrm>
            <a:prstGeom prst="plus">
              <a:avLst>
                <a:gd fmla="val 42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3"/>
          <p:cNvSpPr/>
          <p:nvPr/>
        </p:nvSpPr>
        <p:spPr>
          <a:xfrm rot="5400000">
            <a:off x="7156691" y="11141755"/>
            <a:ext cx="914400" cy="5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p13"/>
          <p:cNvPicPr preferRelativeResize="0"/>
          <p:nvPr/>
        </p:nvPicPr>
        <p:blipFill rotWithShape="1">
          <a:blip r:embed="rId20">
            <a:alphaModFix/>
          </a:blip>
          <a:srcRect b="10466" l="0" r="0" t="0"/>
          <a:stretch/>
        </p:blipFill>
        <p:spPr>
          <a:xfrm>
            <a:off x="12792450" y="18797525"/>
            <a:ext cx="10972801" cy="7584173"/>
          </a:xfrm>
          <a:prstGeom prst="rect">
            <a:avLst/>
          </a:prstGeom>
          <a:noFill/>
          <a:ln>
            <a:noFill/>
          </a:ln>
        </p:spPr>
      </p:pic>
      <p:pic>
        <p:nvPicPr>
          <p:cNvPr id="207" name="Google Shape;207;p13" title="Chart"/>
          <p:cNvPicPr preferRelativeResize="0"/>
          <p:nvPr/>
        </p:nvPicPr>
        <p:blipFill>
          <a:blip r:embed="rId21">
            <a:alphaModFix/>
          </a:blip>
          <a:stretch>
            <a:fillRect/>
          </a:stretch>
        </p:blipFill>
        <p:spPr>
          <a:xfrm>
            <a:off x="24990547" y="5203018"/>
            <a:ext cx="10972800" cy="3733085"/>
          </a:xfrm>
          <a:prstGeom prst="rect">
            <a:avLst/>
          </a:prstGeom>
          <a:noFill/>
          <a:ln>
            <a:noFill/>
          </a:ln>
        </p:spPr>
      </p:pic>
      <p:sp>
        <p:nvSpPr>
          <p:cNvPr id="208" name="Google Shape;208;p13"/>
          <p:cNvSpPr/>
          <p:nvPr/>
        </p:nvSpPr>
        <p:spPr>
          <a:xfrm>
            <a:off x="6928100" y="8992725"/>
            <a:ext cx="1371600" cy="822900"/>
          </a:xfrm>
          <a:prstGeom prst="rightArrow">
            <a:avLst>
              <a:gd fmla="val 50000" name="adj1"/>
              <a:gd fmla="val 86301" name="adj2"/>
            </a:avLst>
          </a:prstGeom>
          <a:noFill/>
          <a:ln cap="flat" cmpd="sng" w="1143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6928100" y="11004650"/>
            <a:ext cx="1371600" cy="822900"/>
          </a:xfrm>
          <a:prstGeom prst="rightArrow">
            <a:avLst>
              <a:gd fmla="val 50000" name="adj1"/>
              <a:gd fmla="val 86301" name="adj2"/>
            </a:avLst>
          </a:prstGeom>
          <a:noFill/>
          <a:ln cap="flat" cmpd="sng" w="1143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4"/>
          <p:cNvSpPr txBox="1"/>
          <p:nvPr/>
        </p:nvSpPr>
        <p:spPr>
          <a:xfrm>
            <a:off x="24890725" y="9358425"/>
            <a:ext cx="10972800" cy="5533200"/>
          </a:xfrm>
          <a:prstGeom prst="rect">
            <a:avLst/>
          </a:prstGeom>
          <a:noFill/>
          <a:ln>
            <a:noFill/>
          </a:ln>
        </p:spPr>
        <p:txBody>
          <a:bodyPr anchorCtr="0" anchor="t" bIns="91425" lIns="91425" spcFirstLastPara="1" rIns="91425" wrap="square" tIns="0">
            <a:noAutofit/>
          </a:bodyPr>
          <a:lstStyle/>
          <a:p>
            <a:pPr indent="0" lvl="0" marL="457200" rtl="0" algn="l">
              <a:spcBef>
                <a:spcPts val="0"/>
              </a:spcBef>
              <a:spcAft>
                <a:spcPts val="0"/>
              </a:spcAft>
              <a:buNone/>
            </a:pPr>
            <a:r>
              <a:rPr b="1" lang="en-US" sz="2800">
                <a:solidFill>
                  <a:schemeClr val="dk1"/>
                </a:solidFill>
                <a:latin typeface="Source Sans Pro"/>
                <a:ea typeface="Source Sans Pro"/>
                <a:cs typeface="Source Sans Pro"/>
                <a:sym typeface="Source Sans Pro"/>
              </a:rPr>
              <a:t>Velocity - </a:t>
            </a:r>
            <a:r>
              <a:rPr lang="en-US" sz="2800">
                <a:solidFill>
                  <a:schemeClr val="dk1"/>
                </a:solidFill>
                <a:latin typeface="Source Sans Pro"/>
                <a:ea typeface="Source Sans Pro"/>
                <a:cs typeface="Source Sans Pro"/>
                <a:sym typeface="Source Sans Pro"/>
              </a:rPr>
              <a:t>Story Points Committed vs. Story Points Completed per sprint to plan future sprints better.</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Test Time - </a:t>
            </a:r>
            <a:r>
              <a:rPr lang="en-US" sz="2800">
                <a:solidFill>
                  <a:schemeClr val="dk1"/>
                </a:solidFill>
                <a:latin typeface="Source Sans Pro"/>
                <a:ea typeface="Source Sans Pro"/>
                <a:cs typeface="Source Sans Pro"/>
                <a:sym typeface="Source Sans Pro"/>
              </a:rPr>
              <a:t>The total time to run the test plan divided by total tests, to predict future test times.</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Defect Discovery to Resolution - </a:t>
            </a:r>
            <a:r>
              <a:rPr lang="en-US" sz="2800">
                <a:solidFill>
                  <a:schemeClr val="dk1"/>
                </a:solidFill>
                <a:latin typeface="Source Sans Pro"/>
                <a:ea typeface="Source Sans Pro"/>
                <a:cs typeface="Source Sans Pro"/>
                <a:sym typeface="Source Sans Pro"/>
              </a:rPr>
              <a:t>The total time to resolve defects divided by number of defects found was used to make planning our testing / defect resolution allotment better.</a:t>
            </a:r>
            <a:endParaRPr sz="28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effort per person - </a:t>
            </a:r>
            <a:r>
              <a:rPr lang="en-US" sz="2800">
                <a:solidFill>
                  <a:schemeClr val="dk1"/>
                </a:solidFill>
                <a:latin typeface="Source Sans Pro"/>
                <a:ea typeface="Source Sans Pro"/>
                <a:cs typeface="Source Sans Pro"/>
                <a:sym typeface="Source Sans Pro"/>
              </a:rPr>
              <a:t>The total number of hours spent per sprint divided by the team size to give us a better idea of how much time we should commit each sprint.</a:t>
            </a:r>
            <a:endParaRPr sz="2800">
              <a:solidFill>
                <a:schemeClr val="dk1"/>
              </a:solidFill>
              <a:latin typeface="Source Sans Pro"/>
              <a:ea typeface="Source Sans Pro"/>
              <a:cs typeface="Source Sans Pro"/>
              <a:sym typeface="Source Sans Pro"/>
            </a:endParaRPr>
          </a:p>
        </p:txBody>
      </p:sp>
      <p:sp>
        <p:nvSpPr>
          <p:cNvPr id="215" name="Google Shape;215;p14"/>
          <p:cNvSpPr/>
          <p:nvPr/>
        </p:nvSpPr>
        <p:spPr>
          <a:xfrm>
            <a:off x="-91500" y="15312275"/>
            <a:ext cx="36759000" cy="12084600"/>
          </a:xfrm>
          <a:prstGeom prst="rect">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177950" y="-179675"/>
            <a:ext cx="37029600" cy="4054800"/>
          </a:xfrm>
          <a:prstGeom prst="rect">
            <a:avLst/>
          </a:prstGeom>
          <a:noFill/>
          <a:ln cap="flat" cmpd="sng" w="76200">
            <a:solidFill>
              <a:srgbClr val="3D85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7" name="Google Shape;217;p14"/>
          <p:cNvSpPr txBox="1"/>
          <p:nvPr/>
        </p:nvSpPr>
        <p:spPr>
          <a:xfrm>
            <a:off x="649988" y="228600"/>
            <a:ext cx="22174200" cy="14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7200"/>
              <a:buFont typeface="Arial"/>
              <a:buNone/>
            </a:pPr>
            <a:r>
              <a:rPr b="1" lang="en-US" sz="9600">
                <a:solidFill>
                  <a:schemeClr val="dk2"/>
                </a:solidFill>
                <a:latin typeface="Source Sans Pro"/>
                <a:ea typeface="Source Sans Pro"/>
                <a:cs typeface="Source Sans Pro"/>
                <a:sym typeface="Source Sans Pro"/>
              </a:rPr>
              <a:t>InfoKiosk / E-Bulletin</a:t>
            </a:r>
            <a:endParaRPr b="1" i="0" sz="9600" u="none" cap="none" strike="noStrike">
              <a:solidFill>
                <a:schemeClr val="dk2"/>
              </a:solidFill>
              <a:latin typeface="Source Sans Pro"/>
              <a:ea typeface="Source Sans Pro"/>
              <a:cs typeface="Source Sans Pro"/>
              <a:sym typeface="Source Sans Pro"/>
            </a:endParaRPr>
          </a:p>
        </p:txBody>
      </p:sp>
      <p:sp>
        <p:nvSpPr>
          <p:cNvPr id="218" name="Google Shape;218;p14"/>
          <p:cNvSpPr txBox="1"/>
          <p:nvPr/>
        </p:nvSpPr>
        <p:spPr>
          <a:xfrm>
            <a:off x="2590800" y="1867862"/>
            <a:ext cx="21336000" cy="83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5200">
                <a:solidFill>
                  <a:schemeClr val="dk1"/>
                </a:solidFill>
                <a:latin typeface="Syncopate"/>
                <a:ea typeface="Syncopate"/>
                <a:cs typeface="Syncopate"/>
                <a:sym typeface="Syncopate"/>
              </a:rPr>
              <a:t>Celestial Orca</a:t>
            </a:r>
            <a:endParaRPr sz="5200">
              <a:solidFill>
                <a:schemeClr val="dk1"/>
              </a:solidFill>
              <a:latin typeface="Syncopate"/>
              <a:ea typeface="Syncopate"/>
              <a:cs typeface="Syncopate"/>
              <a:sym typeface="Syncopate"/>
            </a:endParaRPr>
          </a:p>
        </p:txBody>
      </p:sp>
      <p:pic>
        <p:nvPicPr>
          <p:cNvPr descr="SE-Logo-Blue-Stacked" id="219" name="Google Shape;219;p14"/>
          <p:cNvPicPr preferRelativeResize="0"/>
          <p:nvPr/>
        </p:nvPicPr>
        <p:blipFill rotWithShape="1">
          <a:blip r:embed="rId3">
            <a:alphaModFix/>
          </a:blip>
          <a:srcRect b="0" l="0" r="0" t="0"/>
          <a:stretch/>
        </p:blipFill>
        <p:spPr>
          <a:xfrm>
            <a:off x="28897662" y="473054"/>
            <a:ext cx="2464800" cy="2993396"/>
          </a:xfrm>
          <a:prstGeom prst="rect">
            <a:avLst/>
          </a:prstGeom>
          <a:noFill/>
          <a:ln>
            <a:noFill/>
          </a:ln>
        </p:spPr>
      </p:pic>
      <p:sp>
        <p:nvSpPr>
          <p:cNvPr id="220" name="Google Shape;220;p14"/>
          <p:cNvSpPr txBox="1"/>
          <p:nvPr/>
        </p:nvSpPr>
        <p:spPr>
          <a:xfrm>
            <a:off x="2590800" y="2667000"/>
            <a:ext cx="18254700" cy="1265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200">
                <a:solidFill>
                  <a:schemeClr val="dk1"/>
                </a:solidFill>
                <a:latin typeface="Syncopate"/>
                <a:ea typeface="Syncopate"/>
                <a:cs typeface="Syncopate"/>
                <a:sym typeface="Syncopate"/>
              </a:rPr>
              <a:t>project coaCh: Kal Rabb</a:t>
            </a:r>
            <a:endParaRPr sz="3200">
              <a:solidFill>
                <a:schemeClr val="dk1"/>
              </a:solidFill>
              <a:latin typeface="Syncopate"/>
              <a:ea typeface="Syncopate"/>
              <a:cs typeface="Syncopate"/>
              <a:sym typeface="Syncopate"/>
            </a:endParaRPr>
          </a:p>
          <a:p>
            <a:pPr indent="0" lvl="0" marL="0" marR="0" rtl="0" algn="l">
              <a:lnSpc>
                <a:spcPct val="100000"/>
              </a:lnSpc>
              <a:spcBef>
                <a:spcPts val="0"/>
              </a:spcBef>
              <a:spcAft>
                <a:spcPts val="0"/>
              </a:spcAft>
              <a:buNone/>
            </a:pPr>
            <a:r>
              <a:rPr lang="en-US" sz="3200">
                <a:solidFill>
                  <a:schemeClr val="dk1"/>
                </a:solidFill>
                <a:latin typeface="Syncopate"/>
                <a:ea typeface="Syncopate"/>
                <a:cs typeface="Syncopate"/>
                <a:sym typeface="Syncopate"/>
              </a:rPr>
              <a:t>Philip Bedward    Daniel Cox    Matthew Dunn    Aaron Liu</a:t>
            </a:r>
            <a:endParaRPr sz="3200">
              <a:solidFill>
                <a:schemeClr val="dk1"/>
              </a:solidFill>
              <a:latin typeface="Syncopate"/>
              <a:ea typeface="Syncopate"/>
              <a:cs typeface="Syncopate"/>
              <a:sym typeface="Syncopate"/>
            </a:endParaRPr>
          </a:p>
        </p:txBody>
      </p:sp>
      <p:pic>
        <p:nvPicPr>
          <p:cNvPr id="221" name="Google Shape;221;p14"/>
          <p:cNvPicPr preferRelativeResize="0"/>
          <p:nvPr/>
        </p:nvPicPr>
        <p:blipFill rotWithShape="1">
          <a:blip r:embed="rId4">
            <a:alphaModFix/>
          </a:blip>
          <a:srcRect b="4525" l="0" r="0" t="0"/>
          <a:stretch/>
        </p:blipFill>
        <p:spPr>
          <a:xfrm>
            <a:off x="31867400" y="177975"/>
            <a:ext cx="3820050" cy="3623125"/>
          </a:xfrm>
          <a:prstGeom prst="rect">
            <a:avLst/>
          </a:prstGeom>
          <a:noFill/>
          <a:ln>
            <a:noFill/>
          </a:ln>
        </p:spPr>
      </p:pic>
      <p:pic>
        <p:nvPicPr>
          <p:cNvPr id="222" name="Google Shape;222;p14"/>
          <p:cNvPicPr preferRelativeResize="0"/>
          <p:nvPr/>
        </p:nvPicPr>
        <p:blipFill>
          <a:blip r:embed="rId5">
            <a:alphaModFix/>
          </a:blip>
          <a:stretch>
            <a:fillRect/>
          </a:stretch>
        </p:blipFill>
        <p:spPr>
          <a:xfrm>
            <a:off x="25141581" y="233500"/>
            <a:ext cx="3251144" cy="3453300"/>
          </a:xfrm>
          <a:prstGeom prst="rect">
            <a:avLst/>
          </a:prstGeom>
          <a:noFill/>
          <a:ln>
            <a:noFill/>
          </a:ln>
        </p:spPr>
      </p:pic>
      <p:pic>
        <p:nvPicPr>
          <p:cNvPr id="223" name="Google Shape;223;p14"/>
          <p:cNvPicPr preferRelativeResize="0"/>
          <p:nvPr/>
        </p:nvPicPr>
        <p:blipFill>
          <a:blip r:embed="rId6">
            <a:alphaModFix/>
          </a:blip>
          <a:stretch>
            <a:fillRect/>
          </a:stretch>
        </p:blipFill>
        <p:spPr>
          <a:xfrm>
            <a:off x="24990552" y="20162520"/>
            <a:ext cx="3657601" cy="2364828"/>
          </a:xfrm>
          <a:prstGeom prst="rect">
            <a:avLst/>
          </a:prstGeom>
          <a:noFill/>
          <a:ln>
            <a:noFill/>
          </a:ln>
        </p:spPr>
      </p:pic>
      <p:pic>
        <p:nvPicPr>
          <p:cNvPr id="224" name="Google Shape;224;p14"/>
          <p:cNvPicPr preferRelativeResize="0"/>
          <p:nvPr/>
        </p:nvPicPr>
        <p:blipFill>
          <a:blip r:embed="rId7">
            <a:alphaModFix/>
          </a:blip>
          <a:stretch>
            <a:fillRect/>
          </a:stretch>
        </p:blipFill>
        <p:spPr>
          <a:xfrm>
            <a:off x="624942" y="20165568"/>
            <a:ext cx="3657600" cy="2365248"/>
          </a:xfrm>
          <a:prstGeom prst="rect">
            <a:avLst/>
          </a:prstGeom>
          <a:noFill/>
          <a:ln>
            <a:noFill/>
          </a:ln>
        </p:spPr>
      </p:pic>
      <p:pic>
        <p:nvPicPr>
          <p:cNvPr id="225" name="Google Shape;225;p14"/>
          <p:cNvPicPr preferRelativeResize="0"/>
          <p:nvPr/>
        </p:nvPicPr>
        <p:blipFill>
          <a:blip r:embed="rId8">
            <a:alphaModFix/>
          </a:blip>
          <a:stretch>
            <a:fillRect/>
          </a:stretch>
        </p:blipFill>
        <p:spPr>
          <a:xfrm>
            <a:off x="768000" y="2043100"/>
            <a:ext cx="1619549" cy="1643700"/>
          </a:xfrm>
          <a:prstGeom prst="rect">
            <a:avLst/>
          </a:prstGeom>
          <a:noFill/>
          <a:ln>
            <a:noFill/>
          </a:ln>
        </p:spPr>
      </p:pic>
      <p:sp>
        <p:nvSpPr>
          <p:cNvPr id="226" name="Google Shape;226;p14"/>
          <p:cNvSpPr txBox="1"/>
          <p:nvPr/>
        </p:nvSpPr>
        <p:spPr>
          <a:xfrm>
            <a:off x="24990552" y="16550640"/>
            <a:ext cx="10972800" cy="17508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Essentially a Virtual bulletin board;</a:t>
            </a:r>
            <a:r>
              <a:rPr lang="en-US" sz="2800">
                <a:solidFill>
                  <a:schemeClr val="dk1"/>
                </a:solidFill>
                <a:latin typeface="Source Sans Pro"/>
                <a:ea typeface="Source Sans Pro"/>
                <a:cs typeface="Source Sans Pro"/>
                <a:sym typeface="Source Sans Pro"/>
              </a:rPr>
              <a:t> The Smart TV serves as a medium for different people to post and view  information.</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This includes job offerings, lost and found, apartments for rent, etc. </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Conceptually, they are digital post-it notes with a QR code that takes the user to an external link with more information</a:t>
            </a:r>
            <a:endParaRPr sz="2800">
              <a:latin typeface="Source Sans Pro"/>
              <a:ea typeface="Source Sans Pro"/>
              <a:cs typeface="Source Sans Pro"/>
              <a:sym typeface="Source Sans Pro"/>
            </a:endParaRPr>
          </a:p>
        </p:txBody>
      </p:sp>
      <p:sp>
        <p:nvSpPr>
          <p:cNvPr id="227" name="Google Shape;227;p14"/>
          <p:cNvSpPr txBox="1"/>
          <p:nvPr/>
        </p:nvSpPr>
        <p:spPr>
          <a:xfrm>
            <a:off x="4282542" y="20076872"/>
            <a:ext cx="7315200" cy="2365200"/>
          </a:xfrm>
          <a:prstGeom prst="rect">
            <a:avLst/>
          </a:prstGeom>
          <a:noFill/>
          <a:ln>
            <a:noFill/>
          </a:ln>
        </p:spPr>
        <p:txBody>
          <a:bodyPr anchorCtr="0" anchor="t" bIns="91425" lIns="91425" spcFirstLastPara="1" rIns="91425" wrap="square" tIns="0">
            <a:noAutofit/>
          </a:bodyPr>
          <a:lstStyle/>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Generate and push content</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Submit, approve and deny content requests</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Register and manage devices</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Provide administrative support to clients</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Manage your Client Account</a:t>
            </a:r>
            <a:endParaRPr sz="2800">
              <a:latin typeface="Source Sans Pro"/>
              <a:ea typeface="Source Sans Pro"/>
              <a:cs typeface="Source Sans Pro"/>
              <a:sym typeface="Source Sans Pro"/>
            </a:endParaRPr>
          </a:p>
        </p:txBody>
      </p:sp>
      <p:sp>
        <p:nvSpPr>
          <p:cNvPr id="228" name="Google Shape;228;p14"/>
          <p:cNvSpPr txBox="1"/>
          <p:nvPr/>
        </p:nvSpPr>
        <p:spPr>
          <a:xfrm>
            <a:off x="1628292" y="22805136"/>
            <a:ext cx="103197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VSCode</a:t>
            </a:r>
            <a:r>
              <a:rPr lang="en-US" sz="2800">
                <a:solidFill>
                  <a:schemeClr val="dk1"/>
                </a:solidFill>
                <a:latin typeface="Source Sans Pro"/>
                <a:ea typeface="Source Sans Pro"/>
                <a:cs typeface="Source Sans Pro"/>
                <a:sym typeface="Source Sans Pro"/>
              </a:rPr>
              <a:t>: Git repository integration, familiarity, package handling and context highlighting</a:t>
            </a:r>
            <a:endParaRPr sz="2800">
              <a:latin typeface="Source Sans Pro"/>
              <a:ea typeface="Source Sans Pro"/>
              <a:cs typeface="Source Sans Pro"/>
              <a:sym typeface="Source Sans Pro"/>
            </a:endParaRPr>
          </a:p>
        </p:txBody>
      </p:sp>
      <p:sp>
        <p:nvSpPr>
          <p:cNvPr id="229" name="Google Shape;229;p14"/>
          <p:cNvSpPr txBox="1"/>
          <p:nvPr/>
        </p:nvSpPr>
        <p:spPr>
          <a:xfrm>
            <a:off x="630942" y="16550640"/>
            <a:ext cx="10972800" cy="2289300"/>
          </a:xfrm>
          <a:prstGeom prst="rect">
            <a:avLst/>
          </a:prstGeom>
          <a:noFill/>
          <a:ln>
            <a:noFill/>
          </a:ln>
        </p:spPr>
        <p:txBody>
          <a:bodyPr anchorCtr="0" anchor="t" bIns="91425" lIns="0" spcFirstLastPara="1" rIns="0" wrap="square" tIns="0">
            <a:noAutofit/>
          </a:bodyPr>
          <a:lstStyle/>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Developed to manage Smart TV App content and the groups associated with them.</a:t>
            </a:r>
            <a:endParaRPr sz="28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The web application runs on a flexible, reliable, cross-platform framework.</a:t>
            </a:r>
            <a:endParaRPr sz="28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This enables users to interface with the system from anywhere with ease. </a:t>
            </a:r>
            <a:endParaRPr sz="2800">
              <a:latin typeface="Source Sans Pro"/>
              <a:ea typeface="Source Sans Pro"/>
              <a:cs typeface="Source Sans Pro"/>
              <a:sym typeface="Source Sans Pro"/>
            </a:endParaRPr>
          </a:p>
        </p:txBody>
      </p:sp>
      <p:sp>
        <p:nvSpPr>
          <p:cNvPr id="230" name="Google Shape;230;p14"/>
          <p:cNvSpPr txBox="1"/>
          <p:nvPr/>
        </p:nvSpPr>
        <p:spPr>
          <a:xfrm>
            <a:off x="28648150" y="20063066"/>
            <a:ext cx="7315200" cy="1854600"/>
          </a:xfrm>
          <a:prstGeom prst="rect">
            <a:avLst/>
          </a:prstGeom>
          <a:noFill/>
          <a:ln>
            <a:noFill/>
          </a:ln>
        </p:spPr>
        <p:txBody>
          <a:bodyPr anchorCtr="0" anchor="t" bIns="91425" lIns="91425" spcFirstLastPara="1" rIns="91425" wrap="square" tIns="0">
            <a:noAutofit/>
          </a:bodyPr>
          <a:lstStyle/>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Display content pushed, even after restarting</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Real-time updates</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Displays up to 10 cards at a time</a:t>
            </a:r>
            <a:endParaRPr sz="2800">
              <a:latin typeface="Source Sans Pro"/>
              <a:ea typeface="Source Sans Pro"/>
              <a:cs typeface="Source Sans Pro"/>
              <a:sym typeface="Source Sans Pro"/>
            </a:endParaRPr>
          </a:p>
          <a:p>
            <a:pPr indent="-406400" lvl="0" marL="457200" rtl="0" algn="l">
              <a:lnSpc>
                <a:spcPct val="115000"/>
              </a:lnSpc>
              <a:spcBef>
                <a:spcPts val="0"/>
              </a:spcBef>
              <a:spcAft>
                <a:spcPts val="0"/>
              </a:spcAft>
              <a:buSzPts val="2800"/>
              <a:buFont typeface="Source Sans Pro"/>
              <a:buChar char="●"/>
            </a:pPr>
            <a:r>
              <a:rPr lang="en-US" sz="2800">
                <a:latin typeface="Source Sans Pro"/>
                <a:ea typeface="Source Sans Pro"/>
                <a:cs typeface="Source Sans Pro"/>
                <a:sym typeface="Source Sans Pro"/>
              </a:rPr>
              <a:t>QR codes allow navigation to external links</a:t>
            </a:r>
            <a:endParaRPr sz="2800">
              <a:latin typeface="Source Sans Pro"/>
              <a:ea typeface="Source Sans Pro"/>
              <a:cs typeface="Source Sans Pro"/>
              <a:sym typeface="Source Sans Pro"/>
            </a:endParaRPr>
          </a:p>
        </p:txBody>
      </p:sp>
      <p:pic>
        <p:nvPicPr>
          <p:cNvPr id="231" name="Google Shape;231;p14"/>
          <p:cNvPicPr preferRelativeResize="0"/>
          <p:nvPr/>
        </p:nvPicPr>
        <p:blipFill>
          <a:blip r:embed="rId9">
            <a:alphaModFix/>
          </a:blip>
          <a:stretch>
            <a:fillRect/>
          </a:stretch>
        </p:blipFill>
        <p:spPr>
          <a:xfrm>
            <a:off x="25077903" y="25563362"/>
            <a:ext cx="510989" cy="685800"/>
          </a:xfrm>
          <a:prstGeom prst="rect">
            <a:avLst/>
          </a:prstGeom>
          <a:noFill/>
          <a:ln>
            <a:noFill/>
          </a:ln>
        </p:spPr>
      </p:pic>
      <p:pic>
        <p:nvPicPr>
          <p:cNvPr id="232" name="Google Shape;232;p14"/>
          <p:cNvPicPr preferRelativeResize="0"/>
          <p:nvPr/>
        </p:nvPicPr>
        <p:blipFill>
          <a:blip r:embed="rId10">
            <a:alphaModFix/>
          </a:blip>
          <a:stretch>
            <a:fillRect/>
          </a:stretch>
        </p:blipFill>
        <p:spPr>
          <a:xfrm>
            <a:off x="24990552" y="22936988"/>
            <a:ext cx="685800" cy="685800"/>
          </a:xfrm>
          <a:prstGeom prst="rect">
            <a:avLst/>
          </a:prstGeom>
          <a:noFill/>
          <a:ln>
            <a:noFill/>
          </a:ln>
        </p:spPr>
      </p:pic>
      <p:pic>
        <p:nvPicPr>
          <p:cNvPr id="233" name="Google Shape;233;p14"/>
          <p:cNvPicPr preferRelativeResize="0"/>
          <p:nvPr/>
        </p:nvPicPr>
        <p:blipFill>
          <a:blip r:embed="rId11">
            <a:alphaModFix/>
          </a:blip>
          <a:stretch>
            <a:fillRect/>
          </a:stretch>
        </p:blipFill>
        <p:spPr>
          <a:xfrm>
            <a:off x="24990552" y="24326384"/>
            <a:ext cx="685800" cy="685800"/>
          </a:xfrm>
          <a:prstGeom prst="rect">
            <a:avLst/>
          </a:prstGeom>
          <a:noFill/>
          <a:ln>
            <a:noFill/>
          </a:ln>
        </p:spPr>
      </p:pic>
      <p:pic>
        <p:nvPicPr>
          <p:cNvPr id="234" name="Google Shape;234;p14"/>
          <p:cNvPicPr preferRelativeResize="0"/>
          <p:nvPr/>
        </p:nvPicPr>
        <p:blipFill rotWithShape="1">
          <a:blip r:embed="rId12">
            <a:alphaModFix/>
          </a:blip>
          <a:srcRect b="7458" l="12500" r="11650" t="11121"/>
          <a:stretch/>
        </p:blipFill>
        <p:spPr>
          <a:xfrm>
            <a:off x="624942" y="24328669"/>
            <a:ext cx="642937" cy="685800"/>
          </a:xfrm>
          <a:prstGeom prst="rect">
            <a:avLst/>
          </a:prstGeom>
          <a:noFill/>
          <a:ln>
            <a:noFill/>
          </a:ln>
        </p:spPr>
      </p:pic>
      <p:pic>
        <p:nvPicPr>
          <p:cNvPr id="235" name="Google Shape;235;p14"/>
          <p:cNvPicPr preferRelativeResize="0"/>
          <p:nvPr/>
        </p:nvPicPr>
        <p:blipFill>
          <a:blip r:embed="rId13">
            <a:alphaModFix/>
          </a:blip>
          <a:stretch>
            <a:fillRect/>
          </a:stretch>
        </p:blipFill>
        <p:spPr>
          <a:xfrm>
            <a:off x="624942" y="22969569"/>
            <a:ext cx="685800" cy="685800"/>
          </a:xfrm>
          <a:prstGeom prst="rect">
            <a:avLst/>
          </a:prstGeom>
          <a:noFill/>
          <a:ln>
            <a:noFill/>
          </a:ln>
        </p:spPr>
      </p:pic>
      <p:pic>
        <p:nvPicPr>
          <p:cNvPr id="236" name="Google Shape;236;p14"/>
          <p:cNvPicPr preferRelativeResize="0"/>
          <p:nvPr/>
        </p:nvPicPr>
        <p:blipFill>
          <a:blip r:embed="rId14">
            <a:alphaModFix/>
          </a:blip>
          <a:stretch>
            <a:fillRect/>
          </a:stretch>
        </p:blipFill>
        <p:spPr>
          <a:xfrm>
            <a:off x="603504" y="25611591"/>
            <a:ext cx="685800" cy="685800"/>
          </a:xfrm>
          <a:prstGeom prst="rect">
            <a:avLst/>
          </a:prstGeom>
          <a:noFill/>
          <a:ln>
            <a:noFill/>
          </a:ln>
        </p:spPr>
      </p:pic>
      <p:sp>
        <p:nvSpPr>
          <p:cNvPr id="237" name="Google Shape;237;p14"/>
          <p:cNvSpPr txBox="1"/>
          <p:nvPr/>
        </p:nvSpPr>
        <p:spPr>
          <a:xfrm>
            <a:off x="25904890" y="22808450"/>
            <a:ext cx="98655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Android Studio</a:t>
            </a:r>
            <a:r>
              <a:rPr lang="en-US" sz="2800">
                <a:solidFill>
                  <a:schemeClr val="dk1"/>
                </a:solidFill>
                <a:latin typeface="Source Sans Pro"/>
                <a:ea typeface="Source Sans Pro"/>
                <a:cs typeface="Source Sans Pro"/>
                <a:sym typeface="Source Sans Pro"/>
              </a:rPr>
              <a:t>: Built-in Android Device Emulator to develop, deploy and test Smart TV application</a:t>
            </a:r>
            <a:endParaRPr sz="2800">
              <a:latin typeface="Source Sans Pro"/>
              <a:ea typeface="Source Sans Pro"/>
              <a:cs typeface="Source Sans Pro"/>
              <a:sym typeface="Source Sans Pro"/>
            </a:endParaRPr>
          </a:p>
        </p:txBody>
      </p:sp>
      <p:pic>
        <p:nvPicPr>
          <p:cNvPr id="238" name="Google Shape;238;p14"/>
          <p:cNvPicPr preferRelativeResize="0"/>
          <p:nvPr/>
        </p:nvPicPr>
        <p:blipFill>
          <a:blip r:embed="rId15">
            <a:alphaModFix/>
          </a:blip>
          <a:stretch>
            <a:fillRect/>
          </a:stretch>
        </p:blipFill>
        <p:spPr>
          <a:xfrm>
            <a:off x="603504" y="8205579"/>
            <a:ext cx="5486399" cy="4212468"/>
          </a:xfrm>
          <a:prstGeom prst="rect">
            <a:avLst/>
          </a:prstGeom>
          <a:noFill/>
          <a:ln>
            <a:noFill/>
          </a:ln>
        </p:spPr>
      </p:pic>
      <p:sp>
        <p:nvSpPr>
          <p:cNvPr id="239" name="Google Shape;239;p14"/>
          <p:cNvSpPr txBox="1"/>
          <p:nvPr/>
        </p:nvSpPr>
        <p:spPr>
          <a:xfrm>
            <a:off x="603504" y="5133280"/>
            <a:ext cx="10972800" cy="2716200"/>
          </a:xfrm>
          <a:prstGeom prst="rect">
            <a:avLst/>
          </a:prstGeom>
          <a:noFill/>
          <a:ln>
            <a:noFill/>
          </a:ln>
        </p:spPr>
        <p:txBody>
          <a:bodyPr anchorCtr="0" anchor="t" bIns="91425" lIns="0" spcFirstLastPara="1" rIns="0" wrap="square" tIns="0">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Traditional bulletin boards can become cluttered very quickly with excessive information and old/expired notices.</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Translating this to a digital format would allow for easier notice management which enables information to be displayed in a clean manner.</a:t>
            </a:r>
            <a:endParaRPr sz="2800">
              <a:solidFill>
                <a:schemeClr val="dk1"/>
              </a:solidFill>
              <a:latin typeface="Source Sans Pro"/>
              <a:ea typeface="Source Sans Pro"/>
              <a:cs typeface="Source Sans Pro"/>
              <a:sym typeface="Source Sans Pro"/>
            </a:endParaRPr>
          </a:p>
        </p:txBody>
      </p:sp>
      <p:pic>
        <p:nvPicPr>
          <p:cNvPr id="240" name="Google Shape;240;p14"/>
          <p:cNvPicPr preferRelativeResize="0"/>
          <p:nvPr/>
        </p:nvPicPr>
        <p:blipFill rotWithShape="1">
          <a:blip r:embed="rId16">
            <a:alphaModFix/>
          </a:blip>
          <a:srcRect b="0" l="0" r="0" t="19543"/>
          <a:stretch/>
        </p:blipFill>
        <p:spPr>
          <a:xfrm>
            <a:off x="12792450" y="16550640"/>
            <a:ext cx="2743200" cy="2207025"/>
          </a:xfrm>
          <a:prstGeom prst="rect">
            <a:avLst/>
          </a:prstGeom>
          <a:noFill/>
          <a:ln>
            <a:noFill/>
          </a:ln>
        </p:spPr>
      </p:pic>
      <p:sp>
        <p:nvSpPr>
          <p:cNvPr id="241" name="Google Shape;241;p14"/>
          <p:cNvSpPr txBox="1"/>
          <p:nvPr/>
        </p:nvSpPr>
        <p:spPr>
          <a:xfrm>
            <a:off x="603504" y="12929125"/>
            <a:ext cx="10972800" cy="1854600"/>
          </a:xfrm>
          <a:prstGeom prst="rect">
            <a:avLst/>
          </a:prstGeom>
          <a:noFill/>
          <a:ln>
            <a:noFill/>
          </a:ln>
        </p:spPr>
        <p:txBody>
          <a:bodyPr anchorCtr="0" anchor="t" bIns="91425" lIns="0" spcFirstLastPara="1" rIns="0" wrap="square" tIns="0">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Utilizing the power of the cloud and improvements in digital displays, we came up with a solution: a system which allows users to display content on Smart TVs that are managed via a web application</a:t>
            </a:r>
            <a:r>
              <a:rPr lang="en-US" sz="2800">
                <a:solidFill>
                  <a:schemeClr val="dk1"/>
                </a:solidFill>
                <a:latin typeface="Source Sans Pro"/>
                <a:ea typeface="Source Sans Pro"/>
                <a:cs typeface="Source Sans Pro"/>
                <a:sym typeface="Source Sans Pro"/>
              </a:rPr>
              <a:t>, tied together over AWS.</a:t>
            </a:r>
            <a:endParaRPr sz="2800">
              <a:solidFill>
                <a:schemeClr val="dk1"/>
              </a:solidFill>
              <a:latin typeface="Source Sans Pro"/>
              <a:ea typeface="Source Sans Pro"/>
              <a:cs typeface="Source Sans Pro"/>
              <a:sym typeface="Source Sans Pro"/>
            </a:endParaRPr>
          </a:p>
        </p:txBody>
      </p:sp>
      <p:pic>
        <p:nvPicPr>
          <p:cNvPr id="242" name="Google Shape;242;p14"/>
          <p:cNvPicPr preferRelativeResize="0"/>
          <p:nvPr/>
        </p:nvPicPr>
        <p:blipFill>
          <a:blip r:embed="rId17">
            <a:alphaModFix/>
          </a:blip>
          <a:stretch>
            <a:fillRect/>
          </a:stretch>
        </p:blipFill>
        <p:spPr>
          <a:xfrm>
            <a:off x="8833088" y="10636806"/>
            <a:ext cx="2743200" cy="1726324"/>
          </a:xfrm>
          <a:prstGeom prst="rect">
            <a:avLst/>
          </a:prstGeom>
          <a:noFill/>
          <a:ln>
            <a:noFill/>
          </a:ln>
        </p:spPr>
      </p:pic>
      <p:pic>
        <p:nvPicPr>
          <p:cNvPr id="243" name="Google Shape;243;p14"/>
          <p:cNvPicPr preferRelativeResize="0"/>
          <p:nvPr/>
        </p:nvPicPr>
        <p:blipFill>
          <a:blip r:embed="rId18">
            <a:alphaModFix/>
          </a:blip>
          <a:stretch>
            <a:fillRect/>
          </a:stretch>
        </p:blipFill>
        <p:spPr>
          <a:xfrm>
            <a:off x="8833102" y="8206175"/>
            <a:ext cx="2743200" cy="2004060"/>
          </a:xfrm>
          <a:prstGeom prst="rect">
            <a:avLst/>
          </a:prstGeom>
          <a:noFill/>
          <a:ln>
            <a:noFill/>
          </a:ln>
        </p:spPr>
      </p:pic>
      <p:sp>
        <p:nvSpPr>
          <p:cNvPr id="244" name="Google Shape;244;p14"/>
          <p:cNvSpPr txBox="1"/>
          <p:nvPr/>
        </p:nvSpPr>
        <p:spPr>
          <a:xfrm>
            <a:off x="15535650" y="16550650"/>
            <a:ext cx="8229600" cy="22074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US" sz="2800">
                <a:latin typeface="Source Sans Pro"/>
                <a:ea typeface="Source Sans Pro"/>
                <a:cs typeface="Source Sans Pro"/>
                <a:sym typeface="Source Sans Pro"/>
              </a:rPr>
              <a:t>Built to be highly scalable, our application is built on a serverless AWS infrastructure. This allow users to easily deploy and run the application at a low cost without the need for extensive hardware.</a:t>
            </a:r>
            <a:endParaRPr sz="2800">
              <a:latin typeface="Source Sans Pro"/>
              <a:ea typeface="Source Sans Pro"/>
              <a:cs typeface="Source Sans Pro"/>
              <a:sym typeface="Source Sans Pro"/>
            </a:endParaRPr>
          </a:p>
        </p:txBody>
      </p:sp>
      <p:sp>
        <p:nvSpPr>
          <p:cNvPr id="245" name="Google Shape;245;p14"/>
          <p:cNvSpPr txBox="1"/>
          <p:nvPr/>
        </p:nvSpPr>
        <p:spPr>
          <a:xfrm>
            <a:off x="13944600" y="5118725"/>
            <a:ext cx="98298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Our process evolved </a:t>
            </a:r>
            <a:r>
              <a:rPr lang="en-US" sz="2800">
                <a:solidFill>
                  <a:schemeClr val="dk1"/>
                </a:solidFill>
                <a:latin typeface="Source Sans Pro"/>
                <a:ea typeface="Source Sans Pro"/>
                <a:cs typeface="Source Sans Pro"/>
                <a:sym typeface="Source Sans Pro"/>
              </a:rPr>
              <a:t>to better suit our needs, keep our efforts focused, and our tasks planned </a:t>
            </a:r>
            <a:r>
              <a:rPr lang="en-US" sz="2800">
                <a:latin typeface="Source Sans Pro"/>
                <a:ea typeface="Source Sans Pro"/>
                <a:cs typeface="Source Sans Pro"/>
                <a:sym typeface="Source Sans Pro"/>
              </a:rPr>
              <a:t>as the project matured</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p:txBody>
      </p:sp>
      <p:grpSp>
        <p:nvGrpSpPr>
          <p:cNvPr id="246" name="Google Shape;246;p14"/>
          <p:cNvGrpSpPr/>
          <p:nvPr/>
        </p:nvGrpSpPr>
        <p:grpSpPr>
          <a:xfrm>
            <a:off x="12792450" y="15475600"/>
            <a:ext cx="4059306" cy="844249"/>
            <a:chOff x="24792049" y="3875325"/>
            <a:chExt cx="4059306" cy="844249"/>
          </a:xfrm>
        </p:grpSpPr>
        <p:sp>
          <p:nvSpPr>
            <p:cNvPr id="247" name="Google Shape;247;p14"/>
            <p:cNvSpPr txBox="1"/>
            <p:nvPr/>
          </p:nvSpPr>
          <p:spPr>
            <a:xfrm>
              <a:off x="24792055" y="3875325"/>
              <a:ext cx="40593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Infrastructure</a:t>
              </a:r>
              <a:endParaRPr sz="4800">
                <a:latin typeface="Source Sans Pro"/>
                <a:ea typeface="Source Sans Pro"/>
                <a:cs typeface="Source Sans Pro"/>
                <a:sym typeface="Source Sans Pro"/>
              </a:endParaRPr>
            </a:p>
          </p:txBody>
        </p:sp>
        <p:sp>
          <p:nvSpPr>
            <p:cNvPr id="248" name="Google Shape;248;p14"/>
            <p:cNvSpPr/>
            <p:nvPr/>
          </p:nvSpPr>
          <p:spPr>
            <a:xfrm>
              <a:off x="24792049" y="4664674"/>
              <a:ext cx="3433200" cy="549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4"/>
          <p:cNvGrpSpPr/>
          <p:nvPr/>
        </p:nvGrpSpPr>
        <p:grpSpPr>
          <a:xfrm>
            <a:off x="603504" y="15497275"/>
            <a:ext cx="4942200" cy="844250"/>
            <a:chOff x="25100213" y="3875313"/>
            <a:chExt cx="4942200" cy="844250"/>
          </a:xfrm>
        </p:grpSpPr>
        <p:sp>
          <p:nvSpPr>
            <p:cNvPr id="250" name="Google Shape;250;p14"/>
            <p:cNvSpPr txBox="1"/>
            <p:nvPr/>
          </p:nvSpPr>
          <p:spPr>
            <a:xfrm>
              <a:off x="25100213"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Web Application</a:t>
              </a:r>
              <a:endParaRPr sz="4800">
                <a:latin typeface="Source Sans Pro"/>
                <a:ea typeface="Source Sans Pro"/>
                <a:cs typeface="Source Sans Pro"/>
                <a:sym typeface="Source Sans Pro"/>
              </a:endParaRPr>
            </a:p>
          </p:txBody>
        </p:sp>
        <p:sp>
          <p:nvSpPr>
            <p:cNvPr id="251" name="Google Shape;251;p14"/>
            <p:cNvSpPr/>
            <p:nvPr/>
          </p:nvSpPr>
          <p:spPr>
            <a:xfrm>
              <a:off x="25128783" y="4664662"/>
              <a:ext cx="4109700" cy="549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4"/>
          <p:cNvSpPr txBox="1"/>
          <p:nvPr/>
        </p:nvSpPr>
        <p:spPr>
          <a:xfrm>
            <a:off x="1628292" y="24195024"/>
            <a:ext cx="102222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Angular: </a:t>
            </a:r>
            <a:r>
              <a:rPr lang="en-US" sz="2800">
                <a:solidFill>
                  <a:schemeClr val="dk1"/>
                </a:solidFill>
                <a:latin typeface="Source Sans Pro"/>
                <a:ea typeface="Source Sans Pro"/>
                <a:cs typeface="Source Sans Pro"/>
                <a:sym typeface="Source Sans Pro"/>
              </a:rPr>
              <a:t>Cross-platform, flexible, single-page applications</a:t>
            </a:r>
            <a:endParaRPr sz="2800">
              <a:latin typeface="Source Sans Pro"/>
              <a:ea typeface="Source Sans Pro"/>
              <a:cs typeface="Source Sans Pro"/>
              <a:sym typeface="Source Sans Pro"/>
            </a:endParaRPr>
          </a:p>
        </p:txBody>
      </p:sp>
      <p:sp>
        <p:nvSpPr>
          <p:cNvPr id="253" name="Google Shape;253;p14"/>
          <p:cNvSpPr txBox="1"/>
          <p:nvPr/>
        </p:nvSpPr>
        <p:spPr>
          <a:xfrm>
            <a:off x="1617517" y="25438608"/>
            <a:ext cx="103197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Material</a:t>
            </a:r>
            <a:r>
              <a:rPr lang="en-US" sz="2800">
                <a:solidFill>
                  <a:schemeClr val="dk1"/>
                </a:solidFill>
                <a:latin typeface="Source Sans Pro"/>
                <a:ea typeface="Source Sans Pro"/>
                <a:cs typeface="Source Sans Pro"/>
                <a:sym typeface="Source Sans Pro"/>
              </a:rPr>
              <a:t>: Tons of support, Angular integration and libraries in design software like Sketch</a:t>
            </a:r>
            <a:endParaRPr sz="2800">
              <a:latin typeface="Source Sans Pro"/>
              <a:ea typeface="Source Sans Pro"/>
              <a:cs typeface="Source Sans Pro"/>
              <a:sym typeface="Source Sans Pro"/>
            </a:endParaRPr>
          </a:p>
        </p:txBody>
      </p:sp>
      <p:grpSp>
        <p:nvGrpSpPr>
          <p:cNvPr id="254" name="Google Shape;254;p14"/>
          <p:cNvGrpSpPr/>
          <p:nvPr/>
        </p:nvGrpSpPr>
        <p:grpSpPr>
          <a:xfrm>
            <a:off x="24990552" y="15468512"/>
            <a:ext cx="3657600" cy="851438"/>
            <a:chOff x="25046365" y="3875325"/>
            <a:chExt cx="3657600" cy="851438"/>
          </a:xfrm>
        </p:grpSpPr>
        <p:sp>
          <p:nvSpPr>
            <p:cNvPr id="255" name="Google Shape;255;p14"/>
            <p:cNvSpPr txBox="1"/>
            <p:nvPr/>
          </p:nvSpPr>
          <p:spPr>
            <a:xfrm>
              <a:off x="25046365" y="3875325"/>
              <a:ext cx="36576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Smart TV App</a:t>
              </a:r>
              <a:endParaRPr sz="4800">
                <a:latin typeface="Source Sans Pro"/>
                <a:ea typeface="Source Sans Pro"/>
                <a:cs typeface="Source Sans Pro"/>
                <a:sym typeface="Source Sans Pro"/>
              </a:endParaRPr>
            </a:p>
          </p:txBody>
        </p:sp>
        <p:sp>
          <p:nvSpPr>
            <p:cNvPr id="256" name="Google Shape;256;p14"/>
            <p:cNvSpPr/>
            <p:nvPr/>
          </p:nvSpPr>
          <p:spPr>
            <a:xfrm>
              <a:off x="25074938" y="4664663"/>
              <a:ext cx="3453600" cy="621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14"/>
          <p:cNvSpPr txBox="1"/>
          <p:nvPr/>
        </p:nvSpPr>
        <p:spPr>
          <a:xfrm>
            <a:off x="25927140" y="24197825"/>
            <a:ext cx="97929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Android TV: </a:t>
            </a:r>
            <a:r>
              <a:rPr lang="en-US" sz="2800">
                <a:solidFill>
                  <a:schemeClr val="dk1"/>
                </a:solidFill>
                <a:latin typeface="Source Sans Pro"/>
                <a:ea typeface="Source Sans Pro"/>
                <a:cs typeface="Source Sans Pro"/>
                <a:sym typeface="Source Sans Pro"/>
              </a:rPr>
              <a:t>Mostly device agnostic and universal based on our research</a:t>
            </a:r>
            <a:endParaRPr sz="2800">
              <a:latin typeface="Source Sans Pro"/>
              <a:ea typeface="Source Sans Pro"/>
              <a:cs typeface="Source Sans Pro"/>
              <a:sym typeface="Source Sans Pro"/>
            </a:endParaRPr>
          </a:p>
        </p:txBody>
      </p:sp>
      <p:sp>
        <p:nvSpPr>
          <p:cNvPr id="258" name="Google Shape;258;p14"/>
          <p:cNvSpPr txBox="1"/>
          <p:nvPr/>
        </p:nvSpPr>
        <p:spPr>
          <a:xfrm>
            <a:off x="25927140" y="25434800"/>
            <a:ext cx="97869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Java: </a:t>
            </a:r>
            <a:r>
              <a:rPr lang="en-US" sz="2800">
                <a:solidFill>
                  <a:schemeClr val="dk1"/>
                </a:solidFill>
                <a:latin typeface="Source Sans Pro"/>
                <a:ea typeface="Source Sans Pro"/>
                <a:cs typeface="Source Sans Pro"/>
                <a:sym typeface="Source Sans Pro"/>
              </a:rPr>
              <a:t>We</a:t>
            </a:r>
            <a:r>
              <a:rPr b="1" lang="en-US" sz="2800">
                <a:solidFill>
                  <a:schemeClr val="dk1"/>
                </a:solidFill>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picked Java over Kotlin since we were more familiar with the language.</a:t>
            </a:r>
            <a:endParaRPr sz="2800">
              <a:latin typeface="Source Sans Pro"/>
              <a:ea typeface="Source Sans Pro"/>
              <a:cs typeface="Source Sans Pro"/>
              <a:sym typeface="Source Sans Pro"/>
            </a:endParaRPr>
          </a:p>
        </p:txBody>
      </p:sp>
      <p:grpSp>
        <p:nvGrpSpPr>
          <p:cNvPr id="259" name="Google Shape;259;p14"/>
          <p:cNvGrpSpPr/>
          <p:nvPr/>
        </p:nvGrpSpPr>
        <p:grpSpPr>
          <a:xfrm>
            <a:off x="603500" y="4071763"/>
            <a:ext cx="4942204" cy="844262"/>
            <a:chOff x="24810750" y="3875313"/>
            <a:chExt cx="4942204" cy="844262"/>
          </a:xfrm>
        </p:grpSpPr>
        <p:sp>
          <p:nvSpPr>
            <p:cNvPr id="260" name="Google Shape;260;p14"/>
            <p:cNvSpPr txBox="1"/>
            <p:nvPr/>
          </p:nvSpPr>
          <p:spPr>
            <a:xfrm>
              <a:off x="24810754"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Motivation</a:t>
              </a:r>
              <a:endParaRPr sz="4800">
                <a:latin typeface="Source Sans Pro"/>
                <a:ea typeface="Source Sans Pro"/>
                <a:cs typeface="Source Sans Pro"/>
                <a:sym typeface="Source Sans Pro"/>
              </a:endParaRPr>
            </a:p>
          </p:txBody>
        </p:sp>
        <p:sp>
          <p:nvSpPr>
            <p:cNvPr id="261" name="Google Shape;261;p14"/>
            <p:cNvSpPr/>
            <p:nvPr/>
          </p:nvSpPr>
          <p:spPr>
            <a:xfrm>
              <a:off x="24810750" y="4664675"/>
              <a:ext cx="2692500" cy="549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14"/>
          <p:cNvGrpSpPr/>
          <p:nvPr/>
        </p:nvGrpSpPr>
        <p:grpSpPr>
          <a:xfrm>
            <a:off x="12792456" y="4071763"/>
            <a:ext cx="4942200" cy="844271"/>
            <a:chOff x="24969250" y="3875313"/>
            <a:chExt cx="4942200" cy="844271"/>
          </a:xfrm>
        </p:grpSpPr>
        <p:sp>
          <p:nvSpPr>
            <p:cNvPr id="263" name="Google Shape;263;p14"/>
            <p:cNvSpPr txBox="1"/>
            <p:nvPr/>
          </p:nvSpPr>
          <p:spPr>
            <a:xfrm>
              <a:off x="249692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Process</a:t>
              </a:r>
              <a:endParaRPr sz="4800">
                <a:latin typeface="Source Sans Pro"/>
                <a:ea typeface="Source Sans Pro"/>
                <a:cs typeface="Source Sans Pro"/>
                <a:sym typeface="Source Sans Pro"/>
              </a:endParaRPr>
            </a:p>
          </p:txBody>
        </p:sp>
        <p:sp>
          <p:nvSpPr>
            <p:cNvPr id="264" name="Google Shape;264;p14"/>
            <p:cNvSpPr/>
            <p:nvPr/>
          </p:nvSpPr>
          <p:spPr>
            <a:xfrm>
              <a:off x="24997819" y="4664683"/>
              <a:ext cx="1970400" cy="549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4"/>
          <p:cNvGrpSpPr/>
          <p:nvPr/>
        </p:nvGrpSpPr>
        <p:grpSpPr>
          <a:xfrm>
            <a:off x="24990552" y="4071763"/>
            <a:ext cx="3657600" cy="844262"/>
            <a:chOff x="25048327" y="3875313"/>
            <a:chExt cx="3657600" cy="844262"/>
          </a:xfrm>
        </p:grpSpPr>
        <p:sp>
          <p:nvSpPr>
            <p:cNvPr id="266" name="Google Shape;266;p14"/>
            <p:cNvSpPr txBox="1"/>
            <p:nvPr/>
          </p:nvSpPr>
          <p:spPr>
            <a:xfrm>
              <a:off x="25048327" y="3875313"/>
              <a:ext cx="36576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Metrics</a:t>
              </a:r>
              <a:endParaRPr sz="4800">
                <a:latin typeface="Source Sans Pro"/>
                <a:ea typeface="Source Sans Pro"/>
                <a:cs typeface="Source Sans Pro"/>
                <a:sym typeface="Source Sans Pro"/>
              </a:endParaRPr>
            </a:p>
          </p:txBody>
        </p:sp>
        <p:sp>
          <p:nvSpPr>
            <p:cNvPr id="267" name="Google Shape;267;p14"/>
            <p:cNvSpPr/>
            <p:nvPr/>
          </p:nvSpPr>
          <p:spPr>
            <a:xfrm>
              <a:off x="25076900" y="4664674"/>
              <a:ext cx="1776900" cy="549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4"/>
          <p:cNvGrpSpPr/>
          <p:nvPr/>
        </p:nvGrpSpPr>
        <p:grpSpPr>
          <a:xfrm>
            <a:off x="13002637" y="6378309"/>
            <a:ext cx="640629" cy="638324"/>
            <a:chOff x="12604400" y="5064300"/>
            <a:chExt cx="914400" cy="914505"/>
          </a:xfrm>
        </p:grpSpPr>
        <p:sp>
          <p:nvSpPr>
            <p:cNvPr id="269" name="Google Shape;269;p14"/>
            <p:cNvSpPr/>
            <p:nvPr/>
          </p:nvSpPr>
          <p:spPr>
            <a:xfrm>
              <a:off x="12604400" y="5064300"/>
              <a:ext cx="914400" cy="9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12604400" y="5155600"/>
              <a:ext cx="914400" cy="82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12604400" y="5155600"/>
              <a:ext cx="457200" cy="4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13061600" y="5567205"/>
              <a:ext cx="457200" cy="4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12628388" y="5181000"/>
              <a:ext cx="3201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13083147" y="518100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12628397" y="558995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13083147" y="558995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12628411" y="5087250"/>
              <a:ext cx="6231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14"/>
          <p:cNvGrpSpPr/>
          <p:nvPr/>
        </p:nvGrpSpPr>
        <p:grpSpPr>
          <a:xfrm>
            <a:off x="13002637" y="7530113"/>
            <a:ext cx="640629" cy="638251"/>
            <a:chOff x="12604400" y="6209075"/>
            <a:chExt cx="914400" cy="914400"/>
          </a:xfrm>
        </p:grpSpPr>
        <p:sp>
          <p:nvSpPr>
            <p:cNvPr id="279" name="Google Shape;279;p14"/>
            <p:cNvSpPr/>
            <p:nvPr/>
          </p:nvSpPr>
          <p:spPr>
            <a:xfrm>
              <a:off x="12833000" y="6209075"/>
              <a:ext cx="2145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12886000" y="6392075"/>
              <a:ext cx="2145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12833000" y="6575075"/>
              <a:ext cx="3066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12833000" y="6758075"/>
              <a:ext cx="5919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12926900" y="6941075"/>
              <a:ext cx="5919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12604400" y="62090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4"/>
          <p:cNvGrpSpPr/>
          <p:nvPr/>
        </p:nvGrpSpPr>
        <p:grpSpPr>
          <a:xfrm>
            <a:off x="13001305" y="5204059"/>
            <a:ext cx="640572" cy="622283"/>
            <a:chOff x="12638599" y="5081839"/>
            <a:chExt cx="908226" cy="898344"/>
          </a:xfrm>
        </p:grpSpPr>
        <p:sp>
          <p:nvSpPr>
            <p:cNvPr id="286" name="Google Shape;286;p14"/>
            <p:cNvSpPr/>
            <p:nvPr/>
          </p:nvSpPr>
          <p:spPr>
            <a:xfrm>
              <a:off x="12861900" y="5522983"/>
              <a:ext cx="457200" cy="457200"/>
            </a:xfrm>
            <a:prstGeom prst="rect">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rot="-3908678">
              <a:off x="12837330" y="5416196"/>
              <a:ext cx="867891" cy="205486"/>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rot="1492549">
              <a:off x="12654291" y="5632476"/>
              <a:ext cx="596216" cy="205486"/>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9" name="Google Shape;289;p14"/>
          <p:cNvPicPr preferRelativeResize="0"/>
          <p:nvPr/>
        </p:nvPicPr>
        <p:blipFill>
          <a:blip r:embed="rId19">
            <a:alphaModFix/>
          </a:blip>
          <a:stretch>
            <a:fillRect/>
          </a:stretch>
        </p:blipFill>
        <p:spPr>
          <a:xfrm>
            <a:off x="12956809" y="10255787"/>
            <a:ext cx="640584" cy="657373"/>
          </a:xfrm>
          <a:prstGeom prst="rect">
            <a:avLst/>
          </a:prstGeom>
          <a:noFill/>
          <a:ln>
            <a:noFill/>
          </a:ln>
        </p:spPr>
      </p:pic>
      <p:grpSp>
        <p:nvGrpSpPr>
          <p:cNvPr id="290" name="Google Shape;290;p14"/>
          <p:cNvGrpSpPr/>
          <p:nvPr/>
        </p:nvGrpSpPr>
        <p:grpSpPr>
          <a:xfrm>
            <a:off x="12956998" y="11858328"/>
            <a:ext cx="640487" cy="637561"/>
            <a:chOff x="12514500" y="10712713"/>
            <a:chExt cx="731400" cy="731400"/>
          </a:xfrm>
        </p:grpSpPr>
        <p:sp>
          <p:nvSpPr>
            <p:cNvPr id="291" name="Google Shape;291;p14"/>
            <p:cNvSpPr/>
            <p:nvPr/>
          </p:nvSpPr>
          <p:spPr>
            <a:xfrm>
              <a:off x="12514500" y="10712713"/>
              <a:ext cx="731400" cy="731400"/>
            </a:xfrm>
            <a:prstGeom prst="snip1Rect">
              <a:avLst>
                <a:gd fmla="val 37254"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12560100" y="10758325"/>
              <a:ext cx="4143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12560100" y="10894775"/>
              <a:ext cx="4143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12560100" y="110312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12560100" y="111683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12560100" y="113054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12971700" y="10712725"/>
              <a:ext cx="274200" cy="274200"/>
            </a:xfrm>
            <a:prstGeom prst="rtTriangl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4"/>
          <p:cNvGrpSpPr/>
          <p:nvPr/>
        </p:nvGrpSpPr>
        <p:grpSpPr>
          <a:xfrm>
            <a:off x="12956998" y="13437779"/>
            <a:ext cx="640487" cy="637561"/>
            <a:chOff x="12514500" y="11681725"/>
            <a:chExt cx="731400" cy="731400"/>
          </a:xfrm>
        </p:grpSpPr>
        <p:sp>
          <p:nvSpPr>
            <p:cNvPr id="299" name="Google Shape;299;p14"/>
            <p:cNvSpPr/>
            <p:nvPr/>
          </p:nvSpPr>
          <p:spPr>
            <a:xfrm>
              <a:off x="12514500" y="11681725"/>
              <a:ext cx="7314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12605850" y="11743342"/>
              <a:ext cx="548700" cy="274200"/>
            </a:xfrm>
            <a:prstGeom prst="wedgeRoundRectCallout">
              <a:avLst>
                <a:gd fmla="val -64334" name="adj1"/>
                <a:gd fmla="val -32969" name="adj2"/>
                <a:gd fmla="val 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flipH="1">
              <a:off x="12605838" y="12081440"/>
              <a:ext cx="548700" cy="274200"/>
            </a:xfrm>
            <a:prstGeom prst="wedgeRoundRectCallout">
              <a:avLst>
                <a:gd fmla="val -64334" name="adj1"/>
                <a:gd fmla="val -32969" name="adj2"/>
                <a:gd fmla="val 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4"/>
          <p:cNvSpPr txBox="1"/>
          <p:nvPr/>
        </p:nvSpPr>
        <p:spPr>
          <a:xfrm>
            <a:off x="13944600" y="6261725"/>
            <a:ext cx="98298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Originally, we kept  track of work planned and work done on weekly 4-up charts</a:t>
            </a:r>
            <a:endParaRPr sz="2800">
              <a:latin typeface="Source Sans Pro"/>
              <a:ea typeface="Source Sans Pro"/>
              <a:cs typeface="Source Sans Pro"/>
              <a:sym typeface="Source Sans Pro"/>
            </a:endParaRPr>
          </a:p>
        </p:txBody>
      </p:sp>
      <p:sp>
        <p:nvSpPr>
          <p:cNvPr id="303" name="Google Shape;303;p14"/>
          <p:cNvSpPr txBox="1"/>
          <p:nvPr/>
        </p:nvSpPr>
        <p:spPr>
          <a:xfrm>
            <a:off x="13944600" y="7404725"/>
            <a:ext cx="98298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To form a “bigger picture,” we made a spreadsheet-style Gantt chart. We separated tasks in to “releases” with the relevant tasks grouped together.</a:t>
            </a:r>
            <a:endParaRPr sz="2800">
              <a:latin typeface="Source Sans Pro"/>
              <a:ea typeface="Source Sans Pro"/>
              <a:cs typeface="Source Sans Pro"/>
              <a:sym typeface="Source Sans Pro"/>
            </a:endParaRPr>
          </a:p>
        </p:txBody>
      </p:sp>
      <p:sp>
        <p:nvSpPr>
          <p:cNvPr id="304" name="Google Shape;304;p14"/>
          <p:cNvSpPr txBox="1"/>
          <p:nvPr/>
        </p:nvSpPr>
        <p:spPr>
          <a:xfrm>
            <a:off x="13944750" y="9004925"/>
            <a:ext cx="98298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We tried to use card-style tracking tools such as Trello, to no avail.</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Eventually we started forming work in to 2-week Sprints</a:t>
            </a:r>
            <a:endParaRPr sz="2800">
              <a:latin typeface="Source Sans Pro"/>
              <a:ea typeface="Source Sans Pro"/>
              <a:cs typeface="Source Sans Pro"/>
              <a:sym typeface="Source Sans Pro"/>
            </a:endParaRPr>
          </a:p>
        </p:txBody>
      </p:sp>
      <p:sp>
        <p:nvSpPr>
          <p:cNvPr id="305" name="Google Shape;305;p14"/>
          <p:cNvSpPr txBox="1"/>
          <p:nvPr/>
        </p:nvSpPr>
        <p:spPr>
          <a:xfrm>
            <a:off x="13944600" y="10147925"/>
            <a:ext cx="98655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Jira allowed us to easily plan and track sprints while passively collecting metrics related to velocity and effort. Testing was integrated into jira to provide visual insight into code performance.</a:t>
            </a:r>
            <a:endParaRPr sz="2800">
              <a:latin typeface="Source Sans Pro"/>
              <a:ea typeface="Source Sans Pro"/>
              <a:cs typeface="Source Sans Pro"/>
              <a:sym typeface="Source Sans Pro"/>
            </a:endParaRPr>
          </a:p>
        </p:txBody>
      </p:sp>
      <p:sp>
        <p:nvSpPr>
          <p:cNvPr id="306" name="Google Shape;306;p14"/>
          <p:cNvSpPr txBox="1"/>
          <p:nvPr/>
        </p:nvSpPr>
        <p:spPr>
          <a:xfrm>
            <a:off x="13944600" y="11748130"/>
            <a:ext cx="98298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We laid out a high-level schedule of what we wanted to accomplish each sprint and adjusted our sprints based on different commitments that arose.</a:t>
            </a:r>
            <a:endParaRPr sz="2800">
              <a:latin typeface="Source Sans Pro"/>
              <a:ea typeface="Source Sans Pro"/>
              <a:cs typeface="Source Sans Pro"/>
              <a:sym typeface="Source Sans Pro"/>
            </a:endParaRPr>
          </a:p>
        </p:txBody>
      </p:sp>
      <p:sp>
        <p:nvSpPr>
          <p:cNvPr id="307" name="Google Shape;307;p14"/>
          <p:cNvSpPr txBox="1"/>
          <p:nvPr/>
        </p:nvSpPr>
        <p:spPr>
          <a:xfrm>
            <a:off x="13944600" y="13348330"/>
            <a:ext cx="98298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Daily standups, better communication, weekly planning meetings and the revamped process kept us on track much better than the previous process.</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p:txBody>
      </p:sp>
      <p:sp>
        <p:nvSpPr>
          <p:cNvPr id="308" name="Google Shape;308;p14"/>
          <p:cNvSpPr/>
          <p:nvPr/>
        </p:nvSpPr>
        <p:spPr>
          <a:xfrm>
            <a:off x="24990565" y="13759893"/>
            <a:ext cx="274200" cy="274200"/>
          </a:xfrm>
          <a:prstGeom prst="roundRect">
            <a:avLst>
              <a:gd fmla="val 16667" name="adj"/>
            </a:avLst>
          </a:prstGeom>
          <a:solidFill>
            <a:srgbClr val="0F9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24990552" y="10732609"/>
            <a:ext cx="274200" cy="274200"/>
          </a:xfrm>
          <a:prstGeom prst="roundRect">
            <a:avLst>
              <a:gd fmla="val 16667" name="adj"/>
            </a:avLst>
          </a:prstGeom>
          <a:solidFill>
            <a:srgbClr val="DB4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24990565" y="12019952"/>
            <a:ext cx="274200" cy="274200"/>
          </a:xfrm>
          <a:prstGeom prst="roundRect">
            <a:avLst>
              <a:gd fmla="val 16667" name="adj"/>
            </a:avLst>
          </a:prstGeom>
          <a:solidFill>
            <a:srgbClr val="F4B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24990565" y="9445550"/>
            <a:ext cx="274200" cy="274200"/>
          </a:xfrm>
          <a:prstGeom prst="roundRect">
            <a:avLst>
              <a:gd fmla="val 16667"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2" name="Google Shape;312;p14" title="Chart"/>
          <p:cNvPicPr preferRelativeResize="0"/>
          <p:nvPr/>
        </p:nvPicPr>
        <p:blipFill>
          <a:blip r:embed="rId20">
            <a:alphaModFix/>
          </a:blip>
          <a:stretch>
            <a:fillRect/>
          </a:stretch>
        </p:blipFill>
        <p:spPr>
          <a:xfrm>
            <a:off x="25214612" y="5120640"/>
            <a:ext cx="10515598" cy="4101084"/>
          </a:xfrm>
          <a:prstGeom prst="rect">
            <a:avLst/>
          </a:prstGeom>
          <a:noFill/>
          <a:ln>
            <a:noFill/>
          </a:ln>
        </p:spPr>
      </p:pic>
      <p:sp>
        <p:nvSpPr>
          <p:cNvPr id="313" name="Google Shape;313;p14"/>
          <p:cNvSpPr/>
          <p:nvPr/>
        </p:nvSpPr>
        <p:spPr>
          <a:xfrm>
            <a:off x="-45750" y="27018125"/>
            <a:ext cx="36667500" cy="4584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314" name="Google Shape;314;p14"/>
          <p:cNvGrpSpPr/>
          <p:nvPr/>
        </p:nvGrpSpPr>
        <p:grpSpPr>
          <a:xfrm>
            <a:off x="12792456" y="8961076"/>
            <a:ext cx="969600" cy="969600"/>
            <a:chOff x="11665360" y="8239200"/>
            <a:chExt cx="969600" cy="969600"/>
          </a:xfrm>
        </p:grpSpPr>
        <p:grpSp>
          <p:nvGrpSpPr>
            <p:cNvPr id="315" name="Google Shape;315;p14"/>
            <p:cNvGrpSpPr/>
            <p:nvPr/>
          </p:nvGrpSpPr>
          <p:grpSpPr>
            <a:xfrm>
              <a:off x="11807247" y="8381088"/>
              <a:ext cx="685830" cy="685800"/>
              <a:chOff x="12633288" y="8141875"/>
              <a:chExt cx="918850" cy="914400"/>
            </a:xfrm>
          </p:grpSpPr>
          <p:sp>
            <p:nvSpPr>
              <p:cNvPr id="316" name="Google Shape;316;p14"/>
              <p:cNvSpPr/>
              <p:nvPr/>
            </p:nvSpPr>
            <p:spPr>
              <a:xfrm>
                <a:off x="12633288"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12978413"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13323538"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12657012" y="81627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12657012" y="8284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13001237" y="81627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13001237" y="82849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13001237" y="84071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12657024" y="84071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12657024" y="85293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12657012" y="86515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13345437" y="81627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13345437" y="8284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13345449" y="84071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13345449" y="85293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13345437" y="86515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13345437" y="87737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13345437" y="8895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14"/>
            <p:cNvSpPr/>
            <p:nvPr/>
          </p:nvSpPr>
          <p:spPr>
            <a:xfrm rot="-2700000">
              <a:off x="11807354" y="8381195"/>
              <a:ext cx="685611" cy="685611"/>
            </a:xfrm>
            <a:prstGeom prst="plus">
              <a:avLst>
                <a:gd fmla="val 42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5" name="Google Shape;335;p14"/>
          <p:cNvPicPr preferRelativeResize="0"/>
          <p:nvPr/>
        </p:nvPicPr>
        <p:blipFill rotWithShape="1">
          <a:blip r:embed="rId21">
            <a:alphaModFix/>
          </a:blip>
          <a:srcRect b="10466" l="0" r="0" t="0"/>
          <a:stretch/>
        </p:blipFill>
        <p:spPr>
          <a:xfrm>
            <a:off x="12792450" y="18873725"/>
            <a:ext cx="10972801" cy="7584173"/>
          </a:xfrm>
          <a:prstGeom prst="rect">
            <a:avLst/>
          </a:prstGeom>
          <a:noFill/>
          <a:ln>
            <a:noFill/>
          </a:ln>
        </p:spPr>
      </p:pic>
      <p:sp>
        <p:nvSpPr>
          <p:cNvPr id="336" name="Google Shape;336;p14"/>
          <p:cNvSpPr/>
          <p:nvPr/>
        </p:nvSpPr>
        <p:spPr>
          <a:xfrm>
            <a:off x="7239650" y="9445550"/>
            <a:ext cx="847200" cy="851400"/>
          </a:xfrm>
          <a:prstGeom prst="rightArrow">
            <a:avLst>
              <a:gd fmla="val 50000" name="adj1"/>
              <a:gd fmla="val 50000" name="adj2"/>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7239650" y="11155175"/>
            <a:ext cx="847200" cy="851400"/>
          </a:xfrm>
          <a:prstGeom prst="rightArrow">
            <a:avLst>
              <a:gd fmla="val 50000" name="adj1"/>
              <a:gd fmla="val 50000" name="adj2"/>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15"/>
          <p:cNvSpPr txBox="1"/>
          <p:nvPr/>
        </p:nvSpPr>
        <p:spPr>
          <a:xfrm>
            <a:off x="24890725" y="8596425"/>
            <a:ext cx="10750200" cy="5424300"/>
          </a:xfrm>
          <a:prstGeom prst="rect">
            <a:avLst/>
          </a:prstGeom>
          <a:noFill/>
          <a:ln>
            <a:noFill/>
          </a:ln>
        </p:spPr>
        <p:txBody>
          <a:bodyPr anchorCtr="0" anchor="t" bIns="91425" lIns="91425" spcFirstLastPara="1" rIns="91425" wrap="square" tIns="0">
            <a:noAutofit/>
          </a:bodyPr>
          <a:lstStyle/>
          <a:p>
            <a:pPr indent="0" lvl="0" marL="457200" rtl="0" algn="l">
              <a:spcBef>
                <a:spcPts val="0"/>
              </a:spcBef>
              <a:spcAft>
                <a:spcPts val="0"/>
              </a:spcAft>
              <a:buNone/>
            </a:pPr>
            <a:r>
              <a:rPr b="1" lang="en-US" sz="2800">
                <a:solidFill>
                  <a:schemeClr val="dk1"/>
                </a:solidFill>
                <a:latin typeface="Source Sans Pro"/>
                <a:ea typeface="Source Sans Pro"/>
                <a:cs typeface="Source Sans Pro"/>
                <a:sym typeface="Source Sans Pro"/>
              </a:rPr>
              <a:t>Velocity - </a:t>
            </a:r>
            <a:r>
              <a:rPr lang="en-US" sz="2800">
                <a:solidFill>
                  <a:schemeClr val="dk1"/>
                </a:solidFill>
                <a:latin typeface="Source Sans Pro"/>
                <a:ea typeface="Source Sans Pro"/>
                <a:cs typeface="Source Sans Pro"/>
                <a:sym typeface="Source Sans Pro"/>
              </a:rPr>
              <a:t>Story Points Committed vs. Story Points Completed per sprint to plan future sprints better.</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Test Time - </a:t>
            </a:r>
            <a:r>
              <a:rPr lang="en-US" sz="2800">
                <a:solidFill>
                  <a:schemeClr val="dk1"/>
                </a:solidFill>
                <a:latin typeface="Source Sans Pro"/>
                <a:ea typeface="Source Sans Pro"/>
                <a:cs typeface="Source Sans Pro"/>
                <a:sym typeface="Source Sans Pro"/>
              </a:rPr>
              <a:t>The total time to run the test plan divided by total tests, to predict future test times.</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Defect Discovery to Resolution </a:t>
            </a:r>
            <a:r>
              <a:rPr b="1" lang="en-US" sz="2800">
                <a:solidFill>
                  <a:schemeClr val="dk1"/>
                </a:solidFill>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The total time to resolve defects divided by number of defects found was used to make planning our testing / defect resolution allotment better.</a:t>
            </a:r>
            <a:endParaRPr sz="28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28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effort per person - </a:t>
            </a:r>
            <a:r>
              <a:rPr lang="en-US" sz="2800">
                <a:solidFill>
                  <a:schemeClr val="dk1"/>
                </a:solidFill>
                <a:latin typeface="Source Sans Pro"/>
                <a:ea typeface="Source Sans Pro"/>
                <a:cs typeface="Source Sans Pro"/>
                <a:sym typeface="Source Sans Pro"/>
              </a:rPr>
              <a:t>The total number of hours spent per sprint divided by the team size to give us a better idea of how much time we should commit each sprint.</a:t>
            </a:r>
            <a:endParaRPr sz="2800">
              <a:solidFill>
                <a:schemeClr val="dk1"/>
              </a:solidFill>
              <a:latin typeface="Source Sans Pro"/>
              <a:ea typeface="Source Sans Pro"/>
              <a:cs typeface="Source Sans Pro"/>
              <a:sym typeface="Source Sans Pro"/>
            </a:endParaRPr>
          </a:p>
        </p:txBody>
      </p:sp>
      <p:sp>
        <p:nvSpPr>
          <p:cNvPr id="343" name="Google Shape;343;p15"/>
          <p:cNvSpPr/>
          <p:nvPr/>
        </p:nvSpPr>
        <p:spPr>
          <a:xfrm>
            <a:off x="0" y="14931275"/>
            <a:ext cx="36576000" cy="12043500"/>
          </a:xfrm>
          <a:prstGeom prst="rect">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177950" y="-179675"/>
            <a:ext cx="37029600" cy="4054800"/>
          </a:xfrm>
          <a:prstGeom prst="rect">
            <a:avLst/>
          </a:prstGeom>
          <a:noFill/>
          <a:ln cap="flat" cmpd="sng" w="76200">
            <a:solidFill>
              <a:srgbClr val="3D85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45" name="Google Shape;345;p15"/>
          <p:cNvSpPr txBox="1"/>
          <p:nvPr/>
        </p:nvSpPr>
        <p:spPr>
          <a:xfrm>
            <a:off x="649988" y="228600"/>
            <a:ext cx="22174200" cy="14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7200"/>
              <a:buFont typeface="Arial"/>
              <a:buNone/>
            </a:pPr>
            <a:r>
              <a:rPr b="1" lang="en-US" sz="9600">
                <a:solidFill>
                  <a:schemeClr val="dk2"/>
                </a:solidFill>
                <a:latin typeface="Source Sans Pro"/>
                <a:ea typeface="Source Sans Pro"/>
                <a:cs typeface="Source Sans Pro"/>
                <a:sym typeface="Source Sans Pro"/>
              </a:rPr>
              <a:t>InfoKiosk / E-Bulletin</a:t>
            </a:r>
            <a:endParaRPr b="1" i="0" sz="9600" u="none" cap="none" strike="noStrike">
              <a:solidFill>
                <a:schemeClr val="dk2"/>
              </a:solidFill>
              <a:latin typeface="Source Sans Pro"/>
              <a:ea typeface="Source Sans Pro"/>
              <a:cs typeface="Source Sans Pro"/>
              <a:sym typeface="Source Sans Pro"/>
            </a:endParaRPr>
          </a:p>
        </p:txBody>
      </p:sp>
      <p:sp>
        <p:nvSpPr>
          <p:cNvPr id="346" name="Google Shape;346;p15"/>
          <p:cNvSpPr txBox="1"/>
          <p:nvPr/>
        </p:nvSpPr>
        <p:spPr>
          <a:xfrm>
            <a:off x="2590800" y="1867862"/>
            <a:ext cx="21336000" cy="83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5200">
                <a:solidFill>
                  <a:schemeClr val="dk1"/>
                </a:solidFill>
                <a:latin typeface="Syncopate"/>
                <a:ea typeface="Syncopate"/>
                <a:cs typeface="Syncopate"/>
                <a:sym typeface="Syncopate"/>
              </a:rPr>
              <a:t>Celestial Orca</a:t>
            </a:r>
            <a:endParaRPr sz="5200">
              <a:solidFill>
                <a:schemeClr val="dk1"/>
              </a:solidFill>
              <a:latin typeface="Syncopate"/>
              <a:ea typeface="Syncopate"/>
              <a:cs typeface="Syncopate"/>
              <a:sym typeface="Syncopate"/>
            </a:endParaRPr>
          </a:p>
        </p:txBody>
      </p:sp>
      <p:pic>
        <p:nvPicPr>
          <p:cNvPr descr="SE-Logo-Blue-Stacked" id="347" name="Google Shape;347;p15"/>
          <p:cNvPicPr preferRelativeResize="0"/>
          <p:nvPr/>
        </p:nvPicPr>
        <p:blipFill rotWithShape="1">
          <a:blip r:embed="rId4">
            <a:alphaModFix/>
          </a:blip>
          <a:srcRect b="0" l="0" r="0" t="0"/>
          <a:stretch/>
        </p:blipFill>
        <p:spPr>
          <a:xfrm>
            <a:off x="28897662" y="473054"/>
            <a:ext cx="2464800" cy="2993396"/>
          </a:xfrm>
          <a:prstGeom prst="rect">
            <a:avLst/>
          </a:prstGeom>
          <a:noFill/>
          <a:ln>
            <a:noFill/>
          </a:ln>
        </p:spPr>
      </p:pic>
      <p:sp>
        <p:nvSpPr>
          <p:cNvPr id="348" name="Google Shape;348;p15"/>
          <p:cNvSpPr txBox="1"/>
          <p:nvPr/>
        </p:nvSpPr>
        <p:spPr>
          <a:xfrm>
            <a:off x="2590800" y="2667000"/>
            <a:ext cx="18254700" cy="1265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200">
                <a:solidFill>
                  <a:schemeClr val="dk1"/>
                </a:solidFill>
                <a:latin typeface="Syncopate"/>
                <a:ea typeface="Syncopate"/>
                <a:cs typeface="Syncopate"/>
                <a:sym typeface="Syncopate"/>
              </a:rPr>
              <a:t>project coaCh: Kal Rabb</a:t>
            </a:r>
            <a:endParaRPr sz="3200">
              <a:solidFill>
                <a:schemeClr val="dk1"/>
              </a:solidFill>
              <a:latin typeface="Syncopate"/>
              <a:ea typeface="Syncopate"/>
              <a:cs typeface="Syncopate"/>
              <a:sym typeface="Syncopate"/>
            </a:endParaRPr>
          </a:p>
          <a:p>
            <a:pPr indent="0" lvl="0" marL="0" marR="0" rtl="0" algn="l">
              <a:lnSpc>
                <a:spcPct val="100000"/>
              </a:lnSpc>
              <a:spcBef>
                <a:spcPts val="0"/>
              </a:spcBef>
              <a:spcAft>
                <a:spcPts val="0"/>
              </a:spcAft>
              <a:buNone/>
            </a:pPr>
            <a:r>
              <a:rPr lang="en-US" sz="3200">
                <a:solidFill>
                  <a:schemeClr val="dk1"/>
                </a:solidFill>
                <a:latin typeface="Syncopate"/>
                <a:ea typeface="Syncopate"/>
                <a:cs typeface="Syncopate"/>
                <a:sym typeface="Syncopate"/>
              </a:rPr>
              <a:t>Philip Bedward    Daniel Cox    Matthew Dunn    Aaron Liu</a:t>
            </a:r>
            <a:endParaRPr sz="3200">
              <a:solidFill>
                <a:schemeClr val="dk1"/>
              </a:solidFill>
              <a:latin typeface="Syncopate"/>
              <a:ea typeface="Syncopate"/>
              <a:cs typeface="Syncopate"/>
              <a:sym typeface="Syncopate"/>
            </a:endParaRPr>
          </a:p>
        </p:txBody>
      </p:sp>
      <p:pic>
        <p:nvPicPr>
          <p:cNvPr id="349" name="Google Shape;349;p15"/>
          <p:cNvPicPr preferRelativeResize="0"/>
          <p:nvPr/>
        </p:nvPicPr>
        <p:blipFill rotWithShape="1">
          <a:blip r:embed="rId5">
            <a:alphaModFix/>
          </a:blip>
          <a:srcRect b="4525" l="0" r="0" t="0"/>
          <a:stretch/>
        </p:blipFill>
        <p:spPr>
          <a:xfrm>
            <a:off x="31867400" y="177975"/>
            <a:ext cx="3820050" cy="3623125"/>
          </a:xfrm>
          <a:prstGeom prst="rect">
            <a:avLst/>
          </a:prstGeom>
          <a:noFill/>
          <a:ln>
            <a:noFill/>
          </a:ln>
        </p:spPr>
      </p:pic>
      <p:pic>
        <p:nvPicPr>
          <p:cNvPr id="350" name="Google Shape;350;p15"/>
          <p:cNvPicPr preferRelativeResize="0"/>
          <p:nvPr/>
        </p:nvPicPr>
        <p:blipFill>
          <a:blip r:embed="rId6">
            <a:alphaModFix/>
          </a:blip>
          <a:stretch>
            <a:fillRect/>
          </a:stretch>
        </p:blipFill>
        <p:spPr>
          <a:xfrm>
            <a:off x="25141581" y="233500"/>
            <a:ext cx="3251144" cy="3453300"/>
          </a:xfrm>
          <a:prstGeom prst="rect">
            <a:avLst/>
          </a:prstGeom>
          <a:noFill/>
          <a:ln>
            <a:noFill/>
          </a:ln>
        </p:spPr>
      </p:pic>
      <p:pic>
        <p:nvPicPr>
          <p:cNvPr id="351" name="Google Shape;351;p15"/>
          <p:cNvPicPr preferRelativeResize="0"/>
          <p:nvPr/>
        </p:nvPicPr>
        <p:blipFill>
          <a:blip r:embed="rId7">
            <a:alphaModFix/>
          </a:blip>
          <a:stretch>
            <a:fillRect/>
          </a:stretch>
        </p:blipFill>
        <p:spPr>
          <a:xfrm>
            <a:off x="24913438" y="19171920"/>
            <a:ext cx="3185650" cy="2055903"/>
          </a:xfrm>
          <a:prstGeom prst="rect">
            <a:avLst/>
          </a:prstGeom>
          <a:noFill/>
          <a:ln>
            <a:noFill/>
          </a:ln>
        </p:spPr>
      </p:pic>
      <p:pic>
        <p:nvPicPr>
          <p:cNvPr id="352" name="Google Shape;352;p15"/>
          <p:cNvPicPr preferRelativeResize="0"/>
          <p:nvPr/>
        </p:nvPicPr>
        <p:blipFill>
          <a:blip r:embed="rId8">
            <a:alphaModFix/>
          </a:blip>
          <a:stretch>
            <a:fillRect/>
          </a:stretch>
        </p:blipFill>
        <p:spPr>
          <a:xfrm>
            <a:off x="762000" y="19252238"/>
            <a:ext cx="3185647" cy="2057401"/>
          </a:xfrm>
          <a:prstGeom prst="rect">
            <a:avLst/>
          </a:prstGeom>
          <a:noFill/>
          <a:ln>
            <a:noFill/>
          </a:ln>
        </p:spPr>
      </p:pic>
      <p:pic>
        <p:nvPicPr>
          <p:cNvPr id="353" name="Google Shape;353;p15"/>
          <p:cNvPicPr preferRelativeResize="0"/>
          <p:nvPr/>
        </p:nvPicPr>
        <p:blipFill>
          <a:blip r:embed="rId9">
            <a:alphaModFix/>
          </a:blip>
          <a:stretch>
            <a:fillRect/>
          </a:stretch>
        </p:blipFill>
        <p:spPr>
          <a:xfrm>
            <a:off x="768000" y="2043100"/>
            <a:ext cx="1619549" cy="1643700"/>
          </a:xfrm>
          <a:prstGeom prst="rect">
            <a:avLst/>
          </a:prstGeom>
          <a:noFill/>
          <a:ln>
            <a:noFill/>
          </a:ln>
        </p:spPr>
      </p:pic>
      <p:pic>
        <p:nvPicPr>
          <p:cNvPr id="354" name="Google Shape;354;p15"/>
          <p:cNvPicPr preferRelativeResize="0"/>
          <p:nvPr/>
        </p:nvPicPr>
        <p:blipFill>
          <a:blip r:embed="rId10">
            <a:alphaModFix/>
          </a:blip>
          <a:stretch>
            <a:fillRect/>
          </a:stretch>
        </p:blipFill>
        <p:spPr>
          <a:xfrm>
            <a:off x="12542588" y="24973608"/>
            <a:ext cx="685802" cy="832756"/>
          </a:xfrm>
          <a:prstGeom prst="rect">
            <a:avLst/>
          </a:prstGeom>
          <a:noFill/>
          <a:ln>
            <a:noFill/>
          </a:ln>
        </p:spPr>
      </p:pic>
      <p:pic>
        <p:nvPicPr>
          <p:cNvPr id="355" name="Google Shape;355;p15"/>
          <p:cNvPicPr preferRelativeResize="0"/>
          <p:nvPr/>
        </p:nvPicPr>
        <p:blipFill>
          <a:blip r:embed="rId11">
            <a:alphaModFix/>
          </a:blip>
          <a:stretch>
            <a:fillRect/>
          </a:stretch>
        </p:blipFill>
        <p:spPr>
          <a:xfrm>
            <a:off x="12633308" y="18989538"/>
            <a:ext cx="583636" cy="708700"/>
          </a:xfrm>
          <a:prstGeom prst="rect">
            <a:avLst/>
          </a:prstGeom>
          <a:noFill/>
          <a:ln>
            <a:noFill/>
          </a:ln>
        </p:spPr>
      </p:pic>
      <p:pic>
        <p:nvPicPr>
          <p:cNvPr id="356" name="Google Shape;356;p15"/>
          <p:cNvPicPr preferRelativeResize="0"/>
          <p:nvPr/>
        </p:nvPicPr>
        <p:blipFill>
          <a:blip r:embed="rId12">
            <a:alphaModFix/>
          </a:blip>
          <a:stretch>
            <a:fillRect/>
          </a:stretch>
        </p:blipFill>
        <p:spPr>
          <a:xfrm>
            <a:off x="12604410" y="24031341"/>
            <a:ext cx="583636" cy="708700"/>
          </a:xfrm>
          <a:prstGeom prst="rect">
            <a:avLst/>
          </a:prstGeom>
          <a:noFill/>
          <a:ln>
            <a:noFill/>
          </a:ln>
        </p:spPr>
      </p:pic>
      <p:pic>
        <p:nvPicPr>
          <p:cNvPr id="357" name="Google Shape;357;p15"/>
          <p:cNvPicPr preferRelativeResize="0"/>
          <p:nvPr/>
        </p:nvPicPr>
        <p:blipFill>
          <a:blip r:embed="rId13">
            <a:alphaModFix/>
          </a:blip>
          <a:stretch>
            <a:fillRect/>
          </a:stretch>
        </p:blipFill>
        <p:spPr>
          <a:xfrm>
            <a:off x="12542591" y="22969366"/>
            <a:ext cx="685802" cy="828444"/>
          </a:xfrm>
          <a:prstGeom prst="rect">
            <a:avLst/>
          </a:prstGeom>
          <a:noFill/>
          <a:ln>
            <a:noFill/>
          </a:ln>
        </p:spPr>
      </p:pic>
      <p:pic>
        <p:nvPicPr>
          <p:cNvPr id="358" name="Google Shape;358;p15"/>
          <p:cNvPicPr preferRelativeResize="0"/>
          <p:nvPr/>
        </p:nvPicPr>
        <p:blipFill>
          <a:blip r:embed="rId14">
            <a:alphaModFix/>
          </a:blip>
          <a:stretch>
            <a:fillRect/>
          </a:stretch>
        </p:blipFill>
        <p:spPr>
          <a:xfrm>
            <a:off x="12633306" y="20007995"/>
            <a:ext cx="583636" cy="658675"/>
          </a:xfrm>
          <a:prstGeom prst="rect">
            <a:avLst/>
          </a:prstGeom>
          <a:noFill/>
          <a:ln>
            <a:noFill/>
          </a:ln>
        </p:spPr>
      </p:pic>
      <p:sp>
        <p:nvSpPr>
          <p:cNvPr id="359" name="Google Shape;359;p15"/>
          <p:cNvSpPr txBox="1"/>
          <p:nvPr/>
        </p:nvSpPr>
        <p:spPr>
          <a:xfrm>
            <a:off x="13586131" y="23022340"/>
            <a:ext cx="10750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Cloudfront</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Retrieve static content from S3  and serve it</a:t>
            </a:r>
            <a:endParaRPr b="1" sz="2800">
              <a:latin typeface="Source Sans Pro"/>
              <a:ea typeface="Source Sans Pro"/>
              <a:cs typeface="Source Sans Pro"/>
              <a:sym typeface="Source Sans Pro"/>
            </a:endParaRPr>
          </a:p>
        </p:txBody>
      </p:sp>
      <p:sp>
        <p:nvSpPr>
          <p:cNvPr id="360" name="Google Shape;360;p15"/>
          <p:cNvSpPr txBox="1"/>
          <p:nvPr/>
        </p:nvSpPr>
        <p:spPr>
          <a:xfrm>
            <a:off x="13586121" y="24049725"/>
            <a:ext cx="97929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S3</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latin typeface="Source Sans Pro"/>
                <a:ea typeface="Source Sans Pro"/>
                <a:cs typeface="Source Sans Pro"/>
                <a:sym typeface="Source Sans Pro"/>
              </a:rPr>
              <a:t>Stores all static web app content</a:t>
            </a:r>
            <a:endParaRPr sz="2800">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361" name="Google Shape;361;p15"/>
          <p:cNvSpPr txBox="1"/>
          <p:nvPr/>
        </p:nvSpPr>
        <p:spPr>
          <a:xfrm>
            <a:off x="13586125" y="25095023"/>
            <a:ext cx="10750200" cy="77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API Gateway</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REST API to interface with Lambda </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362" name="Google Shape;362;p15"/>
          <p:cNvSpPr txBox="1"/>
          <p:nvPr/>
        </p:nvSpPr>
        <p:spPr>
          <a:xfrm>
            <a:off x="13586131" y="19034000"/>
            <a:ext cx="8419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AWS Lambda</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Serverless code to provide functionality</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363" name="Google Shape;363;p15"/>
          <p:cNvSpPr txBox="1"/>
          <p:nvPr/>
        </p:nvSpPr>
        <p:spPr>
          <a:xfrm>
            <a:off x="13586131" y="19982927"/>
            <a:ext cx="10750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RDS</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Scalable and Secure Relational Database</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364" name="Google Shape;364;p15"/>
          <p:cNvSpPr txBox="1"/>
          <p:nvPr/>
        </p:nvSpPr>
        <p:spPr>
          <a:xfrm>
            <a:off x="24921250" y="16226375"/>
            <a:ext cx="10750200" cy="17508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Essentially a Virtual bulletin board;</a:t>
            </a:r>
            <a:r>
              <a:rPr lang="en-US" sz="2800">
                <a:solidFill>
                  <a:schemeClr val="dk1"/>
                </a:solidFill>
                <a:latin typeface="Source Sans Pro"/>
                <a:ea typeface="Source Sans Pro"/>
                <a:cs typeface="Source Sans Pro"/>
                <a:sym typeface="Source Sans Pro"/>
              </a:rPr>
              <a:t> The Smart TV serves as a medium for different people to post and view  information. </a:t>
            </a:r>
            <a:r>
              <a:rPr lang="en-US" sz="2800">
                <a:solidFill>
                  <a:schemeClr val="dk1"/>
                </a:solidFill>
                <a:latin typeface="Source Sans Pro"/>
                <a:ea typeface="Source Sans Pro"/>
                <a:cs typeface="Source Sans Pro"/>
                <a:sym typeface="Source Sans Pro"/>
              </a:rPr>
              <a:t>This includes job offerings, lost and found, apartments for rent, etc. Conceptually, they are digital post-it notes with a QR code that takes the user to an external link with more information</a:t>
            </a:r>
            <a:endParaRPr sz="2800">
              <a:latin typeface="Source Sans Pro"/>
              <a:ea typeface="Source Sans Pro"/>
              <a:cs typeface="Source Sans Pro"/>
              <a:sym typeface="Source Sans Pro"/>
            </a:endParaRPr>
          </a:p>
        </p:txBody>
      </p:sp>
      <p:sp>
        <p:nvSpPr>
          <p:cNvPr id="365" name="Google Shape;365;p15"/>
          <p:cNvSpPr txBox="1"/>
          <p:nvPr/>
        </p:nvSpPr>
        <p:spPr>
          <a:xfrm>
            <a:off x="4047375" y="19064675"/>
            <a:ext cx="8016300" cy="2289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Generate and push content</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Submit, approve and deny content requests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Register and manage devices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Provide administrative support to clients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Manage your Client Account</a:t>
            </a:r>
            <a:endParaRPr sz="2800">
              <a:latin typeface="Source Sans Pro"/>
              <a:ea typeface="Source Sans Pro"/>
              <a:cs typeface="Source Sans Pro"/>
              <a:sym typeface="Source Sans Pro"/>
            </a:endParaRPr>
          </a:p>
        </p:txBody>
      </p:sp>
      <p:sp>
        <p:nvSpPr>
          <p:cNvPr id="366" name="Google Shape;366;p15"/>
          <p:cNvSpPr txBox="1"/>
          <p:nvPr/>
        </p:nvSpPr>
        <p:spPr>
          <a:xfrm>
            <a:off x="1765350" y="22086350"/>
            <a:ext cx="103197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VSCode</a:t>
            </a:r>
            <a:r>
              <a:rPr lang="en-US" sz="2800">
                <a:solidFill>
                  <a:schemeClr val="dk1"/>
                </a:solidFill>
                <a:latin typeface="Source Sans Pro"/>
                <a:ea typeface="Source Sans Pro"/>
                <a:cs typeface="Source Sans Pro"/>
                <a:sym typeface="Source Sans Pro"/>
              </a:rPr>
              <a:t>: Git repository integration, familiarity, package handling and context highlighting</a:t>
            </a:r>
            <a:endParaRPr sz="2800">
              <a:latin typeface="Source Sans Pro"/>
              <a:ea typeface="Source Sans Pro"/>
              <a:cs typeface="Source Sans Pro"/>
              <a:sym typeface="Source Sans Pro"/>
            </a:endParaRPr>
          </a:p>
        </p:txBody>
      </p:sp>
      <p:sp>
        <p:nvSpPr>
          <p:cNvPr id="367" name="Google Shape;367;p15"/>
          <p:cNvSpPr txBox="1"/>
          <p:nvPr/>
        </p:nvSpPr>
        <p:spPr>
          <a:xfrm>
            <a:off x="768000" y="16353100"/>
            <a:ext cx="10913400" cy="22893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Developed to manage Smart TV App content and the groups associated with them. The web application </a:t>
            </a:r>
            <a:r>
              <a:rPr lang="en-US" sz="2800">
                <a:solidFill>
                  <a:schemeClr val="dk1"/>
                </a:solidFill>
                <a:latin typeface="Source Sans Pro"/>
                <a:ea typeface="Source Sans Pro"/>
                <a:cs typeface="Source Sans Pro"/>
                <a:sym typeface="Source Sans Pro"/>
              </a:rPr>
              <a:t>runs on a flexible, reliable, cross-platform framework, which enables users to interface with the system from anywhere with ease. </a:t>
            </a:r>
            <a:endParaRPr sz="2800">
              <a:latin typeface="Source Sans Pro"/>
              <a:ea typeface="Source Sans Pro"/>
              <a:cs typeface="Source Sans Pro"/>
              <a:sym typeface="Source Sans Pro"/>
            </a:endParaRPr>
          </a:p>
        </p:txBody>
      </p:sp>
      <p:sp>
        <p:nvSpPr>
          <p:cNvPr id="368" name="Google Shape;368;p15"/>
          <p:cNvSpPr txBox="1"/>
          <p:nvPr/>
        </p:nvSpPr>
        <p:spPr>
          <a:xfrm>
            <a:off x="28211900" y="19171925"/>
            <a:ext cx="7479300" cy="18546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Display content pushed, even after restarting</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Real-time updates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Displays up to 10 cards at a time</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QR codes allow navigation to external links</a:t>
            </a:r>
            <a:endParaRPr sz="2800">
              <a:latin typeface="Source Sans Pro"/>
              <a:ea typeface="Source Sans Pro"/>
              <a:cs typeface="Source Sans Pro"/>
              <a:sym typeface="Source Sans Pro"/>
            </a:endParaRPr>
          </a:p>
        </p:txBody>
      </p:sp>
      <p:pic>
        <p:nvPicPr>
          <p:cNvPr id="369" name="Google Shape;369;p15"/>
          <p:cNvPicPr preferRelativeResize="0"/>
          <p:nvPr/>
        </p:nvPicPr>
        <p:blipFill>
          <a:blip r:embed="rId15">
            <a:alphaModFix/>
          </a:blip>
          <a:stretch>
            <a:fillRect/>
          </a:stretch>
        </p:blipFill>
        <p:spPr>
          <a:xfrm>
            <a:off x="12542604" y="21934802"/>
            <a:ext cx="685800" cy="801013"/>
          </a:xfrm>
          <a:prstGeom prst="rect">
            <a:avLst/>
          </a:prstGeom>
          <a:noFill/>
          <a:ln>
            <a:noFill/>
          </a:ln>
        </p:spPr>
      </p:pic>
      <p:sp>
        <p:nvSpPr>
          <p:cNvPr id="370" name="Google Shape;370;p15"/>
          <p:cNvSpPr txBox="1"/>
          <p:nvPr/>
        </p:nvSpPr>
        <p:spPr>
          <a:xfrm>
            <a:off x="13586131" y="21989455"/>
            <a:ext cx="77187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Cognito</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latin typeface="Source Sans Pro"/>
                <a:ea typeface="Source Sans Pro"/>
                <a:cs typeface="Source Sans Pro"/>
                <a:sym typeface="Source Sans Pro"/>
              </a:rPr>
              <a:t>User Authentication</a:t>
            </a:r>
            <a:endParaRPr sz="2800">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371" name="Google Shape;371;p15"/>
          <p:cNvSpPr txBox="1"/>
          <p:nvPr/>
        </p:nvSpPr>
        <p:spPr>
          <a:xfrm>
            <a:off x="13615000" y="21003475"/>
            <a:ext cx="10222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AWS IoT</a:t>
            </a:r>
            <a:r>
              <a:rPr lang="en-US" sz="2800">
                <a:latin typeface="Source Sans Pro"/>
                <a:ea typeface="Source Sans Pro"/>
                <a:cs typeface="Source Sans Pro"/>
                <a:sym typeface="Source Sans Pro"/>
              </a:rPr>
              <a:t>: </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Links Smart TV and web app through </a:t>
            </a:r>
            <a:r>
              <a:rPr lang="en-US" sz="2800">
                <a:solidFill>
                  <a:schemeClr val="dk1"/>
                </a:solidFill>
                <a:latin typeface="Source Sans Pro"/>
                <a:ea typeface="Source Sans Pro"/>
                <a:cs typeface="Source Sans Pro"/>
                <a:sym typeface="Source Sans Pro"/>
              </a:rPr>
              <a:t>pub/sub protocol</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pic>
        <p:nvPicPr>
          <p:cNvPr id="372" name="Google Shape;372;p15"/>
          <p:cNvPicPr preferRelativeResize="0"/>
          <p:nvPr/>
        </p:nvPicPr>
        <p:blipFill rotWithShape="1">
          <a:blip r:embed="rId16">
            <a:alphaModFix/>
          </a:blip>
          <a:srcRect b="2824" l="11242" r="11226" t="2701"/>
          <a:stretch/>
        </p:blipFill>
        <p:spPr>
          <a:xfrm>
            <a:off x="12542600" y="20900225"/>
            <a:ext cx="685800" cy="801014"/>
          </a:xfrm>
          <a:prstGeom prst="rect">
            <a:avLst/>
          </a:prstGeom>
          <a:noFill/>
          <a:ln>
            <a:noFill/>
          </a:ln>
        </p:spPr>
      </p:pic>
      <p:pic>
        <p:nvPicPr>
          <p:cNvPr id="373" name="Google Shape;373;p15"/>
          <p:cNvPicPr preferRelativeResize="0"/>
          <p:nvPr/>
        </p:nvPicPr>
        <p:blipFill>
          <a:blip r:embed="rId17">
            <a:alphaModFix/>
          </a:blip>
          <a:stretch>
            <a:fillRect/>
          </a:stretch>
        </p:blipFill>
        <p:spPr>
          <a:xfrm>
            <a:off x="24998813" y="25182362"/>
            <a:ext cx="510989" cy="685800"/>
          </a:xfrm>
          <a:prstGeom prst="rect">
            <a:avLst/>
          </a:prstGeom>
          <a:noFill/>
          <a:ln>
            <a:noFill/>
          </a:ln>
        </p:spPr>
      </p:pic>
      <p:pic>
        <p:nvPicPr>
          <p:cNvPr id="374" name="Google Shape;374;p15"/>
          <p:cNvPicPr preferRelativeResize="0"/>
          <p:nvPr/>
        </p:nvPicPr>
        <p:blipFill>
          <a:blip r:embed="rId18">
            <a:alphaModFix/>
          </a:blip>
          <a:stretch>
            <a:fillRect/>
          </a:stretch>
        </p:blipFill>
        <p:spPr>
          <a:xfrm>
            <a:off x="24911463" y="22022588"/>
            <a:ext cx="685800" cy="685800"/>
          </a:xfrm>
          <a:prstGeom prst="rect">
            <a:avLst/>
          </a:prstGeom>
          <a:noFill/>
          <a:ln>
            <a:noFill/>
          </a:ln>
        </p:spPr>
      </p:pic>
      <p:pic>
        <p:nvPicPr>
          <p:cNvPr id="375" name="Google Shape;375;p15"/>
          <p:cNvPicPr preferRelativeResize="0"/>
          <p:nvPr/>
        </p:nvPicPr>
        <p:blipFill>
          <a:blip r:embed="rId19">
            <a:alphaModFix/>
          </a:blip>
          <a:stretch>
            <a:fillRect/>
          </a:stretch>
        </p:blipFill>
        <p:spPr>
          <a:xfrm>
            <a:off x="24911463" y="23640584"/>
            <a:ext cx="685800" cy="685800"/>
          </a:xfrm>
          <a:prstGeom prst="rect">
            <a:avLst/>
          </a:prstGeom>
          <a:noFill/>
          <a:ln>
            <a:noFill/>
          </a:ln>
        </p:spPr>
      </p:pic>
      <p:pic>
        <p:nvPicPr>
          <p:cNvPr id="376" name="Google Shape;376;p15"/>
          <p:cNvPicPr preferRelativeResize="0"/>
          <p:nvPr/>
        </p:nvPicPr>
        <p:blipFill rotWithShape="1">
          <a:blip r:embed="rId20">
            <a:alphaModFix/>
          </a:blip>
          <a:srcRect b="7458" l="12500" r="11650" t="11121"/>
          <a:stretch/>
        </p:blipFill>
        <p:spPr>
          <a:xfrm>
            <a:off x="762000" y="23777363"/>
            <a:ext cx="642937" cy="685800"/>
          </a:xfrm>
          <a:prstGeom prst="rect">
            <a:avLst/>
          </a:prstGeom>
          <a:noFill/>
          <a:ln>
            <a:noFill/>
          </a:ln>
        </p:spPr>
      </p:pic>
      <p:pic>
        <p:nvPicPr>
          <p:cNvPr id="377" name="Google Shape;377;p15"/>
          <p:cNvPicPr preferRelativeResize="0"/>
          <p:nvPr/>
        </p:nvPicPr>
        <p:blipFill>
          <a:blip r:embed="rId21">
            <a:alphaModFix/>
          </a:blip>
          <a:stretch>
            <a:fillRect/>
          </a:stretch>
        </p:blipFill>
        <p:spPr>
          <a:xfrm>
            <a:off x="762000" y="22265863"/>
            <a:ext cx="685800" cy="685800"/>
          </a:xfrm>
          <a:prstGeom prst="rect">
            <a:avLst/>
          </a:prstGeom>
          <a:noFill/>
          <a:ln>
            <a:noFill/>
          </a:ln>
        </p:spPr>
      </p:pic>
      <p:pic>
        <p:nvPicPr>
          <p:cNvPr id="378" name="Google Shape;378;p15"/>
          <p:cNvPicPr preferRelativeResize="0"/>
          <p:nvPr/>
        </p:nvPicPr>
        <p:blipFill>
          <a:blip r:embed="rId22">
            <a:alphaModFix/>
          </a:blip>
          <a:stretch>
            <a:fillRect/>
          </a:stretch>
        </p:blipFill>
        <p:spPr>
          <a:xfrm>
            <a:off x="740562" y="25288884"/>
            <a:ext cx="685800" cy="685800"/>
          </a:xfrm>
          <a:prstGeom prst="rect">
            <a:avLst/>
          </a:prstGeom>
          <a:noFill/>
          <a:ln>
            <a:noFill/>
          </a:ln>
        </p:spPr>
      </p:pic>
      <p:sp>
        <p:nvSpPr>
          <p:cNvPr id="379" name="Google Shape;379;p15"/>
          <p:cNvSpPr txBox="1"/>
          <p:nvPr/>
        </p:nvSpPr>
        <p:spPr>
          <a:xfrm>
            <a:off x="25825800" y="21894050"/>
            <a:ext cx="98655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Android Studio</a:t>
            </a:r>
            <a:r>
              <a:rPr lang="en-US" sz="2800">
                <a:solidFill>
                  <a:schemeClr val="dk1"/>
                </a:solidFill>
                <a:latin typeface="Source Sans Pro"/>
                <a:ea typeface="Source Sans Pro"/>
                <a:cs typeface="Source Sans Pro"/>
                <a:sym typeface="Source Sans Pro"/>
              </a:rPr>
              <a:t>: Built-in Android Device Emulator to develop, deploy and test Smart TV application</a:t>
            </a:r>
            <a:endParaRPr sz="2800">
              <a:latin typeface="Source Sans Pro"/>
              <a:ea typeface="Source Sans Pro"/>
              <a:cs typeface="Source Sans Pro"/>
              <a:sym typeface="Source Sans Pro"/>
            </a:endParaRPr>
          </a:p>
        </p:txBody>
      </p:sp>
      <p:pic>
        <p:nvPicPr>
          <p:cNvPr id="380" name="Google Shape;380;p15"/>
          <p:cNvPicPr preferRelativeResize="0"/>
          <p:nvPr/>
        </p:nvPicPr>
        <p:blipFill>
          <a:blip r:embed="rId23">
            <a:alphaModFix/>
          </a:blip>
          <a:stretch>
            <a:fillRect/>
          </a:stretch>
        </p:blipFill>
        <p:spPr>
          <a:xfrm>
            <a:off x="762003" y="6681579"/>
            <a:ext cx="5909252" cy="4531320"/>
          </a:xfrm>
          <a:prstGeom prst="rect">
            <a:avLst/>
          </a:prstGeom>
          <a:noFill/>
          <a:ln>
            <a:noFill/>
          </a:ln>
        </p:spPr>
      </p:pic>
      <p:sp>
        <p:nvSpPr>
          <p:cNvPr id="381" name="Google Shape;381;p15"/>
          <p:cNvSpPr txBox="1"/>
          <p:nvPr/>
        </p:nvSpPr>
        <p:spPr>
          <a:xfrm>
            <a:off x="762000" y="5103350"/>
            <a:ext cx="9816300" cy="942900"/>
          </a:xfrm>
          <a:prstGeom prst="rect">
            <a:avLst/>
          </a:prstGeom>
          <a:noFill/>
          <a:ln>
            <a:noFill/>
          </a:ln>
        </p:spPr>
        <p:txBody>
          <a:bodyPr anchorCtr="0" anchor="t" bIns="91425" lIns="0" spcFirstLastPara="1" rIns="0" wrap="square" tIns="0">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Traditional bulletin boards can become cluttered very quickly with excessive information and old/expired notices.</a:t>
            </a:r>
            <a:endParaRPr sz="2800">
              <a:solidFill>
                <a:schemeClr val="dk1"/>
              </a:solidFill>
              <a:latin typeface="Source Sans Pro"/>
              <a:ea typeface="Source Sans Pro"/>
              <a:cs typeface="Source Sans Pro"/>
              <a:sym typeface="Source Sans Pro"/>
            </a:endParaRPr>
          </a:p>
        </p:txBody>
      </p:sp>
      <p:pic>
        <p:nvPicPr>
          <p:cNvPr id="382" name="Google Shape;382;p15"/>
          <p:cNvPicPr preferRelativeResize="0"/>
          <p:nvPr/>
        </p:nvPicPr>
        <p:blipFill>
          <a:blip r:embed="rId24">
            <a:alphaModFix/>
          </a:blip>
          <a:stretch>
            <a:fillRect/>
          </a:stretch>
        </p:blipFill>
        <p:spPr>
          <a:xfrm>
            <a:off x="12533263" y="16510713"/>
            <a:ext cx="2057400" cy="2057400"/>
          </a:xfrm>
          <a:prstGeom prst="rect">
            <a:avLst/>
          </a:prstGeom>
          <a:noFill/>
          <a:ln>
            <a:noFill/>
          </a:ln>
        </p:spPr>
      </p:pic>
      <p:sp>
        <p:nvSpPr>
          <p:cNvPr id="383" name="Google Shape;383;p15"/>
          <p:cNvSpPr txBox="1"/>
          <p:nvPr/>
        </p:nvSpPr>
        <p:spPr>
          <a:xfrm>
            <a:off x="768000" y="11862325"/>
            <a:ext cx="10913400" cy="17508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Utilizing the power of the cloud and improvements in digital displays, we came up with a solution: a system which allows users to display content on Smart TVs that are managed via a web application</a:t>
            </a:r>
            <a:r>
              <a:rPr lang="en-US" sz="2800">
                <a:solidFill>
                  <a:schemeClr val="dk1"/>
                </a:solidFill>
                <a:latin typeface="Source Sans Pro"/>
                <a:ea typeface="Source Sans Pro"/>
                <a:cs typeface="Source Sans Pro"/>
                <a:sym typeface="Source Sans Pro"/>
              </a:rPr>
              <a:t>, tied together over AWS.</a:t>
            </a:r>
            <a:endParaRPr sz="2800">
              <a:latin typeface="Source Sans Pro"/>
              <a:ea typeface="Source Sans Pro"/>
              <a:cs typeface="Source Sans Pro"/>
              <a:sym typeface="Source Sans Pro"/>
            </a:endParaRPr>
          </a:p>
        </p:txBody>
      </p:sp>
      <p:pic>
        <p:nvPicPr>
          <p:cNvPr id="384" name="Google Shape;384;p15"/>
          <p:cNvPicPr preferRelativeResize="0"/>
          <p:nvPr/>
        </p:nvPicPr>
        <p:blipFill>
          <a:blip r:embed="rId25">
            <a:alphaModFix/>
          </a:blip>
          <a:stretch>
            <a:fillRect/>
          </a:stretch>
        </p:blipFill>
        <p:spPr>
          <a:xfrm>
            <a:off x="8070750" y="9255468"/>
            <a:ext cx="3185650" cy="1992258"/>
          </a:xfrm>
          <a:prstGeom prst="rect">
            <a:avLst/>
          </a:prstGeom>
          <a:noFill/>
          <a:ln>
            <a:noFill/>
          </a:ln>
        </p:spPr>
      </p:pic>
      <p:pic>
        <p:nvPicPr>
          <p:cNvPr id="385" name="Google Shape;385;p15"/>
          <p:cNvPicPr preferRelativeResize="0"/>
          <p:nvPr/>
        </p:nvPicPr>
        <p:blipFill>
          <a:blip r:embed="rId26">
            <a:alphaModFix/>
          </a:blip>
          <a:stretch>
            <a:fillRect/>
          </a:stretch>
        </p:blipFill>
        <p:spPr>
          <a:xfrm>
            <a:off x="8092439" y="6542737"/>
            <a:ext cx="3294668" cy="2405239"/>
          </a:xfrm>
          <a:prstGeom prst="rect">
            <a:avLst/>
          </a:prstGeom>
          <a:noFill/>
          <a:ln>
            <a:noFill/>
          </a:ln>
        </p:spPr>
      </p:pic>
      <p:sp>
        <p:nvSpPr>
          <p:cNvPr id="386" name="Google Shape;386;p15"/>
          <p:cNvSpPr txBox="1"/>
          <p:nvPr/>
        </p:nvSpPr>
        <p:spPr>
          <a:xfrm>
            <a:off x="15041475" y="16353100"/>
            <a:ext cx="8578200" cy="22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Source Sans Pro"/>
                <a:ea typeface="Source Sans Pro"/>
                <a:cs typeface="Source Sans Pro"/>
                <a:sym typeface="Source Sans Pro"/>
              </a:rPr>
              <a:t>Built to be highly </a:t>
            </a:r>
            <a:r>
              <a:rPr lang="en-US" sz="2800">
                <a:latin typeface="Source Sans Pro"/>
                <a:ea typeface="Source Sans Pro"/>
                <a:cs typeface="Source Sans Pro"/>
                <a:sym typeface="Source Sans Pro"/>
              </a:rPr>
              <a:t>scalable, our application is built on a serverless AWS infrastructure. This allow users to easily deploy and run the application at a low cost without the need for extensive hardware.</a:t>
            </a:r>
            <a:endParaRPr sz="2800">
              <a:latin typeface="Source Sans Pro"/>
              <a:ea typeface="Source Sans Pro"/>
              <a:cs typeface="Source Sans Pro"/>
              <a:sym typeface="Source Sans Pro"/>
            </a:endParaRPr>
          </a:p>
        </p:txBody>
      </p:sp>
      <p:sp>
        <p:nvSpPr>
          <p:cNvPr id="387" name="Google Shape;387;p15"/>
          <p:cNvSpPr txBox="1"/>
          <p:nvPr/>
        </p:nvSpPr>
        <p:spPr>
          <a:xfrm>
            <a:off x="13397400" y="5118730"/>
            <a:ext cx="102222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Our process evolved </a:t>
            </a:r>
            <a:r>
              <a:rPr lang="en-US" sz="2800">
                <a:solidFill>
                  <a:schemeClr val="dk1"/>
                </a:solidFill>
                <a:latin typeface="Source Sans Pro"/>
                <a:ea typeface="Source Sans Pro"/>
                <a:cs typeface="Source Sans Pro"/>
                <a:sym typeface="Source Sans Pro"/>
              </a:rPr>
              <a:t>to better suit our needs, keep our efforts focused, and our tasks planned </a:t>
            </a:r>
            <a:r>
              <a:rPr lang="en-US" sz="2800">
                <a:latin typeface="Source Sans Pro"/>
                <a:ea typeface="Source Sans Pro"/>
                <a:cs typeface="Source Sans Pro"/>
                <a:sym typeface="Source Sans Pro"/>
              </a:rPr>
              <a:t>as the project matured</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p:txBody>
      </p:sp>
      <p:sp>
        <p:nvSpPr>
          <p:cNvPr id="388" name="Google Shape;388;p15"/>
          <p:cNvSpPr/>
          <p:nvPr/>
        </p:nvSpPr>
        <p:spPr>
          <a:xfrm rot="5400000">
            <a:off x="6958866" y="7589380"/>
            <a:ext cx="942900" cy="312000"/>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rot="5400000">
            <a:off x="6958864" y="10064946"/>
            <a:ext cx="942900" cy="312000"/>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15"/>
          <p:cNvGrpSpPr/>
          <p:nvPr/>
        </p:nvGrpSpPr>
        <p:grpSpPr>
          <a:xfrm>
            <a:off x="12533277" y="15094600"/>
            <a:ext cx="4582800" cy="822941"/>
            <a:chOff x="24969264" y="3875325"/>
            <a:chExt cx="4582800" cy="822941"/>
          </a:xfrm>
        </p:grpSpPr>
        <p:sp>
          <p:nvSpPr>
            <p:cNvPr id="391" name="Google Shape;391;p15"/>
            <p:cNvSpPr txBox="1"/>
            <p:nvPr/>
          </p:nvSpPr>
          <p:spPr>
            <a:xfrm>
              <a:off x="24969264" y="3875325"/>
              <a:ext cx="45828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Infrastructure</a:t>
              </a:r>
              <a:endParaRPr sz="4800">
                <a:latin typeface="Source Sans Pro"/>
                <a:ea typeface="Source Sans Pro"/>
                <a:cs typeface="Source Sans Pro"/>
                <a:sym typeface="Source Sans Pro"/>
              </a:endParaRPr>
            </a:p>
          </p:txBody>
        </p:sp>
        <p:sp>
          <p:nvSpPr>
            <p:cNvPr id="392" name="Google Shape;392;p15"/>
            <p:cNvSpPr/>
            <p:nvPr/>
          </p:nvSpPr>
          <p:spPr>
            <a:xfrm>
              <a:off x="24997836" y="4664666"/>
              <a:ext cx="3478800" cy="33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5"/>
          <p:cNvGrpSpPr/>
          <p:nvPr/>
        </p:nvGrpSpPr>
        <p:grpSpPr>
          <a:xfrm>
            <a:off x="762000" y="15116275"/>
            <a:ext cx="4942200" cy="822950"/>
            <a:chOff x="25121650" y="3875313"/>
            <a:chExt cx="4942200" cy="822950"/>
          </a:xfrm>
        </p:grpSpPr>
        <p:sp>
          <p:nvSpPr>
            <p:cNvPr id="394" name="Google Shape;394;p15"/>
            <p:cNvSpPr txBox="1"/>
            <p:nvPr/>
          </p:nvSpPr>
          <p:spPr>
            <a:xfrm>
              <a:off x="251216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Web Application</a:t>
              </a:r>
              <a:endParaRPr sz="4800">
                <a:latin typeface="Source Sans Pro"/>
                <a:ea typeface="Source Sans Pro"/>
                <a:cs typeface="Source Sans Pro"/>
                <a:sym typeface="Source Sans Pro"/>
              </a:endParaRPr>
            </a:p>
          </p:txBody>
        </p:sp>
        <p:sp>
          <p:nvSpPr>
            <p:cNvPr id="395" name="Google Shape;395;p15"/>
            <p:cNvSpPr/>
            <p:nvPr/>
          </p:nvSpPr>
          <p:spPr>
            <a:xfrm>
              <a:off x="25150225" y="4664663"/>
              <a:ext cx="4124400" cy="33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15"/>
          <p:cNvSpPr txBox="1"/>
          <p:nvPr/>
        </p:nvSpPr>
        <p:spPr>
          <a:xfrm>
            <a:off x="1765350" y="23606250"/>
            <a:ext cx="102222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Angular: </a:t>
            </a:r>
            <a:r>
              <a:rPr lang="en-US" sz="2800">
                <a:solidFill>
                  <a:schemeClr val="dk1"/>
                </a:solidFill>
                <a:latin typeface="Source Sans Pro"/>
                <a:ea typeface="Source Sans Pro"/>
                <a:cs typeface="Source Sans Pro"/>
                <a:sym typeface="Source Sans Pro"/>
              </a:rPr>
              <a:t>Cross-platform, flexible, single-page applications</a:t>
            </a:r>
            <a:endParaRPr sz="2800">
              <a:latin typeface="Source Sans Pro"/>
              <a:ea typeface="Source Sans Pro"/>
              <a:cs typeface="Source Sans Pro"/>
              <a:sym typeface="Source Sans Pro"/>
            </a:endParaRPr>
          </a:p>
        </p:txBody>
      </p:sp>
      <p:sp>
        <p:nvSpPr>
          <p:cNvPr id="397" name="Google Shape;397;p15"/>
          <p:cNvSpPr txBox="1"/>
          <p:nvPr/>
        </p:nvSpPr>
        <p:spPr>
          <a:xfrm>
            <a:off x="1754575" y="25119925"/>
            <a:ext cx="103197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Material</a:t>
            </a:r>
            <a:r>
              <a:rPr lang="en-US" sz="2800">
                <a:solidFill>
                  <a:schemeClr val="dk1"/>
                </a:solidFill>
                <a:latin typeface="Source Sans Pro"/>
                <a:ea typeface="Source Sans Pro"/>
                <a:cs typeface="Source Sans Pro"/>
                <a:sym typeface="Source Sans Pro"/>
              </a:rPr>
              <a:t>: Tons of support, Angular integration and libraries in design software like Sketch</a:t>
            </a:r>
            <a:endParaRPr sz="2800">
              <a:latin typeface="Source Sans Pro"/>
              <a:ea typeface="Source Sans Pro"/>
              <a:cs typeface="Source Sans Pro"/>
              <a:sym typeface="Source Sans Pro"/>
            </a:endParaRPr>
          </a:p>
        </p:txBody>
      </p:sp>
      <p:grpSp>
        <p:nvGrpSpPr>
          <p:cNvPr id="398" name="Google Shape;398;p15"/>
          <p:cNvGrpSpPr/>
          <p:nvPr/>
        </p:nvGrpSpPr>
        <p:grpSpPr>
          <a:xfrm>
            <a:off x="24913451" y="15087500"/>
            <a:ext cx="4293900" cy="822950"/>
            <a:chOff x="24969263" y="3875313"/>
            <a:chExt cx="4293900" cy="822950"/>
          </a:xfrm>
        </p:grpSpPr>
        <p:sp>
          <p:nvSpPr>
            <p:cNvPr id="399" name="Google Shape;399;p15"/>
            <p:cNvSpPr txBox="1"/>
            <p:nvPr/>
          </p:nvSpPr>
          <p:spPr>
            <a:xfrm>
              <a:off x="24969263" y="3875313"/>
              <a:ext cx="42939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Smart TV App</a:t>
              </a:r>
              <a:endParaRPr sz="4800">
                <a:latin typeface="Source Sans Pro"/>
                <a:ea typeface="Source Sans Pro"/>
                <a:cs typeface="Source Sans Pro"/>
                <a:sym typeface="Source Sans Pro"/>
              </a:endParaRPr>
            </a:p>
          </p:txBody>
        </p:sp>
        <p:sp>
          <p:nvSpPr>
            <p:cNvPr id="400" name="Google Shape;400;p15"/>
            <p:cNvSpPr/>
            <p:nvPr/>
          </p:nvSpPr>
          <p:spPr>
            <a:xfrm>
              <a:off x="24997838" y="4664663"/>
              <a:ext cx="3450600" cy="33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15"/>
          <p:cNvSpPr txBox="1"/>
          <p:nvPr/>
        </p:nvSpPr>
        <p:spPr>
          <a:xfrm>
            <a:off x="25848050" y="23512025"/>
            <a:ext cx="97929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Android TV: </a:t>
            </a:r>
            <a:r>
              <a:rPr lang="en-US" sz="2800">
                <a:solidFill>
                  <a:schemeClr val="dk1"/>
                </a:solidFill>
                <a:latin typeface="Source Sans Pro"/>
                <a:ea typeface="Source Sans Pro"/>
                <a:cs typeface="Source Sans Pro"/>
                <a:sym typeface="Source Sans Pro"/>
              </a:rPr>
              <a:t>Mostly device agnostic and universal based on our research</a:t>
            </a:r>
            <a:endParaRPr sz="2800">
              <a:latin typeface="Source Sans Pro"/>
              <a:ea typeface="Source Sans Pro"/>
              <a:cs typeface="Source Sans Pro"/>
              <a:sym typeface="Source Sans Pro"/>
            </a:endParaRPr>
          </a:p>
        </p:txBody>
      </p:sp>
      <p:sp>
        <p:nvSpPr>
          <p:cNvPr id="402" name="Google Shape;402;p15"/>
          <p:cNvSpPr txBox="1"/>
          <p:nvPr/>
        </p:nvSpPr>
        <p:spPr>
          <a:xfrm>
            <a:off x="25848050" y="25053800"/>
            <a:ext cx="97929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Java: </a:t>
            </a:r>
            <a:r>
              <a:rPr lang="en-US" sz="2800">
                <a:solidFill>
                  <a:schemeClr val="dk1"/>
                </a:solidFill>
                <a:latin typeface="Source Sans Pro"/>
                <a:ea typeface="Source Sans Pro"/>
                <a:cs typeface="Source Sans Pro"/>
                <a:sym typeface="Source Sans Pro"/>
              </a:rPr>
              <a:t>We</a:t>
            </a:r>
            <a:r>
              <a:rPr b="1" lang="en-US" sz="2800">
                <a:solidFill>
                  <a:schemeClr val="dk1"/>
                </a:solidFill>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picked Java over Kotlin since we were more familiar with the language</a:t>
            </a:r>
            <a:endParaRPr sz="2800">
              <a:latin typeface="Source Sans Pro"/>
              <a:ea typeface="Source Sans Pro"/>
              <a:cs typeface="Source Sans Pro"/>
              <a:sym typeface="Source Sans Pro"/>
            </a:endParaRPr>
          </a:p>
        </p:txBody>
      </p:sp>
      <p:grpSp>
        <p:nvGrpSpPr>
          <p:cNvPr id="403" name="Google Shape;403;p15"/>
          <p:cNvGrpSpPr/>
          <p:nvPr/>
        </p:nvGrpSpPr>
        <p:grpSpPr>
          <a:xfrm>
            <a:off x="762000" y="4071763"/>
            <a:ext cx="4983600" cy="825964"/>
            <a:chOff x="24969250" y="3875313"/>
            <a:chExt cx="4983600" cy="825964"/>
          </a:xfrm>
        </p:grpSpPr>
        <p:sp>
          <p:nvSpPr>
            <p:cNvPr id="404" name="Google Shape;404;p15"/>
            <p:cNvSpPr txBox="1"/>
            <p:nvPr/>
          </p:nvSpPr>
          <p:spPr>
            <a:xfrm>
              <a:off x="24969250" y="3875313"/>
              <a:ext cx="49836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Motivation</a:t>
              </a:r>
              <a:endParaRPr sz="4800">
                <a:latin typeface="Source Sans Pro"/>
                <a:ea typeface="Source Sans Pro"/>
                <a:cs typeface="Source Sans Pro"/>
                <a:sym typeface="Source Sans Pro"/>
              </a:endParaRPr>
            </a:p>
          </p:txBody>
        </p:sp>
        <p:sp>
          <p:nvSpPr>
            <p:cNvPr id="405" name="Google Shape;405;p15"/>
            <p:cNvSpPr/>
            <p:nvPr/>
          </p:nvSpPr>
          <p:spPr>
            <a:xfrm>
              <a:off x="24997826" y="4664676"/>
              <a:ext cx="2651700" cy="36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15"/>
          <p:cNvGrpSpPr/>
          <p:nvPr/>
        </p:nvGrpSpPr>
        <p:grpSpPr>
          <a:xfrm>
            <a:off x="12533275" y="4071763"/>
            <a:ext cx="4942200" cy="822900"/>
            <a:chOff x="24969250" y="3875313"/>
            <a:chExt cx="4942200" cy="822900"/>
          </a:xfrm>
        </p:grpSpPr>
        <p:sp>
          <p:nvSpPr>
            <p:cNvPr id="407" name="Google Shape;407;p15"/>
            <p:cNvSpPr txBox="1"/>
            <p:nvPr/>
          </p:nvSpPr>
          <p:spPr>
            <a:xfrm>
              <a:off x="249692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Process</a:t>
              </a:r>
              <a:endParaRPr sz="4800">
                <a:latin typeface="Source Sans Pro"/>
                <a:ea typeface="Source Sans Pro"/>
                <a:cs typeface="Source Sans Pro"/>
                <a:sym typeface="Source Sans Pro"/>
              </a:endParaRPr>
            </a:p>
          </p:txBody>
        </p:sp>
        <p:sp>
          <p:nvSpPr>
            <p:cNvPr id="408" name="Google Shape;408;p15"/>
            <p:cNvSpPr/>
            <p:nvPr/>
          </p:nvSpPr>
          <p:spPr>
            <a:xfrm flipH="1" rot="10800000">
              <a:off x="25033638" y="4624339"/>
              <a:ext cx="1940700" cy="37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15"/>
          <p:cNvGrpSpPr/>
          <p:nvPr/>
        </p:nvGrpSpPr>
        <p:grpSpPr>
          <a:xfrm>
            <a:off x="24911475" y="4071763"/>
            <a:ext cx="4942200" cy="822962"/>
            <a:chOff x="24969250" y="3875313"/>
            <a:chExt cx="4942200" cy="822962"/>
          </a:xfrm>
        </p:grpSpPr>
        <p:sp>
          <p:nvSpPr>
            <p:cNvPr id="410" name="Google Shape;410;p15"/>
            <p:cNvSpPr txBox="1"/>
            <p:nvPr/>
          </p:nvSpPr>
          <p:spPr>
            <a:xfrm>
              <a:off x="249692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Metrics</a:t>
              </a:r>
              <a:endParaRPr sz="4800">
                <a:latin typeface="Source Sans Pro"/>
                <a:ea typeface="Source Sans Pro"/>
                <a:cs typeface="Source Sans Pro"/>
                <a:sym typeface="Source Sans Pro"/>
              </a:endParaRPr>
            </a:p>
          </p:txBody>
        </p:sp>
        <p:sp>
          <p:nvSpPr>
            <p:cNvPr id="411" name="Google Shape;411;p15"/>
            <p:cNvSpPr/>
            <p:nvPr/>
          </p:nvSpPr>
          <p:spPr>
            <a:xfrm>
              <a:off x="24997825" y="4664674"/>
              <a:ext cx="1844400" cy="33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5"/>
          <p:cNvGrpSpPr/>
          <p:nvPr/>
        </p:nvGrpSpPr>
        <p:grpSpPr>
          <a:xfrm>
            <a:off x="12565475" y="6385760"/>
            <a:ext cx="640080" cy="640062"/>
            <a:chOff x="12604400" y="5064300"/>
            <a:chExt cx="914400" cy="914505"/>
          </a:xfrm>
        </p:grpSpPr>
        <p:sp>
          <p:nvSpPr>
            <p:cNvPr id="413" name="Google Shape;413;p15"/>
            <p:cNvSpPr/>
            <p:nvPr/>
          </p:nvSpPr>
          <p:spPr>
            <a:xfrm>
              <a:off x="12604400" y="5064300"/>
              <a:ext cx="914400" cy="9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12604400" y="5155600"/>
              <a:ext cx="914400" cy="82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12604400" y="5155600"/>
              <a:ext cx="457200" cy="4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13061600" y="5567205"/>
              <a:ext cx="457200" cy="4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12628388" y="5181000"/>
              <a:ext cx="3201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13083147" y="518100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12628397" y="558995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13083147" y="558995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a:off x="12628411" y="5087250"/>
              <a:ext cx="6231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15"/>
          <p:cNvGrpSpPr/>
          <p:nvPr/>
        </p:nvGrpSpPr>
        <p:grpSpPr>
          <a:xfrm>
            <a:off x="12565475" y="7723839"/>
            <a:ext cx="640080" cy="640080"/>
            <a:chOff x="12604400" y="6209075"/>
            <a:chExt cx="914400" cy="914400"/>
          </a:xfrm>
        </p:grpSpPr>
        <p:sp>
          <p:nvSpPr>
            <p:cNvPr id="423" name="Google Shape;423;p15"/>
            <p:cNvSpPr/>
            <p:nvPr/>
          </p:nvSpPr>
          <p:spPr>
            <a:xfrm>
              <a:off x="12833000" y="6209075"/>
              <a:ext cx="2145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12886000" y="6392075"/>
              <a:ext cx="2145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12833000" y="6575075"/>
              <a:ext cx="3066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12833000" y="6758075"/>
              <a:ext cx="5919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12926900" y="6941075"/>
              <a:ext cx="5919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12604400" y="62090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15"/>
          <p:cNvGrpSpPr/>
          <p:nvPr/>
        </p:nvGrpSpPr>
        <p:grpSpPr>
          <a:xfrm>
            <a:off x="12565448" y="5257990"/>
            <a:ext cx="640118" cy="624080"/>
            <a:chOff x="12638599" y="5081839"/>
            <a:chExt cx="908226" cy="898344"/>
          </a:xfrm>
        </p:grpSpPr>
        <p:sp>
          <p:nvSpPr>
            <p:cNvPr id="430" name="Google Shape;430;p15"/>
            <p:cNvSpPr/>
            <p:nvPr/>
          </p:nvSpPr>
          <p:spPr>
            <a:xfrm>
              <a:off x="12861900" y="5522983"/>
              <a:ext cx="457200" cy="457200"/>
            </a:xfrm>
            <a:prstGeom prst="rect">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rot="-3908678">
              <a:off x="12837330" y="5416196"/>
              <a:ext cx="867891" cy="205486"/>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rot="1492549">
              <a:off x="12654291" y="5632476"/>
              <a:ext cx="596216" cy="205486"/>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3" name="Google Shape;433;p15"/>
          <p:cNvPicPr preferRelativeResize="0"/>
          <p:nvPr/>
        </p:nvPicPr>
        <p:blipFill>
          <a:blip r:embed="rId27">
            <a:alphaModFix/>
          </a:blip>
          <a:stretch>
            <a:fillRect/>
          </a:stretch>
        </p:blipFill>
        <p:spPr>
          <a:xfrm>
            <a:off x="12514438" y="10433844"/>
            <a:ext cx="731520" cy="754144"/>
          </a:xfrm>
          <a:prstGeom prst="rect">
            <a:avLst/>
          </a:prstGeom>
          <a:noFill/>
          <a:ln>
            <a:noFill/>
          </a:ln>
        </p:spPr>
      </p:pic>
      <p:grpSp>
        <p:nvGrpSpPr>
          <p:cNvPr id="434" name="Google Shape;434;p15"/>
          <p:cNvGrpSpPr/>
          <p:nvPr/>
        </p:nvGrpSpPr>
        <p:grpSpPr>
          <a:xfrm>
            <a:off x="12368310" y="8922125"/>
            <a:ext cx="1034400" cy="1034400"/>
            <a:chOff x="12362997" y="8326725"/>
            <a:chExt cx="1034400" cy="1034400"/>
          </a:xfrm>
        </p:grpSpPr>
        <p:grpSp>
          <p:nvGrpSpPr>
            <p:cNvPr id="435" name="Google Shape;435;p15"/>
            <p:cNvGrpSpPr/>
            <p:nvPr/>
          </p:nvGrpSpPr>
          <p:grpSpPr>
            <a:xfrm>
              <a:off x="12519752" y="8473563"/>
              <a:ext cx="731496" cy="731520"/>
              <a:chOff x="12633288" y="8141875"/>
              <a:chExt cx="918850" cy="914400"/>
            </a:xfrm>
          </p:grpSpPr>
          <p:sp>
            <p:nvSpPr>
              <p:cNvPr id="436" name="Google Shape;436;p15"/>
              <p:cNvSpPr/>
              <p:nvPr/>
            </p:nvSpPr>
            <p:spPr>
              <a:xfrm>
                <a:off x="12633288"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12978413"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13323538"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a:off x="12657012" y="81627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a:off x="12657012" y="8284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5"/>
              <p:cNvSpPr/>
              <p:nvPr/>
            </p:nvSpPr>
            <p:spPr>
              <a:xfrm>
                <a:off x="13001237" y="81627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5"/>
              <p:cNvSpPr/>
              <p:nvPr/>
            </p:nvSpPr>
            <p:spPr>
              <a:xfrm>
                <a:off x="13001237" y="82849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13001237" y="84071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12657024" y="84071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12657024" y="85293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12657012" y="86515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a:off x="13345437" y="81627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13345437" y="8284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a:off x="13345449" y="84071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a:off x="13345449" y="85293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13345437" y="86515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a:off x="13345437" y="87737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13345437" y="8895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15"/>
            <p:cNvSpPr/>
            <p:nvPr/>
          </p:nvSpPr>
          <p:spPr>
            <a:xfrm rot="-2700000">
              <a:off x="12514481" y="8478209"/>
              <a:ext cx="731431" cy="731431"/>
            </a:xfrm>
            <a:prstGeom prst="plus">
              <a:avLst>
                <a:gd fmla="val 42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5"/>
          <p:cNvGrpSpPr/>
          <p:nvPr/>
        </p:nvGrpSpPr>
        <p:grpSpPr>
          <a:xfrm>
            <a:off x="12514500" y="12071425"/>
            <a:ext cx="731400" cy="731400"/>
            <a:chOff x="12514500" y="10712713"/>
            <a:chExt cx="731400" cy="731400"/>
          </a:xfrm>
        </p:grpSpPr>
        <p:sp>
          <p:nvSpPr>
            <p:cNvPr id="456" name="Google Shape;456;p15"/>
            <p:cNvSpPr/>
            <p:nvPr/>
          </p:nvSpPr>
          <p:spPr>
            <a:xfrm>
              <a:off x="12514500" y="10712713"/>
              <a:ext cx="731400" cy="731400"/>
            </a:xfrm>
            <a:prstGeom prst="snip1Rect">
              <a:avLst>
                <a:gd fmla="val 37254"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12560100" y="10758325"/>
              <a:ext cx="4143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a:off x="12560100" y="10894775"/>
              <a:ext cx="4143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a:off x="12560100" y="110312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5"/>
            <p:cNvSpPr/>
            <p:nvPr/>
          </p:nvSpPr>
          <p:spPr>
            <a:xfrm>
              <a:off x="12560100" y="111683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5"/>
            <p:cNvSpPr/>
            <p:nvPr/>
          </p:nvSpPr>
          <p:spPr>
            <a:xfrm>
              <a:off x="12560100" y="113054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p:nvPr/>
          </p:nvSpPr>
          <p:spPr>
            <a:xfrm>
              <a:off x="12971700" y="10712725"/>
              <a:ext cx="274200" cy="274200"/>
            </a:xfrm>
            <a:prstGeom prst="rtTriangl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5"/>
          <p:cNvGrpSpPr/>
          <p:nvPr/>
        </p:nvGrpSpPr>
        <p:grpSpPr>
          <a:xfrm>
            <a:off x="12514500" y="13621113"/>
            <a:ext cx="731400" cy="731400"/>
            <a:chOff x="12514500" y="11681725"/>
            <a:chExt cx="731400" cy="731400"/>
          </a:xfrm>
        </p:grpSpPr>
        <p:sp>
          <p:nvSpPr>
            <p:cNvPr id="464" name="Google Shape;464;p15"/>
            <p:cNvSpPr/>
            <p:nvPr/>
          </p:nvSpPr>
          <p:spPr>
            <a:xfrm>
              <a:off x="12514500" y="11681725"/>
              <a:ext cx="7314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
            <p:cNvSpPr/>
            <p:nvPr/>
          </p:nvSpPr>
          <p:spPr>
            <a:xfrm>
              <a:off x="12605850" y="11743342"/>
              <a:ext cx="548700" cy="274200"/>
            </a:xfrm>
            <a:prstGeom prst="wedgeRoundRectCallout">
              <a:avLst>
                <a:gd fmla="val -64334" name="adj1"/>
                <a:gd fmla="val -32969" name="adj2"/>
                <a:gd fmla="val 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5"/>
            <p:cNvSpPr/>
            <p:nvPr/>
          </p:nvSpPr>
          <p:spPr>
            <a:xfrm flipH="1">
              <a:off x="12605838" y="12081440"/>
              <a:ext cx="548700" cy="274200"/>
            </a:xfrm>
            <a:prstGeom prst="wedgeRoundRectCallout">
              <a:avLst>
                <a:gd fmla="val -64334" name="adj1"/>
                <a:gd fmla="val -32969" name="adj2"/>
                <a:gd fmla="val 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15"/>
          <p:cNvSpPr txBox="1"/>
          <p:nvPr/>
        </p:nvSpPr>
        <p:spPr>
          <a:xfrm>
            <a:off x="13397400" y="6261730"/>
            <a:ext cx="102222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Originally, we kept  track of work planned and work done on weekly 4-up charts</a:t>
            </a:r>
            <a:endParaRPr sz="2800">
              <a:latin typeface="Source Sans Pro"/>
              <a:ea typeface="Source Sans Pro"/>
              <a:cs typeface="Source Sans Pro"/>
              <a:sym typeface="Source Sans Pro"/>
            </a:endParaRPr>
          </a:p>
        </p:txBody>
      </p:sp>
      <p:sp>
        <p:nvSpPr>
          <p:cNvPr id="468" name="Google Shape;468;p15"/>
          <p:cNvSpPr txBox="1"/>
          <p:nvPr/>
        </p:nvSpPr>
        <p:spPr>
          <a:xfrm>
            <a:off x="13397388" y="74047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To form a “bigger picture,” we made a spreadsheet-style Gantt chart. We separated tasks in to “releases” with the relevant tasks grouped together.</a:t>
            </a:r>
            <a:endParaRPr sz="2800">
              <a:latin typeface="Source Sans Pro"/>
              <a:ea typeface="Source Sans Pro"/>
              <a:cs typeface="Source Sans Pro"/>
              <a:sym typeface="Source Sans Pro"/>
            </a:endParaRPr>
          </a:p>
        </p:txBody>
      </p:sp>
      <p:sp>
        <p:nvSpPr>
          <p:cNvPr id="469" name="Google Shape;469;p15"/>
          <p:cNvSpPr txBox="1"/>
          <p:nvPr/>
        </p:nvSpPr>
        <p:spPr>
          <a:xfrm>
            <a:off x="13397388" y="9004930"/>
            <a:ext cx="102222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We tried to use card-style tracking tools such as Trello, to no avail.</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Eventually we started forming work in to 2-week Sprints</a:t>
            </a:r>
            <a:endParaRPr sz="2800">
              <a:latin typeface="Source Sans Pro"/>
              <a:ea typeface="Source Sans Pro"/>
              <a:cs typeface="Source Sans Pro"/>
              <a:sym typeface="Source Sans Pro"/>
            </a:endParaRPr>
          </a:p>
        </p:txBody>
      </p:sp>
      <p:sp>
        <p:nvSpPr>
          <p:cNvPr id="470" name="Google Shape;470;p15"/>
          <p:cNvSpPr txBox="1"/>
          <p:nvPr/>
        </p:nvSpPr>
        <p:spPr>
          <a:xfrm>
            <a:off x="13397388" y="101479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Jira allowed us to easily plan and track sprints while passively collecting metrics related to velocity and effort. Testing was integrated into jira to provide visual insight into code performance.</a:t>
            </a:r>
            <a:endParaRPr sz="2800">
              <a:latin typeface="Source Sans Pro"/>
              <a:ea typeface="Source Sans Pro"/>
              <a:cs typeface="Source Sans Pro"/>
              <a:sym typeface="Source Sans Pro"/>
            </a:endParaRPr>
          </a:p>
        </p:txBody>
      </p:sp>
      <p:sp>
        <p:nvSpPr>
          <p:cNvPr id="471" name="Google Shape;471;p15"/>
          <p:cNvSpPr txBox="1"/>
          <p:nvPr/>
        </p:nvSpPr>
        <p:spPr>
          <a:xfrm>
            <a:off x="13395960" y="117481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We laid out a high-level schedule of what we wanted to accomplish each sprint and adjusted our sprints based on different commitments that arose.</a:t>
            </a:r>
            <a:endParaRPr sz="2800">
              <a:latin typeface="Source Sans Pro"/>
              <a:ea typeface="Source Sans Pro"/>
              <a:cs typeface="Source Sans Pro"/>
              <a:sym typeface="Source Sans Pro"/>
            </a:endParaRPr>
          </a:p>
        </p:txBody>
      </p:sp>
      <p:sp>
        <p:nvSpPr>
          <p:cNvPr id="472" name="Google Shape;472;p15"/>
          <p:cNvSpPr txBox="1"/>
          <p:nvPr/>
        </p:nvSpPr>
        <p:spPr>
          <a:xfrm>
            <a:off x="13395960" y="133483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Daily standups, better communication, weekly planning meetings and the revamped process kept us on track much better than the previous process.</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p:txBody>
      </p:sp>
      <p:sp>
        <p:nvSpPr>
          <p:cNvPr id="473" name="Google Shape;473;p15"/>
          <p:cNvSpPr/>
          <p:nvPr/>
        </p:nvSpPr>
        <p:spPr>
          <a:xfrm>
            <a:off x="24998825" y="13074093"/>
            <a:ext cx="274200" cy="274200"/>
          </a:xfrm>
          <a:prstGeom prst="roundRect">
            <a:avLst>
              <a:gd fmla="val 16667" name="adj"/>
            </a:avLst>
          </a:prstGeom>
          <a:solidFill>
            <a:srgbClr val="0F9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5"/>
          <p:cNvSpPr/>
          <p:nvPr/>
        </p:nvSpPr>
        <p:spPr>
          <a:xfrm>
            <a:off x="24998813" y="10046809"/>
            <a:ext cx="274200" cy="274200"/>
          </a:xfrm>
          <a:prstGeom prst="roundRect">
            <a:avLst>
              <a:gd fmla="val 16667" name="adj"/>
            </a:avLst>
          </a:prstGeom>
          <a:solidFill>
            <a:srgbClr val="DB4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5"/>
          <p:cNvSpPr/>
          <p:nvPr/>
        </p:nvSpPr>
        <p:spPr>
          <a:xfrm>
            <a:off x="24998825" y="11334152"/>
            <a:ext cx="274200" cy="274200"/>
          </a:xfrm>
          <a:prstGeom prst="roundRect">
            <a:avLst>
              <a:gd fmla="val 16667" name="adj"/>
            </a:avLst>
          </a:prstGeom>
          <a:solidFill>
            <a:srgbClr val="F4B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5"/>
          <p:cNvSpPr/>
          <p:nvPr/>
        </p:nvSpPr>
        <p:spPr>
          <a:xfrm>
            <a:off x="24998825" y="8759750"/>
            <a:ext cx="274200" cy="274200"/>
          </a:xfrm>
          <a:prstGeom prst="roundRect">
            <a:avLst>
              <a:gd fmla="val 16667"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p:nvPr/>
        </p:nvSpPr>
        <p:spPr>
          <a:xfrm>
            <a:off x="0" y="27018125"/>
            <a:ext cx="36576000" cy="4674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478" name="Google Shape;478;p15" title="Chart"/>
          <p:cNvPicPr preferRelativeResize="0"/>
          <p:nvPr/>
        </p:nvPicPr>
        <p:blipFill>
          <a:blip r:embed="rId28">
            <a:alphaModFix/>
          </a:blip>
          <a:stretch>
            <a:fillRect/>
          </a:stretch>
        </p:blipFill>
        <p:spPr>
          <a:xfrm>
            <a:off x="24921250" y="5228575"/>
            <a:ext cx="9865501" cy="3349547"/>
          </a:xfrm>
          <a:prstGeom prst="rect">
            <a:avLst/>
          </a:prstGeom>
          <a:noFill/>
          <a:ln>
            <a:noFill/>
          </a:ln>
        </p:spPr>
      </p:pic>
      <p:pic>
        <p:nvPicPr>
          <p:cNvPr id="479" name="Google Shape;479;p15"/>
          <p:cNvPicPr preferRelativeResize="0"/>
          <p:nvPr/>
        </p:nvPicPr>
        <p:blipFill rotWithShape="1">
          <a:blip r:embed="rId29">
            <a:alphaModFix/>
          </a:blip>
          <a:srcRect b="4378" l="4938" r="642" t="4205"/>
          <a:stretch/>
        </p:blipFill>
        <p:spPr>
          <a:xfrm>
            <a:off x="12514450" y="18989550"/>
            <a:ext cx="11337500" cy="76153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16"/>
          <p:cNvSpPr/>
          <p:nvPr/>
        </p:nvSpPr>
        <p:spPr>
          <a:xfrm>
            <a:off x="0" y="15236075"/>
            <a:ext cx="36576000" cy="12043500"/>
          </a:xfrm>
          <a:prstGeom prst="rect">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6"/>
          <p:cNvSpPr/>
          <p:nvPr/>
        </p:nvSpPr>
        <p:spPr>
          <a:xfrm>
            <a:off x="-177950" y="-179675"/>
            <a:ext cx="37029600" cy="4054800"/>
          </a:xfrm>
          <a:prstGeom prst="rect">
            <a:avLst/>
          </a:prstGeom>
          <a:noFill/>
          <a:ln cap="flat" cmpd="sng" w="76200">
            <a:solidFill>
              <a:srgbClr val="3D85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6" name="Google Shape;486;p16"/>
          <p:cNvSpPr txBox="1"/>
          <p:nvPr/>
        </p:nvSpPr>
        <p:spPr>
          <a:xfrm>
            <a:off x="649988" y="228600"/>
            <a:ext cx="22174200" cy="14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7200"/>
              <a:buFont typeface="Arial"/>
              <a:buNone/>
            </a:pPr>
            <a:r>
              <a:rPr b="1" lang="en-US" sz="9600">
                <a:solidFill>
                  <a:schemeClr val="dk2"/>
                </a:solidFill>
                <a:latin typeface="Source Sans Pro"/>
                <a:ea typeface="Source Sans Pro"/>
                <a:cs typeface="Source Sans Pro"/>
                <a:sym typeface="Source Sans Pro"/>
              </a:rPr>
              <a:t>InfoKiosk / E-Bulletin</a:t>
            </a:r>
            <a:endParaRPr b="1" i="0" sz="9600" u="none" cap="none" strike="noStrike">
              <a:solidFill>
                <a:schemeClr val="dk2"/>
              </a:solidFill>
              <a:latin typeface="Source Sans Pro"/>
              <a:ea typeface="Source Sans Pro"/>
              <a:cs typeface="Source Sans Pro"/>
              <a:sym typeface="Source Sans Pro"/>
            </a:endParaRPr>
          </a:p>
        </p:txBody>
      </p:sp>
      <p:sp>
        <p:nvSpPr>
          <p:cNvPr id="487" name="Google Shape;487;p16"/>
          <p:cNvSpPr txBox="1"/>
          <p:nvPr/>
        </p:nvSpPr>
        <p:spPr>
          <a:xfrm>
            <a:off x="2590800" y="1867862"/>
            <a:ext cx="21336000" cy="83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5200">
                <a:solidFill>
                  <a:schemeClr val="dk1"/>
                </a:solidFill>
                <a:latin typeface="Syncopate"/>
                <a:ea typeface="Syncopate"/>
                <a:cs typeface="Syncopate"/>
                <a:sym typeface="Syncopate"/>
              </a:rPr>
              <a:t>Celestial Orca</a:t>
            </a:r>
            <a:endParaRPr sz="5200">
              <a:solidFill>
                <a:schemeClr val="dk1"/>
              </a:solidFill>
              <a:latin typeface="Syncopate"/>
              <a:ea typeface="Syncopate"/>
              <a:cs typeface="Syncopate"/>
              <a:sym typeface="Syncopate"/>
            </a:endParaRPr>
          </a:p>
        </p:txBody>
      </p:sp>
      <p:pic>
        <p:nvPicPr>
          <p:cNvPr descr="SE-Logo-Blue-Stacked" id="488" name="Google Shape;488;p16"/>
          <p:cNvPicPr preferRelativeResize="0"/>
          <p:nvPr/>
        </p:nvPicPr>
        <p:blipFill rotWithShape="1">
          <a:blip r:embed="rId3">
            <a:alphaModFix/>
          </a:blip>
          <a:srcRect b="0" l="0" r="0" t="0"/>
          <a:stretch/>
        </p:blipFill>
        <p:spPr>
          <a:xfrm>
            <a:off x="28897662" y="473054"/>
            <a:ext cx="2464800" cy="2993396"/>
          </a:xfrm>
          <a:prstGeom prst="rect">
            <a:avLst/>
          </a:prstGeom>
          <a:noFill/>
          <a:ln>
            <a:noFill/>
          </a:ln>
        </p:spPr>
      </p:pic>
      <p:sp>
        <p:nvSpPr>
          <p:cNvPr id="489" name="Google Shape;489;p16"/>
          <p:cNvSpPr txBox="1"/>
          <p:nvPr/>
        </p:nvSpPr>
        <p:spPr>
          <a:xfrm>
            <a:off x="2590800" y="2667000"/>
            <a:ext cx="18254700" cy="1265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200">
                <a:solidFill>
                  <a:schemeClr val="dk1"/>
                </a:solidFill>
                <a:latin typeface="Syncopate"/>
                <a:ea typeface="Syncopate"/>
                <a:cs typeface="Syncopate"/>
                <a:sym typeface="Syncopate"/>
              </a:rPr>
              <a:t>project coaCh: Kal Rabb</a:t>
            </a:r>
            <a:endParaRPr sz="3200">
              <a:solidFill>
                <a:schemeClr val="dk1"/>
              </a:solidFill>
              <a:latin typeface="Syncopate"/>
              <a:ea typeface="Syncopate"/>
              <a:cs typeface="Syncopate"/>
              <a:sym typeface="Syncopate"/>
            </a:endParaRPr>
          </a:p>
          <a:p>
            <a:pPr indent="0" lvl="0" marL="0" marR="0" rtl="0" algn="l">
              <a:lnSpc>
                <a:spcPct val="100000"/>
              </a:lnSpc>
              <a:spcBef>
                <a:spcPts val="0"/>
              </a:spcBef>
              <a:spcAft>
                <a:spcPts val="0"/>
              </a:spcAft>
              <a:buNone/>
            </a:pPr>
            <a:r>
              <a:rPr lang="en-US" sz="3200">
                <a:solidFill>
                  <a:schemeClr val="dk1"/>
                </a:solidFill>
                <a:latin typeface="Syncopate"/>
                <a:ea typeface="Syncopate"/>
                <a:cs typeface="Syncopate"/>
                <a:sym typeface="Syncopate"/>
              </a:rPr>
              <a:t>Philip Bedward    Daniel Cox    Matthew Dunn    Aaron Liu</a:t>
            </a:r>
            <a:endParaRPr sz="3200">
              <a:solidFill>
                <a:schemeClr val="dk1"/>
              </a:solidFill>
              <a:latin typeface="Syncopate"/>
              <a:ea typeface="Syncopate"/>
              <a:cs typeface="Syncopate"/>
              <a:sym typeface="Syncopate"/>
            </a:endParaRPr>
          </a:p>
        </p:txBody>
      </p:sp>
      <p:pic>
        <p:nvPicPr>
          <p:cNvPr id="490" name="Google Shape;490;p16"/>
          <p:cNvPicPr preferRelativeResize="0"/>
          <p:nvPr/>
        </p:nvPicPr>
        <p:blipFill rotWithShape="1">
          <a:blip r:embed="rId4">
            <a:alphaModFix/>
          </a:blip>
          <a:srcRect b="4525" l="0" r="0" t="0"/>
          <a:stretch/>
        </p:blipFill>
        <p:spPr>
          <a:xfrm>
            <a:off x="31867400" y="177975"/>
            <a:ext cx="3820050" cy="3623125"/>
          </a:xfrm>
          <a:prstGeom prst="rect">
            <a:avLst/>
          </a:prstGeom>
          <a:noFill/>
          <a:ln>
            <a:noFill/>
          </a:ln>
        </p:spPr>
      </p:pic>
      <p:pic>
        <p:nvPicPr>
          <p:cNvPr id="491" name="Google Shape;491;p16"/>
          <p:cNvPicPr preferRelativeResize="0"/>
          <p:nvPr/>
        </p:nvPicPr>
        <p:blipFill>
          <a:blip r:embed="rId5">
            <a:alphaModFix/>
          </a:blip>
          <a:stretch>
            <a:fillRect/>
          </a:stretch>
        </p:blipFill>
        <p:spPr>
          <a:xfrm>
            <a:off x="25141581" y="233500"/>
            <a:ext cx="3251144" cy="3453300"/>
          </a:xfrm>
          <a:prstGeom prst="rect">
            <a:avLst/>
          </a:prstGeom>
          <a:noFill/>
          <a:ln>
            <a:noFill/>
          </a:ln>
        </p:spPr>
      </p:pic>
      <p:pic>
        <p:nvPicPr>
          <p:cNvPr id="492" name="Google Shape;492;p16"/>
          <p:cNvPicPr preferRelativeResize="0"/>
          <p:nvPr/>
        </p:nvPicPr>
        <p:blipFill>
          <a:blip r:embed="rId6">
            <a:alphaModFix/>
          </a:blip>
          <a:stretch>
            <a:fillRect/>
          </a:stretch>
        </p:blipFill>
        <p:spPr>
          <a:xfrm>
            <a:off x="24913438" y="19476720"/>
            <a:ext cx="3185650" cy="2055903"/>
          </a:xfrm>
          <a:prstGeom prst="rect">
            <a:avLst/>
          </a:prstGeom>
          <a:noFill/>
          <a:ln>
            <a:noFill/>
          </a:ln>
        </p:spPr>
      </p:pic>
      <p:pic>
        <p:nvPicPr>
          <p:cNvPr id="493" name="Google Shape;493;p16"/>
          <p:cNvPicPr preferRelativeResize="0"/>
          <p:nvPr/>
        </p:nvPicPr>
        <p:blipFill>
          <a:blip r:embed="rId7">
            <a:alphaModFix/>
          </a:blip>
          <a:stretch>
            <a:fillRect/>
          </a:stretch>
        </p:blipFill>
        <p:spPr>
          <a:xfrm>
            <a:off x="762000" y="19633238"/>
            <a:ext cx="3185647" cy="2057401"/>
          </a:xfrm>
          <a:prstGeom prst="rect">
            <a:avLst/>
          </a:prstGeom>
          <a:noFill/>
          <a:ln>
            <a:noFill/>
          </a:ln>
        </p:spPr>
      </p:pic>
      <p:pic>
        <p:nvPicPr>
          <p:cNvPr id="494" name="Google Shape;494;p16"/>
          <p:cNvPicPr preferRelativeResize="0"/>
          <p:nvPr/>
        </p:nvPicPr>
        <p:blipFill>
          <a:blip r:embed="rId8">
            <a:alphaModFix/>
          </a:blip>
          <a:stretch>
            <a:fillRect/>
          </a:stretch>
        </p:blipFill>
        <p:spPr>
          <a:xfrm>
            <a:off x="768000" y="2043100"/>
            <a:ext cx="1619549" cy="1643700"/>
          </a:xfrm>
          <a:prstGeom prst="rect">
            <a:avLst/>
          </a:prstGeom>
          <a:noFill/>
          <a:ln>
            <a:noFill/>
          </a:ln>
        </p:spPr>
      </p:pic>
      <p:pic>
        <p:nvPicPr>
          <p:cNvPr id="495" name="Google Shape;495;p16"/>
          <p:cNvPicPr preferRelativeResize="0"/>
          <p:nvPr/>
        </p:nvPicPr>
        <p:blipFill>
          <a:blip r:embed="rId9">
            <a:alphaModFix/>
          </a:blip>
          <a:stretch>
            <a:fillRect/>
          </a:stretch>
        </p:blipFill>
        <p:spPr>
          <a:xfrm>
            <a:off x="12542588" y="25278408"/>
            <a:ext cx="685802" cy="832756"/>
          </a:xfrm>
          <a:prstGeom prst="rect">
            <a:avLst/>
          </a:prstGeom>
          <a:noFill/>
          <a:ln>
            <a:noFill/>
          </a:ln>
        </p:spPr>
      </p:pic>
      <p:pic>
        <p:nvPicPr>
          <p:cNvPr id="496" name="Google Shape;496;p16"/>
          <p:cNvPicPr preferRelativeResize="0"/>
          <p:nvPr/>
        </p:nvPicPr>
        <p:blipFill>
          <a:blip r:embed="rId10">
            <a:alphaModFix/>
          </a:blip>
          <a:stretch>
            <a:fillRect/>
          </a:stretch>
        </p:blipFill>
        <p:spPr>
          <a:xfrm>
            <a:off x="12633308" y="19294338"/>
            <a:ext cx="583636" cy="708700"/>
          </a:xfrm>
          <a:prstGeom prst="rect">
            <a:avLst/>
          </a:prstGeom>
          <a:noFill/>
          <a:ln>
            <a:noFill/>
          </a:ln>
        </p:spPr>
      </p:pic>
      <p:pic>
        <p:nvPicPr>
          <p:cNvPr id="497" name="Google Shape;497;p16"/>
          <p:cNvPicPr preferRelativeResize="0"/>
          <p:nvPr/>
        </p:nvPicPr>
        <p:blipFill>
          <a:blip r:embed="rId11">
            <a:alphaModFix/>
          </a:blip>
          <a:stretch>
            <a:fillRect/>
          </a:stretch>
        </p:blipFill>
        <p:spPr>
          <a:xfrm>
            <a:off x="12604410" y="24336141"/>
            <a:ext cx="583636" cy="708700"/>
          </a:xfrm>
          <a:prstGeom prst="rect">
            <a:avLst/>
          </a:prstGeom>
          <a:noFill/>
          <a:ln>
            <a:noFill/>
          </a:ln>
        </p:spPr>
      </p:pic>
      <p:pic>
        <p:nvPicPr>
          <p:cNvPr id="498" name="Google Shape;498;p16"/>
          <p:cNvPicPr preferRelativeResize="0"/>
          <p:nvPr/>
        </p:nvPicPr>
        <p:blipFill>
          <a:blip r:embed="rId12">
            <a:alphaModFix/>
          </a:blip>
          <a:stretch>
            <a:fillRect/>
          </a:stretch>
        </p:blipFill>
        <p:spPr>
          <a:xfrm>
            <a:off x="12542591" y="23274166"/>
            <a:ext cx="685802" cy="828444"/>
          </a:xfrm>
          <a:prstGeom prst="rect">
            <a:avLst/>
          </a:prstGeom>
          <a:noFill/>
          <a:ln>
            <a:noFill/>
          </a:ln>
        </p:spPr>
      </p:pic>
      <p:pic>
        <p:nvPicPr>
          <p:cNvPr id="499" name="Google Shape;499;p16"/>
          <p:cNvPicPr preferRelativeResize="0"/>
          <p:nvPr/>
        </p:nvPicPr>
        <p:blipFill>
          <a:blip r:embed="rId13">
            <a:alphaModFix/>
          </a:blip>
          <a:stretch>
            <a:fillRect/>
          </a:stretch>
        </p:blipFill>
        <p:spPr>
          <a:xfrm>
            <a:off x="12633306" y="20312795"/>
            <a:ext cx="583636" cy="658675"/>
          </a:xfrm>
          <a:prstGeom prst="rect">
            <a:avLst/>
          </a:prstGeom>
          <a:noFill/>
          <a:ln>
            <a:noFill/>
          </a:ln>
        </p:spPr>
      </p:pic>
      <p:sp>
        <p:nvSpPr>
          <p:cNvPr id="500" name="Google Shape;500;p16"/>
          <p:cNvSpPr txBox="1"/>
          <p:nvPr/>
        </p:nvSpPr>
        <p:spPr>
          <a:xfrm>
            <a:off x="13586131" y="23327140"/>
            <a:ext cx="10750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Cloudfront</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Retrieve static content from S3  and serve it</a:t>
            </a:r>
            <a:endParaRPr b="1" sz="2800">
              <a:latin typeface="Source Sans Pro"/>
              <a:ea typeface="Source Sans Pro"/>
              <a:cs typeface="Source Sans Pro"/>
              <a:sym typeface="Source Sans Pro"/>
            </a:endParaRPr>
          </a:p>
        </p:txBody>
      </p:sp>
      <p:sp>
        <p:nvSpPr>
          <p:cNvPr id="501" name="Google Shape;501;p16"/>
          <p:cNvSpPr txBox="1"/>
          <p:nvPr/>
        </p:nvSpPr>
        <p:spPr>
          <a:xfrm>
            <a:off x="13586131" y="24354529"/>
            <a:ext cx="6067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S3</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latin typeface="Source Sans Pro"/>
                <a:ea typeface="Source Sans Pro"/>
                <a:cs typeface="Source Sans Pro"/>
                <a:sym typeface="Source Sans Pro"/>
              </a:rPr>
              <a:t>Stores the web app code</a:t>
            </a:r>
            <a:endParaRPr sz="2800">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502" name="Google Shape;502;p16"/>
          <p:cNvSpPr txBox="1"/>
          <p:nvPr/>
        </p:nvSpPr>
        <p:spPr>
          <a:xfrm>
            <a:off x="13586125" y="25399823"/>
            <a:ext cx="10750200" cy="77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API Gateway</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Calls lambdas when endpoints are accessed</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503" name="Google Shape;503;p16"/>
          <p:cNvSpPr txBox="1"/>
          <p:nvPr/>
        </p:nvSpPr>
        <p:spPr>
          <a:xfrm>
            <a:off x="13586131" y="19338800"/>
            <a:ext cx="8419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AWS Lambda</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Snippets of code to provide functionality</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504" name="Google Shape;504;p16"/>
          <p:cNvSpPr txBox="1"/>
          <p:nvPr/>
        </p:nvSpPr>
        <p:spPr>
          <a:xfrm>
            <a:off x="13586131" y="20287727"/>
            <a:ext cx="10750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RDS</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Lambdas commit updates to the database</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505" name="Google Shape;505;p16"/>
          <p:cNvSpPr txBox="1"/>
          <p:nvPr/>
        </p:nvSpPr>
        <p:spPr>
          <a:xfrm>
            <a:off x="24921250" y="16531175"/>
            <a:ext cx="10750200" cy="17508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Essentially a </a:t>
            </a:r>
            <a:r>
              <a:rPr lang="en-US" sz="2800">
                <a:solidFill>
                  <a:schemeClr val="dk1"/>
                </a:solidFill>
                <a:latin typeface="Source Sans Pro"/>
                <a:ea typeface="Source Sans Pro"/>
                <a:cs typeface="Source Sans Pro"/>
                <a:sym typeface="Source Sans Pro"/>
              </a:rPr>
              <a:t>Virtual bulletin board; a place for different people to post information to a group. </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This includes job offerings, lost and found, apartments for rent, etc.</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Conceptually, they are digital post-it notes with a QR code that takes the user to an external link with more information</a:t>
            </a:r>
            <a:endParaRPr sz="2800">
              <a:latin typeface="Source Sans Pro"/>
              <a:ea typeface="Source Sans Pro"/>
              <a:cs typeface="Source Sans Pro"/>
              <a:sym typeface="Source Sans Pro"/>
            </a:endParaRPr>
          </a:p>
        </p:txBody>
      </p:sp>
      <p:sp>
        <p:nvSpPr>
          <p:cNvPr id="506" name="Google Shape;506;p16"/>
          <p:cNvSpPr txBox="1"/>
          <p:nvPr/>
        </p:nvSpPr>
        <p:spPr>
          <a:xfrm>
            <a:off x="4047375" y="19445675"/>
            <a:ext cx="8016300" cy="2289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Generate and push content</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Submit, approve and deny content requests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Register and manage devices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Provide administrative support to clients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Manage your Client Account</a:t>
            </a:r>
            <a:endParaRPr sz="2800">
              <a:latin typeface="Source Sans Pro"/>
              <a:ea typeface="Source Sans Pro"/>
              <a:cs typeface="Source Sans Pro"/>
              <a:sym typeface="Source Sans Pro"/>
            </a:endParaRPr>
          </a:p>
        </p:txBody>
      </p:sp>
      <p:sp>
        <p:nvSpPr>
          <p:cNvPr id="507" name="Google Shape;507;p16"/>
          <p:cNvSpPr txBox="1"/>
          <p:nvPr/>
        </p:nvSpPr>
        <p:spPr>
          <a:xfrm>
            <a:off x="1765350" y="22391150"/>
            <a:ext cx="103197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VSCode</a:t>
            </a:r>
            <a:r>
              <a:rPr lang="en-US" sz="2800">
                <a:solidFill>
                  <a:schemeClr val="dk1"/>
                </a:solidFill>
                <a:latin typeface="Source Sans Pro"/>
                <a:ea typeface="Source Sans Pro"/>
                <a:cs typeface="Source Sans Pro"/>
                <a:sym typeface="Source Sans Pro"/>
              </a:rPr>
              <a:t>: Git repository integration, familiarity, package handling and context highlighting</a:t>
            </a:r>
            <a:endParaRPr sz="2800">
              <a:latin typeface="Source Sans Pro"/>
              <a:ea typeface="Source Sans Pro"/>
              <a:cs typeface="Source Sans Pro"/>
              <a:sym typeface="Source Sans Pro"/>
            </a:endParaRPr>
          </a:p>
        </p:txBody>
      </p:sp>
      <p:sp>
        <p:nvSpPr>
          <p:cNvPr id="508" name="Google Shape;508;p16"/>
          <p:cNvSpPr txBox="1"/>
          <p:nvPr/>
        </p:nvSpPr>
        <p:spPr>
          <a:xfrm>
            <a:off x="768000" y="16657900"/>
            <a:ext cx="10913400" cy="22893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Developed to m</a:t>
            </a:r>
            <a:r>
              <a:rPr lang="en-US" sz="2800">
                <a:solidFill>
                  <a:schemeClr val="dk1"/>
                </a:solidFill>
                <a:latin typeface="Source Sans Pro"/>
                <a:ea typeface="Source Sans Pro"/>
                <a:cs typeface="Source Sans Pro"/>
                <a:sym typeface="Source Sans Pro"/>
              </a:rPr>
              <a:t>anage Smart TV App content and the groups associated with them.</a:t>
            </a:r>
            <a:endParaRPr sz="28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The front-end is completely decoupled from the back-end.</a:t>
            </a:r>
            <a:endParaRPr sz="28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Our web-app style website runs on a flexible, reliable, cross-platform framework</a:t>
            </a:r>
            <a:endParaRPr sz="2800">
              <a:latin typeface="Source Sans Pro"/>
              <a:ea typeface="Source Sans Pro"/>
              <a:cs typeface="Source Sans Pro"/>
              <a:sym typeface="Source Sans Pro"/>
            </a:endParaRPr>
          </a:p>
        </p:txBody>
      </p:sp>
      <p:sp>
        <p:nvSpPr>
          <p:cNvPr id="509" name="Google Shape;509;p16"/>
          <p:cNvSpPr txBox="1"/>
          <p:nvPr/>
        </p:nvSpPr>
        <p:spPr>
          <a:xfrm>
            <a:off x="28211900" y="19476725"/>
            <a:ext cx="7479300" cy="18546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Display content pushed, even after restarting</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Real-time updates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Displays up to 10 cards at a time</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QR codes allow navigation to external links</a:t>
            </a:r>
            <a:endParaRPr sz="2800">
              <a:latin typeface="Source Sans Pro"/>
              <a:ea typeface="Source Sans Pro"/>
              <a:cs typeface="Source Sans Pro"/>
              <a:sym typeface="Source Sans Pro"/>
            </a:endParaRPr>
          </a:p>
        </p:txBody>
      </p:sp>
      <p:pic>
        <p:nvPicPr>
          <p:cNvPr id="510" name="Google Shape;510;p16"/>
          <p:cNvPicPr preferRelativeResize="0"/>
          <p:nvPr/>
        </p:nvPicPr>
        <p:blipFill>
          <a:blip r:embed="rId14">
            <a:alphaModFix/>
          </a:blip>
          <a:stretch>
            <a:fillRect/>
          </a:stretch>
        </p:blipFill>
        <p:spPr>
          <a:xfrm>
            <a:off x="12542604" y="22239602"/>
            <a:ext cx="685800" cy="801013"/>
          </a:xfrm>
          <a:prstGeom prst="rect">
            <a:avLst/>
          </a:prstGeom>
          <a:noFill/>
          <a:ln>
            <a:noFill/>
          </a:ln>
        </p:spPr>
      </p:pic>
      <p:sp>
        <p:nvSpPr>
          <p:cNvPr id="511" name="Google Shape;511;p16"/>
          <p:cNvSpPr txBox="1"/>
          <p:nvPr/>
        </p:nvSpPr>
        <p:spPr>
          <a:xfrm>
            <a:off x="13586131" y="22294255"/>
            <a:ext cx="77187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Cognito</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latin typeface="Source Sans Pro"/>
                <a:ea typeface="Source Sans Pro"/>
                <a:cs typeface="Source Sans Pro"/>
                <a:sym typeface="Source Sans Pro"/>
              </a:rPr>
              <a:t>User Authentication</a:t>
            </a:r>
            <a:endParaRPr sz="2800">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512" name="Google Shape;512;p16"/>
          <p:cNvSpPr txBox="1"/>
          <p:nvPr/>
        </p:nvSpPr>
        <p:spPr>
          <a:xfrm>
            <a:off x="13614989" y="21308266"/>
            <a:ext cx="94029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AWS IoT</a:t>
            </a:r>
            <a:r>
              <a:rPr lang="en-US" sz="2800">
                <a:latin typeface="Source Sans Pro"/>
                <a:ea typeface="Source Sans Pro"/>
                <a:cs typeface="Source Sans Pro"/>
                <a:sym typeface="Source Sans Pro"/>
              </a:rPr>
              <a:t>: </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Allows communication through pub/sub protocol</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pic>
        <p:nvPicPr>
          <p:cNvPr id="513" name="Google Shape;513;p16"/>
          <p:cNvPicPr preferRelativeResize="0"/>
          <p:nvPr/>
        </p:nvPicPr>
        <p:blipFill rotWithShape="1">
          <a:blip r:embed="rId15">
            <a:alphaModFix/>
          </a:blip>
          <a:srcRect b="2824" l="11242" r="11226" t="2701"/>
          <a:stretch/>
        </p:blipFill>
        <p:spPr>
          <a:xfrm>
            <a:off x="12542600" y="21205025"/>
            <a:ext cx="685800" cy="801014"/>
          </a:xfrm>
          <a:prstGeom prst="rect">
            <a:avLst/>
          </a:prstGeom>
          <a:noFill/>
          <a:ln>
            <a:noFill/>
          </a:ln>
        </p:spPr>
      </p:pic>
      <p:pic>
        <p:nvPicPr>
          <p:cNvPr id="514" name="Google Shape;514;p16"/>
          <p:cNvPicPr preferRelativeResize="0"/>
          <p:nvPr/>
        </p:nvPicPr>
        <p:blipFill>
          <a:blip r:embed="rId16">
            <a:alphaModFix/>
          </a:blip>
          <a:stretch>
            <a:fillRect/>
          </a:stretch>
        </p:blipFill>
        <p:spPr>
          <a:xfrm>
            <a:off x="24998813" y="25487162"/>
            <a:ext cx="510989" cy="685800"/>
          </a:xfrm>
          <a:prstGeom prst="rect">
            <a:avLst/>
          </a:prstGeom>
          <a:noFill/>
          <a:ln>
            <a:noFill/>
          </a:ln>
        </p:spPr>
      </p:pic>
      <p:pic>
        <p:nvPicPr>
          <p:cNvPr id="515" name="Google Shape;515;p16"/>
          <p:cNvPicPr preferRelativeResize="0"/>
          <p:nvPr/>
        </p:nvPicPr>
        <p:blipFill>
          <a:blip r:embed="rId17">
            <a:alphaModFix/>
          </a:blip>
          <a:stretch>
            <a:fillRect/>
          </a:stretch>
        </p:blipFill>
        <p:spPr>
          <a:xfrm>
            <a:off x="24911463" y="22327388"/>
            <a:ext cx="685800" cy="685800"/>
          </a:xfrm>
          <a:prstGeom prst="rect">
            <a:avLst/>
          </a:prstGeom>
          <a:noFill/>
          <a:ln>
            <a:noFill/>
          </a:ln>
        </p:spPr>
      </p:pic>
      <p:pic>
        <p:nvPicPr>
          <p:cNvPr id="516" name="Google Shape;516;p16"/>
          <p:cNvPicPr preferRelativeResize="0"/>
          <p:nvPr/>
        </p:nvPicPr>
        <p:blipFill>
          <a:blip r:embed="rId18">
            <a:alphaModFix/>
          </a:blip>
          <a:stretch>
            <a:fillRect/>
          </a:stretch>
        </p:blipFill>
        <p:spPr>
          <a:xfrm>
            <a:off x="24911463" y="23945384"/>
            <a:ext cx="685800" cy="685800"/>
          </a:xfrm>
          <a:prstGeom prst="rect">
            <a:avLst/>
          </a:prstGeom>
          <a:noFill/>
          <a:ln>
            <a:noFill/>
          </a:ln>
        </p:spPr>
      </p:pic>
      <p:pic>
        <p:nvPicPr>
          <p:cNvPr id="517" name="Google Shape;517;p16"/>
          <p:cNvPicPr preferRelativeResize="0"/>
          <p:nvPr/>
        </p:nvPicPr>
        <p:blipFill rotWithShape="1">
          <a:blip r:embed="rId19">
            <a:alphaModFix/>
          </a:blip>
          <a:srcRect b="7458" l="12500" r="11650" t="11121"/>
          <a:stretch/>
        </p:blipFill>
        <p:spPr>
          <a:xfrm>
            <a:off x="762000" y="24082163"/>
            <a:ext cx="642937" cy="685800"/>
          </a:xfrm>
          <a:prstGeom prst="rect">
            <a:avLst/>
          </a:prstGeom>
          <a:noFill/>
          <a:ln>
            <a:noFill/>
          </a:ln>
        </p:spPr>
      </p:pic>
      <p:pic>
        <p:nvPicPr>
          <p:cNvPr id="518" name="Google Shape;518;p16"/>
          <p:cNvPicPr preferRelativeResize="0"/>
          <p:nvPr/>
        </p:nvPicPr>
        <p:blipFill>
          <a:blip r:embed="rId20">
            <a:alphaModFix/>
          </a:blip>
          <a:stretch>
            <a:fillRect/>
          </a:stretch>
        </p:blipFill>
        <p:spPr>
          <a:xfrm>
            <a:off x="762000" y="22570663"/>
            <a:ext cx="685800" cy="685800"/>
          </a:xfrm>
          <a:prstGeom prst="rect">
            <a:avLst/>
          </a:prstGeom>
          <a:noFill/>
          <a:ln>
            <a:noFill/>
          </a:ln>
        </p:spPr>
      </p:pic>
      <p:pic>
        <p:nvPicPr>
          <p:cNvPr id="519" name="Google Shape;519;p16"/>
          <p:cNvPicPr preferRelativeResize="0"/>
          <p:nvPr/>
        </p:nvPicPr>
        <p:blipFill>
          <a:blip r:embed="rId21">
            <a:alphaModFix/>
          </a:blip>
          <a:stretch>
            <a:fillRect/>
          </a:stretch>
        </p:blipFill>
        <p:spPr>
          <a:xfrm>
            <a:off x="740562" y="25593684"/>
            <a:ext cx="685800" cy="685800"/>
          </a:xfrm>
          <a:prstGeom prst="rect">
            <a:avLst/>
          </a:prstGeom>
          <a:noFill/>
          <a:ln>
            <a:noFill/>
          </a:ln>
        </p:spPr>
      </p:pic>
      <p:sp>
        <p:nvSpPr>
          <p:cNvPr id="520" name="Google Shape;520;p16"/>
          <p:cNvSpPr txBox="1"/>
          <p:nvPr/>
        </p:nvSpPr>
        <p:spPr>
          <a:xfrm>
            <a:off x="25825800" y="22198850"/>
            <a:ext cx="98655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Android Studio</a:t>
            </a:r>
            <a:r>
              <a:rPr lang="en-US" sz="2800">
                <a:solidFill>
                  <a:schemeClr val="dk1"/>
                </a:solidFill>
                <a:latin typeface="Source Sans Pro"/>
                <a:ea typeface="Source Sans Pro"/>
                <a:cs typeface="Source Sans Pro"/>
                <a:sym typeface="Source Sans Pro"/>
              </a:rPr>
              <a:t>: Built-in Android Device Emulator to develop, deploy and test Smart TV application</a:t>
            </a:r>
            <a:endParaRPr sz="2800">
              <a:latin typeface="Source Sans Pro"/>
              <a:ea typeface="Source Sans Pro"/>
              <a:cs typeface="Source Sans Pro"/>
              <a:sym typeface="Source Sans Pro"/>
            </a:endParaRPr>
          </a:p>
        </p:txBody>
      </p:sp>
      <p:pic>
        <p:nvPicPr>
          <p:cNvPr id="521" name="Google Shape;521;p16"/>
          <p:cNvPicPr preferRelativeResize="0"/>
          <p:nvPr/>
        </p:nvPicPr>
        <p:blipFill>
          <a:blip r:embed="rId22">
            <a:alphaModFix/>
          </a:blip>
          <a:stretch>
            <a:fillRect/>
          </a:stretch>
        </p:blipFill>
        <p:spPr>
          <a:xfrm>
            <a:off x="762003" y="7367379"/>
            <a:ext cx="5909252" cy="4531320"/>
          </a:xfrm>
          <a:prstGeom prst="rect">
            <a:avLst/>
          </a:prstGeom>
          <a:noFill/>
          <a:ln>
            <a:noFill/>
          </a:ln>
        </p:spPr>
      </p:pic>
      <p:sp>
        <p:nvSpPr>
          <p:cNvPr id="522" name="Google Shape;522;p16"/>
          <p:cNvSpPr txBox="1"/>
          <p:nvPr/>
        </p:nvSpPr>
        <p:spPr>
          <a:xfrm>
            <a:off x="762000" y="5103350"/>
            <a:ext cx="9816300" cy="1854600"/>
          </a:xfrm>
          <a:prstGeom prst="rect">
            <a:avLst/>
          </a:prstGeom>
          <a:noFill/>
          <a:ln>
            <a:noFill/>
          </a:ln>
        </p:spPr>
        <p:txBody>
          <a:bodyPr anchorCtr="0" anchor="t" bIns="91425" lIns="0" spcFirstLastPara="1" rIns="0" wrap="square" tIns="0">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Our sponsor was visiting a campus and noticed many bulletin boards overflowing with tons of post-it notes.</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This led to the concept of translating to a digital post-it note bulletin system.</a:t>
            </a:r>
            <a:endParaRPr sz="2800">
              <a:solidFill>
                <a:schemeClr val="dk1"/>
              </a:solidFill>
              <a:latin typeface="Source Sans Pro"/>
              <a:ea typeface="Source Sans Pro"/>
              <a:cs typeface="Source Sans Pro"/>
              <a:sym typeface="Source Sans Pro"/>
            </a:endParaRPr>
          </a:p>
        </p:txBody>
      </p:sp>
      <p:pic>
        <p:nvPicPr>
          <p:cNvPr id="523" name="Google Shape;523;p16"/>
          <p:cNvPicPr preferRelativeResize="0"/>
          <p:nvPr/>
        </p:nvPicPr>
        <p:blipFill>
          <a:blip r:embed="rId23">
            <a:alphaModFix/>
          </a:blip>
          <a:stretch>
            <a:fillRect/>
          </a:stretch>
        </p:blipFill>
        <p:spPr>
          <a:xfrm>
            <a:off x="12533263" y="16815513"/>
            <a:ext cx="2057400" cy="2057400"/>
          </a:xfrm>
          <a:prstGeom prst="rect">
            <a:avLst/>
          </a:prstGeom>
          <a:noFill/>
          <a:ln>
            <a:noFill/>
          </a:ln>
        </p:spPr>
      </p:pic>
      <p:sp>
        <p:nvSpPr>
          <p:cNvPr id="524" name="Google Shape;524;p16"/>
          <p:cNvSpPr txBox="1"/>
          <p:nvPr/>
        </p:nvSpPr>
        <p:spPr>
          <a:xfrm>
            <a:off x="768000" y="12700525"/>
            <a:ext cx="10913400" cy="15240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We had a lot of freedom in designing the system as the initial requirements were open-ended. Eventually the system was split into two parts and tied together by the cloud.</a:t>
            </a:r>
            <a:endParaRPr sz="2800">
              <a:latin typeface="Source Sans Pro"/>
              <a:ea typeface="Source Sans Pro"/>
              <a:cs typeface="Source Sans Pro"/>
              <a:sym typeface="Source Sans Pro"/>
            </a:endParaRPr>
          </a:p>
        </p:txBody>
      </p:sp>
      <p:pic>
        <p:nvPicPr>
          <p:cNvPr id="525" name="Google Shape;525;p16"/>
          <p:cNvPicPr preferRelativeResize="0"/>
          <p:nvPr/>
        </p:nvPicPr>
        <p:blipFill>
          <a:blip r:embed="rId24">
            <a:alphaModFix/>
          </a:blip>
          <a:stretch>
            <a:fillRect/>
          </a:stretch>
        </p:blipFill>
        <p:spPr>
          <a:xfrm>
            <a:off x="8070750" y="9941268"/>
            <a:ext cx="3185650" cy="1992258"/>
          </a:xfrm>
          <a:prstGeom prst="rect">
            <a:avLst/>
          </a:prstGeom>
          <a:noFill/>
          <a:ln>
            <a:noFill/>
          </a:ln>
        </p:spPr>
      </p:pic>
      <p:pic>
        <p:nvPicPr>
          <p:cNvPr id="526" name="Google Shape;526;p16"/>
          <p:cNvPicPr preferRelativeResize="0"/>
          <p:nvPr/>
        </p:nvPicPr>
        <p:blipFill>
          <a:blip r:embed="rId25">
            <a:alphaModFix/>
          </a:blip>
          <a:stretch>
            <a:fillRect/>
          </a:stretch>
        </p:blipFill>
        <p:spPr>
          <a:xfrm>
            <a:off x="8092439" y="7228537"/>
            <a:ext cx="3294668" cy="2405239"/>
          </a:xfrm>
          <a:prstGeom prst="rect">
            <a:avLst/>
          </a:prstGeom>
          <a:noFill/>
          <a:ln>
            <a:noFill/>
          </a:ln>
        </p:spPr>
      </p:pic>
      <p:sp>
        <p:nvSpPr>
          <p:cNvPr id="527" name="Google Shape;527;p16"/>
          <p:cNvSpPr txBox="1"/>
          <p:nvPr/>
        </p:nvSpPr>
        <p:spPr>
          <a:xfrm>
            <a:off x="15041475" y="16657900"/>
            <a:ext cx="8578200" cy="22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Source Sans Pro"/>
                <a:ea typeface="Source Sans Pro"/>
                <a:cs typeface="Source Sans Pro"/>
                <a:sym typeface="Source Sans Pro"/>
              </a:rPr>
              <a:t>Bizcloud experts is a cloud consulting company.</a:t>
            </a:r>
            <a:endParaRPr sz="2800">
              <a:latin typeface="Source Sans Pro"/>
              <a:ea typeface="Source Sans Pro"/>
              <a:cs typeface="Source Sans Pro"/>
              <a:sym typeface="Source Sans Pro"/>
            </a:endParaRPr>
          </a:p>
          <a:p>
            <a:pPr indent="0" lvl="0" marL="0" rtl="0" algn="l">
              <a:spcBef>
                <a:spcPts val="0"/>
              </a:spcBef>
              <a:spcAft>
                <a:spcPts val="0"/>
              </a:spcAft>
              <a:buNone/>
            </a:pPr>
            <a:r>
              <a:rPr lang="en-US" sz="2800">
                <a:latin typeface="Source Sans Pro"/>
                <a:ea typeface="Source Sans Pro"/>
                <a:cs typeface="Source Sans Pro"/>
                <a:sym typeface="Source Sans Pro"/>
              </a:rPr>
              <a:t>One of their requirements was to have our application/s be serverless.</a:t>
            </a:r>
            <a:endParaRPr sz="2800">
              <a:latin typeface="Source Sans Pro"/>
              <a:ea typeface="Source Sans Pro"/>
              <a:cs typeface="Source Sans Pro"/>
              <a:sym typeface="Source Sans Pro"/>
            </a:endParaRPr>
          </a:p>
          <a:p>
            <a:pPr indent="0" lvl="0" marL="0" rtl="0" algn="l">
              <a:spcBef>
                <a:spcPts val="0"/>
              </a:spcBef>
              <a:spcAft>
                <a:spcPts val="0"/>
              </a:spcAft>
              <a:buNone/>
            </a:pPr>
            <a:r>
              <a:rPr lang="en-US" sz="2800">
                <a:latin typeface="Source Sans Pro"/>
                <a:ea typeface="Source Sans Pro"/>
                <a:cs typeface="Source Sans Pro"/>
                <a:sym typeface="Source Sans Pro"/>
              </a:rPr>
              <a:t>Since they used AWS, we decided to build our beck end using their variety of services.</a:t>
            </a:r>
            <a:endParaRPr sz="2800">
              <a:latin typeface="Source Sans Pro"/>
              <a:ea typeface="Source Sans Pro"/>
              <a:cs typeface="Source Sans Pro"/>
              <a:sym typeface="Source Sans Pro"/>
            </a:endParaRPr>
          </a:p>
        </p:txBody>
      </p:sp>
      <p:sp>
        <p:nvSpPr>
          <p:cNvPr id="528" name="Google Shape;528;p16"/>
          <p:cNvSpPr txBox="1"/>
          <p:nvPr/>
        </p:nvSpPr>
        <p:spPr>
          <a:xfrm>
            <a:off x="13397400" y="5118730"/>
            <a:ext cx="102222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Our process evolved </a:t>
            </a:r>
            <a:r>
              <a:rPr lang="en-US" sz="2800">
                <a:solidFill>
                  <a:schemeClr val="dk1"/>
                </a:solidFill>
                <a:latin typeface="Source Sans Pro"/>
                <a:ea typeface="Source Sans Pro"/>
                <a:cs typeface="Source Sans Pro"/>
                <a:sym typeface="Source Sans Pro"/>
              </a:rPr>
              <a:t>to better suit our needs, keep our efforts focused, and our tasks planned </a:t>
            </a:r>
            <a:r>
              <a:rPr lang="en-US" sz="2800">
                <a:latin typeface="Source Sans Pro"/>
                <a:ea typeface="Source Sans Pro"/>
                <a:cs typeface="Source Sans Pro"/>
                <a:sym typeface="Source Sans Pro"/>
              </a:rPr>
              <a:t>as the project matured</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p:txBody>
      </p:sp>
      <p:sp>
        <p:nvSpPr>
          <p:cNvPr id="529" name="Google Shape;529;p16"/>
          <p:cNvSpPr/>
          <p:nvPr/>
        </p:nvSpPr>
        <p:spPr>
          <a:xfrm rot="5400000">
            <a:off x="6958866" y="8275180"/>
            <a:ext cx="942900" cy="312000"/>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6"/>
          <p:cNvSpPr/>
          <p:nvPr/>
        </p:nvSpPr>
        <p:spPr>
          <a:xfrm rot="5400000">
            <a:off x="6958864" y="10750746"/>
            <a:ext cx="942900" cy="312000"/>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16"/>
          <p:cNvGrpSpPr/>
          <p:nvPr/>
        </p:nvGrpSpPr>
        <p:grpSpPr>
          <a:xfrm>
            <a:off x="12533263" y="15399400"/>
            <a:ext cx="4293977" cy="834940"/>
            <a:chOff x="24969250" y="3875325"/>
            <a:chExt cx="4293977" cy="834940"/>
          </a:xfrm>
        </p:grpSpPr>
        <p:sp>
          <p:nvSpPr>
            <p:cNvPr id="532" name="Google Shape;532;p16"/>
            <p:cNvSpPr txBox="1"/>
            <p:nvPr/>
          </p:nvSpPr>
          <p:spPr>
            <a:xfrm>
              <a:off x="24969250" y="3875325"/>
              <a:ext cx="40593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Infrastructure</a:t>
              </a:r>
              <a:endParaRPr sz="4800">
                <a:latin typeface="Source Sans Pro"/>
                <a:ea typeface="Source Sans Pro"/>
                <a:cs typeface="Source Sans Pro"/>
                <a:sym typeface="Source Sans Pro"/>
              </a:endParaRPr>
            </a:p>
          </p:txBody>
        </p:sp>
        <p:sp>
          <p:nvSpPr>
            <p:cNvPr id="533" name="Google Shape;533;p16"/>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16"/>
          <p:cNvGrpSpPr/>
          <p:nvPr/>
        </p:nvGrpSpPr>
        <p:grpSpPr>
          <a:xfrm>
            <a:off x="762000" y="15421075"/>
            <a:ext cx="4942200" cy="834952"/>
            <a:chOff x="25121650" y="3875313"/>
            <a:chExt cx="4942200" cy="834952"/>
          </a:xfrm>
        </p:grpSpPr>
        <p:sp>
          <p:nvSpPr>
            <p:cNvPr id="535" name="Google Shape;535;p16"/>
            <p:cNvSpPr txBox="1"/>
            <p:nvPr/>
          </p:nvSpPr>
          <p:spPr>
            <a:xfrm>
              <a:off x="251216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Web Application</a:t>
              </a:r>
              <a:endParaRPr sz="4800">
                <a:latin typeface="Source Sans Pro"/>
                <a:ea typeface="Source Sans Pro"/>
                <a:cs typeface="Source Sans Pro"/>
                <a:sym typeface="Source Sans Pro"/>
              </a:endParaRPr>
            </a:p>
          </p:txBody>
        </p:sp>
        <p:sp>
          <p:nvSpPr>
            <p:cNvPr id="536" name="Google Shape;536;p16"/>
            <p:cNvSpPr/>
            <p:nvPr/>
          </p:nvSpPr>
          <p:spPr>
            <a:xfrm>
              <a:off x="251502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16"/>
          <p:cNvSpPr txBox="1"/>
          <p:nvPr/>
        </p:nvSpPr>
        <p:spPr>
          <a:xfrm>
            <a:off x="1765350" y="23911050"/>
            <a:ext cx="102222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Angular: </a:t>
            </a:r>
            <a:r>
              <a:rPr lang="en-US" sz="2800">
                <a:solidFill>
                  <a:schemeClr val="dk1"/>
                </a:solidFill>
                <a:latin typeface="Source Sans Pro"/>
                <a:ea typeface="Source Sans Pro"/>
                <a:cs typeface="Source Sans Pro"/>
                <a:sym typeface="Source Sans Pro"/>
              </a:rPr>
              <a:t>Cross-platform, flexible, single-page applications</a:t>
            </a:r>
            <a:endParaRPr sz="2800">
              <a:latin typeface="Source Sans Pro"/>
              <a:ea typeface="Source Sans Pro"/>
              <a:cs typeface="Source Sans Pro"/>
              <a:sym typeface="Source Sans Pro"/>
            </a:endParaRPr>
          </a:p>
        </p:txBody>
      </p:sp>
      <p:sp>
        <p:nvSpPr>
          <p:cNvPr id="538" name="Google Shape;538;p16"/>
          <p:cNvSpPr txBox="1"/>
          <p:nvPr/>
        </p:nvSpPr>
        <p:spPr>
          <a:xfrm>
            <a:off x="1754575" y="25424725"/>
            <a:ext cx="103197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Material</a:t>
            </a:r>
            <a:r>
              <a:rPr lang="en-US" sz="2800">
                <a:solidFill>
                  <a:schemeClr val="dk1"/>
                </a:solidFill>
                <a:latin typeface="Source Sans Pro"/>
                <a:ea typeface="Source Sans Pro"/>
                <a:cs typeface="Source Sans Pro"/>
                <a:sym typeface="Source Sans Pro"/>
              </a:rPr>
              <a:t>: Tons of support, Angular integration and libraries in design software like Sketch</a:t>
            </a:r>
            <a:endParaRPr sz="2800">
              <a:latin typeface="Source Sans Pro"/>
              <a:ea typeface="Source Sans Pro"/>
              <a:cs typeface="Source Sans Pro"/>
              <a:sym typeface="Source Sans Pro"/>
            </a:endParaRPr>
          </a:p>
        </p:txBody>
      </p:sp>
      <p:grpSp>
        <p:nvGrpSpPr>
          <p:cNvPr id="539" name="Google Shape;539;p16"/>
          <p:cNvGrpSpPr/>
          <p:nvPr/>
        </p:nvGrpSpPr>
        <p:grpSpPr>
          <a:xfrm>
            <a:off x="24913438" y="15392312"/>
            <a:ext cx="4293977" cy="834940"/>
            <a:chOff x="24969250" y="3875325"/>
            <a:chExt cx="4293977" cy="834940"/>
          </a:xfrm>
        </p:grpSpPr>
        <p:sp>
          <p:nvSpPr>
            <p:cNvPr id="540" name="Google Shape;540;p16"/>
            <p:cNvSpPr txBox="1"/>
            <p:nvPr/>
          </p:nvSpPr>
          <p:spPr>
            <a:xfrm>
              <a:off x="24969250" y="3875325"/>
              <a:ext cx="40593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Smart TV App</a:t>
              </a:r>
              <a:endParaRPr sz="4800">
                <a:latin typeface="Source Sans Pro"/>
                <a:ea typeface="Source Sans Pro"/>
                <a:cs typeface="Source Sans Pro"/>
                <a:sym typeface="Source Sans Pro"/>
              </a:endParaRPr>
            </a:p>
          </p:txBody>
        </p:sp>
        <p:sp>
          <p:nvSpPr>
            <p:cNvPr id="541" name="Google Shape;541;p16"/>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16"/>
          <p:cNvSpPr txBox="1"/>
          <p:nvPr/>
        </p:nvSpPr>
        <p:spPr>
          <a:xfrm>
            <a:off x="25848050" y="23816825"/>
            <a:ext cx="97929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Android TV: </a:t>
            </a:r>
            <a:r>
              <a:rPr lang="en-US" sz="2800">
                <a:solidFill>
                  <a:schemeClr val="dk1"/>
                </a:solidFill>
                <a:latin typeface="Source Sans Pro"/>
                <a:ea typeface="Source Sans Pro"/>
                <a:cs typeface="Source Sans Pro"/>
                <a:sym typeface="Source Sans Pro"/>
              </a:rPr>
              <a:t>Mostly device agnostic and universal based on our research</a:t>
            </a:r>
            <a:endParaRPr sz="2800">
              <a:latin typeface="Source Sans Pro"/>
              <a:ea typeface="Source Sans Pro"/>
              <a:cs typeface="Source Sans Pro"/>
              <a:sym typeface="Source Sans Pro"/>
            </a:endParaRPr>
          </a:p>
        </p:txBody>
      </p:sp>
      <p:sp>
        <p:nvSpPr>
          <p:cNvPr id="543" name="Google Shape;543;p16"/>
          <p:cNvSpPr txBox="1"/>
          <p:nvPr/>
        </p:nvSpPr>
        <p:spPr>
          <a:xfrm>
            <a:off x="25848050" y="25358600"/>
            <a:ext cx="107502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Java: </a:t>
            </a:r>
            <a:r>
              <a:rPr lang="en-US" sz="2800">
                <a:solidFill>
                  <a:schemeClr val="dk1"/>
                </a:solidFill>
                <a:latin typeface="Source Sans Pro"/>
                <a:ea typeface="Source Sans Pro"/>
                <a:cs typeface="Source Sans Pro"/>
                <a:sym typeface="Source Sans Pro"/>
              </a:rPr>
              <a:t>We</a:t>
            </a:r>
            <a:r>
              <a:rPr b="1" lang="en-US" sz="2800">
                <a:solidFill>
                  <a:schemeClr val="dk1"/>
                </a:solidFill>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p</a:t>
            </a:r>
            <a:r>
              <a:rPr lang="en-US" sz="2800">
                <a:solidFill>
                  <a:schemeClr val="dk1"/>
                </a:solidFill>
                <a:latin typeface="Source Sans Pro"/>
                <a:ea typeface="Source Sans Pro"/>
                <a:cs typeface="Source Sans Pro"/>
                <a:sym typeface="Source Sans Pro"/>
              </a:rPr>
              <a:t>icked Java over Kotlin since we were more familiar with the language.</a:t>
            </a:r>
            <a:endParaRPr sz="2800">
              <a:latin typeface="Source Sans Pro"/>
              <a:ea typeface="Source Sans Pro"/>
              <a:cs typeface="Source Sans Pro"/>
              <a:sym typeface="Source Sans Pro"/>
            </a:endParaRPr>
          </a:p>
        </p:txBody>
      </p:sp>
      <p:grpSp>
        <p:nvGrpSpPr>
          <p:cNvPr id="544" name="Google Shape;544;p16"/>
          <p:cNvGrpSpPr/>
          <p:nvPr/>
        </p:nvGrpSpPr>
        <p:grpSpPr>
          <a:xfrm>
            <a:off x="762000" y="4071763"/>
            <a:ext cx="4942200" cy="834952"/>
            <a:chOff x="24969250" y="3875313"/>
            <a:chExt cx="4942200" cy="834952"/>
          </a:xfrm>
        </p:grpSpPr>
        <p:sp>
          <p:nvSpPr>
            <p:cNvPr id="545" name="Google Shape;545;p16"/>
            <p:cNvSpPr txBox="1"/>
            <p:nvPr/>
          </p:nvSpPr>
          <p:spPr>
            <a:xfrm>
              <a:off x="249692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The Problem</a:t>
              </a:r>
              <a:endParaRPr sz="4800">
                <a:latin typeface="Source Sans Pro"/>
                <a:ea typeface="Source Sans Pro"/>
                <a:cs typeface="Source Sans Pro"/>
                <a:sym typeface="Source Sans Pro"/>
              </a:endParaRPr>
            </a:p>
          </p:txBody>
        </p:sp>
        <p:sp>
          <p:nvSpPr>
            <p:cNvPr id="546" name="Google Shape;546;p16"/>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16"/>
          <p:cNvGrpSpPr/>
          <p:nvPr/>
        </p:nvGrpSpPr>
        <p:grpSpPr>
          <a:xfrm>
            <a:off x="12533275" y="4071763"/>
            <a:ext cx="4942200" cy="834952"/>
            <a:chOff x="24969250" y="3875313"/>
            <a:chExt cx="4942200" cy="834952"/>
          </a:xfrm>
        </p:grpSpPr>
        <p:sp>
          <p:nvSpPr>
            <p:cNvPr id="548" name="Google Shape;548;p16"/>
            <p:cNvSpPr txBox="1"/>
            <p:nvPr/>
          </p:nvSpPr>
          <p:spPr>
            <a:xfrm>
              <a:off x="249692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Process</a:t>
              </a:r>
              <a:endParaRPr sz="4800">
                <a:latin typeface="Source Sans Pro"/>
                <a:ea typeface="Source Sans Pro"/>
                <a:cs typeface="Source Sans Pro"/>
                <a:sym typeface="Source Sans Pro"/>
              </a:endParaRPr>
            </a:p>
          </p:txBody>
        </p:sp>
        <p:sp>
          <p:nvSpPr>
            <p:cNvPr id="549" name="Google Shape;549;p16"/>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16"/>
          <p:cNvGrpSpPr/>
          <p:nvPr/>
        </p:nvGrpSpPr>
        <p:grpSpPr>
          <a:xfrm>
            <a:off x="24911475" y="4071763"/>
            <a:ext cx="4942200" cy="834952"/>
            <a:chOff x="24969250" y="3875313"/>
            <a:chExt cx="4942200" cy="834952"/>
          </a:xfrm>
        </p:grpSpPr>
        <p:sp>
          <p:nvSpPr>
            <p:cNvPr id="551" name="Google Shape;551;p16"/>
            <p:cNvSpPr txBox="1"/>
            <p:nvPr/>
          </p:nvSpPr>
          <p:spPr>
            <a:xfrm>
              <a:off x="249692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Metrics</a:t>
              </a:r>
              <a:endParaRPr sz="4800">
                <a:latin typeface="Source Sans Pro"/>
                <a:ea typeface="Source Sans Pro"/>
                <a:cs typeface="Source Sans Pro"/>
                <a:sym typeface="Source Sans Pro"/>
              </a:endParaRPr>
            </a:p>
          </p:txBody>
        </p:sp>
        <p:sp>
          <p:nvSpPr>
            <p:cNvPr id="552" name="Google Shape;552;p16"/>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16"/>
          <p:cNvSpPr txBox="1"/>
          <p:nvPr/>
        </p:nvSpPr>
        <p:spPr>
          <a:xfrm>
            <a:off x="24890725" y="9510825"/>
            <a:ext cx="10750200" cy="5424300"/>
          </a:xfrm>
          <a:prstGeom prst="rect">
            <a:avLst/>
          </a:prstGeom>
          <a:noFill/>
          <a:ln>
            <a:noFill/>
          </a:ln>
        </p:spPr>
        <p:txBody>
          <a:bodyPr anchorCtr="0" anchor="t" bIns="91425" lIns="91425" spcFirstLastPara="1" rIns="91425" wrap="square" tIns="0">
            <a:noAutofit/>
          </a:bodyPr>
          <a:lstStyle/>
          <a:p>
            <a:pPr indent="45720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Velocity - </a:t>
            </a:r>
            <a:r>
              <a:rPr lang="en-US" sz="2800">
                <a:solidFill>
                  <a:schemeClr val="dk1"/>
                </a:solidFill>
                <a:latin typeface="Source Sans Pro"/>
                <a:ea typeface="Source Sans Pro"/>
                <a:cs typeface="Source Sans Pro"/>
                <a:sym typeface="Source Sans Pro"/>
              </a:rPr>
              <a:t>Story Points Committed vs. Story Points Completed per sprint to plan future sprints better.</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solidFill>
                <a:schemeClr val="dk1"/>
              </a:solidFill>
              <a:latin typeface="Source Sans Pro"/>
              <a:ea typeface="Source Sans Pro"/>
              <a:cs typeface="Source Sans Pro"/>
              <a:sym typeface="Source Sans Pro"/>
            </a:endParaRPr>
          </a:p>
          <a:p>
            <a:pPr indent="45720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Test Time - </a:t>
            </a:r>
            <a:r>
              <a:rPr lang="en-US" sz="2800">
                <a:solidFill>
                  <a:schemeClr val="dk1"/>
                </a:solidFill>
                <a:latin typeface="Source Sans Pro"/>
                <a:ea typeface="Source Sans Pro"/>
                <a:cs typeface="Source Sans Pro"/>
                <a:sym typeface="Source Sans Pro"/>
              </a:rPr>
              <a:t>The total time to run the test plan divided by total tests, to predict future test times.</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solidFill>
                <a:schemeClr val="dk1"/>
              </a:solidFill>
              <a:latin typeface="Source Sans Pro"/>
              <a:ea typeface="Source Sans Pro"/>
              <a:cs typeface="Source Sans Pro"/>
              <a:sym typeface="Source Sans Pro"/>
            </a:endParaRPr>
          </a:p>
          <a:p>
            <a:pPr indent="45720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Defect Discovery to Resolution - </a:t>
            </a:r>
            <a:r>
              <a:rPr lang="en-US" sz="2800">
                <a:solidFill>
                  <a:schemeClr val="dk1"/>
                </a:solidFill>
                <a:latin typeface="Source Sans Pro"/>
                <a:ea typeface="Source Sans Pro"/>
                <a:cs typeface="Source Sans Pro"/>
                <a:sym typeface="Source Sans Pro"/>
              </a:rPr>
              <a:t>The total time to resolve defects divided by number of defects found to make planning our testing / defect resolution allotment better.</a:t>
            </a:r>
            <a:endParaRPr sz="2800">
              <a:solidFill>
                <a:schemeClr val="dk1"/>
              </a:solidFill>
              <a:latin typeface="Source Sans Pro"/>
              <a:ea typeface="Source Sans Pro"/>
              <a:cs typeface="Source Sans Pro"/>
              <a:sym typeface="Source Sans Pro"/>
            </a:endParaRPr>
          </a:p>
          <a:p>
            <a:pPr indent="45720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effort per person - </a:t>
            </a:r>
            <a:r>
              <a:rPr lang="en-US" sz="2800">
                <a:solidFill>
                  <a:schemeClr val="dk1"/>
                </a:solidFill>
                <a:latin typeface="Source Sans Pro"/>
                <a:ea typeface="Source Sans Pro"/>
                <a:cs typeface="Source Sans Pro"/>
                <a:sym typeface="Source Sans Pro"/>
              </a:rPr>
              <a:t>The total number of hours spent per sprint divided by the team size to give us a better idea of how much time we should commit each sprint.</a:t>
            </a:r>
            <a:endParaRPr sz="2800">
              <a:solidFill>
                <a:schemeClr val="dk1"/>
              </a:solidFill>
              <a:latin typeface="Source Sans Pro"/>
              <a:ea typeface="Source Sans Pro"/>
              <a:cs typeface="Source Sans Pro"/>
              <a:sym typeface="Source Sans Pro"/>
            </a:endParaRPr>
          </a:p>
        </p:txBody>
      </p:sp>
      <p:grpSp>
        <p:nvGrpSpPr>
          <p:cNvPr id="554" name="Google Shape;554;p16"/>
          <p:cNvGrpSpPr/>
          <p:nvPr/>
        </p:nvGrpSpPr>
        <p:grpSpPr>
          <a:xfrm>
            <a:off x="12565475" y="6385760"/>
            <a:ext cx="640080" cy="640062"/>
            <a:chOff x="12604400" y="5064300"/>
            <a:chExt cx="914400" cy="914505"/>
          </a:xfrm>
        </p:grpSpPr>
        <p:sp>
          <p:nvSpPr>
            <p:cNvPr id="555" name="Google Shape;555;p16"/>
            <p:cNvSpPr/>
            <p:nvPr/>
          </p:nvSpPr>
          <p:spPr>
            <a:xfrm>
              <a:off x="12604400" y="5064300"/>
              <a:ext cx="914400" cy="9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6"/>
            <p:cNvSpPr/>
            <p:nvPr/>
          </p:nvSpPr>
          <p:spPr>
            <a:xfrm>
              <a:off x="12604400" y="5155600"/>
              <a:ext cx="914400" cy="82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6"/>
            <p:cNvSpPr/>
            <p:nvPr/>
          </p:nvSpPr>
          <p:spPr>
            <a:xfrm>
              <a:off x="12604400" y="5155600"/>
              <a:ext cx="457200" cy="4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6"/>
            <p:cNvSpPr/>
            <p:nvPr/>
          </p:nvSpPr>
          <p:spPr>
            <a:xfrm>
              <a:off x="13061600" y="5567205"/>
              <a:ext cx="457200" cy="4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6"/>
            <p:cNvSpPr/>
            <p:nvPr/>
          </p:nvSpPr>
          <p:spPr>
            <a:xfrm>
              <a:off x="12628388" y="5181000"/>
              <a:ext cx="3201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6"/>
            <p:cNvSpPr/>
            <p:nvPr/>
          </p:nvSpPr>
          <p:spPr>
            <a:xfrm>
              <a:off x="13083147" y="518100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6"/>
            <p:cNvSpPr/>
            <p:nvPr/>
          </p:nvSpPr>
          <p:spPr>
            <a:xfrm>
              <a:off x="12628397" y="558995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6"/>
            <p:cNvSpPr/>
            <p:nvPr/>
          </p:nvSpPr>
          <p:spPr>
            <a:xfrm>
              <a:off x="13083147" y="558995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6"/>
            <p:cNvSpPr/>
            <p:nvPr/>
          </p:nvSpPr>
          <p:spPr>
            <a:xfrm>
              <a:off x="12628411" y="5087250"/>
              <a:ext cx="6231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16"/>
          <p:cNvGrpSpPr/>
          <p:nvPr/>
        </p:nvGrpSpPr>
        <p:grpSpPr>
          <a:xfrm>
            <a:off x="12565475" y="7723839"/>
            <a:ext cx="640080" cy="640080"/>
            <a:chOff x="12604400" y="6209075"/>
            <a:chExt cx="914400" cy="914400"/>
          </a:xfrm>
        </p:grpSpPr>
        <p:sp>
          <p:nvSpPr>
            <p:cNvPr id="565" name="Google Shape;565;p16"/>
            <p:cNvSpPr/>
            <p:nvPr/>
          </p:nvSpPr>
          <p:spPr>
            <a:xfrm>
              <a:off x="12833000" y="6209075"/>
              <a:ext cx="2145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6"/>
            <p:cNvSpPr/>
            <p:nvPr/>
          </p:nvSpPr>
          <p:spPr>
            <a:xfrm>
              <a:off x="12886000" y="6392075"/>
              <a:ext cx="2145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6"/>
            <p:cNvSpPr/>
            <p:nvPr/>
          </p:nvSpPr>
          <p:spPr>
            <a:xfrm>
              <a:off x="12833000" y="6575075"/>
              <a:ext cx="3066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p:nvPr/>
          </p:nvSpPr>
          <p:spPr>
            <a:xfrm>
              <a:off x="12833000" y="6758075"/>
              <a:ext cx="5919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6"/>
            <p:cNvSpPr/>
            <p:nvPr/>
          </p:nvSpPr>
          <p:spPr>
            <a:xfrm>
              <a:off x="12926900" y="6941075"/>
              <a:ext cx="5919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6"/>
            <p:cNvSpPr/>
            <p:nvPr/>
          </p:nvSpPr>
          <p:spPr>
            <a:xfrm>
              <a:off x="12604400" y="62090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16"/>
          <p:cNvGrpSpPr/>
          <p:nvPr/>
        </p:nvGrpSpPr>
        <p:grpSpPr>
          <a:xfrm>
            <a:off x="12565448" y="5257990"/>
            <a:ext cx="640118" cy="624080"/>
            <a:chOff x="12638599" y="5081839"/>
            <a:chExt cx="908226" cy="898344"/>
          </a:xfrm>
        </p:grpSpPr>
        <p:sp>
          <p:nvSpPr>
            <p:cNvPr id="572" name="Google Shape;572;p16"/>
            <p:cNvSpPr/>
            <p:nvPr/>
          </p:nvSpPr>
          <p:spPr>
            <a:xfrm>
              <a:off x="12861900" y="5522983"/>
              <a:ext cx="457200" cy="457200"/>
            </a:xfrm>
            <a:prstGeom prst="rect">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6"/>
            <p:cNvSpPr/>
            <p:nvPr/>
          </p:nvSpPr>
          <p:spPr>
            <a:xfrm rot="-3908678">
              <a:off x="12837330" y="5416196"/>
              <a:ext cx="867891" cy="205486"/>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6"/>
            <p:cNvSpPr/>
            <p:nvPr/>
          </p:nvSpPr>
          <p:spPr>
            <a:xfrm rot="1492549">
              <a:off x="12654291" y="5632476"/>
              <a:ext cx="596216" cy="205486"/>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5" name="Google Shape;575;p16"/>
          <p:cNvPicPr preferRelativeResize="0"/>
          <p:nvPr/>
        </p:nvPicPr>
        <p:blipFill>
          <a:blip r:embed="rId26">
            <a:alphaModFix/>
          </a:blip>
          <a:stretch>
            <a:fillRect/>
          </a:stretch>
        </p:blipFill>
        <p:spPr>
          <a:xfrm>
            <a:off x="12514438" y="10433844"/>
            <a:ext cx="731520" cy="754144"/>
          </a:xfrm>
          <a:prstGeom prst="rect">
            <a:avLst/>
          </a:prstGeom>
          <a:noFill/>
          <a:ln>
            <a:noFill/>
          </a:ln>
        </p:spPr>
      </p:pic>
      <p:grpSp>
        <p:nvGrpSpPr>
          <p:cNvPr id="576" name="Google Shape;576;p16"/>
          <p:cNvGrpSpPr/>
          <p:nvPr/>
        </p:nvGrpSpPr>
        <p:grpSpPr>
          <a:xfrm>
            <a:off x="12368310" y="8922125"/>
            <a:ext cx="1034400" cy="1034400"/>
            <a:chOff x="12362997" y="8326725"/>
            <a:chExt cx="1034400" cy="1034400"/>
          </a:xfrm>
        </p:grpSpPr>
        <p:grpSp>
          <p:nvGrpSpPr>
            <p:cNvPr id="577" name="Google Shape;577;p16"/>
            <p:cNvGrpSpPr/>
            <p:nvPr/>
          </p:nvGrpSpPr>
          <p:grpSpPr>
            <a:xfrm>
              <a:off x="12519752" y="8473563"/>
              <a:ext cx="731496" cy="731520"/>
              <a:chOff x="12633288" y="8141875"/>
              <a:chExt cx="918850" cy="914400"/>
            </a:xfrm>
          </p:grpSpPr>
          <p:sp>
            <p:nvSpPr>
              <p:cNvPr id="578" name="Google Shape;578;p16"/>
              <p:cNvSpPr/>
              <p:nvPr/>
            </p:nvSpPr>
            <p:spPr>
              <a:xfrm>
                <a:off x="12633288"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6"/>
              <p:cNvSpPr/>
              <p:nvPr/>
            </p:nvSpPr>
            <p:spPr>
              <a:xfrm>
                <a:off x="12978413"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6"/>
              <p:cNvSpPr/>
              <p:nvPr/>
            </p:nvSpPr>
            <p:spPr>
              <a:xfrm>
                <a:off x="13323538"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6"/>
              <p:cNvSpPr/>
              <p:nvPr/>
            </p:nvSpPr>
            <p:spPr>
              <a:xfrm>
                <a:off x="12657012" y="81627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6"/>
              <p:cNvSpPr/>
              <p:nvPr/>
            </p:nvSpPr>
            <p:spPr>
              <a:xfrm>
                <a:off x="12657012" y="8284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a:off x="13001237" y="81627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6"/>
              <p:cNvSpPr/>
              <p:nvPr/>
            </p:nvSpPr>
            <p:spPr>
              <a:xfrm>
                <a:off x="13001237" y="82849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6"/>
              <p:cNvSpPr/>
              <p:nvPr/>
            </p:nvSpPr>
            <p:spPr>
              <a:xfrm>
                <a:off x="13001237" y="84071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6"/>
              <p:cNvSpPr/>
              <p:nvPr/>
            </p:nvSpPr>
            <p:spPr>
              <a:xfrm>
                <a:off x="12657024" y="84071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6"/>
              <p:cNvSpPr/>
              <p:nvPr/>
            </p:nvSpPr>
            <p:spPr>
              <a:xfrm>
                <a:off x="12657024" y="85293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6"/>
              <p:cNvSpPr/>
              <p:nvPr/>
            </p:nvSpPr>
            <p:spPr>
              <a:xfrm>
                <a:off x="12657012" y="86515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6"/>
              <p:cNvSpPr/>
              <p:nvPr/>
            </p:nvSpPr>
            <p:spPr>
              <a:xfrm>
                <a:off x="13345437" y="81627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6"/>
              <p:cNvSpPr/>
              <p:nvPr/>
            </p:nvSpPr>
            <p:spPr>
              <a:xfrm>
                <a:off x="13345437" y="8284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6"/>
              <p:cNvSpPr/>
              <p:nvPr/>
            </p:nvSpPr>
            <p:spPr>
              <a:xfrm>
                <a:off x="13345449" y="84071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6"/>
              <p:cNvSpPr/>
              <p:nvPr/>
            </p:nvSpPr>
            <p:spPr>
              <a:xfrm>
                <a:off x="13345449" y="85293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6"/>
              <p:cNvSpPr/>
              <p:nvPr/>
            </p:nvSpPr>
            <p:spPr>
              <a:xfrm>
                <a:off x="13345437" y="86515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6"/>
              <p:cNvSpPr/>
              <p:nvPr/>
            </p:nvSpPr>
            <p:spPr>
              <a:xfrm>
                <a:off x="13345437" y="87737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6"/>
              <p:cNvSpPr/>
              <p:nvPr/>
            </p:nvSpPr>
            <p:spPr>
              <a:xfrm>
                <a:off x="13345437" y="8895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16"/>
            <p:cNvSpPr/>
            <p:nvPr/>
          </p:nvSpPr>
          <p:spPr>
            <a:xfrm rot="-2700000">
              <a:off x="12514481" y="8478209"/>
              <a:ext cx="731431" cy="731431"/>
            </a:xfrm>
            <a:prstGeom prst="plus">
              <a:avLst>
                <a:gd fmla="val 42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6"/>
          <p:cNvGrpSpPr/>
          <p:nvPr/>
        </p:nvGrpSpPr>
        <p:grpSpPr>
          <a:xfrm>
            <a:off x="12514500" y="12071425"/>
            <a:ext cx="731400" cy="731400"/>
            <a:chOff x="12514500" y="10712713"/>
            <a:chExt cx="731400" cy="731400"/>
          </a:xfrm>
        </p:grpSpPr>
        <p:sp>
          <p:nvSpPr>
            <p:cNvPr id="598" name="Google Shape;598;p16"/>
            <p:cNvSpPr/>
            <p:nvPr/>
          </p:nvSpPr>
          <p:spPr>
            <a:xfrm>
              <a:off x="12514500" y="10712713"/>
              <a:ext cx="731400" cy="731400"/>
            </a:xfrm>
            <a:prstGeom prst="snip1Rect">
              <a:avLst>
                <a:gd fmla="val 37254"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a:off x="12560100" y="10758325"/>
              <a:ext cx="4143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6"/>
            <p:cNvSpPr/>
            <p:nvPr/>
          </p:nvSpPr>
          <p:spPr>
            <a:xfrm>
              <a:off x="12560100" y="10894775"/>
              <a:ext cx="4143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6"/>
            <p:cNvSpPr/>
            <p:nvPr/>
          </p:nvSpPr>
          <p:spPr>
            <a:xfrm>
              <a:off x="12560100" y="110312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6"/>
            <p:cNvSpPr/>
            <p:nvPr/>
          </p:nvSpPr>
          <p:spPr>
            <a:xfrm>
              <a:off x="12560100" y="111683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a:off x="12560100" y="113054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6"/>
            <p:cNvSpPr/>
            <p:nvPr/>
          </p:nvSpPr>
          <p:spPr>
            <a:xfrm>
              <a:off x="12971700" y="10712725"/>
              <a:ext cx="274200" cy="274200"/>
            </a:xfrm>
            <a:prstGeom prst="rtTriangl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16"/>
          <p:cNvGrpSpPr/>
          <p:nvPr/>
        </p:nvGrpSpPr>
        <p:grpSpPr>
          <a:xfrm>
            <a:off x="12514500" y="13621113"/>
            <a:ext cx="731400" cy="731400"/>
            <a:chOff x="12514500" y="11681725"/>
            <a:chExt cx="731400" cy="731400"/>
          </a:xfrm>
        </p:grpSpPr>
        <p:sp>
          <p:nvSpPr>
            <p:cNvPr id="606" name="Google Shape;606;p16"/>
            <p:cNvSpPr/>
            <p:nvPr/>
          </p:nvSpPr>
          <p:spPr>
            <a:xfrm>
              <a:off x="12514500" y="11681725"/>
              <a:ext cx="7314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6"/>
            <p:cNvSpPr/>
            <p:nvPr/>
          </p:nvSpPr>
          <p:spPr>
            <a:xfrm>
              <a:off x="12605850" y="11743342"/>
              <a:ext cx="548700" cy="274200"/>
            </a:xfrm>
            <a:prstGeom prst="wedgeRoundRectCallout">
              <a:avLst>
                <a:gd fmla="val -64334" name="adj1"/>
                <a:gd fmla="val -32969" name="adj2"/>
                <a:gd fmla="val 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6"/>
            <p:cNvSpPr/>
            <p:nvPr/>
          </p:nvSpPr>
          <p:spPr>
            <a:xfrm flipH="1">
              <a:off x="12605838" y="12081440"/>
              <a:ext cx="548700" cy="274200"/>
            </a:xfrm>
            <a:prstGeom prst="wedgeRoundRectCallout">
              <a:avLst>
                <a:gd fmla="val -64334" name="adj1"/>
                <a:gd fmla="val -32969" name="adj2"/>
                <a:gd fmla="val 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16"/>
          <p:cNvSpPr txBox="1"/>
          <p:nvPr/>
        </p:nvSpPr>
        <p:spPr>
          <a:xfrm>
            <a:off x="13397400" y="6261730"/>
            <a:ext cx="102222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Originally, we kept  track of work planned and work done on weekly 4-up charts</a:t>
            </a:r>
            <a:endParaRPr sz="2800">
              <a:latin typeface="Source Sans Pro"/>
              <a:ea typeface="Source Sans Pro"/>
              <a:cs typeface="Source Sans Pro"/>
              <a:sym typeface="Source Sans Pro"/>
            </a:endParaRPr>
          </a:p>
        </p:txBody>
      </p:sp>
      <p:sp>
        <p:nvSpPr>
          <p:cNvPr id="610" name="Google Shape;610;p16"/>
          <p:cNvSpPr txBox="1"/>
          <p:nvPr/>
        </p:nvSpPr>
        <p:spPr>
          <a:xfrm>
            <a:off x="13397388" y="74047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To form a “bigger picture,” we made a spreadsheet-style Gantt chart. We separated tasks in to “releases” with the relevant tasks grouped together.</a:t>
            </a:r>
            <a:endParaRPr sz="2800">
              <a:latin typeface="Source Sans Pro"/>
              <a:ea typeface="Source Sans Pro"/>
              <a:cs typeface="Source Sans Pro"/>
              <a:sym typeface="Source Sans Pro"/>
            </a:endParaRPr>
          </a:p>
        </p:txBody>
      </p:sp>
      <p:sp>
        <p:nvSpPr>
          <p:cNvPr id="611" name="Google Shape;611;p16"/>
          <p:cNvSpPr txBox="1"/>
          <p:nvPr/>
        </p:nvSpPr>
        <p:spPr>
          <a:xfrm>
            <a:off x="13397388" y="9004930"/>
            <a:ext cx="102222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We tried to use card-style tracking tools such as Trello, to no avail.</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Eventually we started forming work in to 2-week Sprints</a:t>
            </a:r>
            <a:endParaRPr sz="2800">
              <a:latin typeface="Source Sans Pro"/>
              <a:ea typeface="Source Sans Pro"/>
              <a:cs typeface="Source Sans Pro"/>
              <a:sym typeface="Source Sans Pro"/>
            </a:endParaRPr>
          </a:p>
        </p:txBody>
      </p:sp>
      <p:sp>
        <p:nvSpPr>
          <p:cNvPr id="612" name="Google Shape;612;p16"/>
          <p:cNvSpPr txBox="1"/>
          <p:nvPr/>
        </p:nvSpPr>
        <p:spPr>
          <a:xfrm>
            <a:off x="13397388" y="101479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Once the second semester started, we were looking for a story tracking tool.We considered BizCloud’s Redmine but decided to host our own Jira.</a:t>
            </a:r>
            <a:endParaRPr sz="2800">
              <a:latin typeface="Source Sans Pro"/>
              <a:ea typeface="Source Sans Pro"/>
              <a:cs typeface="Source Sans Pro"/>
              <a:sym typeface="Source Sans Pro"/>
            </a:endParaRPr>
          </a:p>
        </p:txBody>
      </p:sp>
      <p:sp>
        <p:nvSpPr>
          <p:cNvPr id="613" name="Google Shape;613;p16"/>
          <p:cNvSpPr txBox="1"/>
          <p:nvPr/>
        </p:nvSpPr>
        <p:spPr>
          <a:xfrm>
            <a:off x="13395960" y="117481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We laid out a high-level schedule of what we wanted to accomplish each sprint and adjusted our sprints based on different commitments that arose.</a:t>
            </a:r>
            <a:endParaRPr sz="2800">
              <a:latin typeface="Source Sans Pro"/>
              <a:ea typeface="Source Sans Pro"/>
              <a:cs typeface="Source Sans Pro"/>
              <a:sym typeface="Source Sans Pro"/>
            </a:endParaRPr>
          </a:p>
        </p:txBody>
      </p:sp>
      <p:sp>
        <p:nvSpPr>
          <p:cNvPr id="614" name="Google Shape;614;p16"/>
          <p:cNvSpPr txBox="1"/>
          <p:nvPr/>
        </p:nvSpPr>
        <p:spPr>
          <a:xfrm>
            <a:off x="13395960" y="133483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Daily standups, better communication, weekly planning meetings and the revamped process kept us on track much better than the previous process.</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p:txBody>
      </p:sp>
      <p:sp>
        <p:nvSpPr>
          <p:cNvPr id="615" name="Google Shape;615;p16"/>
          <p:cNvSpPr/>
          <p:nvPr/>
        </p:nvSpPr>
        <p:spPr>
          <a:xfrm>
            <a:off x="24998825" y="13459669"/>
            <a:ext cx="274200" cy="274200"/>
          </a:xfrm>
          <a:prstGeom prst="roundRect">
            <a:avLst>
              <a:gd fmla="val 16667" name="adj"/>
            </a:avLst>
          </a:prstGeom>
          <a:solidFill>
            <a:srgbClr val="0F9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6"/>
          <p:cNvSpPr/>
          <p:nvPr/>
        </p:nvSpPr>
        <p:spPr>
          <a:xfrm>
            <a:off x="24998813" y="10885009"/>
            <a:ext cx="274200" cy="274200"/>
          </a:xfrm>
          <a:prstGeom prst="roundRect">
            <a:avLst>
              <a:gd fmla="val 16667" name="adj"/>
            </a:avLst>
          </a:prstGeom>
          <a:solidFill>
            <a:srgbClr val="DB4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6"/>
          <p:cNvSpPr/>
          <p:nvPr/>
        </p:nvSpPr>
        <p:spPr>
          <a:xfrm>
            <a:off x="24998825" y="12172352"/>
            <a:ext cx="274200" cy="274200"/>
          </a:xfrm>
          <a:prstGeom prst="roundRect">
            <a:avLst>
              <a:gd fmla="val 16667" name="adj"/>
            </a:avLst>
          </a:prstGeom>
          <a:solidFill>
            <a:srgbClr val="F4B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6"/>
          <p:cNvSpPr/>
          <p:nvPr/>
        </p:nvSpPr>
        <p:spPr>
          <a:xfrm>
            <a:off x="24998825" y="9597950"/>
            <a:ext cx="274200" cy="274200"/>
          </a:xfrm>
          <a:prstGeom prst="roundRect">
            <a:avLst>
              <a:gd fmla="val 16667"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9" name="Google Shape;619;p16" title="Chart"/>
          <p:cNvPicPr preferRelativeResize="0"/>
          <p:nvPr/>
        </p:nvPicPr>
        <p:blipFill>
          <a:blip r:embed="rId27">
            <a:alphaModFix/>
          </a:blip>
          <a:stretch>
            <a:fillRect/>
          </a:stretch>
        </p:blipFill>
        <p:spPr>
          <a:xfrm>
            <a:off x="24921250" y="5162675"/>
            <a:ext cx="10750199" cy="4206582"/>
          </a:xfrm>
          <a:prstGeom prst="rect">
            <a:avLst/>
          </a:prstGeom>
          <a:noFill/>
          <a:ln>
            <a:noFill/>
          </a:ln>
        </p:spPr>
      </p:pic>
      <p:sp>
        <p:nvSpPr>
          <p:cNvPr id="620" name="Google Shape;620;p16"/>
          <p:cNvSpPr/>
          <p:nvPr/>
        </p:nvSpPr>
        <p:spPr>
          <a:xfrm>
            <a:off x="0" y="27018125"/>
            <a:ext cx="36576000" cy="4674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17"/>
          <p:cNvSpPr/>
          <p:nvPr/>
        </p:nvSpPr>
        <p:spPr>
          <a:xfrm>
            <a:off x="0" y="15388475"/>
            <a:ext cx="36576000" cy="12043500"/>
          </a:xfrm>
          <a:prstGeom prst="rect">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177950" y="-179675"/>
            <a:ext cx="37029600" cy="4054800"/>
          </a:xfrm>
          <a:prstGeom prst="rect">
            <a:avLst/>
          </a:prstGeom>
          <a:noFill/>
          <a:ln cap="flat" cmpd="sng" w="76200">
            <a:solidFill>
              <a:srgbClr val="3D85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7" name="Google Shape;627;p17"/>
          <p:cNvSpPr txBox="1"/>
          <p:nvPr/>
        </p:nvSpPr>
        <p:spPr>
          <a:xfrm>
            <a:off x="649988" y="228600"/>
            <a:ext cx="22174200" cy="14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7200"/>
              <a:buFont typeface="Arial"/>
              <a:buNone/>
            </a:pPr>
            <a:r>
              <a:rPr b="1" lang="en-US" sz="9600">
                <a:solidFill>
                  <a:schemeClr val="dk2"/>
                </a:solidFill>
                <a:latin typeface="Source Sans Pro"/>
                <a:ea typeface="Source Sans Pro"/>
                <a:cs typeface="Source Sans Pro"/>
                <a:sym typeface="Source Sans Pro"/>
              </a:rPr>
              <a:t>InfoKiosk / E-Bulletin</a:t>
            </a:r>
            <a:endParaRPr b="1" i="0" sz="9600" u="none" cap="none" strike="noStrike">
              <a:solidFill>
                <a:schemeClr val="dk2"/>
              </a:solidFill>
              <a:latin typeface="Source Sans Pro"/>
              <a:ea typeface="Source Sans Pro"/>
              <a:cs typeface="Source Sans Pro"/>
              <a:sym typeface="Source Sans Pro"/>
            </a:endParaRPr>
          </a:p>
        </p:txBody>
      </p:sp>
      <p:sp>
        <p:nvSpPr>
          <p:cNvPr id="628" name="Google Shape;628;p17"/>
          <p:cNvSpPr txBox="1"/>
          <p:nvPr/>
        </p:nvSpPr>
        <p:spPr>
          <a:xfrm>
            <a:off x="2590800" y="1867862"/>
            <a:ext cx="21336000" cy="83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5200">
                <a:solidFill>
                  <a:schemeClr val="dk1"/>
                </a:solidFill>
                <a:latin typeface="Syncopate"/>
                <a:ea typeface="Syncopate"/>
                <a:cs typeface="Syncopate"/>
                <a:sym typeface="Syncopate"/>
              </a:rPr>
              <a:t>Celestial Orca</a:t>
            </a:r>
            <a:endParaRPr sz="5200">
              <a:solidFill>
                <a:schemeClr val="dk1"/>
              </a:solidFill>
              <a:latin typeface="Syncopate"/>
              <a:ea typeface="Syncopate"/>
              <a:cs typeface="Syncopate"/>
              <a:sym typeface="Syncopate"/>
            </a:endParaRPr>
          </a:p>
        </p:txBody>
      </p:sp>
      <p:pic>
        <p:nvPicPr>
          <p:cNvPr descr="SE-Logo-Blue-Stacked" id="629" name="Google Shape;629;p17"/>
          <p:cNvPicPr preferRelativeResize="0"/>
          <p:nvPr/>
        </p:nvPicPr>
        <p:blipFill rotWithShape="1">
          <a:blip r:embed="rId3">
            <a:alphaModFix/>
          </a:blip>
          <a:srcRect b="0" l="0" r="0" t="0"/>
          <a:stretch/>
        </p:blipFill>
        <p:spPr>
          <a:xfrm>
            <a:off x="28897662" y="473054"/>
            <a:ext cx="2464800" cy="2993396"/>
          </a:xfrm>
          <a:prstGeom prst="rect">
            <a:avLst/>
          </a:prstGeom>
          <a:noFill/>
          <a:ln>
            <a:noFill/>
          </a:ln>
        </p:spPr>
      </p:pic>
      <p:sp>
        <p:nvSpPr>
          <p:cNvPr id="630" name="Google Shape;630;p17"/>
          <p:cNvSpPr txBox="1"/>
          <p:nvPr/>
        </p:nvSpPr>
        <p:spPr>
          <a:xfrm>
            <a:off x="2590800" y="2667000"/>
            <a:ext cx="18254700" cy="1265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200">
                <a:solidFill>
                  <a:schemeClr val="dk1"/>
                </a:solidFill>
                <a:latin typeface="Syncopate"/>
                <a:ea typeface="Syncopate"/>
                <a:cs typeface="Syncopate"/>
                <a:sym typeface="Syncopate"/>
              </a:rPr>
              <a:t>project coaCh: Kal Rabb</a:t>
            </a:r>
            <a:endParaRPr sz="3200">
              <a:solidFill>
                <a:schemeClr val="dk1"/>
              </a:solidFill>
              <a:latin typeface="Syncopate"/>
              <a:ea typeface="Syncopate"/>
              <a:cs typeface="Syncopate"/>
              <a:sym typeface="Syncopate"/>
            </a:endParaRPr>
          </a:p>
          <a:p>
            <a:pPr indent="0" lvl="0" marL="0" marR="0" rtl="0" algn="l">
              <a:lnSpc>
                <a:spcPct val="100000"/>
              </a:lnSpc>
              <a:spcBef>
                <a:spcPts val="0"/>
              </a:spcBef>
              <a:spcAft>
                <a:spcPts val="0"/>
              </a:spcAft>
              <a:buNone/>
            </a:pPr>
            <a:r>
              <a:rPr lang="en-US" sz="3200">
                <a:solidFill>
                  <a:schemeClr val="dk1"/>
                </a:solidFill>
                <a:latin typeface="Syncopate"/>
                <a:ea typeface="Syncopate"/>
                <a:cs typeface="Syncopate"/>
                <a:sym typeface="Syncopate"/>
              </a:rPr>
              <a:t>Philip Bedward    Daniel Cox    Matthew Dunn    Aaron Liu</a:t>
            </a:r>
            <a:endParaRPr sz="3200">
              <a:solidFill>
                <a:schemeClr val="dk1"/>
              </a:solidFill>
              <a:latin typeface="Syncopate"/>
              <a:ea typeface="Syncopate"/>
              <a:cs typeface="Syncopate"/>
              <a:sym typeface="Syncopate"/>
            </a:endParaRPr>
          </a:p>
        </p:txBody>
      </p:sp>
      <p:pic>
        <p:nvPicPr>
          <p:cNvPr id="631" name="Google Shape;631;p17"/>
          <p:cNvPicPr preferRelativeResize="0"/>
          <p:nvPr/>
        </p:nvPicPr>
        <p:blipFill rotWithShape="1">
          <a:blip r:embed="rId4">
            <a:alphaModFix/>
          </a:blip>
          <a:srcRect b="4525" l="0" r="0" t="0"/>
          <a:stretch/>
        </p:blipFill>
        <p:spPr>
          <a:xfrm>
            <a:off x="31867400" y="177975"/>
            <a:ext cx="3820050" cy="3623125"/>
          </a:xfrm>
          <a:prstGeom prst="rect">
            <a:avLst/>
          </a:prstGeom>
          <a:noFill/>
          <a:ln>
            <a:noFill/>
          </a:ln>
        </p:spPr>
      </p:pic>
      <p:pic>
        <p:nvPicPr>
          <p:cNvPr id="632" name="Google Shape;632;p17"/>
          <p:cNvPicPr preferRelativeResize="0"/>
          <p:nvPr/>
        </p:nvPicPr>
        <p:blipFill>
          <a:blip r:embed="rId5">
            <a:alphaModFix/>
          </a:blip>
          <a:stretch>
            <a:fillRect/>
          </a:stretch>
        </p:blipFill>
        <p:spPr>
          <a:xfrm>
            <a:off x="25141581" y="233500"/>
            <a:ext cx="3251144" cy="3453300"/>
          </a:xfrm>
          <a:prstGeom prst="rect">
            <a:avLst/>
          </a:prstGeom>
          <a:noFill/>
          <a:ln>
            <a:noFill/>
          </a:ln>
        </p:spPr>
      </p:pic>
      <p:pic>
        <p:nvPicPr>
          <p:cNvPr id="633" name="Google Shape;633;p17"/>
          <p:cNvPicPr preferRelativeResize="0"/>
          <p:nvPr/>
        </p:nvPicPr>
        <p:blipFill>
          <a:blip r:embed="rId6">
            <a:alphaModFix/>
          </a:blip>
          <a:stretch>
            <a:fillRect/>
          </a:stretch>
        </p:blipFill>
        <p:spPr>
          <a:xfrm>
            <a:off x="24913438" y="19629120"/>
            <a:ext cx="3185650" cy="2055903"/>
          </a:xfrm>
          <a:prstGeom prst="rect">
            <a:avLst/>
          </a:prstGeom>
          <a:noFill/>
          <a:ln>
            <a:noFill/>
          </a:ln>
        </p:spPr>
      </p:pic>
      <p:pic>
        <p:nvPicPr>
          <p:cNvPr id="634" name="Google Shape;634;p17"/>
          <p:cNvPicPr preferRelativeResize="0"/>
          <p:nvPr/>
        </p:nvPicPr>
        <p:blipFill>
          <a:blip r:embed="rId7">
            <a:alphaModFix/>
          </a:blip>
          <a:stretch>
            <a:fillRect/>
          </a:stretch>
        </p:blipFill>
        <p:spPr>
          <a:xfrm>
            <a:off x="762000" y="19785638"/>
            <a:ext cx="3185647" cy="2057401"/>
          </a:xfrm>
          <a:prstGeom prst="rect">
            <a:avLst/>
          </a:prstGeom>
          <a:noFill/>
          <a:ln>
            <a:noFill/>
          </a:ln>
        </p:spPr>
      </p:pic>
      <p:pic>
        <p:nvPicPr>
          <p:cNvPr id="635" name="Google Shape;635;p17"/>
          <p:cNvPicPr preferRelativeResize="0"/>
          <p:nvPr/>
        </p:nvPicPr>
        <p:blipFill>
          <a:blip r:embed="rId8">
            <a:alphaModFix/>
          </a:blip>
          <a:stretch>
            <a:fillRect/>
          </a:stretch>
        </p:blipFill>
        <p:spPr>
          <a:xfrm>
            <a:off x="768000" y="2043100"/>
            <a:ext cx="1619549" cy="1643700"/>
          </a:xfrm>
          <a:prstGeom prst="rect">
            <a:avLst/>
          </a:prstGeom>
          <a:noFill/>
          <a:ln>
            <a:noFill/>
          </a:ln>
        </p:spPr>
      </p:pic>
      <p:pic>
        <p:nvPicPr>
          <p:cNvPr id="636" name="Google Shape;636;p17"/>
          <p:cNvPicPr preferRelativeResize="0"/>
          <p:nvPr/>
        </p:nvPicPr>
        <p:blipFill>
          <a:blip r:embed="rId9">
            <a:alphaModFix/>
          </a:blip>
          <a:stretch>
            <a:fillRect/>
          </a:stretch>
        </p:blipFill>
        <p:spPr>
          <a:xfrm>
            <a:off x="12542588" y="25430808"/>
            <a:ext cx="685802" cy="832756"/>
          </a:xfrm>
          <a:prstGeom prst="rect">
            <a:avLst/>
          </a:prstGeom>
          <a:noFill/>
          <a:ln>
            <a:noFill/>
          </a:ln>
        </p:spPr>
      </p:pic>
      <p:pic>
        <p:nvPicPr>
          <p:cNvPr id="637" name="Google Shape;637;p17"/>
          <p:cNvPicPr preferRelativeResize="0"/>
          <p:nvPr/>
        </p:nvPicPr>
        <p:blipFill>
          <a:blip r:embed="rId10">
            <a:alphaModFix/>
          </a:blip>
          <a:stretch>
            <a:fillRect/>
          </a:stretch>
        </p:blipFill>
        <p:spPr>
          <a:xfrm>
            <a:off x="12633308" y="19446738"/>
            <a:ext cx="583636" cy="708700"/>
          </a:xfrm>
          <a:prstGeom prst="rect">
            <a:avLst/>
          </a:prstGeom>
          <a:noFill/>
          <a:ln>
            <a:noFill/>
          </a:ln>
        </p:spPr>
      </p:pic>
      <p:pic>
        <p:nvPicPr>
          <p:cNvPr id="638" name="Google Shape;638;p17"/>
          <p:cNvPicPr preferRelativeResize="0"/>
          <p:nvPr/>
        </p:nvPicPr>
        <p:blipFill>
          <a:blip r:embed="rId11">
            <a:alphaModFix/>
          </a:blip>
          <a:stretch>
            <a:fillRect/>
          </a:stretch>
        </p:blipFill>
        <p:spPr>
          <a:xfrm>
            <a:off x="12604410" y="24488541"/>
            <a:ext cx="583636" cy="708700"/>
          </a:xfrm>
          <a:prstGeom prst="rect">
            <a:avLst/>
          </a:prstGeom>
          <a:noFill/>
          <a:ln>
            <a:noFill/>
          </a:ln>
        </p:spPr>
      </p:pic>
      <p:pic>
        <p:nvPicPr>
          <p:cNvPr id="639" name="Google Shape;639;p17"/>
          <p:cNvPicPr preferRelativeResize="0"/>
          <p:nvPr/>
        </p:nvPicPr>
        <p:blipFill>
          <a:blip r:embed="rId12">
            <a:alphaModFix/>
          </a:blip>
          <a:stretch>
            <a:fillRect/>
          </a:stretch>
        </p:blipFill>
        <p:spPr>
          <a:xfrm>
            <a:off x="12542591" y="23426566"/>
            <a:ext cx="685802" cy="828444"/>
          </a:xfrm>
          <a:prstGeom prst="rect">
            <a:avLst/>
          </a:prstGeom>
          <a:noFill/>
          <a:ln>
            <a:noFill/>
          </a:ln>
        </p:spPr>
      </p:pic>
      <p:pic>
        <p:nvPicPr>
          <p:cNvPr id="640" name="Google Shape;640;p17"/>
          <p:cNvPicPr preferRelativeResize="0"/>
          <p:nvPr/>
        </p:nvPicPr>
        <p:blipFill>
          <a:blip r:embed="rId13">
            <a:alphaModFix/>
          </a:blip>
          <a:stretch>
            <a:fillRect/>
          </a:stretch>
        </p:blipFill>
        <p:spPr>
          <a:xfrm>
            <a:off x="12633306" y="20465195"/>
            <a:ext cx="583636" cy="658675"/>
          </a:xfrm>
          <a:prstGeom prst="rect">
            <a:avLst/>
          </a:prstGeom>
          <a:noFill/>
          <a:ln>
            <a:noFill/>
          </a:ln>
        </p:spPr>
      </p:pic>
      <p:sp>
        <p:nvSpPr>
          <p:cNvPr id="641" name="Google Shape;641;p17"/>
          <p:cNvSpPr txBox="1"/>
          <p:nvPr/>
        </p:nvSpPr>
        <p:spPr>
          <a:xfrm>
            <a:off x="13586131" y="23479540"/>
            <a:ext cx="10750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Cloudfront</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Retrieve static content from S3  and serve it</a:t>
            </a:r>
            <a:endParaRPr b="1" sz="2800">
              <a:latin typeface="Source Sans Pro"/>
              <a:ea typeface="Source Sans Pro"/>
              <a:cs typeface="Source Sans Pro"/>
              <a:sym typeface="Source Sans Pro"/>
            </a:endParaRPr>
          </a:p>
        </p:txBody>
      </p:sp>
      <p:sp>
        <p:nvSpPr>
          <p:cNvPr id="642" name="Google Shape;642;p17"/>
          <p:cNvSpPr txBox="1"/>
          <p:nvPr/>
        </p:nvSpPr>
        <p:spPr>
          <a:xfrm>
            <a:off x="13586131" y="24506929"/>
            <a:ext cx="6067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S3</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latin typeface="Source Sans Pro"/>
                <a:ea typeface="Source Sans Pro"/>
                <a:cs typeface="Source Sans Pro"/>
                <a:sym typeface="Source Sans Pro"/>
              </a:rPr>
              <a:t>Stores the web app code</a:t>
            </a:r>
            <a:endParaRPr sz="2800">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643" name="Google Shape;643;p17"/>
          <p:cNvSpPr txBox="1"/>
          <p:nvPr/>
        </p:nvSpPr>
        <p:spPr>
          <a:xfrm>
            <a:off x="13586125" y="25552223"/>
            <a:ext cx="10750200" cy="77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API Gateway</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Calls lambdas when endpoints are accessed</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644" name="Google Shape;644;p17"/>
          <p:cNvSpPr txBox="1"/>
          <p:nvPr/>
        </p:nvSpPr>
        <p:spPr>
          <a:xfrm>
            <a:off x="13586131" y="19491200"/>
            <a:ext cx="8419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AWS Lambda</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Snippets of code to provide functionality</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645" name="Google Shape;645;p17"/>
          <p:cNvSpPr txBox="1"/>
          <p:nvPr/>
        </p:nvSpPr>
        <p:spPr>
          <a:xfrm>
            <a:off x="13586131" y="20440127"/>
            <a:ext cx="10750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RDS</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Lambdas commit updates to the database</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646" name="Google Shape;646;p17"/>
          <p:cNvSpPr txBox="1"/>
          <p:nvPr/>
        </p:nvSpPr>
        <p:spPr>
          <a:xfrm>
            <a:off x="24921250" y="16683575"/>
            <a:ext cx="10750200" cy="17508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Essentially a Virtual bulletin board; a place for different people to post information to a group. </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This includes job offerings, lost and found, apartments for rent, etc.</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Conceptually, they are digital post-it notes with a QR code that takes the user to an external link with more information</a:t>
            </a:r>
            <a:endParaRPr sz="2800">
              <a:latin typeface="Source Sans Pro"/>
              <a:ea typeface="Source Sans Pro"/>
              <a:cs typeface="Source Sans Pro"/>
              <a:sym typeface="Source Sans Pro"/>
            </a:endParaRPr>
          </a:p>
        </p:txBody>
      </p:sp>
      <p:sp>
        <p:nvSpPr>
          <p:cNvPr id="647" name="Google Shape;647;p17"/>
          <p:cNvSpPr txBox="1"/>
          <p:nvPr/>
        </p:nvSpPr>
        <p:spPr>
          <a:xfrm>
            <a:off x="4047375" y="19598075"/>
            <a:ext cx="8016300" cy="2289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Generate and push content</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Submit, approve and deny content requests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Register and manage devices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Provide administrative support to clients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Manage your Client Account</a:t>
            </a:r>
            <a:endParaRPr sz="2800">
              <a:latin typeface="Source Sans Pro"/>
              <a:ea typeface="Source Sans Pro"/>
              <a:cs typeface="Source Sans Pro"/>
              <a:sym typeface="Source Sans Pro"/>
            </a:endParaRPr>
          </a:p>
        </p:txBody>
      </p:sp>
      <p:sp>
        <p:nvSpPr>
          <p:cNvPr id="648" name="Google Shape;648;p17"/>
          <p:cNvSpPr txBox="1"/>
          <p:nvPr/>
        </p:nvSpPr>
        <p:spPr>
          <a:xfrm>
            <a:off x="1765350" y="22543550"/>
            <a:ext cx="103197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VSCode</a:t>
            </a:r>
            <a:r>
              <a:rPr lang="en-US" sz="2800">
                <a:solidFill>
                  <a:schemeClr val="dk1"/>
                </a:solidFill>
                <a:latin typeface="Source Sans Pro"/>
                <a:ea typeface="Source Sans Pro"/>
                <a:cs typeface="Source Sans Pro"/>
                <a:sym typeface="Source Sans Pro"/>
              </a:rPr>
              <a:t>: Git repository integration, familiarity, package handling and context highlighting</a:t>
            </a:r>
            <a:endParaRPr sz="2800">
              <a:latin typeface="Source Sans Pro"/>
              <a:ea typeface="Source Sans Pro"/>
              <a:cs typeface="Source Sans Pro"/>
              <a:sym typeface="Source Sans Pro"/>
            </a:endParaRPr>
          </a:p>
        </p:txBody>
      </p:sp>
      <p:sp>
        <p:nvSpPr>
          <p:cNvPr id="649" name="Google Shape;649;p17"/>
          <p:cNvSpPr txBox="1"/>
          <p:nvPr/>
        </p:nvSpPr>
        <p:spPr>
          <a:xfrm>
            <a:off x="768000" y="16810300"/>
            <a:ext cx="10913400" cy="22893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Developed to manage Smart TV App content and the groups associated with them.</a:t>
            </a:r>
            <a:endParaRPr sz="28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The front-end is completely decoupled from the back-end.</a:t>
            </a:r>
            <a:endParaRPr sz="28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Our web-app style website runs on a flexible, reliable, cross-platform framework</a:t>
            </a:r>
            <a:endParaRPr sz="2800">
              <a:latin typeface="Source Sans Pro"/>
              <a:ea typeface="Source Sans Pro"/>
              <a:cs typeface="Source Sans Pro"/>
              <a:sym typeface="Source Sans Pro"/>
            </a:endParaRPr>
          </a:p>
        </p:txBody>
      </p:sp>
      <p:sp>
        <p:nvSpPr>
          <p:cNvPr id="650" name="Google Shape;650;p17"/>
          <p:cNvSpPr txBox="1"/>
          <p:nvPr/>
        </p:nvSpPr>
        <p:spPr>
          <a:xfrm>
            <a:off x="28211900" y="19629125"/>
            <a:ext cx="7479300" cy="18546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Display content pushed, even after restarting</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Real-time updates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Displays up to 10 cards at a time</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QR codes allow navigation to external links</a:t>
            </a:r>
            <a:endParaRPr sz="2800">
              <a:latin typeface="Source Sans Pro"/>
              <a:ea typeface="Source Sans Pro"/>
              <a:cs typeface="Source Sans Pro"/>
              <a:sym typeface="Source Sans Pro"/>
            </a:endParaRPr>
          </a:p>
        </p:txBody>
      </p:sp>
      <p:pic>
        <p:nvPicPr>
          <p:cNvPr id="651" name="Google Shape;651;p17"/>
          <p:cNvPicPr preferRelativeResize="0"/>
          <p:nvPr/>
        </p:nvPicPr>
        <p:blipFill>
          <a:blip r:embed="rId14">
            <a:alphaModFix/>
          </a:blip>
          <a:stretch>
            <a:fillRect/>
          </a:stretch>
        </p:blipFill>
        <p:spPr>
          <a:xfrm>
            <a:off x="12542604" y="22392002"/>
            <a:ext cx="685800" cy="801013"/>
          </a:xfrm>
          <a:prstGeom prst="rect">
            <a:avLst/>
          </a:prstGeom>
          <a:noFill/>
          <a:ln>
            <a:noFill/>
          </a:ln>
        </p:spPr>
      </p:pic>
      <p:sp>
        <p:nvSpPr>
          <p:cNvPr id="652" name="Google Shape;652;p17"/>
          <p:cNvSpPr txBox="1"/>
          <p:nvPr/>
        </p:nvSpPr>
        <p:spPr>
          <a:xfrm>
            <a:off x="13586131" y="22446655"/>
            <a:ext cx="77187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Cognito</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latin typeface="Source Sans Pro"/>
                <a:ea typeface="Source Sans Pro"/>
                <a:cs typeface="Source Sans Pro"/>
                <a:sym typeface="Source Sans Pro"/>
              </a:rPr>
              <a:t>User Authentication</a:t>
            </a:r>
            <a:endParaRPr sz="2800">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653" name="Google Shape;653;p17"/>
          <p:cNvSpPr txBox="1"/>
          <p:nvPr/>
        </p:nvSpPr>
        <p:spPr>
          <a:xfrm>
            <a:off x="13614989" y="21460666"/>
            <a:ext cx="94029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AWS IoT</a:t>
            </a:r>
            <a:r>
              <a:rPr lang="en-US" sz="2800">
                <a:latin typeface="Source Sans Pro"/>
                <a:ea typeface="Source Sans Pro"/>
                <a:cs typeface="Source Sans Pro"/>
                <a:sym typeface="Source Sans Pro"/>
              </a:rPr>
              <a:t>: </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Allows communication through pub/sub protocol</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pic>
        <p:nvPicPr>
          <p:cNvPr id="654" name="Google Shape;654;p17"/>
          <p:cNvPicPr preferRelativeResize="0"/>
          <p:nvPr/>
        </p:nvPicPr>
        <p:blipFill rotWithShape="1">
          <a:blip r:embed="rId15">
            <a:alphaModFix/>
          </a:blip>
          <a:srcRect b="2824" l="11242" r="11226" t="2701"/>
          <a:stretch/>
        </p:blipFill>
        <p:spPr>
          <a:xfrm>
            <a:off x="12542600" y="21357425"/>
            <a:ext cx="685800" cy="801014"/>
          </a:xfrm>
          <a:prstGeom prst="rect">
            <a:avLst/>
          </a:prstGeom>
          <a:noFill/>
          <a:ln>
            <a:noFill/>
          </a:ln>
        </p:spPr>
      </p:pic>
      <p:pic>
        <p:nvPicPr>
          <p:cNvPr id="655" name="Google Shape;655;p17"/>
          <p:cNvPicPr preferRelativeResize="0"/>
          <p:nvPr/>
        </p:nvPicPr>
        <p:blipFill>
          <a:blip r:embed="rId16">
            <a:alphaModFix/>
          </a:blip>
          <a:stretch>
            <a:fillRect/>
          </a:stretch>
        </p:blipFill>
        <p:spPr>
          <a:xfrm>
            <a:off x="24998813" y="25639562"/>
            <a:ext cx="510989" cy="685800"/>
          </a:xfrm>
          <a:prstGeom prst="rect">
            <a:avLst/>
          </a:prstGeom>
          <a:noFill/>
          <a:ln>
            <a:noFill/>
          </a:ln>
        </p:spPr>
      </p:pic>
      <p:pic>
        <p:nvPicPr>
          <p:cNvPr id="656" name="Google Shape;656;p17"/>
          <p:cNvPicPr preferRelativeResize="0"/>
          <p:nvPr/>
        </p:nvPicPr>
        <p:blipFill>
          <a:blip r:embed="rId17">
            <a:alphaModFix/>
          </a:blip>
          <a:stretch>
            <a:fillRect/>
          </a:stretch>
        </p:blipFill>
        <p:spPr>
          <a:xfrm>
            <a:off x="24911463" y="22479788"/>
            <a:ext cx="685800" cy="685800"/>
          </a:xfrm>
          <a:prstGeom prst="rect">
            <a:avLst/>
          </a:prstGeom>
          <a:noFill/>
          <a:ln>
            <a:noFill/>
          </a:ln>
        </p:spPr>
      </p:pic>
      <p:pic>
        <p:nvPicPr>
          <p:cNvPr id="657" name="Google Shape;657;p17"/>
          <p:cNvPicPr preferRelativeResize="0"/>
          <p:nvPr/>
        </p:nvPicPr>
        <p:blipFill>
          <a:blip r:embed="rId18">
            <a:alphaModFix/>
          </a:blip>
          <a:stretch>
            <a:fillRect/>
          </a:stretch>
        </p:blipFill>
        <p:spPr>
          <a:xfrm>
            <a:off x="24911463" y="24097784"/>
            <a:ext cx="685800" cy="685800"/>
          </a:xfrm>
          <a:prstGeom prst="rect">
            <a:avLst/>
          </a:prstGeom>
          <a:noFill/>
          <a:ln>
            <a:noFill/>
          </a:ln>
        </p:spPr>
      </p:pic>
      <p:pic>
        <p:nvPicPr>
          <p:cNvPr id="658" name="Google Shape;658;p17"/>
          <p:cNvPicPr preferRelativeResize="0"/>
          <p:nvPr/>
        </p:nvPicPr>
        <p:blipFill rotWithShape="1">
          <a:blip r:embed="rId19">
            <a:alphaModFix/>
          </a:blip>
          <a:srcRect b="7458" l="12500" r="11650" t="11121"/>
          <a:stretch/>
        </p:blipFill>
        <p:spPr>
          <a:xfrm>
            <a:off x="762000" y="24234563"/>
            <a:ext cx="642937" cy="685800"/>
          </a:xfrm>
          <a:prstGeom prst="rect">
            <a:avLst/>
          </a:prstGeom>
          <a:noFill/>
          <a:ln>
            <a:noFill/>
          </a:ln>
        </p:spPr>
      </p:pic>
      <p:pic>
        <p:nvPicPr>
          <p:cNvPr id="659" name="Google Shape;659;p17"/>
          <p:cNvPicPr preferRelativeResize="0"/>
          <p:nvPr/>
        </p:nvPicPr>
        <p:blipFill>
          <a:blip r:embed="rId20">
            <a:alphaModFix/>
          </a:blip>
          <a:stretch>
            <a:fillRect/>
          </a:stretch>
        </p:blipFill>
        <p:spPr>
          <a:xfrm>
            <a:off x="762000" y="22723063"/>
            <a:ext cx="685800" cy="685800"/>
          </a:xfrm>
          <a:prstGeom prst="rect">
            <a:avLst/>
          </a:prstGeom>
          <a:noFill/>
          <a:ln>
            <a:noFill/>
          </a:ln>
        </p:spPr>
      </p:pic>
      <p:pic>
        <p:nvPicPr>
          <p:cNvPr id="660" name="Google Shape;660;p17"/>
          <p:cNvPicPr preferRelativeResize="0"/>
          <p:nvPr/>
        </p:nvPicPr>
        <p:blipFill>
          <a:blip r:embed="rId21">
            <a:alphaModFix/>
          </a:blip>
          <a:stretch>
            <a:fillRect/>
          </a:stretch>
        </p:blipFill>
        <p:spPr>
          <a:xfrm>
            <a:off x="740562" y="25746084"/>
            <a:ext cx="685800" cy="685800"/>
          </a:xfrm>
          <a:prstGeom prst="rect">
            <a:avLst/>
          </a:prstGeom>
          <a:noFill/>
          <a:ln>
            <a:noFill/>
          </a:ln>
        </p:spPr>
      </p:pic>
      <p:sp>
        <p:nvSpPr>
          <p:cNvPr id="661" name="Google Shape;661;p17"/>
          <p:cNvSpPr txBox="1"/>
          <p:nvPr/>
        </p:nvSpPr>
        <p:spPr>
          <a:xfrm>
            <a:off x="25825800" y="22351250"/>
            <a:ext cx="98655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Android Studio</a:t>
            </a:r>
            <a:r>
              <a:rPr lang="en-US" sz="2800">
                <a:solidFill>
                  <a:schemeClr val="dk1"/>
                </a:solidFill>
                <a:latin typeface="Source Sans Pro"/>
                <a:ea typeface="Source Sans Pro"/>
                <a:cs typeface="Source Sans Pro"/>
                <a:sym typeface="Source Sans Pro"/>
              </a:rPr>
              <a:t>: Built-in Android Device Emulator to develop, deploy and test Smart TV application</a:t>
            </a:r>
            <a:endParaRPr sz="2800">
              <a:latin typeface="Source Sans Pro"/>
              <a:ea typeface="Source Sans Pro"/>
              <a:cs typeface="Source Sans Pro"/>
              <a:sym typeface="Source Sans Pro"/>
            </a:endParaRPr>
          </a:p>
        </p:txBody>
      </p:sp>
      <p:pic>
        <p:nvPicPr>
          <p:cNvPr id="662" name="Google Shape;662;p17"/>
          <p:cNvPicPr preferRelativeResize="0"/>
          <p:nvPr/>
        </p:nvPicPr>
        <p:blipFill>
          <a:blip r:embed="rId22">
            <a:alphaModFix/>
          </a:blip>
          <a:stretch>
            <a:fillRect/>
          </a:stretch>
        </p:blipFill>
        <p:spPr>
          <a:xfrm>
            <a:off x="762003" y="7367379"/>
            <a:ext cx="5909252" cy="4531320"/>
          </a:xfrm>
          <a:prstGeom prst="rect">
            <a:avLst/>
          </a:prstGeom>
          <a:noFill/>
          <a:ln>
            <a:noFill/>
          </a:ln>
        </p:spPr>
      </p:pic>
      <p:sp>
        <p:nvSpPr>
          <p:cNvPr id="663" name="Google Shape;663;p17"/>
          <p:cNvSpPr txBox="1"/>
          <p:nvPr/>
        </p:nvSpPr>
        <p:spPr>
          <a:xfrm>
            <a:off x="762000" y="5103350"/>
            <a:ext cx="9816300" cy="1854600"/>
          </a:xfrm>
          <a:prstGeom prst="rect">
            <a:avLst/>
          </a:prstGeom>
          <a:noFill/>
          <a:ln>
            <a:noFill/>
          </a:ln>
        </p:spPr>
        <p:txBody>
          <a:bodyPr anchorCtr="0" anchor="t" bIns="91425" lIns="0" spcFirstLastPara="1" rIns="0" wrap="square" tIns="0">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Our sponsor was visiting a campus and noticed many bulletin boards overflowing with tons of post-it notes.</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This led to the concept of translating to a digital post-it note bulletin system.</a:t>
            </a:r>
            <a:endParaRPr sz="2800">
              <a:solidFill>
                <a:schemeClr val="dk1"/>
              </a:solidFill>
              <a:latin typeface="Source Sans Pro"/>
              <a:ea typeface="Source Sans Pro"/>
              <a:cs typeface="Source Sans Pro"/>
              <a:sym typeface="Source Sans Pro"/>
            </a:endParaRPr>
          </a:p>
        </p:txBody>
      </p:sp>
      <p:pic>
        <p:nvPicPr>
          <p:cNvPr id="664" name="Google Shape;664;p17"/>
          <p:cNvPicPr preferRelativeResize="0"/>
          <p:nvPr/>
        </p:nvPicPr>
        <p:blipFill>
          <a:blip r:embed="rId23">
            <a:alphaModFix/>
          </a:blip>
          <a:stretch>
            <a:fillRect/>
          </a:stretch>
        </p:blipFill>
        <p:spPr>
          <a:xfrm>
            <a:off x="12533263" y="16967913"/>
            <a:ext cx="2057400" cy="2057400"/>
          </a:xfrm>
          <a:prstGeom prst="rect">
            <a:avLst/>
          </a:prstGeom>
          <a:noFill/>
          <a:ln>
            <a:noFill/>
          </a:ln>
        </p:spPr>
      </p:pic>
      <p:sp>
        <p:nvSpPr>
          <p:cNvPr id="665" name="Google Shape;665;p17"/>
          <p:cNvSpPr txBox="1"/>
          <p:nvPr/>
        </p:nvSpPr>
        <p:spPr>
          <a:xfrm>
            <a:off x="768000" y="12700525"/>
            <a:ext cx="10913400" cy="15240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We had a lot of freedom in designing the system as the initial requirements were open-ended. Eventually the system was split into two parts and tied together by the cloud.</a:t>
            </a:r>
            <a:endParaRPr sz="2800">
              <a:latin typeface="Source Sans Pro"/>
              <a:ea typeface="Source Sans Pro"/>
              <a:cs typeface="Source Sans Pro"/>
              <a:sym typeface="Source Sans Pro"/>
            </a:endParaRPr>
          </a:p>
        </p:txBody>
      </p:sp>
      <p:pic>
        <p:nvPicPr>
          <p:cNvPr id="666" name="Google Shape;666;p17"/>
          <p:cNvPicPr preferRelativeResize="0"/>
          <p:nvPr/>
        </p:nvPicPr>
        <p:blipFill>
          <a:blip r:embed="rId24">
            <a:alphaModFix/>
          </a:blip>
          <a:stretch>
            <a:fillRect/>
          </a:stretch>
        </p:blipFill>
        <p:spPr>
          <a:xfrm>
            <a:off x="8070750" y="9941268"/>
            <a:ext cx="3185650" cy="1992258"/>
          </a:xfrm>
          <a:prstGeom prst="rect">
            <a:avLst/>
          </a:prstGeom>
          <a:noFill/>
          <a:ln>
            <a:noFill/>
          </a:ln>
        </p:spPr>
      </p:pic>
      <p:pic>
        <p:nvPicPr>
          <p:cNvPr id="667" name="Google Shape;667;p17"/>
          <p:cNvPicPr preferRelativeResize="0"/>
          <p:nvPr/>
        </p:nvPicPr>
        <p:blipFill>
          <a:blip r:embed="rId25">
            <a:alphaModFix/>
          </a:blip>
          <a:stretch>
            <a:fillRect/>
          </a:stretch>
        </p:blipFill>
        <p:spPr>
          <a:xfrm>
            <a:off x="8092439" y="7228537"/>
            <a:ext cx="3294668" cy="2405239"/>
          </a:xfrm>
          <a:prstGeom prst="rect">
            <a:avLst/>
          </a:prstGeom>
          <a:noFill/>
          <a:ln>
            <a:noFill/>
          </a:ln>
        </p:spPr>
      </p:pic>
      <p:sp>
        <p:nvSpPr>
          <p:cNvPr id="668" name="Google Shape;668;p17"/>
          <p:cNvSpPr txBox="1"/>
          <p:nvPr/>
        </p:nvSpPr>
        <p:spPr>
          <a:xfrm>
            <a:off x="15041475" y="16810300"/>
            <a:ext cx="8578200" cy="22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Source Sans Pro"/>
                <a:ea typeface="Source Sans Pro"/>
                <a:cs typeface="Source Sans Pro"/>
                <a:sym typeface="Source Sans Pro"/>
              </a:rPr>
              <a:t>Bizcloud experts is a cloud consulting company.</a:t>
            </a:r>
            <a:endParaRPr sz="2800">
              <a:latin typeface="Source Sans Pro"/>
              <a:ea typeface="Source Sans Pro"/>
              <a:cs typeface="Source Sans Pro"/>
              <a:sym typeface="Source Sans Pro"/>
            </a:endParaRPr>
          </a:p>
          <a:p>
            <a:pPr indent="0" lvl="0" marL="0" rtl="0" algn="l">
              <a:spcBef>
                <a:spcPts val="0"/>
              </a:spcBef>
              <a:spcAft>
                <a:spcPts val="0"/>
              </a:spcAft>
              <a:buNone/>
            </a:pPr>
            <a:r>
              <a:rPr lang="en-US" sz="2800">
                <a:latin typeface="Source Sans Pro"/>
                <a:ea typeface="Source Sans Pro"/>
                <a:cs typeface="Source Sans Pro"/>
                <a:sym typeface="Source Sans Pro"/>
              </a:rPr>
              <a:t>One of their requirements was to have our application/s be serverless.</a:t>
            </a:r>
            <a:endParaRPr sz="2800">
              <a:latin typeface="Source Sans Pro"/>
              <a:ea typeface="Source Sans Pro"/>
              <a:cs typeface="Source Sans Pro"/>
              <a:sym typeface="Source Sans Pro"/>
            </a:endParaRPr>
          </a:p>
          <a:p>
            <a:pPr indent="0" lvl="0" marL="0" rtl="0" algn="l">
              <a:spcBef>
                <a:spcPts val="0"/>
              </a:spcBef>
              <a:spcAft>
                <a:spcPts val="0"/>
              </a:spcAft>
              <a:buNone/>
            </a:pPr>
            <a:r>
              <a:rPr lang="en-US" sz="2800">
                <a:latin typeface="Source Sans Pro"/>
                <a:ea typeface="Source Sans Pro"/>
                <a:cs typeface="Source Sans Pro"/>
                <a:sym typeface="Source Sans Pro"/>
              </a:rPr>
              <a:t>Since they used AWS, we decided to build our beck end using their variety of services.</a:t>
            </a:r>
            <a:endParaRPr sz="2800">
              <a:latin typeface="Source Sans Pro"/>
              <a:ea typeface="Source Sans Pro"/>
              <a:cs typeface="Source Sans Pro"/>
              <a:sym typeface="Source Sans Pro"/>
            </a:endParaRPr>
          </a:p>
        </p:txBody>
      </p:sp>
      <p:sp>
        <p:nvSpPr>
          <p:cNvPr id="669" name="Google Shape;669;p17"/>
          <p:cNvSpPr txBox="1"/>
          <p:nvPr/>
        </p:nvSpPr>
        <p:spPr>
          <a:xfrm>
            <a:off x="13397400" y="5118730"/>
            <a:ext cx="102222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Our process evolved </a:t>
            </a:r>
            <a:r>
              <a:rPr lang="en-US" sz="2800">
                <a:solidFill>
                  <a:schemeClr val="dk1"/>
                </a:solidFill>
                <a:latin typeface="Source Sans Pro"/>
                <a:ea typeface="Source Sans Pro"/>
                <a:cs typeface="Source Sans Pro"/>
                <a:sym typeface="Source Sans Pro"/>
              </a:rPr>
              <a:t>to better suit our needs, keep our efforts focused, and our tasks planned </a:t>
            </a:r>
            <a:r>
              <a:rPr lang="en-US" sz="2800">
                <a:latin typeface="Source Sans Pro"/>
                <a:ea typeface="Source Sans Pro"/>
                <a:cs typeface="Source Sans Pro"/>
                <a:sym typeface="Source Sans Pro"/>
              </a:rPr>
              <a:t>as the project matured</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p:txBody>
      </p:sp>
      <p:sp>
        <p:nvSpPr>
          <p:cNvPr id="670" name="Google Shape;670;p17"/>
          <p:cNvSpPr/>
          <p:nvPr/>
        </p:nvSpPr>
        <p:spPr>
          <a:xfrm rot="5400000">
            <a:off x="6958866" y="8275180"/>
            <a:ext cx="942900" cy="312000"/>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7"/>
          <p:cNvSpPr/>
          <p:nvPr/>
        </p:nvSpPr>
        <p:spPr>
          <a:xfrm rot="5400000">
            <a:off x="6958864" y="10750746"/>
            <a:ext cx="942900" cy="312000"/>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17"/>
          <p:cNvGrpSpPr/>
          <p:nvPr/>
        </p:nvGrpSpPr>
        <p:grpSpPr>
          <a:xfrm>
            <a:off x="12533263" y="15551800"/>
            <a:ext cx="4293977" cy="834940"/>
            <a:chOff x="24969250" y="3875325"/>
            <a:chExt cx="4293977" cy="834940"/>
          </a:xfrm>
        </p:grpSpPr>
        <p:sp>
          <p:nvSpPr>
            <p:cNvPr id="673" name="Google Shape;673;p17"/>
            <p:cNvSpPr txBox="1"/>
            <p:nvPr/>
          </p:nvSpPr>
          <p:spPr>
            <a:xfrm>
              <a:off x="24969250" y="3875325"/>
              <a:ext cx="40593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Infrastructure</a:t>
              </a:r>
              <a:endParaRPr sz="4800">
                <a:latin typeface="Source Sans Pro"/>
                <a:ea typeface="Source Sans Pro"/>
                <a:cs typeface="Source Sans Pro"/>
                <a:sym typeface="Source Sans Pro"/>
              </a:endParaRPr>
            </a:p>
          </p:txBody>
        </p:sp>
        <p:sp>
          <p:nvSpPr>
            <p:cNvPr id="674" name="Google Shape;674;p17"/>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7"/>
          <p:cNvGrpSpPr/>
          <p:nvPr/>
        </p:nvGrpSpPr>
        <p:grpSpPr>
          <a:xfrm>
            <a:off x="762000" y="15573475"/>
            <a:ext cx="4942200" cy="834952"/>
            <a:chOff x="25121650" y="3875313"/>
            <a:chExt cx="4942200" cy="834952"/>
          </a:xfrm>
        </p:grpSpPr>
        <p:sp>
          <p:nvSpPr>
            <p:cNvPr id="676" name="Google Shape;676;p17"/>
            <p:cNvSpPr txBox="1"/>
            <p:nvPr/>
          </p:nvSpPr>
          <p:spPr>
            <a:xfrm>
              <a:off x="251216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Web Application</a:t>
              </a:r>
              <a:endParaRPr sz="4800">
                <a:latin typeface="Source Sans Pro"/>
                <a:ea typeface="Source Sans Pro"/>
                <a:cs typeface="Source Sans Pro"/>
                <a:sym typeface="Source Sans Pro"/>
              </a:endParaRPr>
            </a:p>
          </p:txBody>
        </p:sp>
        <p:sp>
          <p:nvSpPr>
            <p:cNvPr id="677" name="Google Shape;677;p17"/>
            <p:cNvSpPr/>
            <p:nvPr/>
          </p:nvSpPr>
          <p:spPr>
            <a:xfrm>
              <a:off x="251502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8" name="Google Shape;678;p17"/>
          <p:cNvSpPr txBox="1"/>
          <p:nvPr/>
        </p:nvSpPr>
        <p:spPr>
          <a:xfrm>
            <a:off x="1765350" y="24063450"/>
            <a:ext cx="102222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Angular: </a:t>
            </a:r>
            <a:r>
              <a:rPr lang="en-US" sz="2800">
                <a:solidFill>
                  <a:schemeClr val="dk1"/>
                </a:solidFill>
                <a:latin typeface="Source Sans Pro"/>
                <a:ea typeface="Source Sans Pro"/>
                <a:cs typeface="Source Sans Pro"/>
                <a:sym typeface="Source Sans Pro"/>
              </a:rPr>
              <a:t>Cross-platform, flexible, single-page applications</a:t>
            </a:r>
            <a:endParaRPr sz="2800">
              <a:latin typeface="Source Sans Pro"/>
              <a:ea typeface="Source Sans Pro"/>
              <a:cs typeface="Source Sans Pro"/>
              <a:sym typeface="Source Sans Pro"/>
            </a:endParaRPr>
          </a:p>
        </p:txBody>
      </p:sp>
      <p:sp>
        <p:nvSpPr>
          <p:cNvPr id="679" name="Google Shape;679;p17"/>
          <p:cNvSpPr txBox="1"/>
          <p:nvPr/>
        </p:nvSpPr>
        <p:spPr>
          <a:xfrm>
            <a:off x="1754575" y="25577125"/>
            <a:ext cx="103197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Material</a:t>
            </a:r>
            <a:r>
              <a:rPr lang="en-US" sz="2800">
                <a:solidFill>
                  <a:schemeClr val="dk1"/>
                </a:solidFill>
                <a:latin typeface="Source Sans Pro"/>
                <a:ea typeface="Source Sans Pro"/>
                <a:cs typeface="Source Sans Pro"/>
                <a:sym typeface="Source Sans Pro"/>
              </a:rPr>
              <a:t>: Tons of support, Angular integration and libraries in design software like Sketch</a:t>
            </a:r>
            <a:endParaRPr sz="2800">
              <a:latin typeface="Source Sans Pro"/>
              <a:ea typeface="Source Sans Pro"/>
              <a:cs typeface="Source Sans Pro"/>
              <a:sym typeface="Source Sans Pro"/>
            </a:endParaRPr>
          </a:p>
        </p:txBody>
      </p:sp>
      <p:grpSp>
        <p:nvGrpSpPr>
          <p:cNvPr id="680" name="Google Shape;680;p17"/>
          <p:cNvGrpSpPr/>
          <p:nvPr/>
        </p:nvGrpSpPr>
        <p:grpSpPr>
          <a:xfrm>
            <a:off x="24913438" y="15544712"/>
            <a:ext cx="4293977" cy="834940"/>
            <a:chOff x="24969250" y="3875325"/>
            <a:chExt cx="4293977" cy="834940"/>
          </a:xfrm>
        </p:grpSpPr>
        <p:sp>
          <p:nvSpPr>
            <p:cNvPr id="681" name="Google Shape;681;p17"/>
            <p:cNvSpPr txBox="1"/>
            <p:nvPr/>
          </p:nvSpPr>
          <p:spPr>
            <a:xfrm>
              <a:off x="24969250" y="3875325"/>
              <a:ext cx="40593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Smart TV App</a:t>
              </a:r>
              <a:endParaRPr sz="4800">
                <a:latin typeface="Source Sans Pro"/>
                <a:ea typeface="Source Sans Pro"/>
                <a:cs typeface="Source Sans Pro"/>
                <a:sym typeface="Source Sans Pro"/>
              </a:endParaRPr>
            </a:p>
          </p:txBody>
        </p:sp>
        <p:sp>
          <p:nvSpPr>
            <p:cNvPr id="682" name="Google Shape;682;p17"/>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17"/>
          <p:cNvSpPr txBox="1"/>
          <p:nvPr/>
        </p:nvSpPr>
        <p:spPr>
          <a:xfrm>
            <a:off x="25848050" y="23969225"/>
            <a:ext cx="97929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Android TV: </a:t>
            </a:r>
            <a:r>
              <a:rPr lang="en-US" sz="2800">
                <a:solidFill>
                  <a:schemeClr val="dk1"/>
                </a:solidFill>
                <a:latin typeface="Source Sans Pro"/>
                <a:ea typeface="Source Sans Pro"/>
                <a:cs typeface="Source Sans Pro"/>
                <a:sym typeface="Source Sans Pro"/>
              </a:rPr>
              <a:t>Mostly device agnostic and universal based on our research</a:t>
            </a:r>
            <a:endParaRPr sz="2800">
              <a:latin typeface="Source Sans Pro"/>
              <a:ea typeface="Source Sans Pro"/>
              <a:cs typeface="Source Sans Pro"/>
              <a:sym typeface="Source Sans Pro"/>
            </a:endParaRPr>
          </a:p>
        </p:txBody>
      </p:sp>
      <p:sp>
        <p:nvSpPr>
          <p:cNvPr id="684" name="Google Shape;684;p17"/>
          <p:cNvSpPr txBox="1"/>
          <p:nvPr/>
        </p:nvSpPr>
        <p:spPr>
          <a:xfrm>
            <a:off x="25848050" y="25511000"/>
            <a:ext cx="107502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Java: </a:t>
            </a:r>
            <a:r>
              <a:rPr lang="en-US" sz="2800">
                <a:solidFill>
                  <a:schemeClr val="dk1"/>
                </a:solidFill>
                <a:latin typeface="Source Sans Pro"/>
                <a:ea typeface="Source Sans Pro"/>
                <a:cs typeface="Source Sans Pro"/>
                <a:sym typeface="Source Sans Pro"/>
              </a:rPr>
              <a:t>We</a:t>
            </a:r>
            <a:r>
              <a:rPr b="1" lang="en-US" sz="2800">
                <a:solidFill>
                  <a:schemeClr val="dk1"/>
                </a:solidFill>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picked Java over Kotlin since we were more familiar with the language.</a:t>
            </a:r>
            <a:endParaRPr sz="2800">
              <a:latin typeface="Source Sans Pro"/>
              <a:ea typeface="Source Sans Pro"/>
              <a:cs typeface="Source Sans Pro"/>
              <a:sym typeface="Source Sans Pro"/>
            </a:endParaRPr>
          </a:p>
        </p:txBody>
      </p:sp>
      <p:grpSp>
        <p:nvGrpSpPr>
          <p:cNvPr id="685" name="Google Shape;685;p17"/>
          <p:cNvGrpSpPr/>
          <p:nvPr/>
        </p:nvGrpSpPr>
        <p:grpSpPr>
          <a:xfrm>
            <a:off x="762000" y="4071763"/>
            <a:ext cx="4942200" cy="834952"/>
            <a:chOff x="24969250" y="3875313"/>
            <a:chExt cx="4942200" cy="834952"/>
          </a:xfrm>
        </p:grpSpPr>
        <p:sp>
          <p:nvSpPr>
            <p:cNvPr id="686" name="Google Shape;686;p17"/>
            <p:cNvSpPr txBox="1"/>
            <p:nvPr/>
          </p:nvSpPr>
          <p:spPr>
            <a:xfrm>
              <a:off x="249692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The Problem</a:t>
              </a:r>
              <a:endParaRPr sz="4800">
                <a:latin typeface="Source Sans Pro"/>
                <a:ea typeface="Source Sans Pro"/>
                <a:cs typeface="Source Sans Pro"/>
                <a:sym typeface="Source Sans Pro"/>
              </a:endParaRPr>
            </a:p>
          </p:txBody>
        </p:sp>
        <p:sp>
          <p:nvSpPr>
            <p:cNvPr id="687" name="Google Shape;687;p17"/>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17"/>
          <p:cNvGrpSpPr/>
          <p:nvPr/>
        </p:nvGrpSpPr>
        <p:grpSpPr>
          <a:xfrm>
            <a:off x="12533275" y="4071763"/>
            <a:ext cx="4942200" cy="834952"/>
            <a:chOff x="24969250" y="3875313"/>
            <a:chExt cx="4942200" cy="834952"/>
          </a:xfrm>
        </p:grpSpPr>
        <p:sp>
          <p:nvSpPr>
            <p:cNvPr id="689" name="Google Shape;689;p17"/>
            <p:cNvSpPr txBox="1"/>
            <p:nvPr/>
          </p:nvSpPr>
          <p:spPr>
            <a:xfrm>
              <a:off x="249692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Process</a:t>
              </a:r>
              <a:endParaRPr sz="4800">
                <a:latin typeface="Source Sans Pro"/>
                <a:ea typeface="Source Sans Pro"/>
                <a:cs typeface="Source Sans Pro"/>
                <a:sym typeface="Source Sans Pro"/>
              </a:endParaRPr>
            </a:p>
          </p:txBody>
        </p:sp>
        <p:sp>
          <p:nvSpPr>
            <p:cNvPr id="690" name="Google Shape;690;p17"/>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17"/>
          <p:cNvGrpSpPr/>
          <p:nvPr/>
        </p:nvGrpSpPr>
        <p:grpSpPr>
          <a:xfrm>
            <a:off x="24911475" y="4071763"/>
            <a:ext cx="4942200" cy="834952"/>
            <a:chOff x="24969250" y="3875313"/>
            <a:chExt cx="4942200" cy="834952"/>
          </a:xfrm>
        </p:grpSpPr>
        <p:sp>
          <p:nvSpPr>
            <p:cNvPr id="692" name="Google Shape;692;p17"/>
            <p:cNvSpPr txBox="1"/>
            <p:nvPr/>
          </p:nvSpPr>
          <p:spPr>
            <a:xfrm>
              <a:off x="249692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Metrics</a:t>
              </a:r>
              <a:endParaRPr sz="4800">
                <a:latin typeface="Source Sans Pro"/>
                <a:ea typeface="Source Sans Pro"/>
                <a:cs typeface="Source Sans Pro"/>
                <a:sym typeface="Source Sans Pro"/>
              </a:endParaRPr>
            </a:p>
          </p:txBody>
        </p:sp>
        <p:sp>
          <p:nvSpPr>
            <p:cNvPr id="693" name="Google Shape;693;p17"/>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4" name="Google Shape;694;p17"/>
          <p:cNvSpPr txBox="1"/>
          <p:nvPr/>
        </p:nvSpPr>
        <p:spPr>
          <a:xfrm>
            <a:off x="24890725" y="9510825"/>
            <a:ext cx="10750200" cy="5424300"/>
          </a:xfrm>
          <a:prstGeom prst="rect">
            <a:avLst/>
          </a:prstGeom>
          <a:noFill/>
          <a:ln>
            <a:noFill/>
          </a:ln>
        </p:spPr>
        <p:txBody>
          <a:bodyPr anchorCtr="0" anchor="t" bIns="91425" lIns="91425" spcFirstLastPara="1" rIns="91425" wrap="square" tIns="0">
            <a:noAutofit/>
          </a:bodyPr>
          <a:lstStyle/>
          <a:p>
            <a:pPr indent="45720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Velocity</a:t>
            </a:r>
            <a:endParaRPr b="1"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Story Points Committed vs. Story Points Completed per sprint.</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Allows us to keep track of what’s doable and plan future sprints better.</a:t>
            </a:r>
            <a:endParaRPr sz="2800">
              <a:solidFill>
                <a:schemeClr val="dk1"/>
              </a:solidFill>
              <a:latin typeface="Source Sans Pro"/>
              <a:ea typeface="Source Sans Pro"/>
              <a:cs typeface="Source Sans Pro"/>
              <a:sym typeface="Source Sans Pro"/>
            </a:endParaRPr>
          </a:p>
          <a:p>
            <a:pPr indent="45720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Test Time</a:t>
            </a:r>
            <a:endParaRPr b="1"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The total time it took to run the test plan divided by total tests.</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Knowing our average test time allows us to predict future test times.</a:t>
            </a:r>
            <a:endParaRPr sz="2800">
              <a:solidFill>
                <a:schemeClr val="dk1"/>
              </a:solidFill>
              <a:latin typeface="Source Sans Pro"/>
              <a:ea typeface="Source Sans Pro"/>
              <a:cs typeface="Source Sans Pro"/>
              <a:sym typeface="Source Sans Pro"/>
            </a:endParaRPr>
          </a:p>
          <a:p>
            <a:pPr indent="45720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Defect Discovery to Resolution</a:t>
            </a:r>
            <a:endParaRPr b="1"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The total time to resolve defects divided by number of defects found.</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This makes planning our testing / defect resolution allotment better.</a:t>
            </a:r>
            <a:endParaRPr sz="2800">
              <a:solidFill>
                <a:schemeClr val="dk1"/>
              </a:solidFill>
              <a:latin typeface="Source Sans Pro"/>
              <a:ea typeface="Source Sans Pro"/>
              <a:cs typeface="Source Sans Pro"/>
              <a:sym typeface="Source Sans Pro"/>
            </a:endParaRPr>
          </a:p>
          <a:p>
            <a:pPr indent="45720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effort per person</a:t>
            </a:r>
            <a:endParaRPr b="1"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The total number of hours spent per sprint divided by the team size.</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US" sz="2800">
                <a:solidFill>
                  <a:schemeClr val="dk1"/>
                </a:solidFill>
                <a:latin typeface="Source Sans Pro"/>
                <a:ea typeface="Source Sans Pro"/>
                <a:cs typeface="Source Sans Pro"/>
                <a:sym typeface="Source Sans Pro"/>
              </a:rPr>
              <a:t>Gives us a better idea of how much time we should commit each sprint.</a:t>
            </a:r>
            <a:endParaRPr sz="2800">
              <a:solidFill>
                <a:schemeClr val="dk1"/>
              </a:solidFill>
              <a:latin typeface="Source Sans Pro"/>
              <a:ea typeface="Source Sans Pro"/>
              <a:cs typeface="Source Sans Pro"/>
              <a:sym typeface="Source Sans Pro"/>
            </a:endParaRPr>
          </a:p>
        </p:txBody>
      </p:sp>
      <p:grpSp>
        <p:nvGrpSpPr>
          <p:cNvPr id="695" name="Google Shape;695;p17"/>
          <p:cNvGrpSpPr/>
          <p:nvPr/>
        </p:nvGrpSpPr>
        <p:grpSpPr>
          <a:xfrm>
            <a:off x="12565475" y="6385760"/>
            <a:ext cx="640080" cy="640062"/>
            <a:chOff x="12604400" y="5064300"/>
            <a:chExt cx="914400" cy="914505"/>
          </a:xfrm>
        </p:grpSpPr>
        <p:sp>
          <p:nvSpPr>
            <p:cNvPr id="696" name="Google Shape;696;p17"/>
            <p:cNvSpPr/>
            <p:nvPr/>
          </p:nvSpPr>
          <p:spPr>
            <a:xfrm>
              <a:off x="12604400" y="5064300"/>
              <a:ext cx="914400" cy="9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7"/>
            <p:cNvSpPr/>
            <p:nvPr/>
          </p:nvSpPr>
          <p:spPr>
            <a:xfrm>
              <a:off x="12604400" y="5155600"/>
              <a:ext cx="914400" cy="82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2604400" y="5155600"/>
              <a:ext cx="457200" cy="4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7"/>
            <p:cNvSpPr/>
            <p:nvPr/>
          </p:nvSpPr>
          <p:spPr>
            <a:xfrm>
              <a:off x="13061600" y="5567205"/>
              <a:ext cx="457200" cy="4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7"/>
            <p:cNvSpPr/>
            <p:nvPr/>
          </p:nvSpPr>
          <p:spPr>
            <a:xfrm>
              <a:off x="12628388" y="5181000"/>
              <a:ext cx="3201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7"/>
            <p:cNvSpPr/>
            <p:nvPr/>
          </p:nvSpPr>
          <p:spPr>
            <a:xfrm>
              <a:off x="13083147" y="518100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7"/>
            <p:cNvSpPr/>
            <p:nvPr/>
          </p:nvSpPr>
          <p:spPr>
            <a:xfrm>
              <a:off x="12628397" y="558995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a:off x="13083147" y="558995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a:off x="12628411" y="5087250"/>
              <a:ext cx="6231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17"/>
          <p:cNvGrpSpPr/>
          <p:nvPr/>
        </p:nvGrpSpPr>
        <p:grpSpPr>
          <a:xfrm>
            <a:off x="12565475" y="7723839"/>
            <a:ext cx="640080" cy="640080"/>
            <a:chOff x="12604400" y="6209075"/>
            <a:chExt cx="914400" cy="914400"/>
          </a:xfrm>
        </p:grpSpPr>
        <p:sp>
          <p:nvSpPr>
            <p:cNvPr id="706" name="Google Shape;706;p17"/>
            <p:cNvSpPr/>
            <p:nvPr/>
          </p:nvSpPr>
          <p:spPr>
            <a:xfrm>
              <a:off x="12833000" y="6209075"/>
              <a:ext cx="2145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a:off x="12886000" y="6392075"/>
              <a:ext cx="2145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7"/>
            <p:cNvSpPr/>
            <p:nvPr/>
          </p:nvSpPr>
          <p:spPr>
            <a:xfrm>
              <a:off x="12833000" y="6575075"/>
              <a:ext cx="3066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12833000" y="6758075"/>
              <a:ext cx="5919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12926900" y="6941075"/>
              <a:ext cx="5919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12604400" y="62090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17"/>
          <p:cNvGrpSpPr/>
          <p:nvPr/>
        </p:nvGrpSpPr>
        <p:grpSpPr>
          <a:xfrm>
            <a:off x="12565448" y="5257990"/>
            <a:ext cx="640118" cy="624080"/>
            <a:chOff x="12638599" y="5081839"/>
            <a:chExt cx="908226" cy="898344"/>
          </a:xfrm>
        </p:grpSpPr>
        <p:sp>
          <p:nvSpPr>
            <p:cNvPr id="713" name="Google Shape;713;p17"/>
            <p:cNvSpPr/>
            <p:nvPr/>
          </p:nvSpPr>
          <p:spPr>
            <a:xfrm>
              <a:off x="12861900" y="5522983"/>
              <a:ext cx="457200" cy="457200"/>
            </a:xfrm>
            <a:prstGeom prst="rect">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rot="-3908678">
              <a:off x="12837330" y="5416196"/>
              <a:ext cx="867891" cy="205486"/>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rot="1492549">
              <a:off x="12654291" y="5632476"/>
              <a:ext cx="596216" cy="205486"/>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16" name="Google Shape;716;p17"/>
          <p:cNvPicPr preferRelativeResize="0"/>
          <p:nvPr/>
        </p:nvPicPr>
        <p:blipFill>
          <a:blip r:embed="rId26">
            <a:alphaModFix/>
          </a:blip>
          <a:stretch>
            <a:fillRect/>
          </a:stretch>
        </p:blipFill>
        <p:spPr>
          <a:xfrm>
            <a:off x="12514438" y="10433844"/>
            <a:ext cx="731520" cy="754144"/>
          </a:xfrm>
          <a:prstGeom prst="rect">
            <a:avLst/>
          </a:prstGeom>
          <a:noFill/>
          <a:ln>
            <a:noFill/>
          </a:ln>
        </p:spPr>
      </p:pic>
      <p:grpSp>
        <p:nvGrpSpPr>
          <p:cNvPr id="717" name="Google Shape;717;p17"/>
          <p:cNvGrpSpPr/>
          <p:nvPr/>
        </p:nvGrpSpPr>
        <p:grpSpPr>
          <a:xfrm>
            <a:off x="12368310" y="8922125"/>
            <a:ext cx="1034400" cy="1034400"/>
            <a:chOff x="12362997" y="8326725"/>
            <a:chExt cx="1034400" cy="1034400"/>
          </a:xfrm>
        </p:grpSpPr>
        <p:grpSp>
          <p:nvGrpSpPr>
            <p:cNvPr id="718" name="Google Shape;718;p17"/>
            <p:cNvGrpSpPr/>
            <p:nvPr/>
          </p:nvGrpSpPr>
          <p:grpSpPr>
            <a:xfrm>
              <a:off x="12519752" y="8473563"/>
              <a:ext cx="731496" cy="731520"/>
              <a:chOff x="12633288" y="8141875"/>
              <a:chExt cx="918850" cy="914400"/>
            </a:xfrm>
          </p:grpSpPr>
          <p:sp>
            <p:nvSpPr>
              <p:cNvPr id="719" name="Google Shape;719;p17"/>
              <p:cNvSpPr/>
              <p:nvPr/>
            </p:nvSpPr>
            <p:spPr>
              <a:xfrm>
                <a:off x="12633288"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7"/>
              <p:cNvSpPr/>
              <p:nvPr/>
            </p:nvSpPr>
            <p:spPr>
              <a:xfrm>
                <a:off x="12978413"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7"/>
              <p:cNvSpPr/>
              <p:nvPr/>
            </p:nvSpPr>
            <p:spPr>
              <a:xfrm>
                <a:off x="13323538"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7"/>
              <p:cNvSpPr/>
              <p:nvPr/>
            </p:nvSpPr>
            <p:spPr>
              <a:xfrm>
                <a:off x="12657012" y="81627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7"/>
              <p:cNvSpPr/>
              <p:nvPr/>
            </p:nvSpPr>
            <p:spPr>
              <a:xfrm>
                <a:off x="12657012" y="8284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a:off x="13001237" y="81627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a:off x="13001237" y="82849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a:off x="13001237" y="84071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a:off x="12657024" y="84071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a:off x="12657024" y="85293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7"/>
              <p:cNvSpPr/>
              <p:nvPr/>
            </p:nvSpPr>
            <p:spPr>
              <a:xfrm>
                <a:off x="12657012" y="86515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7"/>
              <p:cNvSpPr/>
              <p:nvPr/>
            </p:nvSpPr>
            <p:spPr>
              <a:xfrm>
                <a:off x="13345437" y="81627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7"/>
              <p:cNvSpPr/>
              <p:nvPr/>
            </p:nvSpPr>
            <p:spPr>
              <a:xfrm>
                <a:off x="13345437" y="8284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7"/>
              <p:cNvSpPr/>
              <p:nvPr/>
            </p:nvSpPr>
            <p:spPr>
              <a:xfrm>
                <a:off x="13345449" y="84071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7"/>
              <p:cNvSpPr/>
              <p:nvPr/>
            </p:nvSpPr>
            <p:spPr>
              <a:xfrm>
                <a:off x="13345449" y="85293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7"/>
              <p:cNvSpPr/>
              <p:nvPr/>
            </p:nvSpPr>
            <p:spPr>
              <a:xfrm>
                <a:off x="13345437" y="86515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7"/>
              <p:cNvSpPr/>
              <p:nvPr/>
            </p:nvSpPr>
            <p:spPr>
              <a:xfrm>
                <a:off x="13345437" y="87737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7"/>
              <p:cNvSpPr/>
              <p:nvPr/>
            </p:nvSpPr>
            <p:spPr>
              <a:xfrm>
                <a:off x="13345437" y="8895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17"/>
            <p:cNvSpPr/>
            <p:nvPr/>
          </p:nvSpPr>
          <p:spPr>
            <a:xfrm rot="-2700000">
              <a:off x="12514481" y="8478209"/>
              <a:ext cx="731431" cy="731431"/>
            </a:xfrm>
            <a:prstGeom prst="plus">
              <a:avLst>
                <a:gd fmla="val 42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17"/>
          <p:cNvGrpSpPr/>
          <p:nvPr/>
        </p:nvGrpSpPr>
        <p:grpSpPr>
          <a:xfrm>
            <a:off x="12514500" y="12071425"/>
            <a:ext cx="731400" cy="731400"/>
            <a:chOff x="12514500" y="10712713"/>
            <a:chExt cx="731400" cy="731400"/>
          </a:xfrm>
        </p:grpSpPr>
        <p:sp>
          <p:nvSpPr>
            <p:cNvPr id="739" name="Google Shape;739;p17"/>
            <p:cNvSpPr/>
            <p:nvPr/>
          </p:nvSpPr>
          <p:spPr>
            <a:xfrm>
              <a:off x="12514500" y="10712713"/>
              <a:ext cx="731400" cy="731400"/>
            </a:xfrm>
            <a:prstGeom prst="snip1Rect">
              <a:avLst>
                <a:gd fmla="val 37254"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7"/>
            <p:cNvSpPr/>
            <p:nvPr/>
          </p:nvSpPr>
          <p:spPr>
            <a:xfrm>
              <a:off x="12560100" y="10758325"/>
              <a:ext cx="4143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7"/>
            <p:cNvSpPr/>
            <p:nvPr/>
          </p:nvSpPr>
          <p:spPr>
            <a:xfrm>
              <a:off x="12560100" y="10894775"/>
              <a:ext cx="4143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7"/>
            <p:cNvSpPr/>
            <p:nvPr/>
          </p:nvSpPr>
          <p:spPr>
            <a:xfrm>
              <a:off x="12560100" y="110312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7"/>
            <p:cNvSpPr/>
            <p:nvPr/>
          </p:nvSpPr>
          <p:spPr>
            <a:xfrm>
              <a:off x="12560100" y="111683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7"/>
            <p:cNvSpPr/>
            <p:nvPr/>
          </p:nvSpPr>
          <p:spPr>
            <a:xfrm>
              <a:off x="12560100" y="113054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7"/>
            <p:cNvSpPr/>
            <p:nvPr/>
          </p:nvSpPr>
          <p:spPr>
            <a:xfrm>
              <a:off x="12971700" y="10712725"/>
              <a:ext cx="274200" cy="274200"/>
            </a:xfrm>
            <a:prstGeom prst="rtTriangl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7"/>
          <p:cNvGrpSpPr/>
          <p:nvPr/>
        </p:nvGrpSpPr>
        <p:grpSpPr>
          <a:xfrm>
            <a:off x="12514500" y="13621113"/>
            <a:ext cx="731400" cy="731400"/>
            <a:chOff x="12514500" y="11681725"/>
            <a:chExt cx="731400" cy="731400"/>
          </a:xfrm>
        </p:grpSpPr>
        <p:sp>
          <p:nvSpPr>
            <p:cNvPr id="747" name="Google Shape;747;p17"/>
            <p:cNvSpPr/>
            <p:nvPr/>
          </p:nvSpPr>
          <p:spPr>
            <a:xfrm>
              <a:off x="12514500" y="11681725"/>
              <a:ext cx="7314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7"/>
            <p:cNvSpPr/>
            <p:nvPr/>
          </p:nvSpPr>
          <p:spPr>
            <a:xfrm>
              <a:off x="12605850" y="11743342"/>
              <a:ext cx="548700" cy="274200"/>
            </a:xfrm>
            <a:prstGeom prst="wedgeRoundRectCallout">
              <a:avLst>
                <a:gd fmla="val -64334" name="adj1"/>
                <a:gd fmla="val -32969" name="adj2"/>
                <a:gd fmla="val 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7"/>
            <p:cNvSpPr/>
            <p:nvPr/>
          </p:nvSpPr>
          <p:spPr>
            <a:xfrm flipH="1">
              <a:off x="12605838" y="12081440"/>
              <a:ext cx="548700" cy="274200"/>
            </a:xfrm>
            <a:prstGeom prst="wedgeRoundRectCallout">
              <a:avLst>
                <a:gd fmla="val -64334" name="adj1"/>
                <a:gd fmla="val -32969" name="adj2"/>
                <a:gd fmla="val 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0" name="Google Shape;750;p17"/>
          <p:cNvSpPr txBox="1"/>
          <p:nvPr/>
        </p:nvSpPr>
        <p:spPr>
          <a:xfrm>
            <a:off x="13397400" y="6261730"/>
            <a:ext cx="102222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Originally, we kept  track of work planned and work done on weekly 4-up charts</a:t>
            </a:r>
            <a:endParaRPr sz="2800">
              <a:latin typeface="Source Sans Pro"/>
              <a:ea typeface="Source Sans Pro"/>
              <a:cs typeface="Source Sans Pro"/>
              <a:sym typeface="Source Sans Pro"/>
            </a:endParaRPr>
          </a:p>
        </p:txBody>
      </p:sp>
      <p:sp>
        <p:nvSpPr>
          <p:cNvPr id="751" name="Google Shape;751;p17"/>
          <p:cNvSpPr txBox="1"/>
          <p:nvPr/>
        </p:nvSpPr>
        <p:spPr>
          <a:xfrm>
            <a:off x="13397388" y="74047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To form a “bigger picture,” we made a spreadsheet-style Gantt chart. We separated tasks in to “releases” with the relevant tasks grouped together.</a:t>
            </a:r>
            <a:endParaRPr sz="2800">
              <a:latin typeface="Source Sans Pro"/>
              <a:ea typeface="Source Sans Pro"/>
              <a:cs typeface="Source Sans Pro"/>
              <a:sym typeface="Source Sans Pro"/>
            </a:endParaRPr>
          </a:p>
        </p:txBody>
      </p:sp>
      <p:sp>
        <p:nvSpPr>
          <p:cNvPr id="752" name="Google Shape;752;p17"/>
          <p:cNvSpPr txBox="1"/>
          <p:nvPr/>
        </p:nvSpPr>
        <p:spPr>
          <a:xfrm>
            <a:off x="13397388" y="9004930"/>
            <a:ext cx="102222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We tried to use card-style tracking tools such as Trello, to no avail.</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Eventually we started forming work in to 2-week Sprints</a:t>
            </a:r>
            <a:endParaRPr sz="2800">
              <a:latin typeface="Source Sans Pro"/>
              <a:ea typeface="Source Sans Pro"/>
              <a:cs typeface="Source Sans Pro"/>
              <a:sym typeface="Source Sans Pro"/>
            </a:endParaRPr>
          </a:p>
        </p:txBody>
      </p:sp>
      <p:sp>
        <p:nvSpPr>
          <p:cNvPr id="753" name="Google Shape;753;p17"/>
          <p:cNvSpPr txBox="1"/>
          <p:nvPr/>
        </p:nvSpPr>
        <p:spPr>
          <a:xfrm>
            <a:off x="13397388" y="101479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Once the second semester started, we were looking for a story tracking tool.We considered BizCloud’s Redmine but decided to host our own Jira.</a:t>
            </a:r>
            <a:endParaRPr sz="2800">
              <a:latin typeface="Source Sans Pro"/>
              <a:ea typeface="Source Sans Pro"/>
              <a:cs typeface="Source Sans Pro"/>
              <a:sym typeface="Source Sans Pro"/>
            </a:endParaRPr>
          </a:p>
        </p:txBody>
      </p:sp>
      <p:sp>
        <p:nvSpPr>
          <p:cNvPr id="754" name="Google Shape;754;p17"/>
          <p:cNvSpPr txBox="1"/>
          <p:nvPr/>
        </p:nvSpPr>
        <p:spPr>
          <a:xfrm>
            <a:off x="13395960" y="117481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We laid out a high-level schedule of what we wanted to accomplish each sprint and adjusted our sprints based on different commitments that arose.</a:t>
            </a:r>
            <a:endParaRPr sz="2800">
              <a:latin typeface="Source Sans Pro"/>
              <a:ea typeface="Source Sans Pro"/>
              <a:cs typeface="Source Sans Pro"/>
              <a:sym typeface="Source Sans Pro"/>
            </a:endParaRPr>
          </a:p>
        </p:txBody>
      </p:sp>
      <p:sp>
        <p:nvSpPr>
          <p:cNvPr id="755" name="Google Shape;755;p17"/>
          <p:cNvSpPr txBox="1"/>
          <p:nvPr/>
        </p:nvSpPr>
        <p:spPr>
          <a:xfrm>
            <a:off x="13395960" y="133483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Daily standups, better communication, weekly planning meetings and the revamped process kept us on track much better than the previous process.</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p:txBody>
      </p:sp>
      <p:sp>
        <p:nvSpPr>
          <p:cNvPr id="756" name="Google Shape;756;p17"/>
          <p:cNvSpPr/>
          <p:nvPr/>
        </p:nvSpPr>
        <p:spPr>
          <a:xfrm>
            <a:off x="24998825" y="13459669"/>
            <a:ext cx="274200" cy="274200"/>
          </a:xfrm>
          <a:prstGeom prst="roundRect">
            <a:avLst>
              <a:gd fmla="val 16667" name="adj"/>
            </a:avLst>
          </a:prstGeom>
          <a:solidFill>
            <a:srgbClr val="0F9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7"/>
          <p:cNvSpPr/>
          <p:nvPr/>
        </p:nvSpPr>
        <p:spPr>
          <a:xfrm>
            <a:off x="24998813" y="10885009"/>
            <a:ext cx="274200" cy="274200"/>
          </a:xfrm>
          <a:prstGeom prst="roundRect">
            <a:avLst>
              <a:gd fmla="val 16667" name="adj"/>
            </a:avLst>
          </a:prstGeom>
          <a:solidFill>
            <a:srgbClr val="DB4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7"/>
          <p:cNvSpPr/>
          <p:nvPr/>
        </p:nvSpPr>
        <p:spPr>
          <a:xfrm>
            <a:off x="24998825" y="12172352"/>
            <a:ext cx="274200" cy="274200"/>
          </a:xfrm>
          <a:prstGeom prst="roundRect">
            <a:avLst>
              <a:gd fmla="val 16667" name="adj"/>
            </a:avLst>
          </a:prstGeom>
          <a:solidFill>
            <a:srgbClr val="F4B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7"/>
          <p:cNvSpPr/>
          <p:nvPr/>
        </p:nvSpPr>
        <p:spPr>
          <a:xfrm>
            <a:off x="24998825" y="9597950"/>
            <a:ext cx="274200" cy="274200"/>
          </a:xfrm>
          <a:prstGeom prst="roundRect">
            <a:avLst>
              <a:gd fmla="val 16667"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0" name="Google Shape;760;p17" title="Chart"/>
          <p:cNvPicPr preferRelativeResize="0"/>
          <p:nvPr/>
        </p:nvPicPr>
        <p:blipFill>
          <a:blip r:embed="rId27">
            <a:alphaModFix/>
          </a:blip>
          <a:stretch>
            <a:fillRect/>
          </a:stretch>
        </p:blipFill>
        <p:spPr>
          <a:xfrm>
            <a:off x="24921250" y="5162675"/>
            <a:ext cx="10750199" cy="42065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18"/>
          <p:cNvSpPr/>
          <p:nvPr/>
        </p:nvSpPr>
        <p:spPr>
          <a:xfrm>
            <a:off x="0" y="13940675"/>
            <a:ext cx="36576000" cy="10908300"/>
          </a:xfrm>
          <a:prstGeom prst="rect">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8"/>
          <p:cNvSpPr/>
          <p:nvPr/>
        </p:nvSpPr>
        <p:spPr>
          <a:xfrm>
            <a:off x="0" y="23978825"/>
            <a:ext cx="36576000" cy="34533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67" name="Google Shape;767;p18"/>
          <p:cNvSpPr/>
          <p:nvPr/>
        </p:nvSpPr>
        <p:spPr>
          <a:xfrm>
            <a:off x="-177950" y="-179675"/>
            <a:ext cx="37029600" cy="4054800"/>
          </a:xfrm>
          <a:prstGeom prst="rect">
            <a:avLst/>
          </a:prstGeom>
          <a:noFill/>
          <a:ln cap="flat" cmpd="sng" w="38100">
            <a:solidFill>
              <a:srgbClr val="3D85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68" name="Google Shape;768;p18"/>
          <p:cNvSpPr txBox="1"/>
          <p:nvPr/>
        </p:nvSpPr>
        <p:spPr>
          <a:xfrm>
            <a:off x="649988" y="228600"/>
            <a:ext cx="22174200" cy="14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7200"/>
              <a:buFont typeface="Arial"/>
              <a:buNone/>
            </a:pPr>
            <a:r>
              <a:rPr b="1" lang="en-US" sz="9600">
                <a:solidFill>
                  <a:schemeClr val="dk2"/>
                </a:solidFill>
                <a:latin typeface="Source Sans Pro"/>
                <a:ea typeface="Source Sans Pro"/>
                <a:cs typeface="Source Sans Pro"/>
                <a:sym typeface="Source Sans Pro"/>
              </a:rPr>
              <a:t>InfoKiosk / E-Bulletin</a:t>
            </a:r>
            <a:endParaRPr b="1" i="0" sz="9600" u="none" cap="none" strike="noStrike">
              <a:solidFill>
                <a:schemeClr val="dk2"/>
              </a:solidFill>
              <a:latin typeface="Source Sans Pro"/>
              <a:ea typeface="Source Sans Pro"/>
              <a:cs typeface="Source Sans Pro"/>
              <a:sym typeface="Source Sans Pro"/>
            </a:endParaRPr>
          </a:p>
        </p:txBody>
      </p:sp>
      <p:sp>
        <p:nvSpPr>
          <p:cNvPr id="769" name="Google Shape;769;p18"/>
          <p:cNvSpPr txBox="1"/>
          <p:nvPr/>
        </p:nvSpPr>
        <p:spPr>
          <a:xfrm>
            <a:off x="685800" y="1867862"/>
            <a:ext cx="21336000" cy="83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5400">
                <a:solidFill>
                  <a:schemeClr val="dk1"/>
                </a:solidFill>
                <a:latin typeface="Syncopate"/>
                <a:ea typeface="Syncopate"/>
                <a:cs typeface="Syncopate"/>
                <a:sym typeface="Syncopate"/>
              </a:rPr>
              <a:t>Celestial Orca</a:t>
            </a:r>
            <a:endParaRPr sz="5400">
              <a:solidFill>
                <a:schemeClr val="dk1"/>
              </a:solidFill>
              <a:latin typeface="Syncopate"/>
              <a:ea typeface="Syncopate"/>
              <a:cs typeface="Syncopate"/>
              <a:sym typeface="Syncopate"/>
            </a:endParaRPr>
          </a:p>
        </p:txBody>
      </p:sp>
      <p:pic>
        <p:nvPicPr>
          <p:cNvPr descr="SE-Logo-Blue-Stacked" id="770" name="Google Shape;770;p18"/>
          <p:cNvPicPr preferRelativeResize="0"/>
          <p:nvPr/>
        </p:nvPicPr>
        <p:blipFill rotWithShape="1">
          <a:blip r:embed="rId3">
            <a:alphaModFix/>
          </a:blip>
          <a:srcRect b="0" l="0" r="0" t="0"/>
          <a:stretch/>
        </p:blipFill>
        <p:spPr>
          <a:xfrm>
            <a:off x="28897662" y="473054"/>
            <a:ext cx="2464800" cy="2993396"/>
          </a:xfrm>
          <a:prstGeom prst="rect">
            <a:avLst/>
          </a:prstGeom>
          <a:noFill/>
          <a:ln>
            <a:noFill/>
          </a:ln>
        </p:spPr>
      </p:pic>
      <p:sp>
        <p:nvSpPr>
          <p:cNvPr id="771" name="Google Shape;771;p18"/>
          <p:cNvSpPr txBox="1"/>
          <p:nvPr/>
        </p:nvSpPr>
        <p:spPr>
          <a:xfrm>
            <a:off x="685800" y="2667000"/>
            <a:ext cx="18254700" cy="126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200">
                <a:solidFill>
                  <a:schemeClr val="dk1"/>
                </a:solidFill>
                <a:latin typeface="Syncopate"/>
                <a:ea typeface="Syncopate"/>
                <a:cs typeface="Syncopate"/>
                <a:sym typeface="Syncopate"/>
              </a:rPr>
              <a:t>Philip Bedward    Daniel Cox    Matthew Dunn    Aaron Liu</a:t>
            </a:r>
            <a:endParaRPr sz="3200">
              <a:solidFill>
                <a:schemeClr val="dk1"/>
              </a:solidFill>
              <a:latin typeface="Syncopate"/>
              <a:ea typeface="Syncopate"/>
              <a:cs typeface="Syncopate"/>
              <a:sym typeface="Syncopate"/>
            </a:endParaRPr>
          </a:p>
          <a:p>
            <a:pPr indent="0" lvl="0" marL="0" marR="0" rtl="0" algn="l">
              <a:lnSpc>
                <a:spcPct val="100000"/>
              </a:lnSpc>
              <a:spcBef>
                <a:spcPts val="0"/>
              </a:spcBef>
              <a:spcAft>
                <a:spcPts val="0"/>
              </a:spcAft>
              <a:buNone/>
            </a:pPr>
            <a:r>
              <a:rPr lang="en-US" sz="3200">
                <a:solidFill>
                  <a:schemeClr val="dk1"/>
                </a:solidFill>
                <a:latin typeface="Syncopate"/>
                <a:ea typeface="Syncopate"/>
                <a:cs typeface="Syncopate"/>
                <a:sym typeface="Syncopate"/>
              </a:rPr>
              <a:t>project coaCh: Kal Rabb           Sponsor: Bizcloud EXPERTS</a:t>
            </a:r>
            <a:endParaRPr sz="3200">
              <a:solidFill>
                <a:schemeClr val="dk1"/>
              </a:solidFill>
              <a:latin typeface="Syncopate"/>
              <a:ea typeface="Syncopate"/>
              <a:cs typeface="Syncopate"/>
              <a:sym typeface="Syncopate"/>
            </a:endParaRPr>
          </a:p>
        </p:txBody>
      </p:sp>
      <p:pic>
        <p:nvPicPr>
          <p:cNvPr id="772" name="Google Shape;772;p18"/>
          <p:cNvPicPr preferRelativeResize="0"/>
          <p:nvPr/>
        </p:nvPicPr>
        <p:blipFill rotWithShape="1">
          <a:blip r:embed="rId4">
            <a:alphaModFix/>
          </a:blip>
          <a:srcRect b="4525" l="0" r="0" t="0"/>
          <a:stretch/>
        </p:blipFill>
        <p:spPr>
          <a:xfrm>
            <a:off x="31867400" y="177975"/>
            <a:ext cx="3820050" cy="3623125"/>
          </a:xfrm>
          <a:prstGeom prst="rect">
            <a:avLst/>
          </a:prstGeom>
          <a:noFill/>
          <a:ln>
            <a:noFill/>
          </a:ln>
        </p:spPr>
      </p:pic>
      <p:pic>
        <p:nvPicPr>
          <p:cNvPr id="773" name="Google Shape;773;p18"/>
          <p:cNvPicPr preferRelativeResize="0"/>
          <p:nvPr/>
        </p:nvPicPr>
        <p:blipFill>
          <a:blip r:embed="rId5">
            <a:alphaModFix/>
          </a:blip>
          <a:stretch>
            <a:fillRect/>
          </a:stretch>
        </p:blipFill>
        <p:spPr>
          <a:xfrm>
            <a:off x="25141581" y="233500"/>
            <a:ext cx="3251144" cy="3453300"/>
          </a:xfrm>
          <a:prstGeom prst="rect">
            <a:avLst/>
          </a:prstGeom>
          <a:noFill/>
          <a:ln>
            <a:noFill/>
          </a:ln>
        </p:spPr>
      </p:pic>
      <p:pic>
        <p:nvPicPr>
          <p:cNvPr id="774" name="Google Shape;774;p18"/>
          <p:cNvPicPr preferRelativeResize="0"/>
          <p:nvPr/>
        </p:nvPicPr>
        <p:blipFill>
          <a:blip r:embed="rId6">
            <a:alphaModFix/>
          </a:blip>
          <a:stretch>
            <a:fillRect/>
          </a:stretch>
        </p:blipFill>
        <p:spPr>
          <a:xfrm>
            <a:off x="24913438" y="17419320"/>
            <a:ext cx="3185650" cy="2055903"/>
          </a:xfrm>
          <a:prstGeom prst="rect">
            <a:avLst/>
          </a:prstGeom>
          <a:noFill/>
          <a:ln>
            <a:noFill/>
          </a:ln>
        </p:spPr>
      </p:pic>
      <p:pic>
        <p:nvPicPr>
          <p:cNvPr id="775" name="Google Shape;775;p18"/>
          <p:cNvPicPr preferRelativeResize="0"/>
          <p:nvPr/>
        </p:nvPicPr>
        <p:blipFill>
          <a:blip r:embed="rId7">
            <a:alphaModFix/>
          </a:blip>
          <a:stretch>
            <a:fillRect/>
          </a:stretch>
        </p:blipFill>
        <p:spPr>
          <a:xfrm>
            <a:off x="762000" y="17575838"/>
            <a:ext cx="3185647" cy="2057401"/>
          </a:xfrm>
          <a:prstGeom prst="rect">
            <a:avLst/>
          </a:prstGeom>
          <a:noFill/>
          <a:ln>
            <a:noFill/>
          </a:ln>
        </p:spPr>
      </p:pic>
      <p:pic>
        <p:nvPicPr>
          <p:cNvPr id="776" name="Google Shape;776;p18"/>
          <p:cNvPicPr preferRelativeResize="0"/>
          <p:nvPr/>
        </p:nvPicPr>
        <p:blipFill>
          <a:blip r:embed="rId8">
            <a:alphaModFix/>
          </a:blip>
          <a:stretch>
            <a:fillRect/>
          </a:stretch>
        </p:blipFill>
        <p:spPr>
          <a:xfrm>
            <a:off x="34444200" y="24499887"/>
            <a:ext cx="1501588" cy="1524000"/>
          </a:xfrm>
          <a:prstGeom prst="rect">
            <a:avLst/>
          </a:prstGeom>
          <a:noFill/>
          <a:ln>
            <a:noFill/>
          </a:ln>
        </p:spPr>
      </p:pic>
      <p:pic>
        <p:nvPicPr>
          <p:cNvPr id="777" name="Google Shape;777;p18"/>
          <p:cNvPicPr preferRelativeResize="0"/>
          <p:nvPr/>
        </p:nvPicPr>
        <p:blipFill>
          <a:blip r:embed="rId9">
            <a:alphaModFix/>
          </a:blip>
          <a:stretch>
            <a:fillRect/>
          </a:stretch>
        </p:blipFill>
        <p:spPr>
          <a:xfrm>
            <a:off x="12542588" y="22763808"/>
            <a:ext cx="685802" cy="832756"/>
          </a:xfrm>
          <a:prstGeom prst="rect">
            <a:avLst/>
          </a:prstGeom>
          <a:noFill/>
          <a:ln>
            <a:noFill/>
          </a:ln>
        </p:spPr>
      </p:pic>
      <p:pic>
        <p:nvPicPr>
          <p:cNvPr id="778" name="Google Shape;778;p18"/>
          <p:cNvPicPr preferRelativeResize="0"/>
          <p:nvPr/>
        </p:nvPicPr>
        <p:blipFill>
          <a:blip r:embed="rId10">
            <a:alphaModFix/>
          </a:blip>
          <a:stretch>
            <a:fillRect/>
          </a:stretch>
        </p:blipFill>
        <p:spPr>
          <a:xfrm>
            <a:off x="12633308" y="17694138"/>
            <a:ext cx="583636" cy="708700"/>
          </a:xfrm>
          <a:prstGeom prst="rect">
            <a:avLst/>
          </a:prstGeom>
          <a:noFill/>
          <a:ln>
            <a:noFill/>
          </a:ln>
        </p:spPr>
      </p:pic>
      <p:pic>
        <p:nvPicPr>
          <p:cNvPr id="779" name="Google Shape;779;p18"/>
          <p:cNvPicPr preferRelativeResize="0"/>
          <p:nvPr/>
        </p:nvPicPr>
        <p:blipFill>
          <a:blip r:embed="rId11">
            <a:alphaModFix/>
          </a:blip>
          <a:stretch>
            <a:fillRect/>
          </a:stretch>
        </p:blipFill>
        <p:spPr>
          <a:xfrm>
            <a:off x="12604410" y="21973941"/>
            <a:ext cx="583636" cy="708700"/>
          </a:xfrm>
          <a:prstGeom prst="rect">
            <a:avLst/>
          </a:prstGeom>
          <a:noFill/>
          <a:ln>
            <a:noFill/>
          </a:ln>
        </p:spPr>
      </p:pic>
      <p:pic>
        <p:nvPicPr>
          <p:cNvPr id="780" name="Google Shape;780;p18"/>
          <p:cNvPicPr preferRelativeResize="0"/>
          <p:nvPr/>
        </p:nvPicPr>
        <p:blipFill>
          <a:blip r:embed="rId12">
            <a:alphaModFix/>
          </a:blip>
          <a:stretch>
            <a:fillRect/>
          </a:stretch>
        </p:blipFill>
        <p:spPr>
          <a:xfrm>
            <a:off x="12542591" y="21064366"/>
            <a:ext cx="685802" cy="828444"/>
          </a:xfrm>
          <a:prstGeom prst="rect">
            <a:avLst/>
          </a:prstGeom>
          <a:noFill/>
          <a:ln>
            <a:noFill/>
          </a:ln>
        </p:spPr>
      </p:pic>
      <p:pic>
        <p:nvPicPr>
          <p:cNvPr id="781" name="Google Shape;781;p18"/>
          <p:cNvPicPr preferRelativeResize="0"/>
          <p:nvPr/>
        </p:nvPicPr>
        <p:blipFill>
          <a:blip r:embed="rId13">
            <a:alphaModFix/>
          </a:blip>
          <a:stretch>
            <a:fillRect/>
          </a:stretch>
        </p:blipFill>
        <p:spPr>
          <a:xfrm>
            <a:off x="12633306" y="18560195"/>
            <a:ext cx="583636" cy="658675"/>
          </a:xfrm>
          <a:prstGeom prst="rect">
            <a:avLst/>
          </a:prstGeom>
          <a:noFill/>
          <a:ln>
            <a:noFill/>
          </a:ln>
        </p:spPr>
      </p:pic>
      <p:sp>
        <p:nvSpPr>
          <p:cNvPr id="782" name="Google Shape;782;p18"/>
          <p:cNvSpPr txBox="1"/>
          <p:nvPr/>
        </p:nvSpPr>
        <p:spPr>
          <a:xfrm>
            <a:off x="13586131" y="21117340"/>
            <a:ext cx="10750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Cloudfront</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Retrieve static content from S3  and serve it</a:t>
            </a:r>
            <a:endParaRPr b="1" sz="2800">
              <a:latin typeface="Source Sans Pro"/>
              <a:ea typeface="Source Sans Pro"/>
              <a:cs typeface="Source Sans Pro"/>
              <a:sym typeface="Source Sans Pro"/>
            </a:endParaRPr>
          </a:p>
        </p:txBody>
      </p:sp>
      <p:sp>
        <p:nvSpPr>
          <p:cNvPr id="783" name="Google Shape;783;p18"/>
          <p:cNvSpPr txBox="1"/>
          <p:nvPr/>
        </p:nvSpPr>
        <p:spPr>
          <a:xfrm>
            <a:off x="13586131" y="21992329"/>
            <a:ext cx="6067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S3</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latin typeface="Source Sans Pro"/>
                <a:ea typeface="Source Sans Pro"/>
                <a:cs typeface="Source Sans Pro"/>
                <a:sym typeface="Source Sans Pro"/>
              </a:rPr>
              <a:t>Stores the web app code</a:t>
            </a:r>
            <a:endParaRPr sz="2800">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784" name="Google Shape;784;p18"/>
          <p:cNvSpPr txBox="1"/>
          <p:nvPr/>
        </p:nvSpPr>
        <p:spPr>
          <a:xfrm>
            <a:off x="13586125" y="22885223"/>
            <a:ext cx="10750200" cy="77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API Gateway</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Calls lambdas when endpoints are accessed</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785" name="Google Shape;785;p18"/>
          <p:cNvSpPr txBox="1"/>
          <p:nvPr/>
        </p:nvSpPr>
        <p:spPr>
          <a:xfrm>
            <a:off x="13586131" y="17738600"/>
            <a:ext cx="8419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AWS Lambda</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Snippets of code to provide functionality</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786" name="Google Shape;786;p18"/>
          <p:cNvSpPr txBox="1"/>
          <p:nvPr/>
        </p:nvSpPr>
        <p:spPr>
          <a:xfrm>
            <a:off x="13586131" y="18535127"/>
            <a:ext cx="107502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RDS</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Lambdas commit updates to the database</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787" name="Google Shape;787;p18"/>
          <p:cNvSpPr txBox="1"/>
          <p:nvPr/>
        </p:nvSpPr>
        <p:spPr>
          <a:xfrm>
            <a:off x="24921250" y="15235775"/>
            <a:ext cx="10750200" cy="17508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Essentially a Virtual bulletin board; a place for different people to post information to a group. This includes job offerings, lost and found, apartments for rent, etc. Conceptually, they are digital post-it notes with a QR code that takes the user to an external link with more information</a:t>
            </a:r>
            <a:endParaRPr sz="2800">
              <a:latin typeface="Source Sans Pro"/>
              <a:ea typeface="Source Sans Pro"/>
              <a:cs typeface="Source Sans Pro"/>
              <a:sym typeface="Source Sans Pro"/>
            </a:endParaRPr>
          </a:p>
        </p:txBody>
      </p:sp>
      <p:sp>
        <p:nvSpPr>
          <p:cNvPr id="788" name="Google Shape;788;p18"/>
          <p:cNvSpPr txBox="1"/>
          <p:nvPr/>
        </p:nvSpPr>
        <p:spPr>
          <a:xfrm>
            <a:off x="4047375" y="17312075"/>
            <a:ext cx="8016300" cy="2289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Generate and push content</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Submit, approve and deny content requests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Register and manage devices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Provide administrative support to clients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Manage your Client Account</a:t>
            </a:r>
            <a:endParaRPr sz="2800">
              <a:latin typeface="Source Sans Pro"/>
              <a:ea typeface="Source Sans Pro"/>
              <a:cs typeface="Source Sans Pro"/>
              <a:sym typeface="Source Sans Pro"/>
            </a:endParaRPr>
          </a:p>
        </p:txBody>
      </p:sp>
      <p:sp>
        <p:nvSpPr>
          <p:cNvPr id="789" name="Google Shape;789;p18"/>
          <p:cNvSpPr txBox="1"/>
          <p:nvPr/>
        </p:nvSpPr>
        <p:spPr>
          <a:xfrm>
            <a:off x="1765350" y="20105150"/>
            <a:ext cx="103197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VSCode</a:t>
            </a:r>
            <a:r>
              <a:rPr lang="en-US" sz="2800">
                <a:solidFill>
                  <a:schemeClr val="dk1"/>
                </a:solidFill>
                <a:latin typeface="Source Sans Pro"/>
                <a:ea typeface="Source Sans Pro"/>
                <a:cs typeface="Source Sans Pro"/>
                <a:sym typeface="Source Sans Pro"/>
              </a:rPr>
              <a:t>: Git repository integration, familiarity, package handling and context highlighting</a:t>
            </a:r>
            <a:endParaRPr sz="2800">
              <a:latin typeface="Source Sans Pro"/>
              <a:ea typeface="Source Sans Pro"/>
              <a:cs typeface="Source Sans Pro"/>
              <a:sym typeface="Source Sans Pro"/>
            </a:endParaRPr>
          </a:p>
        </p:txBody>
      </p:sp>
      <p:sp>
        <p:nvSpPr>
          <p:cNvPr id="790" name="Google Shape;790;p18"/>
          <p:cNvSpPr txBox="1"/>
          <p:nvPr/>
        </p:nvSpPr>
        <p:spPr>
          <a:xfrm>
            <a:off x="768000" y="15210100"/>
            <a:ext cx="10913400" cy="18978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lang="en-US" sz="2800">
                <a:solidFill>
                  <a:schemeClr val="dk1"/>
                </a:solidFill>
                <a:latin typeface="Source Sans Pro"/>
                <a:ea typeface="Source Sans Pro"/>
                <a:cs typeface="Source Sans Pro"/>
                <a:sym typeface="Source Sans Pro"/>
              </a:rPr>
              <a:t>Developed to manage Smart TV App content and the groups associated with them. The front-end is completely decoupled from the back-end. Our web-app style website run on a flexible, reliable, cross-platform framework</a:t>
            </a:r>
            <a:endParaRPr sz="2800">
              <a:latin typeface="Source Sans Pro"/>
              <a:ea typeface="Source Sans Pro"/>
              <a:cs typeface="Source Sans Pro"/>
              <a:sym typeface="Source Sans Pro"/>
            </a:endParaRPr>
          </a:p>
        </p:txBody>
      </p:sp>
      <p:sp>
        <p:nvSpPr>
          <p:cNvPr id="791" name="Google Shape;791;p18"/>
          <p:cNvSpPr txBox="1"/>
          <p:nvPr/>
        </p:nvSpPr>
        <p:spPr>
          <a:xfrm>
            <a:off x="28211900" y="17419325"/>
            <a:ext cx="7479300" cy="18546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Display content pushed, even after restarting</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Real-time updates</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Displays up to 10 cards at a time</a:t>
            </a:r>
            <a:endParaRPr sz="2800">
              <a:latin typeface="Source Sans Pro"/>
              <a:ea typeface="Source Sans Pro"/>
              <a:cs typeface="Source Sans Pro"/>
              <a:sym typeface="Source Sans Pro"/>
            </a:endParaRPr>
          </a:p>
          <a:p>
            <a:pPr indent="-406400" lvl="0" marL="457200" rtl="0" algn="l">
              <a:spcBef>
                <a:spcPts val="0"/>
              </a:spcBef>
              <a:spcAft>
                <a:spcPts val="0"/>
              </a:spcAft>
              <a:buSzPts val="2800"/>
              <a:buFont typeface="Source Sans Pro"/>
              <a:buChar char="●"/>
            </a:pPr>
            <a:r>
              <a:rPr lang="en-US" sz="2800">
                <a:latin typeface="Source Sans Pro"/>
                <a:ea typeface="Source Sans Pro"/>
                <a:cs typeface="Source Sans Pro"/>
                <a:sym typeface="Source Sans Pro"/>
              </a:rPr>
              <a:t>QR codes allow navigation to external links</a:t>
            </a:r>
            <a:endParaRPr sz="2800">
              <a:latin typeface="Source Sans Pro"/>
              <a:ea typeface="Source Sans Pro"/>
              <a:cs typeface="Source Sans Pro"/>
              <a:sym typeface="Source Sans Pro"/>
            </a:endParaRPr>
          </a:p>
        </p:txBody>
      </p:sp>
      <p:pic>
        <p:nvPicPr>
          <p:cNvPr id="792" name="Google Shape;792;p18"/>
          <p:cNvPicPr preferRelativeResize="0"/>
          <p:nvPr/>
        </p:nvPicPr>
        <p:blipFill>
          <a:blip r:embed="rId14">
            <a:alphaModFix/>
          </a:blip>
          <a:stretch>
            <a:fillRect/>
          </a:stretch>
        </p:blipFill>
        <p:spPr>
          <a:xfrm>
            <a:off x="12542604" y="20182202"/>
            <a:ext cx="685800" cy="801013"/>
          </a:xfrm>
          <a:prstGeom prst="rect">
            <a:avLst/>
          </a:prstGeom>
          <a:noFill/>
          <a:ln>
            <a:noFill/>
          </a:ln>
        </p:spPr>
      </p:pic>
      <p:sp>
        <p:nvSpPr>
          <p:cNvPr id="793" name="Google Shape;793;p18"/>
          <p:cNvSpPr txBox="1"/>
          <p:nvPr/>
        </p:nvSpPr>
        <p:spPr>
          <a:xfrm>
            <a:off x="13586131" y="20236855"/>
            <a:ext cx="77187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Cognito</a:t>
            </a:r>
            <a:r>
              <a:rPr lang="en-US" sz="2800">
                <a:latin typeface="Source Sans Pro"/>
                <a:ea typeface="Source Sans Pro"/>
                <a:cs typeface="Source Sans Pro"/>
                <a:sym typeface="Source Sans Pro"/>
              </a:rPr>
              <a:t>:</a:t>
            </a:r>
            <a:r>
              <a:rPr b="1" lang="en-US" sz="2800">
                <a:latin typeface="Source Sans Pro"/>
                <a:ea typeface="Source Sans Pro"/>
                <a:cs typeface="Source Sans Pro"/>
                <a:sym typeface="Source Sans Pro"/>
              </a:rPr>
              <a:t> </a:t>
            </a:r>
            <a:r>
              <a:rPr lang="en-US" sz="2800">
                <a:latin typeface="Source Sans Pro"/>
                <a:ea typeface="Source Sans Pro"/>
                <a:cs typeface="Source Sans Pro"/>
                <a:sym typeface="Source Sans Pro"/>
              </a:rPr>
              <a:t>User Authentication</a:t>
            </a:r>
            <a:endParaRPr sz="2800">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sp>
        <p:nvSpPr>
          <p:cNvPr id="794" name="Google Shape;794;p18"/>
          <p:cNvSpPr txBox="1"/>
          <p:nvPr/>
        </p:nvSpPr>
        <p:spPr>
          <a:xfrm>
            <a:off x="13614989" y="19403266"/>
            <a:ext cx="94029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AWS IoT</a:t>
            </a:r>
            <a:r>
              <a:rPr lang="en-US" sz="2800">
                <a:latin typeface="Source Sans Pro"/>
                <a:ea typeface="Source Sans Pro"/>
                <a:cs typeface="Source Sans Pro"/>
                <a:sym typeface="Source Sans Pro"/>
              </a:rPr>
              <a:t>: </a:t>
            </a:r>
            <a:r>
              <a:rPr b="1" lang="en-US" sz="2800">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Allows communication through pub/sub protocol</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800">
              <a:latin typeface="Source Sans Pro"/>
              <a:ea typeface="Source Sans Pro"/>
              <a:cs typeface="Source Sans Pro"/>
              <a:sym typeface="Source Sans Pro"/>
            </a:endParaRPr>
          </a:p>
        </p:txBody>
      </p:sp>
      <p:pic>
        <p:nvPicPr>
          <p:cNvPr id="795" name="Google Shape;795;p18"/>
          <p:cNvPicPr preferRelativeResize="0"/>
          <p:nvPr/>
        </p:nvPicPr>
        <p:blipFill rotWithShape="1">
          <a:blip r:embed="rId15">
            <a:alphaModFix/>
          </a:blip>
          <a:srcRect b="2824" l="11242" r="11226" t="2701"/>
          <a:stretch/>
        </p:blipFill>
        <p:spPr>
          <a:xfrm>
            <a:off x="12542600" y="19300025"/>
            <a:ext cx="685800" cy="801014"/>
          </a:xfrm>
          <a:prstGeom prst="rect">
            <a:avLst/>
          </a:prstGeom>
          <a:noFill/>
          <a:ln>
            <a:noFill/>
          </a:ln>
        </p:spPr>
      </p:pic>
      <p:pic>
        <p:nvPicPr>
          <p:cNvPr id="796" name="Google Shape;796;p18"/>
          <p:cNvPicPr preferRelativeResize="0"/>
          <p:nvPr/>
        </p:nvPicPr>
        <p:blipFill>
          <a:blip r:embed="rId16">
            <a:alphaModFix/>
          </a:blip>
          <a:stretch>
            <a:fillRect/>
          </a:stretch>
        </p:blipFill>
        <p:spPr>
          <a:xfrm>
            <a:off x="24998813" y="22591562"/>
            <a:ext cx="510989" cy="685800"/>
          </a:xfrm>
          <a:prstGeom prst="rect">
            <a:avLst/>
          </a:prstGeom>
          <a:noFill/>
          <a:ln>
            <a:noFill/>
          </a:ln>
        </p:spPr>
      </p:pic>
      <p:pic>
        <p:nvPicPr>
          <p:cNvPr id="797" name="Google Shape;797;p18"/>
          <p:cNvPicPr preferRelativeResize="0"/>
          <p:nvPr/>
        </p:nvPicPr>
        <p:blipFill>
          <a:blip r:embed="rId17">
            <a:alphaModFix/>
          </a:blip>
          <a:stretch>
            <a:fillRect/>
          </a:stretch>
        </p:blipFill>
        <p:spPr>
          <a:xfrm>
            <a:off x="24911463" y="20269988"/>
            <a:ext cx="685800" cy="685800"/>
          </a:xfrm>
          <a:prstGeom prst="rect">
            <a:avLst/>
          </a:prstGeom>
          <a:noFill/>
          <a:ln>
            <a:noFill/>
          </a:ln>
        </p:spPr>
      </p:pic>
      <p:pic>
        <p:nvPicPr>
          <p:cNvPr id="798" name="Google Shape;798;p18"/>
          <p:cNvPicPr preferRelativeResize="0"/>
          <p:nvPr/>
        </p:nvPicPr>
        <p:blipFill>
          <a:blip r:embed="rId18">
            <a:alphaModFix/>
          </a:blip>
          <a:stretch>
            <a:fillRect/>
          </a:stretch>
        </p:blipFill>
        <p:spPr>
          <a:xfrm>
            <a:off x="24911463" y="21506984"/>
            <a:ext cx="685800" cy="685800"/>
          </a:xfrm>
          <a:prstGeom prst="rect">
            <a:avLst/>
          </a:prstGeom>
          <a:noFill/>
          <a:ln>
            <a:noFill/>
          </a:ln>
        </p:spPr>
      </p:pic>
      <p:pic>
        <p:nvPicPr>
          <p:cNvPr id="799" name="Google Shape;799;p18"/>
          <p:cNvPicPr preferRelativeResize="0"/>
          <p:nvPr/>
        </p:nvPicPr>
        <p:blipFill rotWithShape="1">
          <a:blip r:embed="rId19">
            <a:alphaModFix/>
          </a:blip>
          <a:srcRect b="7458" l="12500" r="11650" t="11121"/>
          <a:stretch/>
        </p:blipFill>
        <p:spPr>
          <a:xfrm>
            <a:off x="762000" y="21338963"/>
            <a:ext cx="642937" cy="685800"/>
          </a:xfrm>
          <a:prstGeom prst="rect">
            <a:avLst/>
          </a:prstGeom>
          <a:noFill/>
          <a:ln>
            <a:noFill/>
          </a:ln>
        </p:spPr>
      </p:pic>
      <p:pic>
        <p:nvPicPr>
          <p:cNvPr id="800" name="Google Shape;800;p18"/>
          <p:cNvPicPr preferRelativeResize="0"/>
          <p:nvPr/>
        </p:nvPicPr>
        <p:blipFill>
          <a:blip r:embed="rId20">
            <a:alphaModFix/>
          </a:blip>
          <a:stretch>
            <a:fillRect/>
          </a:stretch>
        </p:blipFill>
        <p:spPr>
          <a:xfrm>
            <a:off x="762000" y="20284663"/>
            <a:ext cx="685800" cy="685800"/>
          </a:xfrm>
          <a:prstGeom prst="rect">
            <a:avLst/>
          </a:prstGeom>
          <a:noFill/>
          <a:ln>
            <a:noFill/>
          </a:ln>
        </p:spPr>
      </p:pic>
      <p:pic>
        <p:nvPicPr>
          <p:cNvPr id="801" name="Google Shape;801;p18"/>
          <p:cNvPicPr preferRelativeResize="0"/>
          <p:nvPr/>
        </p:nvPicPr>
        <p:blipFill>
          <a:blip r:embed="rId21">
            <a:alphaModFix/>
          </a:blip>
          <a:stretch>
            <a:fillRect/>
          </a:stretch>
        </p:blipFill>
        <p:spPr>
          <a:xfrm>
            <a:off x="740562" y="22393284"/>
            <a:ext cx="685800" cy="685800"/>
          </a:xfrm>
          <a:prstGeom prst="rect">
            <a:avLst/>
          </a:prstGeom>
          <a:noFill/>
          <a:ln>
            <a:noFill/>
          </a:ln>
        </p:spPr>
      </p:pic>
      <p:sp>
        <p:nvSpPr>
          <p:cNvPr id="802" name="Google Shape;802;p18"/>
          <p:cNvSpPr txBox="1"/>
          <p:nvPr/>
        </p:nvSpPr>
        <p:spPr>
          <a:xfrm>
            <a:off x="25825800" y="20141450"/>
            <a:ext cx="98655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Android Studio</a:t>
            </a:r>
            <a:r>
              <a:rPr lang="en-US" sz="2800">
                <a:solidFill>
                  <a:schemeClr val="dk1"/>
                </a:solidFill>
                <a:latin typeface="Source Sans Pro"/>
                <a:ea typeface="Source Sans Pro"/>
                <a:cs typeface="Source Sans Pro"/>
                <a:sym typeface="Source Sans Pro"/>
              </a:rPr>
              <a:t>: Built-in Android Device Emulator to develop, deploy and test Smart TV application</a:t>
            </a:r>
            <a:endParaRPr sz="2800">
              <a:latin typeface="Source Sans Pro"/>
              <a:ea typeface="Source Sans Pro"/>
              <a:cs typeface="Source Sans Pro"/>
              <a:sym typeface="Source Sans Pro"/>
            </a:endParaRPr>
          </a:p>
        </p:txBody>
      </p:sp>
      <p:pic>
        <p:nvPicPr>
          <p:cNvPr id="803" name="Google Shape;803;p18"/>
          <p:cNvPicPr preferRelativeResize="0"/>
          <p:nvPr/>
        </p:nvPicPr>
        <p:blipFill>
          <a:blip r:embed="rId22">
            <a:alphaModFix/>
          </a:blip>
          <a:stretch>
            <a:fillRect/>
          </a:stretch>
        </p:blipFill>
        <p:spPr>
          <a:xfrm>
            <a:off x="762003" y="6910179"/>
            <a:ext cx="5909252" cy="4531320"/>
          </a:xfrm>
          <a:prstGeom prst="rect">
            <a:avLst/>
          </a:prstGeom>
          <a:noFill/>
          <a:ln>
            <a:noFill/>
          </a:ln>
        </p:spPr>
      </p:pic>
      <p:sp>
        <p:nvSpPr>
          <p:cNvPr id="804" name="Google Shape;804;p18"/>
          <p:cNvSpPr txBox="1"/>
          <p:nvPr/>
        </p:nvSpPr>
        <p:spPr>
          <a:xfrm>
            <a:off x="762000" y="5103350"/>
            <a:ext cx="9816300" cy="1462200"/>
          </a:xfrm>
          <a:prstGeom prst="rect">
            <a:avLst/>
          </a:prstGeom>
          <a:noFill/>
          <a:ln>
            <a:noFill/>
          </a:ln>
        </p:spPr>
        <p:txBody>
          <a:bodyPr anchorCtr="0" anchor="t" bIns="91425" lIns="0" spcFirstLastPara="1" rIns="0" wrap="square" tIns="0">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Our sponsor was visiting a campus and noticed many bulletin boards overflowing with tons of post-it notes. This led to the concept of translating to a digital post-it note bulletin system.</a:t>
            </a:r>
            <a:endParaRPr sz="2800">
              <a:solidFill>
                <a:schemeClr val="dk1"/>
              </a:solidFill>
              <a:latin typeface="Source Sans Pro"/>
              <a:ea typeface="Source Sans Pro"/>
              <a:cs typeface="Source Sans Pro"/>
              <a:sym typeface="Source Sans Pro"/>
            </a:endParaRPr>
          </a:p>
        </p:txBody>
      </p:sp>
      <p:pic>
        <p:nvPicPr>
          <p:cNvPr id="805" name="Google Shape;805;p18"/>
          <p:cNvPicPr preferRelativeResize="0"/>
          <p:nvPr/>
        </p:nvPicPr>
        <p:blipFill>
          <a:blip r:embed="rId23">
            <a:alphaModFix/>
          </a:blip>
          <a:stretch>
            <a:fillRect/>
          </a:stretch>
        </p:blipFill>
        <p:spPr>
          <a:xfrm>
            <a:off x="12533263" y="15367713"/>
            <a:ext cx="2057400" cy="2057400"/>
          </a:xfrm>
          <a:prstGeom prst="rect">
            <a:avLst/>
          </a:prstGeom>
          <a:noFill/>
          <a:ln>
            <a:noFill/>
          </a:ln>
        </p:spPr>
      </p:pic>
      <p:sp>
        <p:nvSpPr>
          <p:cNvPr id="806" name="Google Shape;806;p18"/>
          <p:cNvSpPr txBox="1"/>
          <p:nvPr/>
        </p:nvSpPr>
        <p:spPr>
          <a:xfrm>
            <a:off x="768000" y="11938525"/>
            <a:ext cx="10913400" cy="15240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We had a lot of freedom in designing the system as the initial requirements were open-ended. Eventually the system was split into two parts and tied together by the cloud.</a:t>
            </a:r>
            <a:endParaRPr sz="2800">
              <a:latin typeface="Source Sans Pro"/>
              <a:ea typeface="Source Sans Pro"/>
              <a:cs typeface="Source Sans Pro"/>
              <a:sym typeface="Source Sans Pro"/>
            </a:endParaRPr>
          </a:p>
        </p:txBody>
      </p:sp>
      <p:pic>
        <p:nvPicPr>
          <p:cNvPr id="807" name="Google Shape;807;p18"/>
          <p:cNvPicPr preferRelativeResize="0"/>
          <p:nvPr/>
        </p:nvPicPr>
        <p:blipFill>
          <a:blip r:embed="rId24">
            <a:alphaModFix/>
          </a:blip>
          <a:stretch>
            <a:fillRect/>
          </a:stretch>
        </p:blipFill>
        <p:spPr>
          <a:xfrm>
            <a:off x="8070750" y="9484068"/>
            <a:ext cx="3185650" cy="1992258"/>
          </a:xfrm>
          <a:prstGeom prst="rect">
            <a:avLst/>
          </a:prstGeom>
          <a:noFill/>
          <a:ln>
            <a:noFill/>
          </a:ln>
        </p:spPr>
      </p:pic>
      <p:pic>
        <p:nvPicPr>
          <p:cNvPr id="808" name="Google Shape;808;p18"/>
          <p:cNvPicPr preferRelativeResize="0"/>
          <p:nvPr/>
        </p:nvPicPr>
        <p:blipFill>
          <a:blip r:embed="rId25">
            <a:alphaModFix/>
          </a:blip>
          <a:stretch>
            <a:fillRect/>
          </a:stretch>
        </p:blipFill>
        <p:spPr>
          <a:xfrm>
            <a:off x="8092439" y="6771337"/>
            <a:ext cx="3294668" cy="2405239"/>
          </a:xfrm>
          <a:prstGeom prst="rect">
            <a:avLst/>
          </a:prstGeom>
          <a:noFill/>
          <a:ln>
            <a:noFill/>
          </a:ln>
        </p:spPr>
      </p:pic>
      <p:sp>
        <p:nvSpPr>
          <p:cNvPr id="809" name="Google Shape;809;p18"/>
          <p:cNvSpPr txBox="1"/>
          <p:nvPr/>
        </p:nvSpPr>
        <p:spPr>
          <a:xfrm>
            <a:off x="15041475" y="15210100"/>
            <a:ext cx="8578200" cy="22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Source Sans Pro"/>
                <a:ea typeface="Source Sans Pro"/>
                <a:cs typeface="Source Sans Pro"/>
                <a:sym typeface="Source Sans Pro"/>
              </a:rPr>
              <a:t>Bizcloud experts is a cloud consulting company.</a:t>
            </a:r>
            <a:endParaRPr sz="2800">
              <a:latin typeface="Source Sans Pro"/>
              <a:ea typeface="Source Sans Pro"/>
              <a:cs typeface="Source Sans Pro"/>
              <a:sym typeface="Source Sans Pro"/>
            </a:endParaRPr>
          </a:p>
          <a:p>
            <a:pPr indent="0" lvl="0" marL="0" rtl="0" algn="l">
              <a:spcBef>
                <a:spcPts val="0"/>
              </a:spcBef>
              <a:spcAft>
                <a:spcPts val="0"/>
              </a:spcAft>
              <a:buNone/>
            </a:pPr>
            <a:r>
              <a:rPr lang="en-US" sz="2800">
                <a:latin typeface="Source Sans Pro"/>
                <a:ea typeface="Source Sans Pro"/>
                <a:cs typeface="Source Sans Pro"/>
                <a:sym typeface="Source Sans Pro"/>
              </a:rPr>
              <a:t>One of their requirements was to have our application/s be serverless.</a:t>
            </a:r>
            <a:endParaRPr sz="2800">
              <a:latin typeface="Source Sans Pro"/>
              <a:ea typeface="Source Sans Pro"/>
              <a:cs typeface="Source Sans Pro"/>
              <a:sym typeface="Source Sans Pro"/>
            </a:endParaRPr>
          </a:p>
          <a:p>
            <a:pPr indent="0" lvl="0" marL="0" rtl="0" algn="l">
              <a:spcBef>
                <a:spcPts val="0"/>
              </a:spcBef>
              <a:spcAft>
                <a:spcPts val="0"/>
              </a:spcAft>
              <a:buNone/>
            </a:pPr>
            <a:r>
              <a:rPr lang="en-US" sz="2800">
                <a:latin typeface="Source Sans Pro"/>
                <a:ea typeface="Source Sans Pro"/>
                <a:cs typeface="Source Sans Pro"/>
                <a:sym typeface="Source Sans Pro"/>
              </a:rPr>
              <a:t>Since they used AWS, we decided to build our beck end using their variety of services.</a:t>
            </a:r>
            <a:endParaRPr sz="2800">
              <a:latin typeface="Source Sans Pro"/>
              <a:ea typeface="Source Sans Pro"/>
              <a:cs typeface="Source Sans Pro"/>
              <a:sym typeface="Source Sans Pro"/>
            </a:endParaRPr>
          </a:p>
        </p:txBody>
      </p:sp>
      <p:sp>
        <p:nvSpPr>
          <p:cNvPr id="810" name="Google Shape;810;p18"/>
          <p:cNvSpPr txBox="1"/>
          <p:nvPr/>
        </p:nvSpPr>
        <p:spPr>
          <a:xfrm>
            <a:off x="13397400" y="5118730"/>
            <a:ext cx="102222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Our process evolved </a:t>
            </a:r>
            <a:r>
              <a:rPr lang="en-US" sz="2800">
                <a:solidFill>
                  <a:schemeClr val="dk1"/>
                </a:solidFill>
                <a:latin typeface="Source Sans Pro"/>
                <a:ea typeface="Source Sans Pro"/>
                <a:cs typeface="Source Sans Pro"/>
                <a:sym typeface="Source Sans Pro"/>
              </a:rPr>
              <a:t>to better suit our needs, keep our efforts focused, and our tasks planned </a:t>
            </a:r>
            <a:r>
              <a:rPr lang="en-US" sz="2800">
                <a:latin typeface="Source Sans Pro"/>
                <a:ea typeface="Source Sans Pro"/>
                <a:cs typeface="Source Sans Pro"/>
                <a:sym typeface="Source Sans Pro"/>
              </a:rPr>
              <a:t>as the project matured</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p:txBody>
      </p:sp>
      <p:sp>
        <p:nvSpPr>
          <p:cNvPr id="811" name="Google Shape;811;p18"/>
          <p:cNvSpPr/>
          <p:nvPr/>
        </p:nvSpPr>
        <p:spPr>
          <a:xfrm rot="5400000">
            <a:off x="6958866" y="7817980"/>
            <a:ext cx="942900" cy="312000"/>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rot="5400000">
            <a:off x="6958864" y="10293546"/>
            <a:ext cx="942900" cy="312000"/>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18"/>
          <p:cNvGrpSpPr/>
          <p:nvPr/>
        </p:nvGrpSpPr>
        <p:grpSpPr>
          <a:xfrm>
            <a:off x="12533263" y="14104000"/>
            <a:ext cx="4293977" cy="834940"/>
            <a:chOff x="24969250" y="3875325"/>
            <a:chExt cx="4293977" cy="834940"/>
          </a:xfrm>
        </p:grpSpPr>
        <p:sp>
          <p:nvSpPr>
            <p:cNvPr id="814" name="Google Shape;814;p18"/>
            <p:cNvSpPr txBox="1"/>
            <p:nvPr/>
          </p:nvSpPr>
          <p:spPr>
            <a:xfrm>
              <a:off x="24969250" y="3875325"/>
              <a:ext cx="40593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Infrastructure</a:t>
              </a:r>
              <a:endParaRPr sz="4800">
                <a:latin typeface="Source Sans Pro"/>
                <a:ea typeface="Source Sans Pro"/>
                <a:cs typeface="Source Sans Pro"/>
                <a:sym typeface="Source Sans Pro"/>
              </a:endParaRPr>
            </a:p>
          </p:txBody>
        </p:sp>
        <p:sp>
          <p:nvSpPr>
            <p:cNvPr id="815" name="Google Shape;815;p18"/>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8"/>
          <p:cNvGrpSpPr/>
          <p:nvPr/>
        </p:nvGrpSpPr>
        <p:grpSpPr>
          <a:xfrm>
            <a:off x="762000" y="14125675"/>
            <a:ext cx="4942200" cy="834952"/>
            <a:chOff x="25121650" y="3875313"/>
            <a:chExt cx="4942200" cy="834952"/>
          </a:xfrm>
        </p:grpSpPr>
        <p:sp>
          <p:nvSpPr>
            <p:cNvPr id="817" name="Google Shape;817;p18"/>
            <p:cNvSpPr txBox="1"/>
            <p:nvPr/>
          </p:nvSpPr>
          <p:spPr>
            <a:xfrm>
              <a:off x="251216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Web Application</a:t>
              </a:r>
              <a:endParaRPr sz="4800">
                <a:latin typeface="Source Sans Pro"/>
                <a:ea typeface="Source Sans Pro"/>
                <a:cs typeface="Source Sans Pro"/>
                <a:sym typeface="Source Sans Pro"/>
              </a:endParaRPr>
            </a:p>
          </p:txBody>
        </p:sp>
        <p:sp>
          <p:nvSpPr>
            <p:cNvPr id="818" name="Google Shape;818;p18"/>
            <p:cNvSpPr/>
            <p:nvPr/>
          </p:nvSpPr>
          <p:spPr>
            <a:xfrm>
              <a:off x="251502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18"/>
          <p:cNvSpPr txBox="1"/>
          <p:nvPr/>
        </p:nvSpPr>
        <p:spPr>
          <a:xfrm>
            <a:off x="1765350" y="21167850"/>
            <a:ext cx="102222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Angular: </a:t>
            </a:r>
            <a:r>
              <a:rPr lang="en-US" sz="2800">
                <a:solidFill>
                  <a:schemeClr val="dk1"/>
                </a:solidFill>
                <a:latin typeface="Source Sans Pro"/>
                <a:ea typeface="Source Sans Pro"/>
                <a:cs typeface="Source Sans Pro"/>
                <a:sym typeface="Source Sans Pro"/>
              </a:rPr>
              <a:t>Cross-platform, flexible, single-page applications</a:t>
            </a:r>
            <a:endParaRPr sz="2800">
              <a:latin typeface="Source Sans Pro"/>
              <a:ea typeface="Source Sans Pro"/>
              <a:cs typeface="Source Sans Pro"/>
              <a:sym typeface="Source Sans Pro"/>
            </a:endParaRPr>
          </a:p>
        </p:txBody>
      </p:sp>
      <p:sp>
        <p:nvSpPr>
          <p:cNvPr id="820" name="Google Shape;820;p18"/>
          <p:cNvSpPr txBox="1"/>
          <p:nvPr/>
        </p:nvSpPr>
        <p:spPr>
          <a:xfrm>
            <a:off x="1754575" y="22224325"/>
            <a:ext cx="10319700" cy="9429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Material</a:t>
            </a:r>
            <a:r>
              <a:rPr lang="en-US" sz="2800">
                <a:solidFill>
                  <a:schemeClr val="dk1"/>
                </a:solidFill>
                <a:latin typeface="Source Sans Pro"/>
                <a:ea typeface="Source Sans Pro"/>
                <a:cs typeface="Source Sans Pro"/>
                <a:sym typeface="Source Sans Pro"/>
              </a:rPr>
              <a:t>: Tons of support, Angular integration and libraries in design software like Sketch</a:t>
            </a:r>
            <a:endParaRPr sz="2800">
              <a:latin typeface="Source Sans Pro"/>
              <a:ea typeface="Source Sans Pro"/>
              <a:cs typeface="Source Sans Pro"/>
              <a:sym typeface="Source Sans Pro"/>
            </a:endParaRPr>
          </a:p>
        </p:txBody>
      </p:sp>
      <p:grpSp>
        <p:nvGrpSpPr>
          <p:cNvPr id="821" name="Google Shape;821;p18"/>
          <p:cNvGrpSpPr/>
          <p:nvPr/>
        </p:nvGrpSpPr>
        <p:grpSpPr>
          <a:xfrm>
            <a:off x="24913438" y="14096912"/>
            <a:ext cx="4293977" cy="834940"/>
            <a:chOff x="24969250" y="3875325"/>
            <a:chExt cx="4293977" cy="834940"/>
          </a:xfrm>
        </p:grpSpPr>
        <p:sp>
          <p:nvSpPr>
            <p:cNvPr id="822" name="Google Shape;822;p18"/>
            <p:cNvSpPr txBox="1"/>
            <p:nvPr/>
          </p:nvSpPr>
          <p:spPr>
            <a:xfrm>
              <a:off x="24969250" y="3875325"/>
              <a:ext cx="40593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Smart TV App</a:t>
              </a:r>
              <a:endParaRPr sz="4800">
                <a:latin typeface="Source Sans Pro"/>
                <a:ea typeface="Source Sans Pro"/>
                <a:cs typeface="Source Sans Pro"/>
                <a:sym typeface="Source Sans Pro"/>
              </a:endParaRPr>
            </a:p>
          </p:txBody>
        </p:sp>
        <p:sp>
          <p:nvSpPr>
            <p:cNvPr id="823" name="Google Shape;823;p18"/>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18"/>
          <p:cNvSpPr txBox="1"/>
          <p:nvPr/>
        </p:nvSpPr>
        <p:spPr>
          <a:xfrm>
            <a:off x="25848050" y="21378425"/>
            <a:ext cx="97929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Android TV: </a:t>
            </a:r>
            <a:r>
              <a:rPr lang="en-US" sz="2800">
                <a:solidFill>
                  <a:schemeClr val="dk1"/>
                </a:solidFill>
                <a:latin typeface="Source Sans Pro"/>
                <a:ea typeface="Source Sans Pro"/>
                <a:cs typeface="Source Sans Pro"/>
                <a:sym typeface="Source Sans Pro"/>
              </a:rPr>
              <a:t>Mostly device agnostic and universal based on our research</a:t>
            </a:r>
            <a:endParaRPr sz="2800">
              <a:latin typeface="Source Sans Pro"/>
              <a:ea typeface="Source Sans Pro"/>
              <a:cs typeface="Source Sans Pro"/>
              <a:sym typeface="Source Sans Pro"/>
            </a:endParaRPr>
          </a:p>
        </p:txBody>
      </p:sp>
      <p:sp>
        <p:nvSpPr>
          <p:cNvPr id="825" name="Google Shape;825;p18"/>
          <p:cNvSpPr txBox="1"/>
          <p:nvPr/>
        </p:nvSpPr>
        <p:spPr>
          <a:xfrm>
            <a:off x="25848050" y="22463000"/>
            <a:ext cx="10750200" cy="942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Java: </a:t>
            </a:r>
            <a:r>
              <a:rPr lang="en-US" sz="2800">
                <a:solidFill>
                  <a:schemeClr val="dk1"/>
                </a:solidFill>
                <a:latin typeface="Source Sans Pro"/>
                <a:ea typeface="Source Sans Pro"/>
                <a:cs typeface="Source Sans Pro"/>
                <a:sym typeface="Source Sans Pro"/>
              </a:rPr>
              <a:t>We</a:t>
            </a:r>
            <a:r>
              <a:rPr b="1" lang="en-US" sz="2800">
                <a:solidFill>
                  <a:schemeClr val="dk1"/>
                </a:solidFill>
                <a:latin typeface="Source Sans Pro"/>
                <a:ea typeface="Source Sans Pro"/>
                <a:cs typeface="Source Sans Pro"/>
                <a:sym typeface="Source Sans Pro"/>
              </a:rPr>
              <a:t> </a:t>
            </a:r>
            <a:r>
              <a:rPr lang="en-US" sz="2800">
                <a:solidFill>
                  <a:schemeClr val="dk1"/>
                </a:solidFill>
                <a:latin typeface="Source Sans Pro"/>
                <a:ea typeface="Source Sans Pro"/>
                <a:cs typeface="Source Sans Pro"/>
                <a:sym typeface="Source Sans Pro"/>
              </a:rPr>
              <a:t>picked Java over Kotlin since we were more familiar with the language.</a:t>
            </a:r>
            <a:endParaRPr sz="2800">
              <a:latin typeface="Source Sans Pro"/>
              <a:ea typeface="Source Sans Pro"/>
              <a:cs typeface="Source Sans Pro"/>
              <a:sym typeface="Source Sans Pro"/>
            </a:endParaRPr>
          </a:p>
        </p:txBody>
      </p:sp>
      <p:grpSp>
        <p:nvGrpSpPr>
          <p:cNvPr id="826" name="Google Shape;826;p18"/>
          <p:cNvGrpSpPr/>
          <p:nvPr/>
        </p:nvGrpSpPr>
        <p:grpSpPr>
          <a:xfrm>
            <a:off x="762000" y="4071763"/>
            <a:ext cx="4942200" cy="834952"/>
            <a:chOff x="24969250" y="3875313"/>
            <a:chExt cx="4942200" cy="834952"/>
          </a:xfrm>
        </p:grpSpPr>
        <p:sp>
          <p:nvSpPr>
            <p:cNvPr id="827" name="Google Shape;827;p18"/>
            <p:cNvSpPr txBox="1"/>
            <p:nvPr/>
          </p:nvSpPr>
          <p:spPr>
            <a:xfrm>
              <a:off x="249692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The Problem</a:t>
              </a:r>
              <a:endParaRPr sz="4800">
                <a:latin typeface="Source Sans Pro"/>
                <a:ea typeface="Source Sans Pro"/>
                <a:cs typeface="Source Sans Pro"/>
                <a:sym typeface="Source Sans Pro"/>
              </a:endParaRPr>
            </a:p>
          </p:txBody>
        </p:sp>
        <p:sp>
          <p:nvSpPr>
            <p:cNvPr id="828" name="Google Shape;828;p18"/>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18"/>
          <p:cNvGrpSpPr/>
          <p:nvPr/>
        </p:nvGrpSpPr>
        <p:grpSpPr>
          <a:xfrm>
            <a:off x="12533275" y="4071763"/>
            <a:ext cx="4942200" cy="834952"/>
            <a:chOff x="24969250" y="3875313"/>
            <a:chExt cx="4942200" cy="834952"/>
          </a:xfrm>
        </p:grpSpPr>
        <p:sp>
          <p:nvSpPr>
            <p:cNvPr id="830" name="Google Shape;830;p18"/>
            <p:cNvSpPr txBox="1"/>
            <p:nvPr/>
          </p:nvSpPr>
          <p:spPr>
            <a:xfrm>
              <a:off x="249692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Process</a:t>
              </a:r>
              <a:endParaRPr sz="4800">
                <a:latin typeface="Source Sans Pro"/>
                <a:ea typeface="Source Sans Pro"/>
                <a:cs typeface="Source Sans Pro"/>
                <a:sym typeface="Source Sans Pro"/>
              </a:endParaRPr>
            </a:p>
          </p:txBody>
        </p:sp>
        <p:sp>
          <p:nvSpPr>
            <p:cNvPr id="831" name="Google Shape;831;p18"/>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18"/>
          <p:cNvGrpSpPr/>
          <p:nvPr/>
        </p:nvGrpSpPr>
        <p:grpSpPr>
          <a:xfrm>
            <a:off x="24911475" y="4071763"/>
            <a:ext cx="4942200" cy="834952"/>
            <a:chOff x="24969250" y="3875313"/>
            <a:chExt cx="4942200" cy="834952"/>
          </a:xfrm>
        </p:grpSpPr>
        <p:sp>
          <p:nvSpPr>
            <p:cNvPr id="833" name="Google Shape;833;p18"/>
            <p:cNvSpPr txBox="1"/>
            <p:nvPr/>
          </p:nvSpPr>
          <p:spPr>
            <a:xfrm>
              <a:off x="24969250" y="3875313"/>
              <a:ext cx="49422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Metrics</a:t>
              </a:r>
              <a:endParaRPr sz="4800">
                <a:latin typeface="Source Sans Pro"/>
                <a:ea typeface="Source Sans Pro"/>
                <a:cs typeface="Source Sans Pro"/>
                <a:sym typeface="Source Sans Pro"/>
              </a:endParaRPr>
            </a:p>
          </p:txBody>
        </p:sp>
        <p:sp>
          <p:nvSpPr>
            <p:cNvPr id="834" name="Google Shape;834;p18"/>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5" name="Google Shape;835;p18"/>
          <p:cNvSpPr txBox="1"/>
          <p:nvPr/>
        </p:nvSpPr>
        <p:spPr>
          <a:xfrm>
            <a:off x="7045725" y="25716875"/>
            <a:ext cx="10062300" cy="15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latin typeface="Times New Roman"/>
                <a:ea typeface="Times New Roman"/>
                <a:cs typeface="Times New Roman"/>
                <a:sym typeface="Times New Roman"/>
              </a:rPr>
              <a:t>We need something to put down here or we can get rid of it and spread the above content better</a:t>
            </a:r>
            <a:endParaRPr sz="3600">
              <a:solidFill>
                <a:srgbClr val="FFFFFF"/>
              </a:solidFill>
              <a:latin typeface="Times New Roman"/>
              <a:ea typeface="Times New Roman"/>
              <a:cs typeface="Times New Roman"/>
              <a:sym typeface="Times New Roman"/>
            </a:endParaRPr>
          </a:p>
        </p:txBody>
      </p:sp>
      <p:sp>
        <p:nvSpPr>
          <p:cNvPr id="836" name="Google Shape;836;p18"/>
          <p:cNvSpPr txBox="1"/>
          <p:nvPr/>
        </p:nvSpPr>
        <p:spPr>
          <a:xfrm>
            <a:off x="24890725" y="8291625"/>
            <a:ext cx="10750200" cy="54243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Velocity</a:t>
            </a:r>
            <a:endParaRPr b="1"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Story Points Committed vs. Story Points Completed per sprint.</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Allows us to keep track of what’s doable and plan future sprints better.</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Test Time</a:t>
            </a:r>
            <a:endParaRPr b="1"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The total time it took to run the test plan divided by total tests.</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Knowing our average test time allows us to predict future test times.</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Defect Discovery to Resolution</a:t>
            </a:r>
            <a:endParaRPr b="1"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The total time to resolve defects divided by number of defects found.</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This makes planning our testing / defect resolution allotment better.</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2800">
                <a:solidFill>
                  <a:schemeClr val="dk1"/>
                </a:solidFill>
                <a:latin typeface="Source Sans Pro"/>
                <a:ea typeface="Source Sans Pro"/>
                <a:cs typeface="Source Sans Pro"/>
                <a:sym typeface="Source Sans Pro"/>
              </a:rPr>
              <a:t>Average effort per person</a:t>
            </a:r>
            <a:endParaRPr b="1"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The total number of hours spent per sprint divided by the team size.</a:t>
            </a:r>
            <a:endParaRPr sz="2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800">
                <a:solidFill>
                  <a:schemeClr val="dk1"/>
                </a:solidFill>
                <a:latin typeface="Source Sans Pro"/>
                <a:ea typeface="Source Sans Pro"/>
                <a:cs typeface="Source Sans Pro"/>
                <a:sym typeface="Source Sans Pro"/>
              </a:rPr>
              <a:t>Gives us a better idea of how much time we should commit each sprint.</a:t>
            </a:r>
            <a:endParaRPr sz="2800">
              <a:solidFill>
                <a:schemeClr val="dk1"/>
              </a:solidFill>
              <a:latin typeface="Source Sans Pro"/>
              <a:ea typeface="Source Sans Pro"/>
              <a:cs typeface="Source Sans Pro"/>
              <a:sym typeface="Source Sans Pro"/>
            </a:endParaRPr>
          </a:p>
        </p:txBody>
      </p:sp>
      <p:grpSp>
        <p:nvGrpSpPr>
          <p:cNvPr id="837" name="Google Shape;837;p18"/>
          <p:cNvGrpSpPr/>
          <p:nvPr/>
        </p:nvGrpSpPr>
        <p:grpSpPr>
          <a:xfrm>
            <a:off x="12565475" y="6233360"/>
            <a:ext cx="640080" cy="640062"/>
            <a:chOff x="12604400" y="5064300"/>
            <a:chExt cx="914400" cy="914505"/>
          </a:xfrm>
        </p:grpSpPr>
        <p:sp>
          <p:nvSpPr>
            <p:cNvPr id="838" name="Google Shape;838;p18"/>
            <p:cNvSpPr/>
            <p:nvPr/>
          </p:nvSpPr>
          <p:spPr>
            <a:xfrm>
              <a:off x="12604400" y="5064300"/>
              <a:ext cx="914400" cy="9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a:off x="12604400" y="5155600"/>
              <a:ext cx="914400" cy="82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a:off x="12604400" y="5155600"/>
              <a:ext cx="457200" cy="4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8"/>
            <p:cNvSpPr/>
            <p:nvPr/>
          </p:nvSpPr>
          <p:spPr>
            <a:xfrm>
              <a:off x="13061600" y="5567205"/>
              <a:ext cx="457200" cy="4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8"/>
            <p:cNvSpPr/>
            <p:nvPr/>
          </p:nvSpPr>
          <p:spPr>
            <a:xfrm>
              <a:off x="12628388" y="5181000"/>
              <a:ext cx="3201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a:off x="13083147" y="518100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a:off x="12628397" y="558995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a:off x="13083147" y="5589950"/>
              <a:ext cx="2286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8"/>
            <p:cNvSpPr/>
            <p:nvPr/>
          </p:nvSpPr>
          <p:spPr>
            <a:xfrm>
              <a:off x="12628411" y="5087250"/>
              <a:ext cx="6231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18"/>
          <p:cNvGrpSpPr/>
          <p:nvPr/>
        </p:nvGrpSpPr>
        <p:grpSpPr>
          <a:xfrm>
            <a:off x="12565475" y="7419039"/>
            <a:ext cx="640080" cy="640080"/>
            <a:chOff x="12604400" y="6209075"/>
            <a:chExt cx="914400" cy="914400"/>
          </a:xfrm>
        </p:grpSpPr>
        <p:sp>
          <p:nvSpPr>
            <p:cNvPr id="848" name="Google Shape;848;p18"/>
            <p:cNvSpPr/>
            <p:nvPr/>
          </p:nvSpPr>
          <p:spPr>
            <a:xfrm>
              <a:off x="12833000" y="6209075"/>
              <a:ext cx="2145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12886000" y="6392075"/>
              <a:ext cx="2145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12833000" y="6575075"/>
              <a:ext cx="3066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a:off x="12833000" y="6758075"/>
              <a:ext cx="5919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a:off x="12926900" y="6941075"/>
              <a:ext cx="5919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a:off x="12604400" y="62090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18"/>
          <p:cNvGrpSpPr/>
          <p:nvPr/>
        </p:nvGrpSpPr>
        <p:grpSpPr>
          <a:xfrm>
            <a:off x="12565448" y="5257990"/>
            <a:ext cx="640118" cy="624080"/>
            <a:chOff x="12638599" y="5081839"/>
            <a:chExt cx="908226" cy="898344"/>
          </a:xfrm>
        </p:grpSpPr>
        <p:sp>
          <p:nvSpPr>
            <p:cNvPr id="855" name="Google Shape;855;p18"/>
            <p:cNvSpPr/>
            <p:nvPr/>
          </p:nvSpPr>
          <p:spPr>
            <a:xfrm>
              <a:off x="12861900" y="5522983"/>
              <a:ext cx="457200" cy="457200"/>
            </a:xfrm>
            <a:prstGeom prst="rect">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rot="-3908678">
              <a:off x="12837330" y="5416196"/>
              <a:ext cx="867891" cy="205486"/>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rot="1492549">
              <a:off x="12654291" y="5632476"/>
              <a:ext cx="596216" cy="205486"/>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8" name="Google Shape;858;p18"/>
          <p:cNvPicPr preferRelativeResize="0"/>
          <p:nvPr/>
        </p:nvPicPr>
        <p:blipFill>
          <a:blip r:embed="rId26">
            <a:alphaModFix/>
          </a:blip>
          <a:stretch>
            <a:fillRect/>
          </a:stretch>
        </p:blipFill>
        <p:spPr>
          <a:xfrm>
            <a:off x="12514438" y="9824244"/>
            <a:ext cx="731520" cy="754144"/>
          </a:xfrm>
          <a:prstGeom prst="rect">
            <a:avLst/>
          </a:prstGeom>
          <a:noFill/>
          <a:ln>
            <a:noFill/>
          </a:ln>
        </p:spPr>
      </p:pic>
      <p:grpSp>
        <p:nvGrpSpPr>
          <p:cNvPr id="859" name="Google Shape;859;p18"/>
          <p:cNvGrpSpPr/>
          <p:nvPr/>
        </p:nvGrpSpPr>
        <p:grpSpPr>
          <a:xfrm>
            <a:off x="12368310" y="8464925"/>
            <a:ext cx="1034400" cy="1034400"/>
            <a:chOff x="12362997" y="8326725"/>
            <a:chExt cx="1034400" cy="1034400"/>
          </a:xfrm>
        </p:grpSpPr>
        <p:grpSp>
          <p:nvGrpSpPr>
            <p:cNvPr id="860" name="Google Shape;860;p18"/>
            <p:cNvGrpSpPr/>
            <p:nvPr/>
          </p:nvGrpSpPr>
          <p:grpSpPr>
            <a:xfrm>
              <a:off x="12519752" y="8473563"/>
              <a:ext cx="731496" cy="731520"/>
              <a:chOff x="12633288" y="8141875"/>
              <a:chExt cx="918850" cy="914400"/>
            </a:xfrm>
          </p:grpSpPr>
          <p:sp>
            <p:nvSpPr>
              <p:cNvPr id="861" name="Google Shape;861;p18"/>
              <p:cNvSpPr/>
              <p:nvPr/>
            </p:nvSpPr>
            <p:spPr>
              <a:xfrm>
                <a:off x="12633288"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12978413"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13323538" y="8141875"/>
                <a:ext cx="228600" cy="91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12657012" y="81627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12657012" y="8284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13001237" y="81627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13001237" y="82849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13001237" y="84071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12657024" y="84071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a:off x="12657024" y="85293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a:off x="12657012" y="86515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13345437" y="81627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13345437" y="8284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13345449" y="84071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a:off x="13345449" y="85293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13345437" y="8651525"/>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13345437" y="87737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13345437" y="8895913"/>
                <a:ext cx="1830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18"/>
            <p:cNvSpPr/>
            <p:nvPr/>
          </p:nvSpPr>
          <p:spPr>
            <a:xfrm rot="-2700000">
              <a:off x="12514481" y="8478209"/>
              <a:ext cx="731431" cy="731431"/>
            </a:xfrm>
            <a:prstGeom prst="plus">
              <a:avLst>
                <a:gd fmla="val 42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18"/>
          <p:cNvGrpSpPr/>
          <p:nvPr/>
        </p:nvGrpSpPr>
        <p:grpSpPr>
          <a:xfrm>
            <a:off x="12514500" y="11309425"/>
            <a:ext cx="731400" cy="731400"/>
            <a:chOff x="12514500" y="10712713"/>
            <a:chExt cx="731400" cy="731400"/>
          </a:xfrm>
        </p:grpSpPr>
        <p:sp>
          <p:nvSpPr>
            <p:cNvPr id="881" name="Google Shape;881;p18"/>
            <p:cNvSpPr/>
            <p:nvPr/>
          </p:nvSpPr>
          <p:spPr>
            <a:xfrm>
              <a:off x="12514500" y="10712713"/>
              <a:ext cx="731400" cy="731400"/>
            </a:xfrm>
            <a:prstGeom prst="snip1Rect">
              <a:avLst>
                <a:gd fmla="val 37254"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a:off x="12560100" y="10758325"/>
              <a:ext cx="4143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a:off x="12560100" y="10894775"/>
              <a:ext cx="4143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a:off x="12560100" y="110312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12560100" y="111683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12560100" y="11305425"/>
              <a:ext cx="640200" cy="915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12971700" y="10712725"/>
              <a:ext cx="274200" cy="274200"/>
            </a:xfrm>
            <a:prstGeom prst="rtTriangl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8" name="Google Shape;888;p18"/>
          <p:cNvGrpSpPr/>
          <p:nvPr/>
        </p:nvGrpSpPr>
        <p:grpSpPr>
          <a:xfrm>
            <a:off x="12514500" y="12706713"/>
            <a:ext cx="731400" cy="731400"/>
            <a:chOff x="12514500" y="11681725"/>
            <a:chExt cx="731400" cy="731400"/>
          </a:xfrm>
        </p:grpSpPr>
        <p:sp>
          <p:nvSpPr>
            <p:cNvPr id="889" name="Google Shape;889;p18"/>
            <p:cNvSpPr/>
            <p:nvPr/>
          </p:nvSpPr>
          <p:spPr>
            <a:xfrm>
              <a:off x="12514500" y="11681725"/>
              <a:ext cx="7314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8"/>
            <p:cNvSpPr/>
            <p:nvPr/>
          </p:nvSpPr>
          <p:spPr>
            <a:xfrm>
              <a:off x="12605850" y="11743342"/>
              <a:ext cx="548700" cy="274200"/>
            </a:xfrm>
            <a:prstGeom prst="wedgeRoundRectCallout">
              <a:avLst>
                <a:gd fmla="val -64334" name="adj1"/>
                <a:gd fmla="val -32969" name="adj2"/>
                <a:gd fmla="val 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8"/>
            <p:cNvSpPr/>
            <p:nvPr/>
          </p:nvSpPr>
          <p:spPr>
            <a:xfrm flipH="1">
              <a:off x="12605838" y="12081440"/>
              <a:ext cx="548700" cy="274200"/>
            </a:xfrm>
            <a:prstGeom prst="wedgeRoundRectCallout">
              <a:avLst>
                <a:gd fmla="val -64334" name="adj1"/>
                <a:gd fmla="val -32969" name="adj2"/>
                <a:gd fmla="val 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92" name="Google Shape;892;p18" title="Chart"/>
          <p:cNvPicPr preferRelativeResize="0"/>
          <p:nvPr/>
        </p:nvPicPr>
        <p:blipFill>
          <a:blip r:embed="rId27">
            <a:alphaModFix/>
          </a:blip>
          <a:stretch>
            <a:fillRect/>
          </a:stretch>
        </p:blipFill>
        <p:spPr>
          <a:xfrm>
            <a:off x="24948625" y="5126250"/>
            <a:ext cx="10692300" cy="3165371"/>
          </a:xfrm>
          <a:prstGeom prst="rect">
            <a:avLst/>
          </a:prstGeom>
          <a:noFill/>
          <a:ln>
            <a:noFill/>
          </a:ln>
        </p:spPr>
      </p:pic>
      <p:sp>
        <p:nvSpPr>
          <p:cNvPr id="893" name="Google Shape;893;p18"/>
          <p:cNvSpPr txBox="1"/>
          <p:nvPr/>
        </p:nvSpPr>
        <p:spPr>
          <a:xfrm>
            <a:off x="13397400" y="6109330"/>
            <a:ext cx="102222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Originally, we kept  track of work planned and work done on weekly 4-up charts</a:t>
            </a:r>
            <a:endParaRPr sz="2800">
              <a:latin typeface="Source Sans Pro"/>
              <a:ea typeface="Source Sans Pro"/>
              <a:cs typeface="Source Sans Pro"/>
              <a:sym typeface="Source Sans Pro"/>
            </a:endParaRPr>
          </a:p>
        </p:txBody>
      </p:sp>
      <p:sp>
        <p:nvSpPr>
          <p:cNvPr id="894" name="Google Shape;894;p18"/>
          <p:cNvSpPr txBox="1"/>
          <p:nvPr/>
        </p:nvSpPr>
        <p:spPr>
          <a:xfrm>
            <a:off x="13397388" y="70999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To form a “bigger picture,” we made a spreadsheet-style Gantt chart. We separated tasks in to “releases” with the relevant tasks grouped together.</a:t>
            </a:r>
            <a:endParaRPr sz="2800">
              <a:latin typeface="Source Sans Pro"/>
              <a:ea typeface="Source Sans Pro"/>
              <a:cs typeface="Source Sans Pro"/>
              <a:sym typeface="Source Sans Pro"/>
            </a:endParaRPr>
          </a:p>
        </p:txBody>
      </p:sp>
      <p:sp>
        <p:nvSpPr>
          <p:cNvPr id="895" name="Google Shape;895;p18"/>
          <p:cNvSpPr txBox="1"/>
          <p:nvPr/>
        </p:nvSpPr>
        <p:spPr>
          <a:xfrm>
            <a:off x="13397388" y="8547730"/>
            <a:ext cx="10222200" cy="91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We tried to use card-style tracking tools such as Trello, to no avail.</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Eventually we started forming work in to 2-week Sprints</a:t>
            </a:r>
            <a:endParaRPr sz="2800">
              <a:latin typeface="Source Sans Pro"/>
              <a:ea typeface="Source Sans Pro"/>
              <a:cs typeface="Source Sans Pro"/>
              <a:sym typeface="Source Sans Pro"/>
            </a:endParaRPr>
          </a:p>
        </p:txBody>
      </p:sp>
      <p:sp>
        <p:nvSpPr>
          <p:cNvPr id="896" name="Google Shape;896;p18"/>
          <p:cNvSpPr txBox="1"/>
          <p:nvPr/>
        </p:nvSpPr>
        <p:spPr>
          <a:xfrm>
            <a:off x="13397388" y="95383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Once the second semester started, we were looking for a story tracking tool.We considered BizCloud’s Redmine but decided to host our own Jira.</a:t>
            </a:r>
            <a:endParaRPr sz="2800">
              <a:latin typeface="Source Sans Pro"/>
              <a:ea typeface="Source Sans Pro"/>
              <a:cs typeface="Source Sans Pro"/>
              <a:sym typeface="Source Sans Pro"/>
            </a:endParaRPr>
          </a:p>
        </p:txBody>
      </p:sp>
      <p:sp>
        <p:nvSpPr>
          <p:cNvPr id="897" name="Google Shape;897;p18"/>
          <p:cNvSpPr txBox="1"/>
          <p:nvPr/>
        </p:nvSpPr>
        <p:spPr>
          <a:xfrm>
            <a:off x="13395960" y="109861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We laid out a high-level schedule of what we wanted to accomplish each sprint and adjusted our sprints based on different commitments that arose.</a:t>
            </a:r>
            <a:endParaRPr sz="2800">
              <a:latin typeface="Source Sans Pro"/>
              <a:ea typeface="Source Sans Pro"/>
              <a:cs typeface="Source Sans Pro"/>
              <a:sym typeface="Source Sans Pro"/>
            </a:endParaRPr>
          </a:p>
        </p:txBody>
      </p:sp>
      <p:sp>
        <p:nvSpPr>
          <p:cNvPr id="898" name="Google Shape;898;p18"/>
          <p:cNvSpPr txBox="1"/>
          <p:nvPr/>
        </p:nvSpPr>
        <p:spPr>
          <a:xfrm>
            <a:off x="13395960" y="12433930"/>
            <a:ext cx="10222200" cy="132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800">
                <a:latin typeface="Source Sans Pro"/>
                <a:ea typeface="Source Sans Pro"/>
                <a:cs typeface="Source Sans Pro"/>
                <a:sym typeface="Source Sans Pro"/>
              </a:rPr>
              <a:t>Daily standups, better communication, weekly planning meetings and the revamped process kept us on track much better than the previous process.</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800">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19"/>
          <p:cNvSpPr/>
          <p:nvPr/>
        </p:nvSpPr>
        <p:spPr>
          <a:xfrm>
            <a:off x="24935925" y="13973300"/>
            <a:ext cx="11376600" cy="10875600"/>
          </a:xfrm>
          <a:prstGeom prst="rect">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12658450" y="13973300"/>
            <a:ext cx="12070200" cy="10875600"/>
          </a:xfrm>
          <a:prstGeom prst="rect">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381000" y="13973300"/>
            <a:ext cx="12070200" cy="10875600"/>
          </a:xfrm>
          <a:prstGeom prst="rect">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9"/>
          <p:cNvSpPr/>
          <p:nvPr/>
        </p:nvSpPr>
        <p:spPr>
          <a:xfrm>
            <a:off x="0" y="24848825"/>
            <a:ext cx="36576000" cy="25833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7" name="Google Shape;907;p19"/>
          <p:cNvSpPr/>
          <p:nvPr/>
        </p:nvSpPr>
        <p:spPr>
          <a:xfrm>
            <a:off x="-249325" y="-179675"/>
            <a:ext cx="37208700" cy="4054800"/>
          </a:xfrm>
          <a:prstGeom prst="rect">
            <a:avLst/>
          </a:prstGeom>
          <a:noFill/>
          <a:ln cap="flat" cmpd="sng" w="38100">
            <a:solidFill>
              <a:srgbClr val="3D85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8" name="Google Shape;908;p19"/>
          <p:cNvSpPr txBox="1"/>
          <p:nvPr/>
        </p:nvSpPr>
        <p:spPr>
          <a:xfrm>
            <a:off x="457200" y="228600"/>
            <a:ext cx="22174200" cy="14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7200"/>
              <a:buFont typeface="Arial"/>
              <a:buNone/>
            </a:pPr>
            <a:r>
              <a:rPr b="1" lang="en-US" sz="9600">
                <a:solidFill>
                  <a:schemeClr val="dk2"/>
                </a:solidFill>
                <a:latin typeface="Source Sans Pro"/>
                <a:ea typeface="Source Sans Pro"/>
                <a:cs typeface="Source Sans Pro"/>
                <a:sym typeface="Source Sans Pro"/>
              </a:rPr>
              <a:t>InfoKiosk / E-Bulletin</a:t>
            </a:r>
            <a:endParaRPr b="1" i="0" sz="9600" u="none" cap="none" strike="noStrike">
              <a:solidFill>
                <a:schemeClr val="dk2"/>
              </a:solidFill>
              <a:latin typeface="Source Sans Pro"/>
              <a:ea typeface="Source Sans Pro"/>
              <a:cs typeface="Source Sans Pro"/>
              <a:sym typeface="Source Sans Pro"/>
            </a:endParaRPr>
          </a:p>
        </p:txBody>
      </p:sp>
      <p:sp>
        <p:nvSpPr>
          <p:cNvPr id="909" name="Google Shape;909;p19"/>
          <p:cNvSpPr txBox="1"/>
          <p:nvPr/>
        </p:nvSpPr>
        <p:spPr>
          <a:xfrm>
            <a:off x="381000" y="1755850"/>
            <a:ext cx="21336000" cy="83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5400">
                <a:solidFill>
                  <a:schemeClr val="dk1"/>
                </a:solidFill>
                <a:latin typeface="Syncopate"/>
                <a:ea typeface="Syncopate"/>
                <a:cs typeface="Syncopate"/>
                <a:sym typeface="Syncopate"/>
              </a:rPr>
              <a:t>Celestial Orca</a:t>
            </a:r>
            <a:endParaRPr sz="5400">
              <a:solidFill>
                <a:schemeClr val="dk1"/>
              </a:solidFill>
              <a:latin typeface="Syncopate"/>
              <a:ea typeface="Syncopate"/>
              <a:cs typeface="Syncopate"/>
              <a:sym typeface="Syncopate"/>
            </a:endParaRPr>
          </a:p>
        </p:txBody>
      </p:sp>
      <p:pic>
        <p:nvPicPr>
          <p:cNvPr descr="SE-Logo-Blue-Stacked" id="910" name="Google Shape;910;p19"/>
          <p:cNvPicPr preferRelativeResize="0"/>
          <p:nvPr/>
        </p:nvPicPr>
        <p:blipFill rotWithShape="1">
          <a:blip r:embed="rId4">
            <a:alphaModFix/>
          </a:blip>
          <a:srcRect b="0" l="0" r="0" t="0"/>
          <a:stretch/>
        </p:blipFill>
        <p:spPr>
          <a:xfrm>
            <a:off x="29202462" y="473054"/>
            <a:ext cx="2464800" cy="2993396"/>
          </a:xfrm>
          <a:prstGeom prst="rect">
            <a:avLst/>
          </a:prstGeom>
          <a:noFill/>
          <a:ln>
            <a:noFill/>
          </a:ln>
        </p:spPr>
      </p:pic>
      <p:sp>
        <p:nvSpPr>
          <p:cNvPr id="911" name="Google Shape;911;p19"/>
          <p:cNvSpPr txBox="1"/>
          <p:nvPr/>
        </p:nvSpPr>
        <p:spPr>
          <a:xfrm>
            <a:off x="381000" y="2667000"/>
            <a:ext cx="18254700" cy="126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200">
                <a:solidFill>
                  <a:schemeClr val="dk1"/>
                </a:solidFill>
                <a:latin typeface="Syncopate"/>
                <a:ea typeface="Syncopate"/>
                <a:cs typeface="Syncopate"/>
                <a:sym typeface="Syncopate"/>
              </a:rPr>
              <a:t>Philip Bedward    Daniel Cox    Matthew Dunn    Aaron Liu</a:t>
            </a:r>
            <a:endParaRPr sz="3200">
              <a:solidFill>
                <a:schemeClr val="dk1"/>
              </a:solidFill>
              <a:latin typeface="Syncopate"/>
              <a:ea typeface="Syncopate"/>
              <a:cs typeface="Syncopate"/>
              <a:sym typeface="Syncopate"/>
            </a:endParaRPr>
          </a:p>
          <a:p>
            <a:pPr indent="0" lvl="0" marL="0" marR="0" rtl="0" algn="l">
              <a:lnSpc>
                <a:spcPct val="100000"/>
              </a:lnSpc>
              <a:spcBef>
                <a:spcPts val="0"/>
              </a:spcBef>
              <a:spcAft>
                <a:spcPts val="0"/>
              </a:spcAft>
              <a:buNone/>
            </a:pPr>
            <a:r>
              <a:rPr lang="en-US" sz="3200">
                <a:solidFill>
                  <a:schemeClr val="dk1"/>
                </a:solidFill>
                <a:latin typeface="Syncopate"/>
                <a:ea typeface="Syncopate"/>
                <a:cs typeface="Syncopate"/>
                <a:sym typeface="Syncopate"/>
              </a:rPr>
              <a:t>project coaCh: Kal Rabb           Sponsor: Bizcloud EXPERTS</a:t>
            </a:r>
            <a:endParaRPr sz="3200">
              <a:solidFill>
                <a:schemeClr val="dk1"/>
              </a:solidFill>
              <a:latin typeface="Syncopate"/>
              <a:ea typeface="Syncopate"/>
              <a:cs typeface="Syncopate"/>
              <a:sym typeface="Syncopate"/>
            </a:endParaRPr>
          </a:p>
        </p:txBody>
      </p:sp>
      <p:pic>
        <p:nvPicPr>
          <p:cNvPr id="912" name="Google Shape;912;p19"/>
          <p:cNvPicPr preferRelativeResize="0"/>
          <p:nvPr/>
        </p:nvPicPr>
        <p:blipFill rotWithShape="1">
          <a:blip r:embed="rId5">
            <a:alphaModFix/>
          </a:blip>
          <a:srcRect b="4525" l="0" r="0" t="0"/>
          <a:stretch/>
        </p:blipFill>
        <p:spPr>
          <a:xfrm>
            <a:off x="32172200" y="177975"/>
            <a:ext cx="3820050" cy="3623125"/>
          </a:xfrm>
          <a:prstGeom prst="rect">
            <a:avLst/>
          </a:prstGeom>
          <a:noFill/>
          <a:ln>
            <a:noFill/>
          </a:ln>
        </p:spPr>
      </p:pic>
      <p:pic>
        <p:nvPicPr>
          <p:cNvPr id="913" name="Google Shape;913;p19"/>
          <p:cNvPicPr preferRelativeResize="0"/>
          <p:nvPr/>
        </p:nvPicPr>
        <p:blipFill>
          <a:blip r:embed="rId6">
            <a:alphaModFix/>
          </a:blip>
          <a:stretch>
            <a:fillRect/>
          </a:stretch>
        </p:blipFill>
        <p:spPr>
          <a:xfrm>
            <a:off x="25446381" y="233500"/>
            <a:ext cx="3251144" cy="3453300"/>
          </a:xfrm>
          <a:prstGeom prst="rect">
            <a:avLst/>
          </a:prstGeom>
          <a:noFill/>
          <a:ln>
            <a:noFill/>
          </a:ln>
        </p:spPr>
      </p:pic>
      <p:pic>
        <p:nvPicPr>
          <p:cNvPr id="914" name="Google Shape;914;p19"/>
          <p:cNvPicPr preferRelativeResize="0"/>
          <p:nvPr/>
        </p:nvPicPr>
        <p:blipFill>
          <a:blip r:embed="rId7">
            <a:alphaModFix/>
          </a:blip>
          <a:stretch>
            <a:fillRect/>
          </a:stretch>
        </p:blipFill>
        <p:spPr>
          <a:xfrm>
            <a:off x="25315838" y="17782538"/>
            <a:ext cx="3185650" cy="2055903"/>
          </a:xfrm>
          <a:prstGeom prst="rect">
            <a:avLst/>
          </a:prstGeom>
          <a:noFill/>
          <a:ln>
            <a:noFill/>
          </a:ln>
        </p:spPr>
      </p:pic>
      <p:pic>
        <p:nvPicPr>
          <p:cNvPr id="915" name="Google Shape;915;p19"/>
          <p:cNvPicPr preferRelativeResize="0"/>
          <p:nvPr/>
        </p:nvPicPr>
        <p:blipFill>
          <a:blip r:embed="rId8">
            <a:alphaModFix/>
          </a:blip>
          <a:stretch>
            <a:fillRect/>
          </a:stretch>
        </p:blipFill>
        <p:spPr>
          <a:xfrm>
            <a:off x="814025" y="17629275"/>
            <a:ext cx="3185647" cy="2057401"/>
          </a:xfrm>
          <a:prstGeom prst="rect">
            <a:avLst/>
          </a:prstGeom>
          <a:noFill/>
          <a:ln>
            <a:noFill/>
          </a:ln>
        </p:spPr>
      </p:pic>
      <p:pic>
        <p:nvPicPr>
          <p:cNvPr id="916" name="Google Shape;916;p19"/>
          <p:cNvPicPr preferRelativeResize="0"/>
          <p:nvPr/>
        </p:nvPicPr>
        <p:blipFill>
          <a:blip r:embed="rId9">
            <a:alphaModFix/>
          </a:blip>
          <a:stretch>
            <a:fillRect/>
          </a:stretch>
        </p:blipFill>
        <p:spPr>
          <a:xfrm>
            <a:off x="34444200" y="25414287"/>
            <a:ext cx="1501588" cy="1524000"/>
          </a:xfrm>
          <a:prstGeom prst="rect">
            <a:avLst/>
          </a:prstGeom>
          <a:noFill/>
          <a:ln>
            <a:noFill/>
          </a:ln>
        </p:spPr>
      </p:pic>
      <p:pic>
        <p:nvPicPr>
          <p:cNvPr id="917" name="Google Shape;917;p19"/>
          <p:cNvPicPr preferRelativeResize="0"/>
          <p:nvPr/>
        </p:nvPicPr>
        <p:blipFill>
          <a:blip r:embed="rId10">
            <a:alphaModFix/>
          </a:blip>
          <a:stretch>
            <a:fillRect/>
          </a:stretch>
        </p:blipFill>
        <p:spPr>
          <a:xfrm>
            <a:off x="13075988" y="23449608"/>
            <a:ext cx="685802" cy="832756"/>
          </a:xfrm>
          <a:prstGeom prst="rect">
            <a:avLst/>
          </a:prstGeom>
          <a:noFill/>
          <a:ln>
            <a:noFill/>
          </a:ln>
        </p:spPr>
      </p:pic>
      <p:pic>
        <p:nvPicPr>
          <p:cNvPr id="918" name="Google Shape;918;p19"/>
          <p:cNvPicPr preferRelativeResize="0"/>
          <p:nvPr/>
        </p:nvPicPr>
        <p:blipFill>
          <a:blip r:embed="rId11">
            <a:alphaModFix/>
          </a:blip>
          <a:stretch>
            <a:fillRect/>
          </a:stretch>
        </p:blipFill>
        <p:spPr>
          <a:xfrm>
            <a:off x="13166708" y="18456138"/>
            <a:ext cx="583636" cy="708700"/>
          </a:xfrm>
          <a:prstGeom prst="rect">
            <a:avLst/>
          </a:prstGeom>
          <a:noFill/>
          <a:ln>
            <a:noFill/>
          </a:ln>
        </p:spPr>
      </p:pic>
      <p:pic>
        <p:nvPicPr>
          <p:cNvPr id="919" name="Google Shape;919;p19"/>
          <p:cNvPicPr preferRelativeResize="0"/>
          <p:nvPr/>
        </p:nvPicPr>
        <p:blipFill>
          <a:blip r:embed="rId12">
            <a:alphaModFix/>
          </a:blip>
          <a:stretch>
            <a:fillRect/>
          </a:stretch>
        </p:blipFill>
        <p:spPr>
          <a:xfrm>
            <a:off x="13137810" y="22659741"/>
            <a:ext cx="583636" cy="708700"/>
          </a:xfrm>
          <a:prstGeom prst="rect">
            <a:avLst/>
          </a:prstGeom>
          <a:noFill/>
          <a:ln>
            <a:noFill/>
          </a:ln>
        </p:spPr>
      </p:pic>
      <p:pic>
        <p:nvPicPr>
          <p:cNvPr id="920" name="Google Shape;920;p19"/>
          <p:cNvPicPr preferRelativeResize="0"/>
          <p:nvPr/>
        </p:nvPicPr>
        <p:blipFill>
          <a:blip r:embed="rId13">
            <a:alphaModFix/>
          </a:blip>
          <a:stretch>
            <a:fillRect/>
          </a:stretch>
        </p:blipFill>
        <p:spPr>
          <a:xfrm>
            <a:off x="13075991" y="21750166"/>
            <a:ext cx="685802" cy="828444"/>
          </a:xfrm>
          <a:prstGeom prst="rect">
            <a:avLst/>
          </a:prstGeom>
          <a:noFill/>
          <a:ln>
            <a:noFill/>
          </a:ln>
        </p:spPr>
      </p:pic>
      <p:pic>
        <p:nvPicPr>
          <p:cNvPr id="921" name="Google Shape;921;p19"/>
          <p:cNvPicPr preferRelativeResize="0"/>
          <p:nvPr/>
        </p:nvPicPr>
        <p:blipFill>
          <a:blip r:embed="rId14">
            <a:alphaModFix/>
          </a:blip>
          <a:stretch>
            <a:fillRect/>
          </a:stretch>
        </p:blipFill>
        <p:spPr>
          <a:xfrm>
            <a:off x="13166706" y="19245995"/>
            <a:ext cx="583636" cy="658675"/>
          </a:xfrm>
          <a:prstGeom prst="rect">
            <a:avLst/>
          </a:prstGeom>
          <a:noFill/>
          <a:ln>
            <a:noFill/>
          </a:ln>
        </p:spPr>
      </p:pic>
      <p:sp>
        <p:nvSpPr>
          <p:cNvPr id="922" name="Google Shape;922;p19"/>
          <p:cNvSpPr txBox="1"/>
          <p:nvPr/>
        </p:nvSpPr>
        <p:spPr>
          <a:xfrm>
            <a:off x="13890925" y="22045063"/>
            <a:ext cx="99930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400">
                <a:latin typeface="Source Sans Pro"/>
                <a:ea typeface="Source Sans Pro"/>
                <a:cs typeface="Source Sans Pro"/>
                <a:sym typeface="Source Sans Pro"/>
              </a:rPr>
              <a:t>Amazon Cloudfront</a:t>
            </a:r>
            <a:r>
              <a:rPr lang="en-US" sz="2400">
                <a:latin typeface="Source Sans Pro"/>
                <a:ea typeface="Source Sans Pro"/>
                <a:cs typeface="Source Sans Pro"/>
                <a:sym typeface="Source Sans Pro"/>
              </a:rPr>
              <a:t>:</a:t>
            </a:r>
            <a:r>
              <a:rPr b="1" lang="en-US" sz="2400">
                <a:latin typeface="Source Sans Pro"/>
                <a:ea typeface="Source Sans Pro"/>
                <a:cs typeface="Source Sans Pro"/>
                <a:sym typeface="Source Sans Pro"/>
              </a:rPr>
              <a:t> </a:t>
            </a:r>
            <a:r>
              <a:rPr lang="en-US" sz="2400">
                <a:solidFill>
                  <a:schemeClr val="dk1"/>
                </a:solidFill>
                <a:latin typeface="Source Sans Pro"/>
                <a:ea typeface="Source Sans Pro"/>
                <a:cs typeface="Source Sans Pro"/>
                <a:sym typeface="Source Sans Pro"/>
              </a:rPr>
              <a:t>Retrieve static content from S3  and serve it to the client</a:t>
            </a:r>
            <a:endParaRPr b="1" sz="2400">
              <a:latin typeface="Source Sans Pro"/>
              <a:ea typeface="Source Sans Pro"/>
              <a:cs typeface="Source Sans Pro"/>
              <a:sym typeface="Source Sans Pro"/>
            </a:endParaRPr>
          </a:p>
        </p:txBody>
      </p:sp>
      <p:sp>
        <p:nvSpPr>
          <p:cNvPr id="923" name="Google Shape;923;p19"/>
          <p:cNvSpPr txBox="1"/>
          <p:nvPr/>
        </p:nvSpPr>
        <p:spPr>
          <a:xfrm>
            <a:off x="13890925" y="22884238"/>
            <a:ext cx="56397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400">
                <a:latin typeface="Source Sans Pro"/>
                <a:ea typeface="Source Sans Pro"/>
                <a:cs typeface="Source Sans Pro"/>
                <a:sym typeface="Source Sans Pro"/>
              </a:rPr>
              <a:t>Amazon S3</a:t>
            </a:r>
            <a:r>
              <a:rPr lang="en-US" sz="2400">
                <a:latin typeface="Source Sans Pro"/>
                <a:ea typeface="Source Sans Pro"/>
                <a:cs typeface="Source Sans Pro"/>
                <a:sym typeface="Source Sans Pro"/>
              </a:rPr>
              <a:t>:</a:t>
            </a:r>
            <a:r>
              <a:rPr b="1" lang="en-US" sz="2400">
                <a:latin typeface="Source Sans Pro"/>
                <a:ea typeface="Source Sans Pro"/>
                <a:cs typeface="Source Sans Pro"/>
                <a:sym typeface="Source Sans Pro"/>
              </a:rPr>
              <a:t>  </a:t>
            </a:r>
            <a:r>
              <a:rPr lang="en-US" sz="2400">
                <a:latin typeface="Source Sans Pro"/>
                <a:ea typeface="Source Sans Pro"/>
                <a:cs typeface="Source Sans Pro"/>
                <a:sym typeface="Source Sans Pro"/>
              </a:rPr>
              <a:t>Stores the web app code</a:t>
            </a:r>
            <a:endParaRPr sz="2400">
              <a:latin typeface="Source Sans Pro"/>
              <a:ea typeface="Source Sans Pro"/>
              <a:cs typeface="Source Sans Pro"/>
              <a:sym typeface="Source Sans Pro"/>
            </a:endParaRPr>
          </a:p>
          <a:p>
            <a:pPr indent="0" lvl="0" marL="0" rtl="0" algn="l">
              <a:spcBef>
                <a:spcPts val="0"/>
              </a:spcBef>
              <a:spcAft>
                <a:spcPts val="0"/>
              </a:spcAft>
              <a:buNone/>
            </a:pPr>
            <a:r>
              <a:t/>
            </a:r>
            <a:endParaRPr b="1" sz="2400">
              <a:latin typeface="Source Sans Pro"/>
              <a:ea typeface="Source Sans Pro"/>
              <a:cs typeface="Source Sans Pro"/>
              <a:sym typeface="Source Sans Pro"/>
            </a:endParaRPr>
          </a:p>
        </p:txBody>
      </p:sp>
      <p:sp>
        <p:nvSpPr>
          <p:cNvPr id="924" name="Google Shape;924;p19"/>
          <p:cNvSpPr txBox="1"/>
          <p:nvPr/>
        </p:nvSpPr>
        <p:spPr>
          <a:xfrm>
            <a:off x="13890920" y="23723413"/>
            <a:ext cx="9993000" cy="77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400">
                <a:latin typeface="Source Sans Pro"/>
                <a:ea typeface="Source Sans Pro"/>
                <a:cs typeface="Source Sans Pro"/>
                <a:sym typeface="Source Sans Pro"/>
              </a:rPr>
              <a:t>Amazon API Gateway</a:t>
            </a:r>
            <a:r>
              <a:rPr lang="en-US" sz="2400">
                <a:latin typeface="Source Sans Pro"/>
                <a:ea typeface="Source Sans Pro"/>
                <a:cs typeface="Source Sans Pro"/>
                <a:sym typeface="Source Sans Pro"/>
              </a:rPr>
              <a:t>:</a:t>
            </a:r>
            <a:r>
              <a:rPr b="1" lang="en-US" sz="2400">
                <a:latin typeface="Source Sans Pro"/>
                <a:ea typeface="Source Sans Pro"/>
                <a:cs typeface="Source Sans Pro"/>
                <a:sym typeface="Source Sans Pro"/>
              </a:rPr>
              <a:t> </a:t>
            </a:r>
            <a:r>
              <a:rPr lang="en-US" sz="2400">
                <a:solidFill>
                  <a:schemeClr val="dk1"/>
                </a:solidFill>
                <a:latin typeface="Source Sans Pro"/>
                <a:ea typeface="Source Sans Pro"/>
                <a:cs typeface="Source Sans Pro"/>
                <a:sym typeface="Source Sans Pro"/>
              </a:rPr>
              <a:t>Calls lambdas when endpoints are accessed</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400">
              <a:latin typeface="Source Sans Pro"/>
              <a:ea typeface="Source Sans Pro"/>
              <a:cs typeface="Source Sans Pro"/>
              <a:sym typeface="Source Sans Pro"/>
            </a:endParaRPr>
          </a:p>
        </p:txBody>
      </p:sp>
      <p:sp>
        <p:nvSpPr>
          <p:cNvPr id="925" name="Google Shape;925;p19"/>
          <p:cNvSpPr txBox="1"/>
          <p:nvPr/>
        </p:nvSpPr>
        <p:spPr>
          <a:xfrm>
            <a:off x="13890925" y="18576800"/>
            <a:ext cx="78261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400">
                <a:latin typeface="Source Sans Pro"/>
                <a:ea typeface="Source Sans Pro"/>
                <a:cs typeface="Source Sans Pro"/>
                <a:sym typeface="Source Sans Pro"/>
              </a:rPr>
              <a:t>AWS Lambda</a:t>
            </a:r>
            <a:r>
              <a:rPr lang="en-US" sz="2400">
                <a:latin typeface="Source Sans Pro"/>
                <a:ea typeface="Source Sans Pro"/>
                <a:cs typeface="Source Sans Pro"/>
                <a:sym typeface="Source Sans Pro"/>
              </a:rPr>
              <a:t>:</a:t>
            </a:r>
            <a:r>
              <a:rPr b="1" lang="en-US" sz="2400">
                <a:latin typeface="Source Sans Pro"/>
                <a:ea typeface="Source Sans Pro"/>
                <a:cs typeface="Source Sans Pro"/>
                <a:sym typeface="Source Sans Pro"/>
              </a:rPr>
              <a:t> </a:t>
            </a:r>
            <a:r>
              <a:rPr lang="en-US" sz="2400">
                <a:solidFill>
                  <a:schemeClr val="dk1"/>
                </a:solidFill>
                <a:latin typeface="Source Sans Pro"/>
                <a:ea typeface="Source Sans Pro"/>
                <a:cs typeface="Source Sans Pro"/>
                <a:sym typeface="Source Sans Pro"/>
              </a:rPr>
              <a:t>Snippets of code to provide functionality</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400">
              <a:latin typeface="Source Sans Pro"/>
              <a:ea typeface="Source Sans Pro"/>
              <a:cs typeface="Source Sans Pro"/>
              <a:sym typeface="Source Sans Pro"/>
            </a:endParaRPr>
          </a:p>
        </p:txBody>
      </p:sp>
      <p:sp>
        <p:nvSpPr>
          <p:cNvPr id="926" name="Google Shape;926;p19"/>
          <p:cNvSpPr txBox="1"/>
          <p:nvPr/>
        </p:nvSpPr>
        <p:spPr>
          <a:xfrm>
            <a:off x="13890925" y="19409138"/>
            <a:ext cx="99930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400">
                <a:latin typeface="Source Sans Pro"/>
                <a:ea typeface="Source Sans Pro"/>
                <a:cs typeface="Source Sans Pro"/>
                <a:sym typeface="Source Sans Pro"/>
              </a:rPr>
              <a:t>Amazon RDS</a:t>
            </a:r>
            <a:r>
              <a:rPr lang="en-US" sz="2400">
                <a:latin typeface="Source Sans Pro"/>
                <a:ea typeface="Source Sans Pro"/>
                <a:cs typeface="Source Sans Pro"/>
                <a:sym typeface="Source Sans Pro"/>
              </a:rPr>
              <a:t>:</a:t>
            </a:r>
            <a:r>
              <a:rPr b="1" lang="en-US" sz="2400">
                <a:latin typeface="Source Sans Pro"/>
                <a:ea typeface="Source Sans Pro"/>
                <a:cs typeface="Source Sans Pro"/>
                <a:sym typeface="Source Sans Pro"/>
              </a:rPr>
              <a:t> </a:t>
            </a:r>
            <a:r>
              <a:rPr lang="en-US" sz="2400">
                <a:solidFill>
                  <a:schemeClr val="dk1"/>
                </a:solidFill>
                <a:latin typeface="Source Sans Pro"/>
                <a:ea typeface="Source Sans Pro"/>
                <a:cs typeface="Source Sans Pro"/>
                <a:sym typeface="Source Sans Pro"/>
              </a:rPr>
              <a:t>Lambdas commit updates to the database</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400">
              <a:latin typeface="Source Sans Pro"/>
              <a:ea typeface="Source Sans Pro"/>
              <a:cs typeface="Source Sans Pro"/>
              <a:sym typeface="Source Sans Pro"/>
            </a:endParaRPr>
          </a:p>
        </p:txBody>
      </p:sp>
      <p:sp>
        <p:nvSpPr>
          <p:cNvPr id="927" name="Google Shape;927;p19"/>
          <p:cNvSpPr txBox="1"/>
          <p:nvPr/>
        </p:nvSpPr>
        <p:spPr>
          <a:xfrm>
            <a:off x="25333700" y="15357204"/>
            <a:ext cx="10913400" cy="17508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400">
                <a:solidFill>
                  <a:schemeClr val="dk1"/>
                </a:solidFill>
                <a:latin typeface="Source Sans Pro"/>
                <a:ea typeface="Source Sans Pro"/>
                <a:cs typeface="Source Sans Pro"/>
                <a:sym typeface="Source Sans Pro"/>
              </a:rPr>
              <a:t>Virtual bulletin board - a place for different people to post information to a group</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400">
                <a:solidFill>
                  <a:schemeClr val="dk1"/>
                </a:solidFill>
                <a:latin typeface="Source Sans Pro"/>
                <a:ea typeface="Source Sans Pro"/>
                <a:cs typeface="Source Sans Pro"/>
                <a:sym typeface="Source Sans Pro"/>
              </a:rPr>
              <a:t>job offerings, lost and found, apartments for rent and such</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400">
                <a:solidFill>
                  <a:schemeClr val="dk1"/>
                </a:solidFill>
                <a:latin typeface="Source Sans Pro"/>
                <a:ea typeface="Source Sans Pro"/>
                <a:cs typeface="Source Sans Pro"/>
                <a:sym typeface="Source Sans Pro"/>
              </a:rPr>
              <a:t>Digital post-it notes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US" sz="2400">
                <a:solidFill>
                  <a:schemeClr val="dk1"/>
                </a:solidFill>
                <a:latin typeface="Source Sans Pro"/>
                <a:ea typeface="Source Sans Pro"/>
                <a:cs typeface="Source Sans Pro"/>
                <a:sym typeface="Source Sans Pro"/>
              </a:rPr>
              <a:t>QR code takes the user to an external link with more information</a:t>
            </a:r>
            <a:endParaRPr sz="2400">
              <a:latin typeface="Source Sans Pro"/>
              <a:ea typeface="Source Sans Pro"/>
              <a:cs typeface="Source Sans Pro"/>
              <a:sym typeface="Source Sans Pro"/>
            </a:endParaRPr>
          </a:p>
        </p:txBody>
      </p:sp>
      <p:sp>
        <p:nvSpPr>
          <p:cNvPr id="928" name="Google Shape;928;p19"/>
          <p:cNvSpPr txBox="1"/>
          <p:nvPr/>
        </p:nvSpPr>
        <p:spPr>
          <a:xfrm>
            <a:off x="5050500" y="17697975"/>
            <a:ext cx="6892500" cy="2289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Source Sans Pro"/>
              <a:buChar char="●"/>
            </a:pPr>
            <a:r>
              <a:rPr lang="en-US" sz="2400">
                <a:latin typeface="Source Sans Pro"/>
                <a:ea typeface="Source Sans Pro"/>
                <a:cs typeface="Source Sans Pro"/>
                <a:sym typeface="Source Sans Pro"/>
              </a:rPr>
              <a:t>Generate and push content</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US" sz="2400">
                <a:latin typeface="Source Sans Pro"/>
                <a:ea typeface="Source Sans Pro"/>
                <a:cs typeface="Source Sans Pro"/>
                <a:sym typeface="Source Sans Pro"/>
              </a:rPr>
              <a:t>Submit, approve and deny content requests</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US" sz="2400">
                <a:latin typeface="Source Sans Pro"/>
                <a:ea typeface="Source Sans Pro"/>
                <a:cs typeface="Source Sans Pro"/>
                <a:sym typeface="Source Sans Pro"/>
              </a:rPr>
              <a:t>Register and manage devices</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US" sz="2400">
                <a:latin typeface="Source Sans Pro"/>
                <a:ea typeface="Source Sans Pro"/>
                <a:cs typeface="Source Sans Pro"/>
                <a:sym typeface="Source Sans Pro"/>
              </a:rPr>
              <a:t>Provide administrative support to clients</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US" sz="2400">
                <a:latin typeface="Source Sans Pro"/>
                <a:ea typeface="Source Sans Pro"/>
                <a:cs typeface="Source Sans Pro"/>
                <a:sym typeface="Source Sans Pro"/>
              </a:rPr>
              <a:t>Manage your Client Account</a:t>
            </a:r>
            <a:endParaRPr sz="2400">
              <a:latin typeface="Source Sans Pro"/>
              <a:ea typeface="Source Sans Pro"/>
              <a:cs typeface="Source Sans Pro"/>
              <a:sym typeface="Source Sans Pro"/>
            </a:endParaRPr>
          </a:p>
        </p:txBody>
      </p:sp>
      <p:sp>
        <p:nvSpPr>
          <p:cNvPr id="929" name="Google Shape;929;p19"/>
          <p:cNvSpPr txBox="1"/>
          <p:nvPr/>
        </p:nvSpPr>
        <p:spPr>
          <a:xfrm>
            <a:off x="1635900" y="19943375"/>
            <a:ext cx="10403700" cy="3236700"/>
          </a:xfrm>
          <a:prstGeom prst="rect">
            <a:avLst/>
          </a:prstGeom>
          <a:noFill/>
          <a:ln>
            <a:noFill/>
          </a:ln>
        </p:spPr>
        <p:txBody>
          <a:bodyPr anchorCtr="0" anchor="t" bIns="91425" lIns="0" spcFirstLastPara="1" rIns="334250" wrap="square" tIns="91425">
            <a:noAutofit/>
          </a:bodyPr>
          <a:lstStyle/>
          <a:p>
            <a:pPr indent="0" lvl="0" marL="0" rtl="0" algn="l">
              <a:spcBef>
                <a:spcPts val="0"/>
              </a:spcBef>
              <a:spcAft>
                <a:spcPts val="0"/>
              </a:spcAft>
              <a:buNone/>
            </a:pPr>
            <a:r>
              <a:t/>
            </a:r>
            <a:endParaRPr b="1"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2400">
                <a:solidFill>
                  <a:schemeClr val="dk1"/>
                </a:solidFill>
                <a:latin typeface="Source Sans Pro"/>
                <a:ea typeface="Source Sans Pro"/>
                <a:cs typeface="Source Sans Pro"/>
                <a:sym typeface="Source Sans Pro"/>
              </a:rPr>
              <a:t>VSCode</a:t>
            </a:r>
            <a:r>
              <a:rPr lang="en-US" sz="2400">
                <a:solidFill>
                  <a:schemeClr val="dk1"/>
                </a:solidFill>
                <a:latin typeface="Source Sans Pro"/>
                <a:ea typeface="Source Sans Pro"/>
                <a:cs typeface="Source Sans Pro"/>
                <a:sym typeface="Source Sans Pro"/>
              </a:rPr>
              <a:t>: Git repository integration, familiarity, package handling and context highlighting</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3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2400">
                <a:solidFill>
                  <a:schemeClr val="dk1"/>
                </a:solidFill>
                <a:latin typeface="Source Sans Pro"/>
                <a:ea typeface="Source Sans Pro"/>
                <a:cs typeface="Source Sans Pro"/>
                <a:sym typeface="Source Sans Pro"/>
              </a:rPr>
              <a:t>Angular: </a:t>
            </a:r>
            <a:r>
              <a:rPr lang="en-US" sz="2400">
                <a:solidFill>
                  <a:schemeClr val="dk1"/>
                </a:solidFill>
                <a:latin typeface="Source Sans Pro"/>
                <a:ea typeface="Source Sans Pro"/>
                <a:cs typeface="Source Sans Pro"/>
                <a:sym typeface="Source Sans Pro"/>
              </a:rPr>
              <a:t>Cross-platform, flexible, single-page applications</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2400">
                <a:solidFill>
                  <a:schemeClr val="dk1"/>
                </a:solidFill>
                <a:latin typeface="Source Sans Pro"/>
                <a:ea typeface="Source Sans Pro"/>
                <a:cs typeface="Source Sans Pro"/>
                <a:sym typeface="Source Sans Pro"/>
              </a:rPr>
              <a:t>Material</a:t>
            </a:r>
            <a:r>
              <a:rPr lang="en-US" sz="2400">
                <a:solidFill>
                  <a:schemeClr val="dk1"/>
                </a:solidFill>
                <a:latin typeface="Source Sans Pro"/>
                <a:ea typeface="Source Sans Pro"/>
                <a:cs typeface="Source Sans Pro"/>
                <a:sym typeface="Source Sans Pro"/>
              </a:rPr>
              <a:t>: Tons of support, Angular integration and libraries in design software like Sketch</a:t>
            </a:r>
            <a:endParaRPr sz="2400">
              <a:latin typeface="Source Sans Pro"/>
              <a:ea typeface="Source Sans Pro"/>
              <a:cs typeface="Source Sans Pro"/>
              <a:sym typeface="Source Sans Pro"/>
            </a:endParaRPr>
          </a:p>
        </p:txBody>
      </p:sp>
      <p:sp>
        <p:nvSpPr>
          <p:cNvPr id="930" name="Google Shape;930;p19"/>
          <p:cNvSpPr txBox="1"/>
          <p:nvPr/>
        </p:nvSpPr>
        <p:spPr>
          <a:xfrm>
            <a:off x="814025" y="15246577"/>
            <a:ext cx="11376600" cy="1750800"/>
          </a:xfrm>
          <a:prstGeom prst="rect">
            <a:avLst/>
          </a:prstGeom>
          <a:noFill/>
          <a:ln>
            <a:noFill/>
          </a:ln>
        </p:spPr>
        <p:txBody>
          <a:bodyPr anchorCtr="0" anchor="t" bIns="91425" lIns="0" spcFirstLastPara="1" rIns="0" wrap="square" tIns="91425">
            <a:noAutofit/>
          </a:bodyPr>
          <a:lstStyle/>
          <a:p>
            <a:pPr indent="0" lvl="0" marL="0" rtl="0" algn="l">
              <a:lnSpc>
                <a:spcPct val="150000"/>
              </a:lnSpc>
              <a:spcBef>
                <a:spcPts val="0"/>
              </a:spcBef>
              <a:spcAft>
                <a:spcPts val="0"/>
              </a:spcAft>
              <a:buNone/>
            </a:pPr>
            <a:r>
              <a:rPr lang="en-US" sz="2400">
                <a:solidFill>
                  <a:schemeClr val="dk1"/>
                </a:solidFill>
                <a:latin typeface="Source Sans Pro"/>
                <a:ea typeface="Source Sans Pro"/>
                <a:cs typeface="Source Sans Pro"/>
                <a:sym typeface="Source Sans Pro"/>
              </a:rPr>
              <a:t>Manage Smart TV App content</a:t>
            </a:r>
            <a:endParaRPr sz="2400">
              <a:solidFill>
                <a:schemeClr val="dk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rPr lang="en-US" sz="2400">
                <a:solidFill>
                  <a:schemeClr val="dk1"/>
                </a:solidFill>
                <a:latin typeface="Source Sans Pro"/>
                <a:ea typeface="Source Sans Pro"/>
                <a:cs typeface="Source Sans Pro"/>
                <a:sym typeface="Source Sans Pro"/>
              </a:rPr>
              <a:t>Front-end decoupled from the back-end</a:t>
            </a:r>
            <a:endParaRPr sz="2400">
              <a:solidFill>
                <a:schemeClr val="dk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rPr lang="en-US" sz="2400">
                <a:solidFill>
                  <a:schemeClr val="dk1"/>
                </a:solidFill>
                <a:latin typeface="Source Sans Pro"/>
                <a:ea typeface="Source Sans Pro"/>
                <a:cs typeface="Source Sans Pro"/>
                <a:sym typeface="Source Sans Pro"/>
              </a:rPr>
              <a:t>Web-app style website run on a flexible, cross-platform framework</a:t>
            </a:r>
            <a:endParaRPr sz="2400">
              <a:latin typeface="Source Sans Pro"/>
              <a:ea typeface="Source Sans Pro"/>
              <a:cs typeface="Source Sans Pro"/>
              <a:sym typeface="Source Sans Pro"/>
            </a:endParaRPr>
          </a:p>
        </p:txBody>
      </p:sp>
      <p:sp>
        <p:nvSpPr>
          <p:cNvPr id="931" name="Google Shape;931;p19"/>
          <p:cNvSpPr txBox="1"/>
          <p:nvPr/>
        </p:nvSpPr>
        <p:spPr>
          <a:xfrm>
            <a:off x="29072025" y="17730675"/>
            <a:ext cx="7175100" cy="1854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Source Sans Pro"/>
              <a:buChar char="●"/>
            </a:pPr>
            <a:r>
              <a:rPr lang="en-US" sz="2400">
                <a:latin typeface="Source Sans Pro"/>
                <a:ea typeface="Source Sans Pro"/>
                <a:cs typeface="Source Sans Pro"/>
                <a:sym typeface="Source Sans Pro"/>
              </a:rPr>
              <a:t>Display content pushed, even after restarting</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US" sz="2400">
                <a:latin typeface="Source Sans Pro"/>
                <a:ea typeface="Source Sans Pro"/>
                <a:cs typeface="Source Sans Pro"/>
                <a:sym typeface="Source Sans Pro"/>
              </a:rPr>
              <a:t>Real-time updates</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US" sz="2400">
                <a:latin typeface="Source Sans Pro"/>
                <a:ea typeface="Source Sans Pro"/>
                <a:cs typeface="Source Sans Pro"/>
                <a:sym typeface="Source Sans Pro"/>
              </a:rPr>
              <a:t>Displays up to 10 cards at a time</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US" sz="2400">
                <a:latin typeface="Source Sans Pro"/>
                <a:ea typeface="Source Sans Pro"/>
                <a:cs typeface="Source Sans Pro"/>
                <a:sym typeface="Source Sans Pro"/>
              </a:rPr>
              <a:t>QR codes allow users to navigate to external links</a:t>
            </a:r>
            <a:endParaRPr sz="2400">
              <a:latin typeface="Source Sans Pro"/>
              <a:ea typeface="Source Sans Pro"/>
              <a:cs typeface="Source Sans Pro"/>
              <a:sym typeface="Source Sans Pro"/>
            </a:endParaRPr>
          </a:p>
        </p:txBody>
      </p:sp>
      <p:pic>
        <p:nvPicPr>
          <p:cNvPr id="932" name="Google Shape;932;p19"/>
          <p:cNvPicPr preferRelativeResize="0"/>
          <p:nvPr/>
        </p:nvPicPr>
        <p:blipFill>
          <a:blip r:embed="rId15">
            <a:alphaModFix/>
          </a:blip>
          <a:stretch>
            <a:fillRect/>
          </a:stretch>
        </p:blipFill>
        <p:spPr>
          <a:xfrm>
            <a:off x="13076004" y="20868002"/>
            <a:ext cx="685800" cy="801013"/>
          </a:xfrm>
          <a:prstGeom prst="rect">
            <a:avLst/>
          </a:prstGeom>
          <a:noFill/>
          <a:ln>
            <a:noFill/>
          </a:ln>
        </p:spPr>
      </p:pic>
      <p:sp>
        <p:nvSpPr>
          <p:cNvPr id="933" name="Google Shape;933;p19"/>
          <p:cNvSpPr txBox="1"/>
          <p:nvPr/>
        </p:nvSpPr>
        <p:spPr>
          <a:xfrm>
            <a:off x="13890925" y="21075050"/>
            <a:ext cx="71751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400">
                <a:latin typeface="Source Sans Pro"/>
                <a:ea typeface="Source Sans Pro"/>
                <a:cs typeface="Source Sans Pro"/>
                <a:sym typeface="Source Sans Pro"/>
              </a:rPr>
              <a:t>Amazon Cognito</a:t>
            </a:r>
            <a:r>
              <a:rPr lang="en-US" sz="2400">
                <a:latin typeface="Source Sans Pro"/>
                <a:ea typeface="Source Sans Pro"/>
                <a:cs typeface="Source Sans Pro"/>
                <a:sym typeface="Source Sans Pro"/>
              </a:rPr>
              <a:t>:</a:t>
            </a:r>
            <a:r>
              <a:rPr b="1" lang="en-US" sz="2400">
                <a:latin typeface="Source Sans Pro"/>
                <a:ea typeface="Source Sans Pro"/>
                <a:cs typeface="Source Sans Pro"/>
                <a:sym typeface="Source Sans Pro"/>
              </a:rPr>
              <a:t> </a:t>
            </a:r>
            <a:r>
              <a:rPr lang="en-US" sz="2400">
                <a:latin typeface="Source Sans Pro"/>
                <a:ea typeface="Source Sans Pro"/>
                <a:cs typeface="Source Sans Pro"/>
                <a:sym typeface="Source Sans Pro"/>
              </a:rPr>
              <a:t>User Authentication</a:t>
            </a:r>
            <a:endParaRPr sz="2400">
              <a:latin typeface="Source Sans Pro"/>
              <a:ea typeface="Source Sans Pro"/>
              <a:cs typeface="Source Sans Pro"/>
              <a:sym typeface="Source Sans Pro"/>
            </a:endParaRPr>
          </a:p>
          <a:p>
            <a:pPr indent="0" lvl="0" marL="0" rtl="0" algn="l">
              <a:spcBef>
                <a:spcPts val="0"/>
              </a:spcBef>
              <a:spcAft>
                <a:spcPts val="0"/>
              </a:spcAft>
              <a:buNone/>
            </a:pPr>
            <a:r>
              <a:t/>
            </a:r>
            <a:endParaRPr b="1" sz="2400">
              <a:latin typeface="Source Sans Pro"/>
              <a:ea typeface="Source Sans Pro"/>
              <a:cs typeface="Source Sans Pro"/>
              <a:sym typeface="Source Sans Pro"/>
            </a:endParaRPr>
          </a:p>
        </p:txBody>
      </p:sp>
      <p:sp>
        <p:nvSpPr>
          <p:cNvPr id="934" name="Google Shape;934;p19"/>
          <p:cNvSpPr txBox="1"/>
          <p:nvPr/>
        </p:nvSpPr>
        <p:spPr>
          <a:xfrm>
            <a:off x="13917750" y="20241463"/>
            <a:ext cx="8740500" cy="46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400">
                <a:latin typeface="Source Sans Pro"/>
                <a:ea typeface="Source Sans Pro"/>
                <a:cs typeface="Source Sans Pro"/>
                <a:sym typeface="Source Sans Pro"/>
              </a:rPr>
              <a:t>AWS IoT</a:t>
            </a:r>
            <a:r>
              <a:rPr lang="en-US" sz="2400">
                <a:latin typeface="Source Sans Pro"/>
                <a:ea typeface="Source Sans Pro"/>
                <a:cs typeface="Source Sans Pro"/>
                <a:sym typeface="Source Sans Pro"/>
              </a:rPr>
              <a:t>: </a:t>
            </a:r>
            <a:r>
              <a:rPr b="1" lang="en-US" sz="2400">
                <a:latin typeface="Source Sans Pro"/>
                <a:ea typeface="Source Sans Pro"/>
                <a:cs typeface="Source Sans Pro"/>
                <a:sym typeface="Source Sans Pro"/>
              </a:rPr>
              <a:t> </a:t>
            </a:r>
            <a:r>
              <a:rPr lang="en-US" sz="2400">
                <a:solidFill>
                  <a:schemeClr val="dk1"/>
                </a:solidFill>
                <a:latin typeface="Source Sans Pro"/>
                <a:ea typeface="Source Sans Pro"/>
                <a:cs typeface="Source Sans Pro"/>
                <a:sym typeface="Source Sans Pro"/>
              </a:rPr>
              <a:t>Allows communication through pub/sub protocol</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400">
              <a:latin typeface="Source Sans Pro"/>
              <a:ea typeface="Source Sans Pro"/>
              <a:cs typeface="Source Sans Pro"/>
              <a:sym typeface="Source Sans Pro"/>
            </a:endParaRPr>
          </a:p>
        </p:txBody>
      </p:sp>
      <p:pic>
        <p:nvPicPr>
          <p:cNvPr id="935" name="Google Shape;935;p19"/>
          <p:cNvPicPr preferRelativeResize="0"/>
          <p:nvPr/>
        </p:nvPicPr>
        <p:blipFill rotWithShape="1">
          <a:blip r:embed="rId16">
            <a:alphaModFix/>
          </a:blip>
          <a:srcRect b="2824" l="11242" r="11226" t="2701"/>
          <a:stretch/>
        </p:blipFill>
        <p:spPr>
          <a:xfrm>
            <a:off x="13076000" y="19985825"/>
            <a:ext cx="685800" cy="801014"/>
          </a:xfrm>
          <a:prstGeom prst="rect">
            <a:avLst/>
          </a:prstGeom>
          <a:noFill/>
          <a:ln>
            <a:noFill/>
          </a:ln>
        </p:spPr>
      </p:pic>
      <p:pic>
        <p:nvPicPr>
          <p:cNvPr id="936" name="Google Shape;936;p19"/>
          <p:cNvPicPr preferRelativeResize="0"/>
          <p:nvPr/>
        </p:nvPicPr>
        <p:blipFill>
          <a:blip r:embed="rId17">
            <a:alphaModFix/>
          </a:blip>
          <a:stretch>
            <a:fillRect/>
          </a:stretch>
        </p:blipFill>
        <p:spPr>
          <a:xfrm>
            <a:off x="25411051" y="22273137"/>
            <a:ext cx="510989" cy="685800"/>
          </a:xfrm>
          <a:prstGeom prst="rect">
            <a:avLst/>
          </a:prstGeom>
          <a:noFill/>
          <a:ln>
            <a:noFill/>
          </a:ln>
        </p:spPr>
      </p:pic>
      <p:pic>
        <p:nvPicPr>
          <p:cNvPr id="937" name="Google Shape;937;p19"/>
          <p:cNvPicPr preferRelativeResize="0"/>
          <p:nvPr/>
        </p:nvPicPr>
        <p:blipFill>
          <a:blip r:embed="rId18">
            <a:alphaModFix/>
          </a:blip>
          <a:stretch>
            <a:fillRect/>
          </a:stretch>
        </p:blipFill>
        <p:spPr>
          <a:xfrm>
            <a:off x="25315838" y="20635513"/>
            <a:ext cx="685800" cy="685800"/>
          </a:xfrm>
          <a:prstGeom prst="rect">
            <a:avLst/>
          </a:prstGeom>
          <a:noFill/>
          <a:ln>
            <a:noFill/>
          </a:ln>
        </p:spPr>
      </p:pic>
      <p:pic>
        <p:nvPicPr>
          <p:cNvPr id="938" name="Google Shape;938;p19"/>
          <p:cNvPicPr preferRelativeResize="0"/>
          <p:nvPr/>
        </p:nvPicPr>
        <p:blipFill>
          <a:blip r:embed="rId19">
            <a:alphaModFix/>
          </a:blip>
          <a:stretch>
            <a:fillRect/>
          </a:stretch>
        </p:blipFill>
        <p:spPr>
          <a:xfrm>
            <a:off x="25323650" y="21503034"/>
            <a:ext cx="685800" cy="685800"/>
          </a:xfrm>
          <a:prstGeom prst="rect">
            <a:avLst/>
          </a:prstGeom>
          <a:noFill/>
          <a:ln>
            <a:noFill/>
          </a:ln>
        </p:spPr>
      </p:pic>
      <p:pic>
        <p:nvPicPr>
          <p:cNvPr id="939" name="Google Shape;939;p19"/>
          <p:cNvPicPr preferRelativeResize="0"/>
          <p:nvPr/>
        </p:nvPicPr>
        <p:blipFill rotWithShape="1">
          <a:blip r:embed="rId20">
            <a:alphaModFix/>
          </a:blip>
          <a:srcRect b="7458" l="12500" r="11650" t="11121"/>
          <a:stretch/>
        </p:blipFill>
        <p:spPr>
          <a:xfrm>
            <a:off x="814025" y="21539688"/>
            <a:ext cx="642937" cy="685800"/>
          </a:xfrm>
          <a:prstGeom prst="rect">
            <a:avLst/>
          </a:prstGeom>
          <a:noFill/>
          <a:ln>
            <a:noFill/>
          </a:ln>
        </p:spPr>
      </p:pic>
      <p:pic>
        <p:nvPicPr>
          <p:cNvPr id="940" name="Google Shape;940;p19"/>
          <p:cNvPicPr preferRelativeResize="0"/>
          <p:nvPr/>
        </p:nvPicPr>
        <p:blipFill>
          <a:blip r:embed="rId21">
            <a:alphaModFix/>
          </a:blip>
          <a:stretch>
            <a:fillRect/>
          </a:stretch>
        </p:blipFill>
        <p:spPr>
          <a:xfrm>
            <a:off x="792600" y="20386413"/>
            <a:ext cx="685800" cy="685800"/>
          </a:xfrm>
          <a:prstGeom prst="rect">
            <a:avLst/>
          </a:prstGeom>
          <a:noFill/>
          <a:ln>
            <a:noFill/>
          </a:ln>
        </p:spPr>
      </p:pic>
      <p:pic>
        <p:nvPicPr>
          <p:cNvPr id="941" name="Google Shape;941;p19"/>
          <p:cNvPicPr preferRelativeResize="0"/>
          <p:nvPr/>
        </p:nvPicPr>
        <p:blipFill>
          <a:blip r:embed="rId22">
            <a:alphaModFix/>
          </a:blip>
          <a:stretch>
            <a:fillRect/>
          </a:stretch>
        </p:blipFill>
        <p:spPr>
          <a:xfrm>
            <a:off x="792600" y="22692984"/>
            <a:ext cx="685800" cy="685800"/>
          </a:xfrm>
          <a:prstGeom prst="rect">
            <a:avLst/>
          </a:prstGeom>
          <a:noFill/>
          <a:ln>
            <a:noFill/>
          </a:ln>
        </p:spPr>
      </p:pic>
      <p:sp>
        <p:nvSpPr>
          <p:cNvPr id="942" name="Google Shape;942;p19"/>
          <p:cNvSpPr txBox="1"/>
          <p:nvPr/>
        </p:nvSpPr>
        <p:spPr>
          <a:xfrm>
            <a:off x="26172300" y="20634425"/>
            <a:ext cx="10403700" cy="25833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400">
                <a:solidFill>
                  <a:schemeClr val="dk1"/>
                </a:solidFill>
                <a:latin typeface="Source Sans Pro"/>
                <a:ea typeface="Source Sans Pro"/>
                <a:cs typeface="Source Sans Pro"/>
                <a:sym typeface="Source Sans Pro"/>
              </a:rPr>
              <a:t>Android Studio</a:t>
            </a:r>
            <a:r>
              <a:rPr lang="en-US" sz="2400">
                <a:solidFill>
                  <a:schemeClr val="dk1"/>
                </a:solidFill>
                <a:latin typeface="Source Sans Pro"/>
                <a:ea typeface="Source Sans Pro"/>
                <a:cs typeface="Source Sans Pro"/>
                <a:sym typeface="Source Sans Pro"/>
              </a:rPr>
              <a:t>: built-in Android Device Emulator to develop, deploy and test Smart TV application</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br>
              <a:rPr b="1" lang="en-US" sz="2400">
                <a:solidFill>
                  <a:schemeClr val="dk1"/>
                </a:solidFill>
                <a:latin typeface="Source Sans Pro"/>
                <a:ea typeface="Source Sans Pro"/>
                <a:cs typeface="Source Sans Pro"/>
                <a:sym typeface="Source Sans Pro"/>
              </a:rPr>
            </a:br>
            <a:r>
              <a:rPr b="1" lang="en-US" sz="2400">
                <a:solidFill>
                  <a:schemeClr val="dk1"/>
                </a:solidFill>
                <a:latin typeface="Source Sans Pro"/>
                <a:ea typeface="Source Sans Pro"/>
                <a:cs typeface="Source Sans Pro"/>
                <a:sym typeface="Source Sans Pro"/>
              </a:rPr>
              <a:t>Android TV: </a:t>
            </a:r>
            <a:r>
              <a:rPr lang="en-US" sz="2400">
                <a:solidFill>
                  <a:schemeClr val="dk1"/>
                </a:solidFill>
                <a:latin typeface="Source Sans Pro"/>
                <a:ea typeface="Source Sans Pro"/>
                <a:cs typeface="Source Sans Pro"/>
                <a:sym typeface="Source Sans Pro"/>
              </a:rPr>
              <a:t>Mostly device agnostic and universal based on our research</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2400">
                <a:solidFill>
                  <a:schemeClr val="dk1"/>
                </a:solidFill>
                <a:latin typeface="Source Sans Pro"/>
                <a:ea typeface="Source Sans Pro"/>
                <a:cs typeface="Source Sans Pro"/>
                <a:sym typeface="Source Sans Pro"/>
              </a:rPr>
              <a:t>Java: </a:t>
            </a:r>
            <a:r>
              <a:rPr lang="en-US" sz="2400">
                <a:solidFill>
                  <a:schemeClr val="dk1"/>
                </a:solidFill>
                <a:latin typeface="Source Sans Pro"/>
                <a:ea typeface="Source Sans Pro"/>
                <a:cs typeface="Source Sans Pro"/>
                <a:sym typeface="Source Sans Pro"/>
              </a:rPr>
              <a:t>Picked Java over Kotlin since we were more familiar with the language.</a:t>
            </a:r>
            <a:endParaRPr sz="2400">
              <a:latin typeface="Source Sans Pro"/>
              <a:ea typeface="Source Sans Pro"/>
              <a:cs typeface="Source Sans Pro"/>
              <a:sym typeface="Source Sans Pro"/>
            </a:endParaRPr>
          </a:p>
        </p:txBody>
      </p:sp>
      <p:pic>
        <p:nvPicPr>
          <p:cNvPr id="943" name="Google Shape;943;p19"/>
          <p:cNvPicPr preferRelativeResize="0"/>
          <p:nvPr/>
        </p:nvPicPr>
        <p:blipFill>
          <a:blip r:embed="rId23">
            <a:alphaModFix/>
          </a:blip>
          <a:stretch>
            <a:fillRect/>
          </a:stretch>
        </p:blipFill>
        <p:spPr>
          <a:xfrm>
            <a:off x="814025" y="6803713"/>
            <a:ext cx="6051300" cy="4644230"/>
          </a:xfrm>
          <a:prstGeom prst="rect">
            <a:avLst/>
          </a:prstGeom>
          <a:noFill/>
          <a:ln>
            <a:noFill/>
          </a:ln>
        </p:spPr>
      </p:pic>
      <p:sp>
        <p:nvSpPr>
          <p:cNvPr id="944" name="Google Shape;944;p19"/>
          <p:cNvSpPr txBox="1"/>
          <p:nvPr/>
        </p:nvSpPr>
        <p:spPr>
          <a:xfrm>
            <a:off x="814025" y="4950938"/>
            <a:ext cx="9993000" cy="1462200"/>
          </a:xfrm>
          <a:prstGeom prst="rect">
            <a:avLst/>
          </a:prstGeom>
          <a:noFill/>
          <a:ln>
            <a:noFill/>
          </a:ln>
        </p:spPr>
        <p:txBody>
          <a:bodyPr anchorCtr="0" anchor="t" bIns="91425" lIns="0" spcFirstLastPara="1" rIns="0" wrap="square" tIns="0">
            <a:noAutofit/>
          </a:bodyPr>
          <a:lstStyle/>
          <a:p>
            <a:pPr indent="0" lvl="0" marL="0" rtl="0" algn="l">
              <a:spcBef>
                <a:spcPts val="0"/>
              </a:spcBef>
              <a:spcAft>
                <a:spcPts val="0"/>
              </a:spcAft>
              <a:buNone/>
            </a:pPr>
            <a:r>
              <a:rPr lang="en-US" sz="2400">
                <a:solidFill>
                  <a:schemeClr val="dk1"/>
                </a:solidFill>
                <a:latin typeface="Source Sans Pro"/>
                <a:ea typeface="Source Sans Pro"/>
                <a:cs typeface="Source Sans Pro"/>
                <a:sym typeface="Source Sans Pro"/>
              </a:rPr>
              <a:t>Our sponsor was visiting a campus and noticed many bulletin boards overflowing with tons of post-it notes. This led to the concept of translating to a digital post-it note bulletin system.</a:t>
            </a:r>
            <a:endParaRPr sz="2400">
              <a:solidFill>
                <a:schemeClr val="dk1"/>
              </a:solidFill>
              <a:latin typeface="Source Sans Pro"/>
              <a:ea typeface="Source Sans Pro"/>
              <a:cs typeface="Source Sans Pro"/>
              <a:sym typeface="Source Sans Pro"/>
            </a:endParaRPr>
          </a:p>
        </p:txBody>
      </p:sp>
      <p:grpSp>
        <p:nvGrpSpPr>
          <p:cNvPr id="945" name="Google Shape;945;p19"/>
          <p:cNvGrpSpPr/>
          <p:nvPr/>
        </p:nvGrpSpPr>
        <p:grpSpPr>
          <a:xfrm>
            <a:off x="13076000" y="14325496"/>
            <a:ext cx="4069500" cy="972600"/>
            <a:chOff x="13076000" y="14325496"/>
            <a:chExt cx="4069500" cy="972600"/>
          </a:xfrm>
        </p:grpSpPr>
        <p:sp>
          <p:nvSpPr>
            <p:cNvPr id="946" name="Google Shape;946;p19"/>
            <p:cNvSpPr txBox="1"/>
            <p:nvPr/>
          </p:nvSpPr>
          <p:spPr>
            <a:xfrm>
              <a:off x="13086200" y="14325496"/>
              <a:ext cx="4059300" cy="9726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3600">
                  <a:latin typeface="Source Sans Pro"/>
                  <a:ea typeface="Source Sans Pro"/>
                  <a:cs typeface="Source Sans Pro"/>
                  <a:sym typeface="Source Sans Pro"/>
                </a:rPr>
                <a:t>Infrastructure</a:t>
              </a:r>
              <a:endParaRPr sz="3600">
                <a:latin typeface="Source Sans Pro"/>
                <a:ea typeface="Source Sans Pro"/>
                <a:cs typeface="Source Sans Pro"/>
                <a:sym typeface="Source Sans Pro"/>
              </a:endParaRPr>
            </a:p>
          </p:txBody>
        </p:sp>
        <p:sp>
          <p:nvSpPr>
            <p:cNvPr id="947" name="Google Shape;947;p19"/>
            <p:cNvSpPr/>
            <p:nvPr/>
          </p:nvSpPr>
          <p:spPr>
            <a:xfrm flipH="1" rot="10800000">
              <a:off x="13076000" y="14913747"/>
              <a:ext cx="2634900" cy="129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48" name="Google Shape;948;p19"/>
          <p:cNvPicPr preferRelativeResize="0"/>
          <p:nvPr/>
        </p:nvPicPr>
        <p:blipFill>
          <a:blip r:embed="rId24">
            <a:alphaModFix/>
          </a:blip>
          <a:stretch>
            <a:fillRect/>
          </a:stretch>
        </p:blipFill>
        <p:spPr>
          <a:xfrm>
            <a:off x="13053638" y="15183213"/>
            <a:ext cx="2057400" cy="2057400"/>
          </a:xfrm>
          <a:prstGeom prst="rect">
            <a:avLst/>
          </a:prstGeom>
          <a:noFill/>
          <a:ln>
            <a:noFill/>
          </a:ln>
        </p:spPr>
      </p:pic>
      <p:sp>
        <p:nvSpPr>
          <p:cNvPr id="949" name="Google Shape;949;p19"/>
          <p:cNvSpPr txBox="1"/>
          <p:nvPr/>
        </p:nvSpPr>
        <p:spPr>
          <a:xfrm>
            <a:off x="810300" y="11942088"/>
            <a:ext cx="9452100" cy="1329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400">
                <a:solidFill>
                  <a:schemeClr val="dk1"/>
                </a:solidFill>
                <a:latin typeface="Source Sans Pro"/>
                <a:ea typeface="Source Sans Pro"/>
                <a:cs typeface="Source Sans Pro"/>
                <a:sym typeface="Source Sans Pro"/>
              </a:rPr>
              <a:t>We had a lot of freedom in designing the system as the initial requirements were open-ended. Eventually the system was split into two parts and tied together by the cloud.</a:t>
            </a:r>
            <a:endParaRPr sz="2400">
              <a:latin typeface="Source Sans Pro"/>
              <a:ea typeface="Source Sans Pro"/>
              <a:cs typeface="Source Sans Pro"/>
              <a:sym typeface="Source Sans Pro"/>
            </a:endParaRPr>
          </a:p>
        </p:txBody>
      </p:sp>
      <p:grpSp>
        <p:nvGrpSpPr>
          <p:cNvPr id="950" name="Google Shape;950;p19"/>
          <p:cNvGrpSpPr/>
          <p:nvPr/>
        </p:nvGrpSpPr>
        <p:grpSpPr>
          <a:xfrm>
            <a:off x="791513" y="14293150"/>
            <a:ext cx="3439942" cy="822900"/>
            <a:chOff x="24663400" y="2783788"/>
            <a:chExt cx="4722600" cy="822900"/>
          </a:xfrm>
        </p:grpSpPr>
        <p:sp>
          <p:nvSpPr>
            <p:cNvPr id="951" name="Google Shape;951;p19"/>
            <p:cNvSpPr txBox="1"/>
            <p:nvPr/>
          </p:nvSpPr>
          <p:spPr>
            <a:xfrm>
              <a:off x="24663400" y="2783788"/>
              <a:ext cx="47226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3600">
                  <a:latin typeface="Source Sans Pro"/>
                  <a:ea typeface="Source Sans Pro"/>
                  <a:cs typeface="Source Sans Pro"/>
                  <a:sym typeface="Source Sans Pro"/>
                </a:rPr>
                <a:t>Web Application</a:t>
              </a:r>
              <a:endParaRPr sz="3600">
                <a:latin typeface="Source Sans Pro"/>
                <a:ea typeface="Source Sans Pro"/>
                <a:cs typeface="Source Sans Pro"/>
                <a:sym typeface="Source Sans Pro"/>
              </a:endParaRPr>
            </a:p>
          </p:txBody>
        </p:sp>
        <p:sp>
          <p:nvSpPr>
            <p:cNvPr id="952" name="Google Shape;952;p19"/>
            <p:cNvSpPr/>
            <p:nvPr/>
          </p:nvSpPr>
          <p:spPr>
            <a:xfrm>
              <a:off x="24663423" y="3364314"/>
              <a:ext cx="4232100" cy="102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19"/>
          <p:cNvGrpSpPr/>
          <p:nvPr/>
        </p:nvGrpSpPr>
        <p:grpSpPr>
          <a:xfrm>
            <a:off x="25293075" y="14325478"/>
            <a:ext cx="4722600" cy="972600"/>
            <a:chOff x="25216875" y="4399166"/>
            <a:chExt cx="4722600" cy="972600"/>
          </a:xfrm>
        </p:grpSpPr>
        <p:sp>
          <p:nvSpPr>
            <p:cNvPr id="954" name="Google Shape;954;p19"/>
            <p:cNvSpPr txBox="1"/>
            <p:nvPr/>
          </p:nvSpPr>
          <p:spPr>
            <a:xfrm>
              <a:off x="25216875" y="4399166"/>
              <a:ext cx="4722600" cy="9726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3600">
                  <a:latin typeface="Source Sans Pro"/>
                  <a:ea typeface="Source Sans Pro"/>
                  <a:cs typeface="Source Sans Pro"/>
                  <a:sym typeface="Source Sans Pro"/>
                </a:rPr>
                <a:t>Smart TV App</a:t>
              </a:r>
              <a:endParaRPr sz="3600">
                <a:latin typeface="Source Sans Pro"/>
                <a:ea typeface="Source Sans Pro"/>
                <a:cs typeface="Source Sans Pro"/>
                <a:sym typeface="Source Sans Pro"/>
              </a:endParaRPr>
            </a:p>
          </p:txBody>
        </p:sp>
        <p:sp>
          <p:nvSpPr>
            <p:cNvPr id="955" name="Google Shape;955;p19"/>
            <p:cNvSpPr/>
            <p:nvPr/>
          </p:nvSpPr>
          <p:spPr>
            <a:xfrm flipH="1" rot="10800000">
              <a:off x="25239650" y="4981864"/>
              <a:ext cx="2583600" cy="153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19"/>
          <p:cNvGrpSpPr/>
          <p:nvPr/>
        </p:nvGrpSpPr>
        <p:grpSpPr>
          <a:xfrm>
            <a:off x="814025" y="4097975"/>
            <a:ext cx="4722600" cy="630259"/>
            <a:chOff x="25243425" y="4027943"/>
            <a:chExt cx="4722600" cy="822900"/>
          </a:xfrm>
        </p:grpSpPr>
        <p:sp>
          <p:nvSpPr>
            <p:cNvPr id="957" name="Google Shape;957;p19"/>
            <p:cNvSpPr txBox="1"/>
            <p:nvPr/>
          </p:nvSpPr>
          <p:spPr>
            <a:xfrm>
              <a:off x="25243425" y="4027943"/>
              <a:ext cx="47226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3600">
                  <a:latin typeface="Source Sans Pro"/>
                  <a:ea typeface="Source Sans Pro"/>
                  <a:cs typeface="Source Sans Pro"/>
                  <a:sym typeface="Source Sans Pro"/>
                </a:rPr>
                <a:t>The Problem</a:t>
              </a:r>
              <a:endParaRPr sz="3600">
                <a:latin typeface="Source Sans Pro"/>
                <a:ea typeface="Source Sans Pro"/>
                <a:cs typeface="Source Sans Pro"/>
                <a:sym typeface="Source Sans Pro"/>
              </a:endParaRPr>
            </a:p>
          </p:txBody>
        </p:sp>
        <p:sp>
          <p:nvSpPr>
            <p:cNvPr id="958" name="Google Shape;958;p19"/>
            <p:cNvSpPr/>
            <p:nvPr/>
          </p:nvSpPr>
          <p:spPr>
            <a:xfrm>
              <a:off x="25263825" y="4780065"/>
              <a:ext cx="2415300" cy="228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9" name="Google Shape;959;p19"/>
          <p:cNvPicPr preferRelativeResize="0"/>
          <p:nvPr/>
        </p:nvPicPr>
        <p:blipFill>
          <a:blip r:embed="rId25">
            <a:alphaModFix/>
          </a:blip>
          <a:stretch>
            <a:fillRect/>
          </a:stretch>
        </p:blipFill>
        <p:spPr>
          <a:xfrm>
            <a:off x="7198975" y="9281587"/>
            <a:ext cx="3657601" cy="2289353"/>
          </a:xfrm>
          <a:prstGeom prst="rect">
            <a:avLst/>
          </a:prstGeom>
          <a:noFill/>
          <a:ln>
            <a:noFill/>
          </a:ln>
        </p:spPr>
      </p:pic>
      <p:pic>
        <p:nvPicPr>
          <p:cNvPr id="960" name="Google Shape;960;p19"/>
          <p:cNvPicPr preferRelativeResize="0"/>
          <p:nvPr/>
        </p:nvPicPr>
        <p:blipFill>
          <a:blip r:embed="rId26">
            <a:alphaModFix/>
          </a:blip>
          <a:stretch>
            <a:fillRect/>
          </a:stretch>
        </p:blipFill>
        <p:spPr>
          <a:xfrm>
            <a:off x="7198975" y="6237937"/>
            <a:ext cx="3657601" cy="2672486"/>
          </a:xfrm>
          <a:prstGeom prst="rect">
            <a:avLst/>
          </a:prstGeom>
          <a:noFill/>
          <a:ln>
            <a:noFill/>
          </a:ln>
        </p:spPr>
      </p:pic>
      <p:grpSp>
        <p:nvGrpSpPr>
          <p:cNvPr id="961" name="Google Shape;961;p19"/>
          <p:cNvGrpSpPr/>
          <p:nvPr/>
        </p:nvGrpSpPr>
        <p:grpSpPr>
          <a:xfrm>
            <a:off x="12754550" y="4186150"/>
            <a:ext cx="2057400" cy="828551"/>
            <a:chOff x="25129100" y="3802751"/>
            <a:chExt cx="2057400" cy="1081800"/>
          </a:xfrm>
        </p:grpSpPr>
        <p:sp>
          <p:nvSpPr>
            <p:cNvPr id="962" name="Google Shape;962;p19"/>
            <p:cNvSpPr txBox="1"/>
            <p:nvPr/>
          </p:nvSpPr>
          <p:spPr>
            <a:xfrm>
              <a:off x="25129100" y="3802751"/>
              <a:ext cx="2057400" cy="1081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3600">
                  <a:latin typeface="Source Sans Pro"/>
                  <a:ea typeface="Source Sans Pro"/>
                  <a:cs typeface="Source Sans Pro"/>
                  <a:sym typeface="Source Sans Pro"/>
                </a:rPr>
                <a:t>Process</a:t>
              </a:r>
              <a:endParaRPr sz="3600">
                <a:latin typeface="Source Sans Pro"/>
                <a:ea typeface="Source Sans Pro"/>
                <a:cs typeface="Source Sans Pro"/>
                <a:sym typeface="Source Sans Pro"/>
              </a:endParaRPr>
            </a:p>
          </p:txBody>
        </p:sp>
        <p:sp>
          <p:nvSpPr>
            <p:cNvPr id="963" name="Google Shape;963;p19"/>
            <p:cNvSpPr/>
            <p:nvPr/>
          </p:nvSpPr>
          <p:spPr>
            <a:xfrm flipH="1" rot="10800000">
              <a:off x="25167825" y="4547591"/>
              <a:ext cx="1434600" cy="237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19"/>
          <p:cNvGrpSpPr/>
          <p:nvPr/>
        </p:nvGrpSpPr>
        <p:grpSpPr>
          <a:xfrm>
            <a:off x="24970757" y="4186163"/>
            <a:ext cx="2057165" cy="828551"/>
            <a:chOff x="25129100" y="3802746"/>
            <a:chExt cx="4722600" cy="1081800"/>
          </a:xfrm>
        </p:grpSpPr>
        <p:sp>
          <p:nvSpPr>
            <p:cNvPr id="965" name="Google Shape;965;p19"/>
            <p:cNvSpPr txBox="1"/>
            <p:nvPr/>
          </p:nvSpPr>
          <p:spPr>
            <a:xfrm>
              <a:off x="25129100" y="3802746"/>
              <a:ext cx="4722600" cy="1081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3600">
                  <a:latin typeface="Source Sans Pro"/>
                  <a:ea typeface="Source Sans Pro"/>
                  <a:cs typeface="Source Sans Pro"/>
                  <a:sym typeface="Source Sans Pro"/>
                </a:rPr>
                <a:t>Metrics</a:t>
              </a:r>
              <a:endParaRPr sz="3600">
                <a:latin typeface="Source Sans Pro"/>
                <a:ea typeface="Source Sans Pro"/>
                <a:cs typeface="Source Sans Pro"/>
                <a:sym typeface="Source Sans Pro"/>
              </a:endParaRPr>
            </a:p>
          </p:txBody>
        </p:sp>
        <p:sp>
          <p:nvSpPr>
            <p:cNvPr id="966" name="Google Shape;966;p19"/>
            <p:cNvSpPr/>
            <p:nvPr/>
          </p:nvSpPr>
          <p:spPr>
            <a:xfrm>
              <a:off x="25200136" y="4582275"/>
              <a:ext cx="3162900" cy="234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txBox="1"/>
          <p:nvPr/>
        </p:nvSpPr>
        <p:spPr>
          <a:xfrm>
            <a:off x="15684575" y="15449913"/>
            <a:ext cx="6051300" cy="15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[Dan can you add a brief sentence here about the use of aws as an </a:t>
            </a:r>
            <a:r>
              <a:rPr lang="en-US" sz="2400">
                <a:latin typeface="Times New Roman"/>
                <a:ea typeface="Times New Roman"/>
                <a:cs typeface="Times New Roman"/>
                <a:sym typeface="Times New Roman"/>
              </a:rPr>
              <a:t>infrastructure</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968" name="Google Shape;968;p19"/>
          <p:cNvSpPr txBox="1"/>
          <p:nvPr/>
        </p:nvSpPr>
        <p:spPr>
          <a:xfrm>
            <a:off x="12762300" y="5268150"/>
            <a:ext cx="11051400" cy="27936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400">
                <a:latin typeface="Source Sans Pro"/>
                <a:ea typeface="Source Sans Pro"/>
                <a:cs typeface="Source Sans Pro"/>
                <a:sym typeface="Source Sans Pro"/>
              </a:rPr>
              <a:t>Fall Semester</a:t>
            </a:r>
            <a:endParaRPr b="1" sz="2400">
              <a:latin typeface="Source Sans Pro"/>
              <a:ea typeface="Source Sans Pro"/>
              <a:cs typeface="Source Sans Pro"/>
              <a:sym typeface="Source Sans Pro"/>
            </a:endParaRPr>
          </a:p>
          <a:p>
            <a:pPr indent="0" lvl="0" marL="0" rtl="0" algn="l">
              <a:spcBef>
                <a:spcPts val="0"/>
              </a:spcBef>
              <a:spcAft>
                <a:spcPts val="0"/>
              </a:spcAft>
              <a:buNone/>
            </a:pPr>
            <a:r>
              <a:rPr lang="en-US" sz="2400">
                <a:latin typeface="Source Sans Pro"/>
                <a:ea typeface="Source Sans Pro"/>
                <a:cs typeface="Source Sans Pro"/>
                <a:sym typeface="Source Sans Pro"/>
              </a:rPr>
              <a:t>In our first semester, especially towards the beginning, we used our weekly four-up charts to plan what we were going to accomplish in the coming week as well as track </a:t>
            </a:r>
            <a:r>
              <a:rPr lang="en-US" sz="2400">
                <a:latin typeface="Source Sans Pro"/>
                <a:ea typeface="Source Sans Pro"/>
                <a:cs typeface="Source Sans Pro"/>
                <a:sym typeface="Source Sans Pro"/>
              </a:rPr>
              <a:t>what</a:t>
            </a:r>
            <a:r>
              <a:rPr lang="en-US" sz="2400">
                <a:latin typeface="Source Sans Pro"/>
                <a:ea typeface="Source Sans Pro"/>
                <a:cs typeface="Source Sans Pro"/>
                <a:sym typeface="Source Sans Pro"/>
              </a:rPr>
              <a:t> had been completed. The need for a larger scope arose, so we looked into card tracking systems like Trello and even Github Projects. Ultimately this tracking style didn’t materialize itself very well. We also needed to further define our project schedule, so a Gantt chart built inside a spreadsheet was utilized to map out our project timeline. Towards the end of the semester, we also started utilizing sprints to block out chunks of time for things to be completed by. This began to increase our productivity. </a:t>
            </a:r>
            <a:endParaRPr sz="2400">
              <a:latin typeface="Source Sans Pro"/>
              <a:ea typeface="Source Sans Pro"/>
              <a:cs typeface="Source Sans Pro"/>
              <a:sym typeface="Source Sans Pro"/>
            </a:endParaRPr>
          </a:p>
        </p:txBody>
      </p:sp>
      <p:sp>
        <p:nvSpPr>
          <p:cNvPr id="969" name="Google Shape;969;p19"/>
          <p:cNvSpPr txBox="1"/>
          <p:nvPr/>
        </p:nvSpPr>
        <p:spPr>
          <a:xfrm>
            <a:off x="12762300" y="9605363"/>
            <a:ext cx="11051400" cy="27936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400">
                <a:latin typeface="Source Sans Pro"/>
                <a:ea typeface="Source Sans Pro"/>
                <a:cs typeface="Source Sans Pro"/>
                <a:sym typeface="Source Sans Pro"/>
              </a:rPr>
              <a:t>Spring Semester</a:t>
            </a:r>
            <a:endParaRPr b="1" sz="2400">
              <a:latin typeface="Source Sans Pro"/>
              <a:ea typeface="Source Sans Pro"/>
              <a:cs typeface="Source Sans Pro"/>
              <a:sym typeface="Source Sans Pro"/>
            </a:endParaRPr>
          </a:p>
          <a:p>
            <a:pPr indent="0" lvl="0" marL="0" rtl="0" algn="l">
              <a:spcBef>
                <a:spcPts val="0"/>
              </a:spcBef>
              <a:spcAft>
                <a:spcPts val="0"/>
              </a:spcAft>
              <a:buNone/>
            </a:pPr>
            <a:r>
              <a:rPr lang="en-US" sz="2400">
                <a:latin typeface="Source Sans Pro"/>
                <a:ea typeface="Source Sans Pro"/>
                <a:cs typeface="Source Sans Pro"/>
                <a:sym typeface="Source Sans Pro"/>
              </a:rPr>
              <a:t>Coming in to the second semester, we bounced between using Bizcloud’s RedMine instance and using Jira. We decided to host an instance of Jira on a local machine and map out our project, sprints and projects within that. We also used it to develop our test plan. We also implemented daily stand-ups over a Slack channel to make sure we were all kept updated on each others progress. This greatly increased our productivity and visibility.</a:t>
            </a:r>
            <a:endParaRPr sz="24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Google Shape;974;p20"/>
          <p:cNvSpPr/>
          <p:nvPr/>
        </p:nvSpPr>
        <p:spPr>
          <a:xfrm rot="5400000">
            <a:off x="5914475" y="7884173"/>
            <a:ext cx="2106300" cy="692400"/>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0"/>
          <p:cNvSpPr/>
          <p:nvPr/>
        </p:nvSpPr>
        <p:spPr>
          <a:xfrm rot="5400000">
            <a:off x="5914475" y="10425573"/>
            <a:ext cx="2106300" cy="692400"/>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0"/>
          <p:cNvSpPr/>
          <p:nvPr/>
        </p:nvSpPr>
        <p:spPr>
          <a:xfrm rot="-8098937">
            <a:off x="30483621" y="10943227"/>
            <a:ext cx="1371646" cy="2057256"/>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rot="5400000">
            <a:off x="29379325" y="10974500"/>
            <a:ext cx="2057400" cy="685800"/>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rot="2700000">
            <a:off x="29039151" y="12386084"/>
            <a:ext cx="1371646" cy="2057256"/>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30782171" y="7543800"/>
            <a:ext cx="5029200" cy="2057400"/>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30751272" y="13051450"/>
            <a:ext cx="5029200" cy="2057400"/>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30767010" y="10288700"/>
            <a:ext cx="5029200" cy="2057400"/>
          </a:xfrm>
          <a:prstGeom prst="rect">
            <a:avLst/>
          </a:prstGeom>
          <a:solidFill>
            <a:srgbClr val="FFFFFF"/>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25035925" y="10288700"/>
            <a:ext cx="5029200" cy="2057400"/>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25036272" y="7562475"/>
            <a:ext cx="5029200" cy="2057400"/>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12252900" y="3886213"/>
            <a:ext cx="12070200" cy="20962500"/>
          </a:xfrm>
          <a:prstGeom prst="rect">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0" y="24848825"/>
            <a:ext cx="36576000" cy="25833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86" name="Google Shape;986;p20"/>
          <p:cNvSpPr/>
          <p:nvPr/>
        </p:nvSpPr>
        <p:spPr>
          <a:xfrm>
            <a:off x="-381000" y="-272700"/>
            <a:ext cx="37240200" cy="4158900"/>
          </a:xfrm>
          <a:prstGeom prst="rect">
            <a:avLst/>
          </a:prstGeom>
          <a:noFill/>
          <a:ln cap="flat" cmpd="sng" w="38100">
            <a:solidFill>
              <a:srgbClr val="3D85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87" name="Google Shape;987;p20"/>
          <p:cNvSpPr txBox="1"/>
          <p:nvPr/>
        </p:nvSpPr>
        <p:spPr>
          <a:xfrm>
            <a:off x="457200" y="228600"/>
            <a:ext cx="22174200" cy="14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7200"/>
              <a:buFont typeface="Arial"/>
              <a:buNone/>
            </a:pPr>
            <a:r>
              <a:rPr b="1" lang="en-US" sz="9600">
                <a:solidFill>
                  <a:schemeClr val="dk2"/>
                </a:solidFill>
                <a:latin typeface="Source Sans Pro"/>
                <a:ea typeface="Source Sans Pro"/>
                <a:cs typeface="Source Sans Pro"/>
                <a:sym typeface="Source Sans Pro"/>
              </a:rPr>
              <a:t>InfoKiosk / E-Bulletin</a:t>
            </a:r>
            <a:endParaRPr b="1" i="0" sz="9600" u="none" cap="none" strike="noStrike">
              <a:solidFill>
                <a:schemeClr val="dk2"/>
              </a:solidFill>
              <a:latin typeface="Source Sans Pro"/>
              <a:ea typeface="Source Sans Pro"/>
              <a:cs typeface="Source Sans Pro"/>
              <a:sym typeface="Source Sans Pro"/>
            </a:endParaRPr>
          </a:p>
        </p:txBody>
      </p:sp>
      <p:sp>
        <p:nvSpPr>
          <p:cNvPr id="988" name="Google Shape;988;p20"/>
          <p:cNvSpPr txBox="1"/>
          <p:nvPr/>
        </p:nvSpPr>
        <p:spPr>
          <a:xfrm>
            <a:off x="381000" y="1755850"/>
            <a:ext cx="21336000" cy="83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5400">
                <a:solidFill>
                  <a:schemeClr val="dk1"/>
                </a:solidFill>
                <a:latin typeface="Syncopate"/>
                <a:ea typeface="Syncopate"/>
                <a:cs typeface="Syncopate"/>
                <a:sym typeface="Syncopate"/>
              </a:rPr>
              <a:t>Celestial Orca</a:t>
            </a:r>
            <a:endParaRPr sz="5400">
              <a:solidFill>
                <a:schemeClr val="dk1"/>
              </a:solidFill>
              <a:latin typeface="Syncopate"/>
              <a:ea typeface="Syncopate"/>
              <a:cs typeface="Syncopate"/>
              <a:sym typeface="Syncopate"/>
            </a:endParaRPr>
          </a:p>
        </p:txBody>
      </p:sp>
      <p:pic>
        <p:nvPicPr>
          <p:cNvPr descr="SE-Logo-Blue-Stacked" id="989" name="Google Shape;989;p20"/>
          <p:cNvPicPr preferRelativeResize="0"/>
          <p:nvPr/>
        </p:nvPicPr>
        <p:blipFill rotWithShape="1">
          <a:blip r:embed="rId3">
            <a:alphaModFix/>
          </a:blip>
          <a:srcRect b="0" l="0" r="0" t="0"/>
          <a:stretch/>
        </p:blipFill>
        <p:spPr>
          <a:xfrm>
            <a:off x="29202462" y="473054"/>
            <a:ext cx="2464800" cy="2993396"/>
          </a:xfrm>
          <a:prstGeom prst="rect">
            <a:avLst/>
          </a:prstGeom>
          <a:noFill/>
          <a:ln>
            <a:noFill/>
          </a:ln>
        </p:spPr>
      </p:pic>
      <p:sp>
        <p:nvSpPr>
          <p:cNvPr id="990" name="Google Shape;990;p20"/>
          <p:cNvSpPr txBox="1"/>
          <p:nvPr/>
        </p:nvSpPr>
        <p:spPr>
          <a:xfrm>
            <a:off x="381000" y="2667000"/>
            <a:ext cx="18254700" cy="126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200">
                <a:solidFill>
                  <a:schemeClr val="dk1"/>
                </a:solidFill>
                <a:latin typeface="Syncopate"/>
                <a:ea typeface="Syncopate"/>
                <a:cs typeface="Syncopate"/>
                <a:sym typeface="Syncopate"/>
              </a:rPr>
              <a:t>Philip Bedward - Daniel Cox - Matthew Dunn - Aaron Liu</a:t>
            </a:r>
            <a:endParaRPr sz="3200">
              <a:solidFill>
                <a:schemeClr val="dk1"/>
              </a:solidFill>
              <a:latin typeface="Syncopate"/>
              <a:ea typeface="Syncopate"/>
              <a:cs typeface="Syncopate"/>
              <a:sym typeface="Syncopate"/>
            </a:endParaRPr>
          </a:p>
          <a:p>
            <a:pPr indent="0" lvl="0" marL="0" marR="0" rtl="0" algn="l">
              <a:lnSpc>
                <a:spcPct val="100000"/>
              </a:lnSpc>
              <a:spcBef>
                <a:spcPts val="0"/>
              </a:spcBef>
              <a:spcAft>
                <a:spcPts val="0"/>
              </a:spcAft>
              <a:buNone/>
            </a:pPr>
            <a:r>
              <a:rPr lang="en-US" sz="3200">
                <a:solidFill>
                  <a:schemeClr val="dk1"/>
                </a:solidFill>
                <a:latin typeface="Syncopate"/>
                <a:ea typeface="Syncopate"/>
                <a:cs typeface="Syncopate"/>
                <a:sym typeface="Syncopate"/>
              </a:rPr>
              <a:t>project coaCh: Kal Rabb</a:t>
            </a:r>
            <a:endParaRPr sz="3200">
              <a:solidFill>
                <a:schemeClr val="dk1"/>
              </a:solidFill>
              <a:latin typeface="Syncopate"/>
              <a:ea typeface="Syncopate"/>
              <a:cs typeface="Syncopate"/>
              <a:sym typeface="Syncopate"/>
            </a:endParaRPr>
          </a:p>
        </p:txBody>
      </p:sp>
      <p:pic>
        <p:nvPicPr>
          <p:cNvPr id="991" name="Google Shape;991;p20"/>
          <p:cNvPicPr preferRelativeResize="0"/>
          <p:nvPr/>
        </p:nvPicPr>
        <p:blipFill rotWithShape="1">
          <a:blip r:embed="rId4">
            <a:alphaModFix/>
          </a:blip>
          <a:srcRect b="4525" l="0" r="0" t="0"/>
          <a:stretch/>
        </p:blipFill>
        <p:spPr>
          <a:xfrm>
            <a:off x="32172200" y="177975"/>
            <a:ext cx="3820050" cy="3623125"/>
          </a:xfrm>
          <a:prstGeom prst="rect">
            <a:avLst/>
          </a:prstGeom>
          <a:noFill/>
          <a:ln>
            <a:noFill/>
          </a:ln>
        </p:spPr>
      </p:pic>
      <p:pic>
        <p:nvPicPr>
          <p:cNvPr id="992" name="Google Shape;992;p20"/>
          <p:cNvPicPr preferRelativeResize="0"/>
          <p:nvPr/>
        </p:nvPicPr>
        <p:blipFill>
          <a:blip r:embed="rId5">
            <a:alphaModFix/>
          </a:blip>
          <a:stretch>
            <a:fillRect/>
          </a:stretch>
        </p:blipFill>
        <p:spPr>
          <a:xfrm>
            <a:off x="25446381" y="233500"/>
            <a:ext cx="3251144" cy="3453300"/>
          </a:xfrm>
          <a:prstGeom prst="rect">
            <a:avLst/>
          </a:prstGeom>
          <a:noFill/>
          <a:ln>
            <a:noFill/>
          </a:ln>
        </p:spPr>
      </p:pic>
      <p:pic>
        <p:nvPicPr>
          <p:cNvPr id="993" name="Google Shape;993;p20"/>
          <p:cNvPicPr preferRelativeResize="0"/>
          <p:nvPr/>
        </p:nvPicPr>
        <p:blipFill>
          <a:blip r:embed="rId6">
            <a:alphaModFix/>
          </a:blip>
          <a:stretch>
            <a:fillRect/>
          </a:stretch>
        </p:blipFill>
        <p:spPr>
          <a:xfrm>
            <a:off x="12838975" y="17984100"/>
            <a:ext cx="3185650" cy="2055903"/>
          </a:xfrm>
          <a:prstGeom prst="rect">
            <a:avLst/>
          </a:prstGeom>
          <a:noFill/>
          <a:ln>
            <a:noFill/>
          </a:ln>
        </p:spPr>
      </p:pic>
      <p:pic>
        <p:nvPicPr>
          <p:cNvPr id="994" name="Google Shape;994;p20"/>
          <p:cNvPicPr preferRelativeResize="0"/>
          <p:nvPr/>
        </p:nvPicPr>
        <p:blipFill>
          <a:blip r:embed="rId7">
            <a:alphaModFix/>
          </a:blip>
          <a:stretch>
            <a:fillRect/>
          </a:stretch>
        </p:blipFill>
        <p:spPr>
          <a:xfrm>
            <a:off x="12752825" y="7184800"/>
            <a:ext cx="3185647" cy="2057401"/>
          </a:xfrm>
          <a:prstGeom prst="rect">
            <a:avLst/>
          </a:prstGeom>
          <a:noFill/>
          <a:ln>
            <a:noFill/>
          </a:ln>
        </p:spPr>
      </p:pic>
      <p:pic>
        <p:nvPicPr>
          <p:cNvPr id="995" name="Google Shape;995;p20"/>
          <p:cNvPicPr preferRelativeResize="0"/>
          <p:nvPr/>
        </p:nvPicPr>
        <p:blipFill>
          <a:blip r:embed="rId8">
            <a:alphaModFix/>
          </a:blip>
          <a:stretch>
            <a:fillRect/>
          </a:stretch>
        </p:blipFill>
        <p:spPr>
          <a:xfrm>
            <a:off x="34444200" y="25414287"/>
            <a:ext cx="1501588" cy="1524000"/>
          </a:xfrm>
          <a:prstGeom prst="rect">
            <a:avLst/>
          </a:prstGeom>
          <a:noFill/>
          <a:ln>
            <a:noFill/>
          </a:ln>
        </p:spPr>
      </p:pic>
      <p:pic>
        <p:nvPicPr>
          <p:cNvPr id="996" name="Google Shape;996;p20"/>
          <p:cNvPicPr preferRelativeResize="0"/>
          <p:nvPr/>
        </p:nvPicPr>
        <p:blipFill>
          <a:blip r:embed="rId9">
            <a:alphaModFix/>
          </a:blip>
          <a:stretch>
            <a:fillRect/>
          </a:stretch>
        </p:blipFill>
        <p:spPr>
          <a:xfrm>
            <a:off x="25304338" y="10368183"/>
            <a:ext cx="685802" cy="832756"/>
          </a:xfrm>
          <a:prstGeom prst="rect">
            <a:avLst/>
          </a:prstGeom>
          <a:noFill/>
          <a:ln>
            <a:noFill/>
          </a:ln>
        </p:spPr>
      </p:pic>
      <p:pic>
        <p:nvPicPr>
          <p:cNvPr id="997" name="Google Shape;997;p20"/>
          <p:cNvPicPr preferRelativeResize="0"/>
          <p:nvPr/>
        </p:nvPicPr>
        <p:blipFill>
          <a:blip r:embed="rId10">
            <a:alphaModFix/>
          </a:blip>
          <a:stretch>
            <a:fillRect/>
          </a:stretch>
        </p:blipFill>
        <p:spPr>
          <a:xfrm>
            <a:off x="31015585" y="10387233"/>
            <a:ext cx="685802" cy="832756"/>
          </a:xfrm>
          <a:prstGeom prst="rect">
            <a:avLst/>
          </a:prstGeom>
          <a:noFill/>
          <a:ln>
            <a:noFill/>
          </a:ln>
        </p:spPr>
      </p:pic>
      <p:pic>
        <p:nvPicPr>
          <p:cNvPr id="998" name="Google Shape;998;p20"/>
          <p:cNvPicPr preferRelativeResize="0"/>
          <p:nvPr/>
        </p:nvPicPr>
        <p:blipFill>
          <a:blip r:embed="rId11">
            <a:alphaModFix/>
          </a:blip>
          <a:stretch>
            <a:fillRect/>
          </a:stretch>
        </p:blipFill>
        <p:spPr>
          <a:xfrm>
            <a:off x="30994260" y="7692138"/>
            <a:ext cx="685802" cy="832756"/>
          </a:xfrm>
          <a:prstGeom prst="rect">
            <a:avLst/>
          </a:prstGeom>
          <a:noFill/>
          <a:ln>
            <a:noFill/>
          </a:ln>
        </p:spPr>
      </p:pic>
      <p:pic>
        <p:nvPicPr>
          <p:cNvPr id="999" name="Google Shape;999;p20"/>
          <p:cNvPicPr preferRelativeResize="0"/>
          <p:nvPr/>
        </p:nvPicPr>
        <p:blipFill>
          <a:blip r:embed="rId12">
            <a:alphaModFix/>
          </a:blip>
          <a:stretch>
            <a:fillRect/>
          </a:stretch>
        </p:blipFill>
        <p:spPr>
          <a:xfrm>
            <a:off x="25262416" y="7657729"/>
            <a:ext cx="685802" cy="828444"/>
          </a:xfrm>
          <a:prstGeom prst="rect">
            <a:avLst/>
          </a:prstGeom>
          <a:noFill/>
          <a:ln>
            <a:noFill/>
          </a:ln>
        </p:spPr>
      </p:pic>
      <p:pic>
        <p:nvPicPr>
          <p:cNvPr id="1000" name="Google Shape;1000;p20"/>
          <p:cNvPicPr preferRelativeResize="0"/>
          <p:nvPr/>
        </p:nvPicPr>
        <p:blipFill>
          <a:blip r:embed="rId13">
            <a:alphaModFix/>
          </a:blip>
          <a:stretch>
            <a:fillRect/>
          </a:stretch>
        </p:blipFill>
        <p:spPr>
          <a:xfrm>
            <a:off x="30977922" y="13192900"/>
            <a:ext cx="685803" cy="773975"/>
          </a:xfrm>
          <a:prstGeom prst="rect">
            <a:avLst/>
          </a:prstGeom>
          <a:noFill/>
          <a:ln>
            <a:noFill/>
          </a:ln>
        </p:spPr>
      </p:pic>
      <p:sp>
        <p:nvSpPr>
          <p:cNvPr id="1001" name="Google Shape;1001;p20"/>
          <p:cNvSpPr txBox="1"/>
          <p:nvPr/>
        </p:nvSpPr>
        <p:spPr>
          <a:xfrm>
            <a:off x="26188900" y="7562475"/>
            <a:ext cx="3886200" cy="91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200">
                <a:latin typeface="Source Sans Pro"/>
                <a:ea typeface="Source Sans Pro"/>
                <a:cs typeface="Source Sans Pro"/>
                <a:sym typeface="Source Sans Pro"/>
              </a:rPr>
              <a:t>Amazon</a:t>
            </a:r>
            <a:endParaRPr b="1" sz="3200">
              <a:latin typeface="Source Sans Pro"/>
              <a:ea typeface="Source Sans Pro"/>
              <a:cs typeface="Source Sans Pro"/>
              <a:sym typeface="Source Sans Pro"/>
            </a:endParaRPr>
          </a:p>
          <a:p>
            <a:pPr indent="0" lvl="0" marL="0" rtl="0" algn="l">
              <a:spcBef>
                <a:spcPts val="0"/>
              </a:spcBef>
              <a:spcAft>
                <a:spcPts val="0"/>
              </a:spcAft>
              <a:buNone/>
            </a:pPr>
            <a:r>
              <a:rPr b="1" lang="en-US" sz="3200">
                <a:latin typeface="Source Sans Pro"/>
                <a:ea typeface="Source Sans Pro"/>
                <a:cs typeface="Source Sans Pro"/>
                <a:sym typeface="Source Sans Pro"/>
              </a:rPr>
              <a:t>Cloudfront</a:t>
            </a:r>
            <a:endParaRPr b="1" sz="3200">
              <a:latin typeface="Source Sans Pro"/>
              <a:ea typeface="Source Sans Pro"/>
              <a:cs typeface="Source Sans Pro"/>
              <a:sym typeface="Source Sans Pro"/>
            </a:endParaRPr>
          </a:p>
        </p:txBody>
      </p:sp>
      <p:sp>
        <p:nvSpPr>
          <p:cNvPr id="1002" name="Google Shape;1002;p20"/>
          <p:cNvSpPr txBox="1"/>
          <p:nvPr/>
        </p:nvSpPr>
        <p:spPr>
          <a:xfrm>
            <a:off x="31841610" y="7572900"/>
            <a:ext cx="3999900" cy="91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200">
                <a:latin typeface="Source Sans Pro"/>
                <a:ea typeface="Source Sans Pro"/>
                <a:cs typeface="Source Sans Pro"/>
                <a:sym typeface="Source Sans Pro"/>
              </a:rPr>
              <a:t>Amazon</a:t>
            </a:r>
            <a:endParaRPr b="1" sz="3200">
              <a:latin typeface="Source Sans Pro"/>
              <a:ea typeface="Source Sans Pro"/>
              <a:cs typeface="Source Sans Pro"/>
              <a:sym typeface="Source Sans Pro"/>
            </a:endParaRPr>
          </a:p>
          <a:p>
            <a:pPr indent="0" lvl="0" marL="0" rtl="0" algn="l">
              <a:spcBef>
                <a:spcPts val="0"/>
              </a:spcBef>
              <a:spcAft>
                <a:spcPts val="0"/>
              </a:spcAft>
              <a:buNone/>
            </a:pPr>
            <a:r>
              <a:rPr b="1" lang="en-US" sz="3200">
                <a:latin typeface="Source Sans Pro"/>
                <a:ea typeface="Source Sans Pro"/>
                <a:cs typeface="Source Sans Pro"/>
                <a:sym typeface="Source Sans Pro"/>
              </a:rPr>
              <a:t>S3</a:t>
            </a:r>
            <a:endParaRPr b="1" sz="3200">
              <a:latin typeface="Source Sans Pro"/>
              <a:ea typeface="Source Sans Pro"/>
              <a:cs typeface="Source Sans Pro"/>
              <a:sym typeface="Source Sans Pro"/>
            </a:endParaRPr>
          </a:p>
        </p:txBody>
      </p:sp>
      <p:sp>
        <p:nvSpPr>
          <p:cNvPr id="1003" name="Google Shape;1003;p20"/>
          <p:cNvSpPr txBox="1"/>
          <p:nvPr/>
        </p:nvSpPr>
        <p:spPr>
          <a:xfrm>
            <a:off x="26211725" y="10288700"/>
            <a:ext cx="3886200" cy="91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200">
                <a:latin typeface="Source Sans Pro"/>
                <a:ea typeface="Source Sans Pro"/>
                <a:cs typeface="Source Sans Pro"/>
                <a:sym typeface="Source Sans Pro"/>
              </a:rPr>
              <a:t>Amazon API </a:t>
            </a:r>
            <a:endParaRPr b="1" sz="3200">
              <a:latin typeface="Source Sans Pro"/>
              <a:ea typeface="Source Sans Pro"/>
              <a:cs typeface="Source Sans Pro"/>
              <a:sym typeface="Source Sans Pro"/>
            </a:endParaRPr>
          </a:p>
          <a:p>
            <a:pPr indent="0" lvl="0" marL="0" rtl="0" algn="l">
              <a:spcBef>
                <a:spcPts val="0"/>
              </a:spcBef>
              <a:spcAft>
                <a:spcPts val="0"/>
              </a:spcAft>
              <a:buNone/>
            </a:pPr>
            <a:r>
              <a:rPr b="1" lang="en-US" sz="3200">
                <a:latin typeface="Source Sans Pro"/>
                <a:ea typeface="Source Sans Pro"/>
                <a:cs typeface="Source Sans Pro"/>
                <a:sym typeface="Source Sans Pro"/>
              </a:rPr>
              <a:t>Gateway</a:t>
            </a:r>
            <a:endParaRPr b="1" sz="3200">
              <a:latin typeface="Source Sans Pro"/>
              <a:ea typeface="Source Sans Pro"/>
              <a:cs typeface="Source Sans Pro"/>
              <a:sym typeface="Source Sans Pro"/>
            </a:endParaRPr>
          </a:p>
        </p:txBody>
      </p:sp>
      <p:sp>
        <p:nvSpPr>
          <p:cNvPr id="1004" name="Google Shape;1004;p20"/>
          <p:cNvSpPr txBox="1"/>
          <p:nvPr/>
        </p:nvSpPr>
        <p:spPr>
          <a:xfrm>
            <a:off x="31941610" y="10317275"/>
            <a:ext cx="3886200" cy="91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200">
                <a:latin typeface="Source Sans Pro"/>
                <a:ea typeface="Source Sans Pro"/>
                <a:cs typeface="Source Sans Pro"/>
                <a:sym typeface="Source Sans Pro"/>
              </a:rPr>
              <a:t>AWS</a:t>
            </a:r>
            <a:endParaRPr b="1" sz="3200">
              <a:latin typeface="Source Sans Pro"/>
              <a:ea typeface="Source Sans Pro"/>
              <a:cs typeface="Source Sans Pro"/>
              <a:sym typeface="Source Sans Pro"/>
            </a:endParaRPr>
          </a:p>
          <a:p>
            <a:pPr indent="0" lvl="0" marL="0" rtl="0" algn="l">
              <a:spcBef>
                <a:spcPts val="0"/>
              </a:spcBef>
              <a:spcAft>
                <a:spcPts val="0"/>
              </a:spcAft>
              <a:buNone/>
            </a:pPr>
            <a:r>
              <a:rPr b="1" lang="en-US" sz="3200">
                <a:latin typeface="Source Sans Pro"/>
                <a:ea typeface="Source Sans Pro"/>
                <a:cs typeface="Source Sans Pro"/>
                <a:sym typeface="Source Sans Pro"/>
              </a:rPr>
              <a:t>Lambda</a:t>
            </a:r>
            <a:endParaRPr b="1" sz="3200">
              <a:latin typeface="Source Sans Pro"/>
              <a:ea typeface="Source Sans Pro"/>
              <a:cs typeface="Source Sans Pro"/>
              <a:sym typeface="Source Sans Pro"/>
            </a:endParaRPr>
          </a:p>
        </p:txBody>
      </p:sp>
      <p:sp>
        <p:nvSpPr>
          <p:cNvPr id="1005" name="Google Shape;1005;p20"/>
          <p:cNvSpPr txBox="1"/>
          <p:nvPr/>
        </p:nvSpPr>
        <p:spPr>
          <a:xfrm>
            <a:off x="31888322" y="13030200"/>
            <a:ext cx="3886200" cy="1143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200">
                <a:latin typeface="Source Sans Pro"/>
                <a:ea typeface="Source Sans Pro"/>
                <a:cs typeface="Source Sans Pro"/>
                <a:sym typeface="Source Sans Pro"/>
              </a:rPr>
              <a:t>Amazon </a:t>
            </a:r>
            <a:endParaRPr b="1" sz="3200">
              <a:latin typeface="Source Sans Pro"/>
              <a:ea typeface="Source Sans Pro"/>
              <a:cs typeface="Source Sans Pro"/>
              <a:sym typeface="Source Sans Pro"/>
            </a:endParaRPr>
          </a:p>
          <a:p>
            <a:pPr indent="0" lvl="0" marL="0" rtl="0" algn="l">
              <a:spcBef>
                <a:spcPts val="0"/>
              </a:spcBef>
              <a:spcAft>
                <a:spcPts val="0"/>
              </a:spcAft>
              <a:buNone/>
            </a:pPr>
            <a:r>
              <a:rPr b="1" lang="en-US" sz="3200">
                <a:latin typeface="Source Sans Pro"/>
                <a:ea typeface="Source Sans Pro"/>
                <a:cs typeface="Source Sans Pro"/>
                <a:sym typeface="Source Sans Pro"/>
              </a:rPr>
              <a:t>RDS</a:t>
            </a:r>
            <a:endParaRPr b="1" sz="3200">
              <a:latin typeface="Source Sans Pro"/>
              <a:ea typeface="Source Sans Pro"/>
              <a:cs typeface="Source Sans Pro"/>
              <a:sym typeface="Source Sans Pro"/>
            </a:endParaRPr>
          </a:p>
        </p:txBody>
      </p:sp>
      <p:sp>
        <p:nvSpPr>
          <p:cNvPr id="1006" name="Google Shape;1006;p20"/>
          <p:cNvSpPr txBox="1"/>
          <p:nvPr/>
        </p:nvSpPr>
        <p:spPr>
          <a:xfrm>
            <a:off x="12838975" y="14649400"/>
            <a:ext cx="10913400" cy="2672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3200">
                <a:solidFill>
                  <a:schemeClr val="dk1"/>
                </a:solidFill>
                <a:latin typeface="Source Sans Pro"/>
                <a:ea typeface="Source Sans Pro"/>
                <a:cs typeface="Source Sans Pro"/>
                <a:sym typeface="Source Sans Pro"/>
              </a:rPr>
              <a:t>Virtual bulletin board - a place for different people to post information to a group</a:t>
            </a:r>
            <a:endParaRPr sz="3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3200">
                <a:solidFill>
                  <a:schemeClr val="dk1"/>
                </a:solidFill>
                <a:latin typeface="Source Sans Pro"/>
                <a:ea typeface="Source Sans Pro"/>
                <a:cs typeface="Source Sans Pro"/>
                <a:sym typeface="Source Sans Pro"/>
              </a:rPr>
              <a:t>job offerings, lost and found, apartments for rent and such</a:t>
            </a:r>
            <a:endParaRPr sz="3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3200">
                <a:solidFill>
                  <a:schemeClr val="dk1"/>
                </a:solidFill>
                <a:latin typeface="Source Sans Pro"/>
                <a:ea typeface="Source Sans Pro"/>
                <a:cs typeface="Source Sans Pro"/>
                <a:sym typeface="Source Sans Pro"/>
              </a:rPr>
              <a:t>Digital post-it notes </a:t>
            </a:r>
            <a:endParaRPr sz="32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US" sz="3200">
                <a:solidFill>
                  <a:schemeClr val="dk1"/>
                </a:solidFill>
                <a:latin typeface="Source Sans Pro"/>
                <a:ea typeface="Source Sans Pro"/>
                <a:cs typeface="Source Sans Pro"/>
                <a:sym typeface="Source Sans Pro"/>
              </a:rPr>
              <a:t>QR code takes the user to an external link with more information</a:t>
            </a:r>
            <a:endParaRPr sz="3200">
              <a:latin typeface="Source Sans Pro"/>
              <a:ea typeface="Source Sans Pro"/>
              <a:cs typeface="Source Sans Pro"/>
              <a:sym typeface="Source Sans Pro"/>
            </a:endParaRPr>
          </a:p>
        </p:txBody>
      </p:sp>
      <p:sp>
        <p:nvSpPr>
          <p:cNvPr id="1007" name="Google Shape;1007;p20"/>
          <p:cNvSpPr txBox="1"/>
          <p:nvPr/>
        </p:nvSpPr>
        <p:spPr>
          <a:xfrm>
            <a:off x="15939825" y="6969725"/>
            <a:ext cx="8380200" cy="26727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SzPts val="3200"/>
              <a:buFont typeface="Source Sans Pro"/>
              <a:buChar char="●"/>
            </a:pPr>
            <a:r>
              <a:rPr lang="en-US" sz="3200">
                <a:latin typeface="Source Sans Pro"/>
                <a:ea typeface="Source Sans Pro"/>
                <a:cs typeface="Source Sans Pro"/>
                <a:sym typeface="Source Sans Pro"/>
              </a:rPr>
              <a:t>Generate and push content</a:t>
            </a:r>
            <a:endParaRPr sz="3200">
              <a:latin typeface="Source Sans Pro"/>
              <a:ea typeface="Source Sans Pro"/>
              <a:cs typeface="Source Sans Pro"/>
              <a:sym typeface="Source Sans Pro"/>
            </a:endParaRPr>
          </a:p>
          <a:p>
            <a:pPr indent="-431800" lvl="0" marL="457200" rtl="0" algn="l">
              <a:spcBef>
                <a:spcPts val="0"/>
              </a:spcBef>
              <a:spcAft>
                <a:spcPts val="0"/>
              </a:spcAft>
              <a:buSzPts val="3200"/>
              <a:buFont typeface="Source Sans Pro"/>
              <a:buChar char="●"/>
            </a:pPr>
            <a:r>
              <a:rPr lang="en-US" sz="3200">
                <a:latin typeface="Source Sans Pro"/>
                <a:ea typeface="Source Sans Pro"/>
                <a:cs typeface="Source Sans Pro"/>
                <a:sym typeface="Source Sans Pro"/>
              </a:rPr>
              <a:t>Submit, approve and deny content requests</a:t>
            </a:r>
            <a:endParaRPr sz="3200">
              <a:latin typeface="Source Sans Pro"/>
              <a:ea typeface="Source Sans Pro"/>
              <a:cs typeface="Source Sans Pro"/>
              <a:sym typeface="Source Sans Pro"/>
            </a:endParaRPr>
          </a:p>
          <a:p>
            <a:pPr indent="-431800" lvl="0" marL="457200" rtl="0" algn="l">
              <a:spcBef>
                <a:spcPts val="0"/>
              </a:spcBef>
              <a:spcAft>
                <a:spcPts val="0"/>
              </a:spcAft>
              <a:buSzPts val="3200"/>
              <a:buFont typeface="Source Sans Pro"/>
              <a:buChar char="●"/>
            </a:pPr>
            <a:r>
              <a:rPr lang="en-US" sz="3200">
                <a:latin typeface="Source Sans Pro"/>
                <a:ea typeface="Source Sans Pro"/>
                <a:cs typeface="Source Sans Pro"/>
                <a:sym typeface="Source Sans Pro"/>
              </a:rPr>
              <a:t>Register and manage devices</a:t>
            </a:r>
            <a:endParaRPr sz="3200">
              <a:latin typeface="Source Sans Pro"/>
              <a:ea typeface="Source Sans Pro"/>
              <a:cs typeface="Source Sans Pro"/>
              <a:sym typeface="Source Sans Pro"/>
            </a:endParaRPr>
          </a:p>
          <a:p>
            <a:pPr indent="-431800" lvl="0" marL="457200" rtl="0" algn="l">
              <a:spcBef>
                <a:spcPts val="0"/>
              </a:spcBef>
              <a:spcAft>
                <a:spcPts val="0"/>
              </a:spcAft>
              <a:buSzPts val="3200"/>
              <a:buFont typeface="Source Sans Pro"/>
              <a:buChar char="●"/>
            </a:pPr>
            <a:r>
              <a:rPr lang="en-US" sz="3200">
                <a:latin typeface="Source Sans Pro"/>
                <a:ea typeface="Source Sans Pro"/>
                <a:cs typeface="Source Sans Pro"/>
                <a:sym typeface="Source Sans Pro"/>
              </a:rPr>
              <a:t>Provide administrative support to clients</a:t>
            </a:r>
            <a:endParaRPr sz="3200">
              <a:latin typeface="Source Sans Pro"/>
              <a:ea typeface="Source Sans Pro"/>
              <a:cs typeface="Source Sans Pro"/>
              <a:sym typeface="Source Sans Pro"/>
            </a:endParaRPr>
          </a:p>
          <a:p>
            <a:pPr indent="-431800" lvl="0" marL="457200" rtl="0" algn="l">
              <a:spcBef>
                <a:spcPts val="0"/>
              </a:spcBef>
              <a:spcAft>
                <a:spcPts val="0"/>
              </a:spcAft>
              <a:buSzPts val="3200"/>
              <a:buFont typeface="Source Sans Pro"/>
              <a:buChar char="●"/>
            </a:pPr>
            <a:r>
              <a:rPr lang="en-US" sz="3200">
                <a:latin typeface="Source Sans Pro"/>
                <a:ea typeface="Source Sans Pro"/>
                <a:cs typeface="Source Sans Pro"/>
                <a:sym typeface="Source Sans Pro"/>
              </a:rPr>
              <a:t>Manage your Client Account</a:t>
            </a:r>
            <a:endParaRPr sz="3200">
              <a:latin typeface="Source Sans Pro"/>
              <a:ea typeface="Source Sans Pro"/>
              <a:cs typeface="Source Sans Pro"/>
              <a:sym typeface="Source Sans Pro"/>
            </a:endParaRPr>
          </a:p>
        </p:txBody>
      </p:sp>
      <p:sp>
        <p:nvSpPr>
          <p:cNvPr id="1008" name="Google Shape;1008;p20"/>
          <p:cNvSpPr txBox="1"/>
          <p:nvPr/>
        </p:nvSpPr>
        <p:spPr>
          <a:xfrm>
            <a:off x="13690425" y="9966100"/>
            <a:ext cx="10403700" cy="3236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3200">
                <a:solidFill>
                  <a:schemeClr val="dk1"/>
                </a:solidFill>
                <a:latin typeface="Source Sans Pro"/>
                <a:ea typeface="Source Sans Pro"/>
                <a:cs typeface="Source Sans Pro"/>
                <a:sym typeface="Source Sans Pro"/>
              </a:rPr>
              <a:t>VSCode</a:t>
            </a:r>
            <a:r>
              <a:rPr lang="en-US" sz="3200">
                <a:solidFill>
                  <a:schemeClr val="dk1"/>
                </a:solidFill>
                <a:latin typeface="Source Sans Pro"/>
                <a:ea typeface="Source Sans Pro"/>
                <a:cs typeface="Source Sans Pro"/>
                <a:sym typeface="Source Sans Pro"/>
              </a:rPr>
              <a:t>: Git repository integration, familiarity, package handling and context highlighting</a:t>
            </a:r>
            <a:endParaRPr sz="3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3200">
                <a:solidFill>
                  <a:schemeClr val="dk1"/>
                </a:solidFill>
                <a:latin typeface="Source Sans Pro"/>
                <a:ea typeface="Source Sans Pro"/>
                <a:cs typeface="Source Sans Pro"/>
                <a:sym typeface="Source Sans Pro"/>
              </a:rPr>
              <a:t>Angular: </a:t>
            </a:r>
            <a:r>
              <a:rPr lang="en-US" sz="3200">
                <a:solidFill>
                  <a:schemeClr val="dk1"/>
                </a:solidFill>
                <a:latin typeface="Source Sans Pro"/>
                <a:ea typeface="Source Sans Pro"/>
                <a:cs typeface="Source Sans Pro"/>
                <a:sym typeface="Source Sans Pro"/>
              </a:rPr>
              <a:t>Cross-platform, flexible, single-page applications</a:t>
            </a:r>
            <a:endParaRPr sz="3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3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3200">
                <a:solidFill>
                  <a:schemeClr val="dk1"/>
                </a:solidFill>
                <a:latin typeface="Source Sans Pro"/>
                <a:ea typeface="Source Sans Pro"/>
                <a:cs typeface="Source Sans Pro"/>
                <a:sym typeface="Source Sans Pro"/>
              </a:rPr>
              <a:t>Material</a:t>
            </a:r>
            <a:r>
              <a:rPr lang="en-US" sz="3200">
                <a:solidFill>
                  <a:schemeClr val="dk1"/>
                </a:solidFill>
                <a:latin typeface="Source Sans Pro"/>
                <a:ea typeface="Source Sans Pro"/>
                <a:cs typeface="Source Sans Pro"/>
                <a:sym typeface="Source Sans Pro"/>
              </a:rPr>
              <a:t>: Tons of support, Angular integration and libraries in design software like Sketch</a:t>
            </a:r>
            <a:endParaRPr sz="3200">
              <a:latin typeface="Source Sans Pro"/>
              <a:ea typeface="Source Sans Pro"/>
              <a:cs typeface="Source Sans Pro"/>
              <a:sym typeface="Source Sans Pro"/>
            </a:endParaRPr>
          </a:p>
        </p:txBody>
      </p:sp>
      <p:sp>
        <p:nvSpPr>
          <p:cNvPr id="1009" name="Google Shape;1009;p20"/>
          <p:cNvSpPr txBox="1"/>
          <p:nvPr/>
        </p:nvSpPr>
        <p:spPr>
          <a:xfrm>
            <a:off x="12717600" y="4836125"/>
            <a:ext cx="11376600" cy="15240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3200">
                <a:solidFill>
                  <a:schemeClr val="dk1"/>
                </a:solidFill>
                <a:latin typeface="Source Sans Pro"/>
                <a:ea typeface="Source Sans Pro"/>
                <a:cs typeface="Source Sans Pro"/>
                <a:sym typeface="Source Sans Pro"/>
              </a:rPr>
              <a:t>Manage Smart TV App content</a:t>
            </a:r>
            <a:endParaRPr sz="3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3200">
                <a:solidFill>
                  <a:schemeClr val="dk1"/>
                </a:solidFill>
                <a:latin typeface="Source Sans Pro"/>
                <a:ea typeface="Source Sans Pro"/>
                <a:cs typeface="Source Sans Pro"/>
                <a:sym typeface="Source Sans Pro"/>
              </a:rPr>
              <a:t>Front-end decoupled from the back-end</a:t>
            </a:r>
            <a:endParaRPr sz="3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3200">
                <a:solidFill>
                  <a:schemeClr val="dk1"/>
                </a:solidFill>
                <a:latin typeface="Source Sans Pro"/>
                <a:ea typeface="Source Sans Pro"/>
                <a:cs typeface="Source Sans Pro"/>
                <a:sym typeface="Source Sans Pro"/>
              </a:rPr>
              <a:t>Web-app style website run on a flexible, cross-platform framework</a:t>
            </a:r>
            <a:endParaRPr sz="3200">
              <a:latin typeface="Source Sans Pro"/>
              <a:ea typeface="Source Sans Pro"/>
              <a:cs typeface="Source Sans Pro"/>
              <a:sym typeface="Source Sans Pro"/>
            </a:endParaRPr>
          </a:p>
        </p:txBody>
      </p:sp>
      <p:sp>
        <p:nvSpPr>
          <p:cNvPr id="1010" name="Google Shape;1010;p20"/>
          <p:cNvSpPr txBox="1"/>
          <p:nvPr/>
        </p:nvSpPr>
        <p:spPr>
          <a:xfrm>
            <a:off x="16024625" y="17757975"/>
            <a:ext cx="8295300" cy="2583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SzPts val="3200"/>
              <a:buFont typeface="Source Sans Pro"/>
              <a:buChar char="●"/>
            </a:pPr>
            <a:r>
              <a:rPr lang="en-US" sz="3200">
                <a:latin typeface="Source Sans Pro"/>
                <a:ea typeface="Source Sans Pro"/>
                <a:cs typeface="Source Sans Pro"/>
                <a:sym typeface="Source Sans Pro"/>
              </a:rPr>
              <a:t>Display content pushed, even after restarting</a:t>
            </a:r>
            <a:endParaRPr sz="3200">
              <a:latin typeface="Source Sans Pro"/>
              <a:ea typeface="Source Sans Pro"/>
              <a:cs typeface="Source Sans Pro"/>
              <a:sym typeface="Source Sans Pro"/>
            </a:endParaRPr>
          </a:p>
          <a:p>
            <a:pPr indent="-431800" lvl="0" marL="457200" rtl="0" algn="l">
              <a:spcBef>
                <a:spcPts val="0"/>
              </a:spcBef>
              <a:spcAft>
                <a:spcPts val="0"/>
              </a:spcAft>
              <a:buSzPts val="3200"/>
              <a:buFont typeface="Source Sans Pro"/>
              <a:buChar char="●"/>
            </a:pPr>
            <a:r>
              <a:rPr lang="en-US" sz="3200">
                <a:latin typeface="Source Sans Pro"/>
                <a:ea typeface="Source Sans Pro"/>
                <a:cs typeface="Source Sans Pro"/>
                <a:sym typeface="Source Sans Pro"/>
              </a:rPr>
              <a:t>Real-time updates</a:t>
            </a:r>
            <a:endParaRPr sz="3200">
              <a:latin typeface="Source Sans Pro"/>
              <a:ea typeface="Source Sans Pro"/>
              <a:cs typeface="Source Sans Pro"/>
              <a:sym typeface="Source Sans Pro"/>
            </a:endParaRPr>
          </a:p>
          <a:p>
            <a:pPr indent="-431800" lvl="0" marL="457200" rtl="0" algn="l">
              <a:spcBef>
                <a:spcPts val="0"/>
              </a:spcBef>
              <a:spcAft>
                <a:spcPts val="0"/>
              </a:spcAft>
              <a:buSzPts val="3200"/>
              <a:buFont typeface="Source Sans Pro"/>
              <a:buChar char="●"/>
            </a:pPr>
            <a:r>
              <a:rPr lang="en-US" sz="3200">
                <a:latin typeface="Source Sans Pro"/>
                <a:ea typeface="Source Sans Pro"/>
                <a:cs typeface="Source Sans Pro"/>
                <a:sym typeface="Source Sans Pro"/>
              </a:rPr>
              <a:t>Displays up to 10 cards at a time</a:t>
            </a:r>
            <a:endParaRPr sz="3200">
              <a:latin typeface="Source Sans Pro"/>
              <a:ea typeface="Source Sans Pro"/>
              <a:cs typeface="Source Sans Pro"/>
              <a:sym typeface="Source Sans Pro"/>
            </a:endParaRPr>
          </a:p>
          <a:p>
            <a:pPr indent="-431800" lvl="0" marL="457200" rtl="0" algn="l">
              <a:spcBef>
                <a:spcPts val="0"/>
              </a:spcBef>
              <a:spcAft>
                <a:spcPts val="0"/>
              </a:spcAft>
              <a:buSzPts val="3200"/>
              <a:buFont typeface="Source Sans Pro"/>
              <a:buChar char="●"/>
            </a:pPr>
            <a:r>
              <a:rPr lang="en-US" sz="3200">
                <a:latin typeface="Source Sans Pro"/>
                <a:ea typeface="Source Sans Pro"/>
                <a:cs typeface="Source Sans Pro"/>
                <a:sym typeface="Source Sans Pro"/>
              </a:rPr>
              <a:t>QR codes allow users to navigate to external links</a:t>
            </a:r>
            <a:endParaRPr sz="3200">
              <a:latin typeface="Source Sans Pro"/>
              <a:ea typeface="Source Sans Pro"/>
              <a:cs typeface="Source Sans Pro"/>
              <a:sym typeface="Source Sans Pro"/>
            </a:endParaRPr>
          </a:p>
        </p:txBody>
      </p:sp>
      <p:sp>
        <p:nvSpPr>
          <p:cNvPr id="1011" name="Google Shape;1011;p20"/>
          <p:cNvSpPr txBox="1"/>
          <p:nvPr/>
        </p:nvSpPr>
        <p:spPr>
          <a:xfrm>
            <a:off x="563675" y="4809500"/>
            <a:ext cx="10991700" cy="21360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t/>
            </a:r>
            <a:endParaRPr sz="2100">
              <a:latin typeface="Source Sans Pro"/>
              <a:ea typeface="Source Sans Pro"/>
              <a:cs typeface="Source Sans Pro"/>
              <a:sym typeface="Source Sans Pro"/>
            </a:endParaRPr>
          </a:p>
        </p:txBody>
      </p:sp>
      <p:sp>
        <p:nvSpPr>
          <p:cNvPr id="1012" name="Google Shape;1012;p20"/>
          <p:cNvSpPr txBox="1"/>
          <p:nvPr/>
        </p:nvSpPr>
        <p:spPr>
          <a:xfrm>
            <a:off x="25013050" y="8506800"/>
            <a:ext cx="5062200" cy="114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3200">
                <a:latin typeface="Source Sans Pro"/>
                <a:ea typeface="Source Sans Pro"/>
                <a:cs typeface="Source Sans Pro"/>
                <a:sym typeface="Source Sans Pro"/>
              </a:rPr>
              <a:t>Retrieve static content from S3  and serve it to the client</a:t>
            </a:r>
            <a:endParaRPr sz="3200">
              <a:latin typeface="Source Sans Pro"/>
              <a:ea typeface="Source Sans Pro"/>
              <a:cs typeface="Source Sans Pro"/>
              <a:sym typeface="Source Sans Pro"/>
            </a:endParaRPr>
          </a:p>
        </p:txBody>
      </p:sp>
      <p:sp>
        <p:nvSpPr>
          <p:cNvPr id="1013" name="Google Shape;1013;p20"/>
          <p:cNvSpPr txBox="1"/>
          <p:nvPr/>
        </p:nvSpPr>
        <p:spPr>
          <a:xfrm>
            <a:off x="30783785" y="8442100"/>
            <a:ext cx="5062200" cy="114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3200">
                <a:latin typeface="Source Sans Pro"/>
                <a:ea typeface="Source Sans Pro"/>
                <a:cs typeface="Source Sans Pro"/>
                <a:sym typeface="Source Sans Pro"/>
              </a:rPr>
              <a:t>Stores the web app code</a:t>
            </a:r>
            <a:endParaRPr sz="3200">
              <a:latin typeface="Source Sans Pro"/>
              <a:ea typeface="Source Sans Pro"/>
              <a:cs typeface="Source Sans Pro"/>
              <a:sym typeface="Source Sans Pro"/>
            </a:endParaRPr>
          </a:p>
        </p:txBody>
      </p:sp>
      <p:sp>
        <p:nvSpPr>
          <p:cNvPr id="1014" name="Google Shape;1014;p20"/>
          <p:cNvSpPr txBox="1"/>
          <p:nvPr/>
        </p:nvSpPr>
        <p:spPr>
          <a:xfrm>
            <a:off x="25035925" y="11200950"/>
            <a:ext cx="5062200" cy="114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3200">
                <a:latin typeface="Source Sans Pro"/>
                <a:ea typeface="Source Sans Pro"/>
                <a:cs typeface="Source Sans Pro"/>
                <a:sym typeface="Source Sans Pro"/>
              </a:rPr>
              <a:t>Calls lambdas when endpoints are accessed</a:t>
            </a:r>
            <a:endParaRPr sz="3200">
              <a:latin typeface="Source Sans Pro"/>
              <a:ea typeface="Source Sans Pro"/>
              <a:cs typeface="Source Sans Pro"/>
              <a:sym typeface="Source Sans Pro"/>
            </a:endParaRPr>
          </a:p>
        </p:txBody>
      </p:sp>
      <p:sp>
        <p:nvSpPr>
          <p:cNvPr id="1015" name="Google Shape;1015;p20"/>
          <p:cNvSpPr txBox="1"/>
          <p:nvPr/>
        </p:nvSpPr>
        <p:spPr>
          <a:xfrm>
            <a:off x="30767010" y="11200950"/>
            <a:ext cx="5062200" cy="114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3200">
                <a:latin typeface="Source Sans Pro"/>
                <a:ea typeface="Source Sans Pro"/>
                <a:cs typeface="Source Sans Pro"/>
                <a:sym typeface="Source Sans Pro"/>
              </a:rPr>
              <a:t>Snippets of code to provide functionality</a:t>
            </a:r>
            <a:endParaRPr sz="3200">
              <a:latin typeface="Source Sans Pro"/>
              <a:ea typeface="Source Sans Pro"/>
              <a:cs typeface="Source Sans Pro"/>
              <a:sym typeface="Source Sans Pro"/>
            </a:endParaRPr>
          </a:p>
        </p:txBody>
      </p:sp>
      <p:sp>
        <p:nvSpPr>
          <p:cNvPr id="1016" name="Google Shape;1016;p20"/>
          <p:cNvSpPr/>
          <p:nvPr/>
        </p:nvSpPr>
        <p:spPr>
          <a:xfrm>
            <a:off x="25036272" y="5029200"/>
            <a:ext cx="5029200" cy="2057400"/>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7" name="Google Shape;1017;p20"/>
          <p:cNvPicPr preferRelativeResize="0"/>
          <p:nvPr/>
        </p:nvPicPr>
        <p:blipFill>
          <a:blip r:embed="rId14">
            <a:alphaModFix/>
          </a:blip>
          <a:stretch>
            <a:fillRect/>
          </a:stretch>
        </p:blipFill>
        <p:spPr>
          <a:xfrm>
            <a:off x="25265129" y="5148202"/>
            <a:ext cx="685800" cy="801013"/>
          </a:xfrm>
          <a:prstGeom prst="rect">
            <a:avLst/>
          </a:prstGeom>
          <a:noFill/>
          <a:ln>
            <a:noFill/>
          </a:ln>
        </p:spPr>
      </p:pic>
      <p:sp>
        <p:nvSpPr>
          <p:cNvPr id="1018" name="Google Shape;1018;p20"/>
          <p:cNvSpPr txBox="1"/>
          <p:nvPr/>
        </p:nvSpPr>
        <p:spPr>
          <a:xfrm>
            <a:off x="26191375" y="5029200"/>
            <a:ext cx="3886200" cy="91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200">
                <a:latin typeface="Source Sans Pro"/>
                <a:ea typeface="Source Sans Pro"/>
                <a:cs typeface="Source Sans Pro"/>
                <a:sym typeface="Source Sans Pro"/>
              </a:rPr>
              <a:t>Amazon</a:t>
            </a:r>
            <a:endParaRPr b="1" sz="3200">
              <a:latin typeface="Source Sans Pro"/>
              <a:ea typeface="Source Sans Pro"/>
              <a:cs typeface="Source Sans Pro"/>
              <a:sym typeface="Source Sans Pro"/>
            </a:endParaRPr>
          </a:p>
          <a:p>
            <a:pPr indent="0" lvl="0" marL="0" rtl="0" algn="l">
              <a:spcBef>
                <a:spcPts val="0"/>
              </a:spcBef>
              <a:spcAft>
                <a:spcPts val="0"/>
              </a:spcAft>
              <a:buNone/>
            </a:pPr>
            <a:r>
              <a:rPr b="1" lang="en-US" sz="3200">
                <a:latin typeface="Source Sans Pro"/>
                <a:ea typeface="Source Sans Pro"/>
                <a:cs typeface="Source Sans Pro"/>
                <a:sym typeface="Source Sans Pro"/>
              </a:rPr>
              <a:t>Cognito</a:t>
            </a:r>
            <a:endParaRPr b="1" sz="3200">
              <a:latin typeface="Source Sans Pro"/>
              <a:ea typeface="Source Sans Pro"/>
              <a:cs typeface="Source Sans Pro"/>
              <a:sym typeface="Source Sans Pro"/>
            </a:endParaRPr>
          </a:p>
        </p:txBody>
      </p:sp>
      <p:sp>
        <p:nvSpPr>
          <p:cNvPr id="1019" name="Google Shape;1019;p20"/>
          <p:cNvSpPr txBox="1"/>
          <p:nvPr/>
        </p:nvSpPr>
        <p:spPr>
          <a:xfrm>
            <a:off x="25015750" y="5956775"/>
            <a:ext cx="5062200" cy="114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3200">
                <a:latin typeface="Source Sans Pro"/>
                <a:ea typeface="Source Sans Pro"/>
                <a:cs typeface="Source Sans Pro"/>
                <a:sym typeface="Source Sans Pro"/>
              </a:rPr>
              <a:t>User Authentication</a:t>
            </a:r>
            <a:endParaRPr sz="3200">
              <a:latin typeface="Source Sans Pro"/>
              <a:ea typeface="Source Sans Pro"/>
              <a:cs typeface="Source Sans Pro"/>
              <a:sym typeface="Source Sans Pro"/>
            </a:endParaRPr>
          </a:p>
        </p:txBody>
      </p:sp>
      <p:sp>
        <p:nvSpPr>
          <p:cNvPr id="1020" name="Google Shape;1020;p20"/>
          <p:cNvSpPr/>
          <p:nvPr/>
        </p:nvSpPr>
        <p:spPr>
          <a:xfrm rot="5400000">
            <a:off x="23634025" y="5715000"/>
            <a:ext cx="2057400" cy="685800"/>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0"/>
          <p:cNvSpPr/>
          <p:nvPr/>
        </p:nvSpPr>
        <p:spPr>
          <a:xfrm>
            <a:off x="25036272" y="13058175"/>
            <a:ext cx="5029200" cy="2057400"/>
          </a:xfrm>
          <a:prstGeom prst="rect">
            <a:avLst/>
          </a:prstGeom>
          <a:solidFill>
            <a:srgbClr val="FFFFFF"/>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txBox="1"/>
          <p:nvPr/>
        </p:nvSpPr>
        <p:spPr>
          <a:xfrm>
            <a:off x="26197175" y="13075300"/>
            <a:ext cx="3886200" cy="91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200">
                <a:latin typeface="Source Sans Pro"/>
                <a:ea typeface="Source Sans Pro"/>
                <a:cs typeface="Source Sans Pro"/>
                <a:sym typeface="Source Sans Pro"/>
              </a:rPr>
              <a:t>AWS </a:t>
            </a:r>
            <a:endParaRPr b="1" sz="3200">
              <a:latin typeface="Source Sans Pro"/>
              <a:ea typeface="Source Sans Pro"/>
              <a:cs typeface="Source Sans Pro"/>
              <a:sym typeface="Source Sans Pro"/>
            </a:endParaRPr>
          </a:p>
          <a:p>
            <a:pPr indent="0" lvl="0" marL="0" rtl="0" algn="l">
              <a:spcBef>
                <a:spcPts val="0"/>
              </a:spcBef>
              <a:spcAft>
                <a:spcPts val="0"/>
              </a:spcAft>
              <a:buNone/>
            </a:pPr>
            <a:r>
              <a:rPr b="1" lang="en-US" sz="3200">
                <a:latin typeface="Source Sans Pro"/>
                <a:ea typeface="Source Sans Pro"/>
                <a:cs typeface="Source Sans Pro"/>
                <a:sym typeface="Source Sans Pro"/>
              </a:rPr>
              <a:t>IoT</a:t>
            </a:r>
            <a:endParaRPr b="1" sz="3200">
              <a:latin typeface="Source Sans Pro"/>
              <a:ea typeface="Source Sans Pro"/>
              <a:cs typeface="Source Sans Pro"/>
              <a:sym typeface="Source Sans Pro"/>
            </a:endParaRPr>
          </a:p>
        </p:txBody>
      </p:sp>
      <p:pic>
        <p:nvPicPr>
          <p:cNvPr id="1023" name="Google Shape;1023;p20"/>
          <p:cNvPicPr preferRelativeResize="0"/>
          <p:nvPr/>
        </p:nvPicPr>
        <p:blipFill rotWithShape="1">
          <a:blip r:embed="rId15">
            <a:alphaModFix/>
          </a:blip>
          <a:srcRect b="2824" l="11242" r="11226" t="2701"/>
          <a:stretch/>
        </p:blipFill>
        <p:spPr>
          <a:xfrm>
            <a:off x="25292600" y="13172275"/>
            <a:ext cx="685800" cy="801014"/>
          </a:xfrm>
          <a:prstGeom prst="rect">
            <a:avLst/>
          </a:prstGeom>
          <a:noFill/>
          <a:ln>
            <a:noFill/>
          </a:ln>
        </p:spPr>
      </p:pic>
      <p:sp>
        <p:nvSpPr>
          <p:cNvPr id="1024" name="Google Shape;1024;p20"/>
          <p:cNvSpPr txBox="1"/>
          <p:nvPr/>
        </p:nvSpPr>
        <p:spPr>
          <a:xfrm>
            <a:off x="25041625" y="13973300"/>
            <a:ext cx="5062200" cy="114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3200">
                <a:latin typeface="Source Sans Pro"/>
                <a:ea typeface="Source Sans Pro"/>
                <a:cs typeface="Source Sans Pro"/>
                <a:sym typeface="Source Sans Pro"/>
              </a:rPr>
              <a:t>Used to get unique identifier from Smart TV</a:t>
            </a:r>
            <a:endParaRPr sz="3200">
              <a:latin typeface="Source Sans Pro"/>
              <a:ea typeface="Source Sans Pro"/>
              <a:cs typeface="Source Sans Pro"/>
              <a:sym typeface="Source Sans Pro"/>
            </a:endParaRPr>
          </a:p>
        </p:txBody>
      </p:sp>
      <p:sp>
        <p:nvSpPr>
          <p:cNvPr id="1025" name="Google Shape;1025;p20"/>
          <p:cNvSpPr txBox="1"/>
          <p:nvPr/>
        </p:nvSpPr>
        <p:spPr>
          <a:xfrm>
            <a:off x="30751272" y="13966875"/>
            <a:ext cx="5062200" cy="114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3200">
                <a:latin typeface="Source Sans Pro"/>
                <a:ea typeface="Source Sans Pro"/>
                <a:cs typeface="Source Sans Pro"/>
                <a:sym typeface="Source Sans Pro"/>
              </a:rPr>
              <a:t>Lambdas commit updates to the database</a:t>
            </a:r>
            <a:endParaRPr sz="3200">
              <a:latin typeface="Source Sans Pro"/>
              <a:ea typeface="Source Sans Pro"/>
              <a:cs typeface="Source Sans Pro"/>
              <a:sym typeface="Source Sans Pro"/>
            </a:endParaRPr>
          </a:p>
        </p:txBody>
      </p:sp>
      <p:pic>
        <p:nvPicPr>
          <p:cNvPr id="1026" name="Google Shape;1026;p20"/>
          <p:cNvPicPr preferRelativeResize="0"/>
          <p:nvPr/>
        </p:nvPicPr>
        <p:blipFill>
          <a:blip r:embed="rId16">
            <a:alphaModFix/>
          </a:blip>
          <a:stretch>
            <a:fillRect/>
          </a:stretch>
        </p:blipFill>
        <p:spPr>
          <a:xfrm>
            <a:off x="12868576" y="23188924"/>
            <a:ext cx="510989" cy="685800"/>
          </a:xfrm>
          <a:prstGeom prst="rect">
            <a:avLst/>
          </a:prstGeom>
          <a:noFill/>
          <a:ln>
            <a:noFill/>
          </a:ln>
        </p:spPr>
      </p:pic>
      <p:pic>
        <p:nvPicPr>
          <p:cNvPr id="1027" name="Google Shape;1027;p20"/>
          <p:cNvPicPr preferRelativeResize="0"/>
          <p:nvPr/>
        </p:nvPicPr>
        <p:blipFill>
          <a:blip r:embed="rId17">
            <a:alphaModFix/>
          </a:blip>
          <a:stretch>
            <a:fillRect/>
          </a:stretch>
        </p:blipFill>
        <p:spPr>
          <a:xfrm>
            <a:off x="12781175" y="21208963"/>
            <a:ext cx="685800" cy="685800"/>
          </a:xfrm>
          <a:prstGeom prst="rect">
            <a:avLst/>
          </a:prstGeom>
          <a:noFill/>
          <a:ln>
            <a:noFill/>
          </a:ln>
        </p:spPr>
      </p:pic>
      <p:pic>
        <p:nvPicPr>
          <p:cNvPr id="1028" name="Google Shape;1028;p20"/>
          <p:cNvPicPr preferRelativeResize="0"/>
          <p:nvPr/>
        </p:nvPicPr>
        <p:blipFill>
          <a:blip r:embed="rId18">
            <a:alphaModFix/>
          </a:blip>
          <a:stretch>
            <a:fillRect/>
          </a:stretch>
        </p:blipFill>
        <p:spPr>
          <a:xfrm>
            <a:off x="12781163" y="22198946"/>
            <a:ext cx="685800" cy="685800"/>
          </a:xfrm>
          <a:prstGeom prst="rect">
            <a:avLst/>
          </a:prstGeom>
          <a:noFill/>
          <a:ln>
            <a:noFill/>
          </a:ln>
        </p:spPr>
      </p:pic>
      <p:pic>
        <p:nvPicPr>
          <p:cNvPr id="1029" name="Google Shape;1029;p20"/>
          <p:cNvPicPr preferRelativeResize="0"/>
          <p:nvPr/>
        </p:nvPicPr>
        <p:blipFill rotWithShape="1">
          <a:blip r:embed="rId19">
            <a:alphaModFix/>
          </a:blip>
          <a:srcRect b="7458" l="12500" r="11650" t="11121"/>
          <a:stretch/>
        </p:blipFill>
        <p:spPr>
          <a:xfrm>
            <a:off x="12857362" y="11180138"/>
            <a:ext cx="642937" cy="685800"/>
          </a:xfrm>
          <a:prstGeom prst="rect">
            <a:avLst/>
          </a:prstGeom>
          <a:noFill/>
          <a:ln>
            <a:noFill/>
          </a:ln>
        </p:spPr>
      </p:pic>
      <p:pic>
        <p:nvPicPr>
          <p:cNvPr id="1030" name="Google Shape;1030;p20"/>
          <p:cNvPicPr preferRelativeResize="0"/>
          <p:nvPr/>
        </p:nvPicPr>
        <p:blipFill>
          <a:blip r:embed="rId20">
            <a:alphaModFix/>
          </a:blip>
          <a:stretch>
            <a:fillRect/>
          </a:stretch>
        </p:blipFill>
        <p:spPr>
          <a:xfrm>
            <a:off x="12857375" y="10191500"/>
            <a:ext cx="685800" cy="685800"/>
          </a:xfrm>
          <a:prstGeom prst="rect">
            <a:avLst/>
          </a:prstGeom>
          <a:noFill/>
          <a:ln>
            <a:noFill/>
          </a:ln>
        </p:spPr>
      </p:pic>
      <p:pic>
        <p:nvPicPr>
          <p:cNvPr id="1031" name="Google Shape;1031;p20"/>
          <p:cNvPicPr preferRelativeResize="0"/>
          <p:nvPr/>
        </p:nvPicPr>
        <p:blipFill>
          <a:blip r:embed="rId21">
            <a:alphaModFix/>
          </a:blip>
          <a:stretch>
            <a:fillRect/>
          </a:stretch>
        </p:blipFill>
        <p:spPr>
          <a:xfrm>
            <a:off x="12857375" y="12193484"/>
            <a:ext cx="685800" cy="685800"/>
          </a:xfrm>
          <a:prstGeom prst="rect">
            <a:avLst/>
          </a:prstGeom>
          <a:noFill/>
          <a:ln>
            <a:noFill/>
          </a:ln>
        </p:spPr>
      </p:pic>
      <p:sp>
        <p:nvSpPr>
          <p:cNvPr id="1032" name="Google Shape;1032;p20"/>
          <p:cNvSpPr txBox="1"/>
          <p:nvPr/>
        </p:nvSpPr>
        <p:spPr>
          <a:xfrm>
            <a:off x="13466975" y="21016388"/>
            <a:ext cx="10403700" cy="31548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3200">
                <a:solidFill>
                  <a:schemeClr val="dk1"/>
                </a:solidFill>
                <a:latin typeface="Source Sans Pro"/>
                <a:ea typeface="Source Sans Pro"/>
                <a:cs typeface="Source Sans Pro"/>
                <a:sym typeface="Source Sans Pro"/>
              </a:rPr>
              <a:t>Android Studio</a:t>
            </a:r>
            <a:r>
              <a:rPr lang="en-US" sz="3200">
                <a:solidFill>
                  <a:schemeClr val="dk1"/>
                </a:solidFill>
                <a:latin typeface="Source Sans Pro"/>
                <a:ea typeface="Source Sans Pro"/>
                <a:cs typeface="Source Sans Pro"/>
                <a:sym typeface="Source Sans Pro"/>
              </a:rPr>
              <a:t>: built-in Android Device Emulator to develop, deploy and test Smart TV application</a:t>
            </a:r>
            <a:endParaRPr sz="3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3200">
                <a:solidFill>
                  <a:schemeClr val="dk1"/>
                </a:solidFill>
                <a:latin typeface="Source Sans Pro"/>
                <a:ea typeface="Source Sans Pro"/>
                <a:cs typeface="Source Sans Pro"/>
                <a:sym typeface="Source Sans Pro"/>
              </a:rPr>
              <a:t>Android TV: </a:t>
            </a:r>
            <a:r>
              <a:rPr lang="en-US" sz="3200">
                <a:solidFill>
                  <a:schemeClr val="dk1"/>
                </a:solidFill>
                <a:latin typeface="Source Sans Pro"/>
                <a:ea typeface="Source Sans Pro"/>
                <a:cs typeface="Source Sans Pro"/>
                <a:sym typeface="Source Sans Pro"/>
              </a:rPr>
              <a:t>Mostly device agnostic and universal based on our research</a:t>
            </a:r>
            <a:endParaRPr sz="3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3200">
                <a:solidFill>
                  <a:schemeClr val="dk1"/>
                </a:solidFill>
                <a:latin typeface="Source Sans Pro"/>
                <a:ea typeface="Source Sans Pro"/>
                <a:cs typeface="Source Sans Pro"/>
                <a:sym typeface="Source Sans Pro"/>
              </a:rPr>
              <a:t>Java: </a:t>
            </a:r>
            <a:r>
              <a:rPr lang="en-US" sz="3200">
                <a:solidFill>
                  <a:schemeClr val="dk1"/>
                </a:solidFill>
                <a:latin typeface="Source Sans Pro"/>
                <a:ea typeface="Source Sans Pro"/>
                <a:cs typeface="Source Sans Pro"/>
                <a:sym typeface="Source Sans Pro"/>
              </a:rPr>
              <a:t>Picked Java over Kotlin since we were more familiar with the language.</a:t>
            </a:r>
            <a:endParaRPr sz="3200">
              <a:latin typeface="Source Sans Pro"/>
              <a:ea typeface="Source Sans Pro"/>
              <a:cs typeface="Source Sans Pro"/>
              <a:sym typeface="Source Sans Pro"/>
            </a:endParaRPr>
          </a:p>
        </p:txBody>
      </p:sp>
      <p:sp>
        <p:nvSpPr>
          <p:cNvPr id="1033" name="Google Shape;1033;p20"/>
          <p:cNvSpPr/>
          <p:nvPr/>
        </p:nvSpPr>
        <p:spPr>
          <a:xfrm rot="5400000">
            <a:off x="10848425" y="7884175"/>
            <a:ext cx="2106300" cy="692400"/>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4" name="Google Shape;1034;p20"/>
          <p:cNvPicPr preferRelativeResize="0"/>
          <p:nvPr/>
        </p:nvPicPr>
        <p:blipFill>
          <a:blip r:embed="rId22">
            <a:alphaModFix/>
          </a:blip>
          <a:stretch>
            <a:fillRect/>
          </a:stretch>
        </p:blipFill>
        <p:spPr>
          <a:xfrm>
            <a:off x="570125" y="7177225"/>
            <a:ext cx="6051300" cy="4644230"/>
          </a:xfrm>
          <a:prstGeom prst="rect">
            <a:avLst/>
          </a:prstGeom>
          <a:noFill/>
          <a:ln>
            <a:noFill/>
          </a:ln>
        </p:spPr>
      </p:pic>
      <p:sp>
        <p:nvSpPr>
          <p:cNvPr id="1035" name="Google Shape;1035;p20"/>
          <p:cNvSpPr txBox="1"/>
          <p:nvPr/>
        </p:nvSpPr>
        <p:spPr>
          <a:xfrm>
            <a:off x="586475" y="4836125"/>
            <a:ext cx="10991700" cy="2055900"/>
          </a:xfrm>
          <a:prstGeom prst="rect">
            <a:avLst/>
          </a:prstGeom>
          <a:noFill/>
          <a:ln>
            <a:noFill/>
          </a:ln>
        </p:spPr>
        <p:txBody>
          <a:bodyPr anchorCtr="0" anchor="t" bIns="91425" lIns="0" spcFirstLastPara="1" rIns="0" wrap="square" tIns="0">
            <a:noAutofit/>
          </a:bodyPr>
          <a:lstStyle/>
          <a:p>
            <a:pPr indent="0" lvl="0" marL="0" rtl="0" algn="l">
              <a:spcBef>
                <a:spcPts val="0"/>
              </a:spcBef>
              <a:spcAft>
                <a:spcPts val="0"/>
              </a:spcAft>
              <a:buNone/>
            </a:pPr>
            <a:r>
              <a:rPr lang="en-US" sz="3200">
                <a:solidFill>
                  <a:schemeClr val="dk1"/>
                </a:solidFill>
                <a:latin typeface="Source Sans Pro"/>
                <a:ea typeface="Source Sans Pro"/>
                <a:cs typeface="Source Sans Pro"/>
                <a:sym typeface="Source Sans Pro"/>
              </a:rPr>
              <a:t>Our sponsor was visiting a campus and noticed many bulletin boards overflowing with tons of post-it notes.</a:t>
            </a:r>
            <a:endParaRPr sz="3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3200">
                <a:solidFill>
                  <a:schemeClr val="dk1"/>
                </a:solidFill>
                <a:latin typeface="Source Sans Pro"/>
                <a:ea typeface="Source Sans Pro"/>
                <a:cs typeface="Source Sans Pro"/>
                <a:sym typeface="Source Sans Pro"/>
              </a:rPr>
              <a:t>From this, the concept of translating that to a digital post-it note bulletin system came about</a:t>
            </a:r>
            <a:endParaRPr sz="3200">
              <a:solidFill>
                <a:schemeClr val="dk1"/>
              </a:solidFill>
              <a:latin typeface="Source Sans Pro"/>
              <a:ea typeface="Source Sans Pro"/>
              <a:cs typeface="Source Sans Pro"/>
              <a:sym typeface="Source Sans Pro"/>
            </a:endParaRPr>
          </a:p>
        </p:txBody>
      </p:sp>
      <p:grpSp>
        <p:nvGrpSpPr>
          <p:cNvPr id="1036" name="Google Shape;1036;p20"/>
          <p:cNvGrpSpPr/>
          <p:nvPr/>
        </p:nvGrpSpPr>
        <p:grpSpPr>
          <a:xfrm>
            <a:off x="24969250" y="3875325"/>
            <a:ext cx="4293977" cy="834940"/>
            <a:chOff x="24969250" y="3875325"/>
            <a:chExt cx="4293977" cy="834940"/>
          </a:xfrm>
        </p:grpSpPr>
        <p:sp>
          <p:nvSpPr>
            <p:cNvPr id="1037" name="Google Shape;1037;p20"/>
            <p:cNvSpPr txBox="1"/>
            <p:nvPr/>
          </p:nvSpPr>
          <p:spPr>
            <a:xfrm>
              <a:off x="24969250" y="3875325"/>
              <a:ext cx="40593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Infrastructure</a:t>
              </a:r>
              <a:endParaRPr sz="4800">
                <a:latin typeface="Source Sans Pro"/>
                <a:ea typeface="Source Sans Pro"/>
                <a:cs typeface="Source Sans Pro"/>
                <a:sym typeface="Source Sans Pro"/>
              </a:endParaRPr>
            </a:p>
          </p:txBody>
        </p:sp>
        <p:sp>
          <p:nvSpPr>
            <p:cNvPr id="1038" name="Google Shape;1038;p20"/>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9" name="Google Shape;1039;p20"/>
          <p:cNvPicPr preferRelativeResize="0"/>
          <p:nvPr/>
        </p:nvPicPr>
        <p:blipFill>
          <a:blip r:embed="rId23">
            <a:alphaModFix/>
          </a:blip>
          <a:stretch>
            <a:fillRect/>
          </a:stretch>
        </p:blipFill>
        <p:spPr>
          <a:xfrm>
            <a:off x="32174750" y="5092900"/>
            <a:ext cx="2057400" cy="2057400"/>
          </a:xfrm>
          <a:prstGeom prst="rect">
            <a:avLst/>
          </a:prstGeom>
          <a:noFill/>
          <a:ln>
            <a:noFill/>
          </a:ln>
        </p:spPr>
      </p:pic>
      <p:sp>
        <p:nvSpPr>
          <p:cNvPr id="1040" name="Google Shape;1040;p20"/>
          <p:cNvSpPr txBox="1"/>
          <p:nvPr/>
        </p:nvSpPr>
        <p:spPr>
          <a:xfrm>
            <a:off x="539850" y="12197750"/>
            <a:ext cx="10545000" cy="21360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3200">
                <a:solidFill>
                  <a:schemeClr val="dk1"/>
                </a:solidFill>
                <a:latin typeface="Source Sans Pro"/>
                <a:ea typeface="Source Sans Pro"/>
                <a:cs typeface="Source Sans Pro"/>
                <a:sym typeface="Source Sans Pro"/>
              </a:rPr>
              <a:t>We had a lot of freedom in designing the system as the initial requirements were open-ended.</a:t>
            </a:r>
            <a:endParaRPr sz="32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US" sz="3200">
                <a:solidFill>
                  <a:schemeClr val="dk1"/>
                </a:solidFill>
                <a:latin typeface="Source Sans Pro"/>
                <a:ea typeface="Source Sans Pro"/>
                <a:cs typeface="Source Sans Pro"/>
                <a:sym typeface="Source Sans Pro"/>
              </a:rPr>
              <a:t>Eventually the system was split into 2 parts tied together by the cloud.</a:t>
            </a:r>
            <a:endParaRPr sz="3200">
              <a:latin typeface="Source Sans Pro"/>
              <a:ea typeface="Source Sans Pro"/>
              <a:cs typeface="Source Sans Pro"/>
              <a:sym typeface="Source Sans Pro"/>
            </a:endParaRPr>
          </a:p>
        </p:txBody>
      </p:sp>
      <p:sp>
        <p:nvSpPr>
          <p:cNvPr id="1041" name="Google Shape;1041;p20"/>
          <p:cNvSpPr/>
          <p:nvPr/>
        </p:nvSpPr>
        <p:spPr>
          <a:xfrm rot="5400000">
            <a:off x="23635575" y="8268288"/>
            <a:ext cx="2057400" cy="685800"/>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rot="5400000">
            <a:off x="29396788" y="8262563"/>
            <a:ext cx="2057400" cy="685800"/>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rot="5400000">
            <a:off x="24149288" y="10460700"/>
            <a:ext cx="1033200" cy="685800"/>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0"/>
          <p:cNvSpPr/>
          <p:nvPr/>
        </p:nvSpPr>
        <p:spPr>
          <a:xfrm rot="5400000">
            <a:off x="24149288" y="11493900"/>
            <a:ext cx="1033200" cy="685800"/>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23634613" y="13743975"/>
            <a:ext cx="2057400" cy="685800"/>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10800000">
            <a:off x="32237175" y="12354800"/>
            <a:ext cx="2057400" cy="685800"/>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7" name="Google Shape;1047;p20"/>
          <p:cNvGrpSpPr/>
          <p:nvPr/>
        </p:nvGrpSpPr>
        <p:grpSpPr>
          <a:xfrm>
            <a:off x="12754550" y="3875325"/>
            <a:ext cx="4722600" cy="834940"/>
            <a:chOff x="24969250" y="3875325"/>
            <a:chExt cx="4722600" cy="834940"/>
          </a:xfrm>
        </p:grpSpPr>
        <p:sp>
          <p:nvSpPr>
            <p:cNvPr id="1048" name="Google Shape;1048;p20"/>
            <p:cNvSpPr txBox="1"/>
            <p:nvPr/>
          </p:nvSpPr>
          <p:spPr>
            <a:xfrm>
              <a:off x="24969250" y="3875325"/>
              <a:ext cx="47226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Web Application</a:t>
              </a:r>
              <a:endParaRPr sz="4800">
                <a:latin typeface="Source Sans Pro"/>
                <a:ea typeface="Source Sans Pro"/>
                <a:cs typeface="Source Sans Pro"/>
                <a:sym typeface="Source Sans Pro"/>
              </a:endParaRPr>
            </a:p>
          </p:txBody>
        </p:sp>
        <p:sp>
          <p:nvSpPr>
            <p:cNvPr id="1049" name="Google Shape;1049;p20"/>
            <p:cNvSpPr/>
            <p:nvPr/>
          </p:nvSpPr>
          <p:spPr>
            <a:xfrm>
              <a:off x="24997827" y="46646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20"/>
          <p:cNvGrpSpPr/>
          <p:nvPr/>
        </p:nvGrpSpPr>
        <p:grpSpPr>
          <a:xfrm>
            <a:off x="12857375" y="13623300"/>
            <a:ext cx="4722600" cy="834940"/>
            <a:chOff x="24969250" y="4027725"/>
            <a:chExt cx="4722600" cy="834940"/>
          </a:xfrm>
        </p:grpSpPr>
        <p:sp>
          <p:nvSpPr>
            <p:cNvPr id="1051" name="Google Shape;1051;p20"/>
            <p:cNvSpPr txBox="1"/>
            <p:nvPr/>
          </p:nvSpPr>
          <p:spPr>
            <a:xfrm>
              <a:off x="24969250" y="4027725"/>
              <a:ext cx="47226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Smart TV App</a:t>
              </a:r>
              <a:endParaRPr sz="4800">
                <a:latin typeface="Source Sans Pro"/>
                <a:ea typeface="Source Sans Pro"/>
                <a:cs typeface="Source Sans Pro"/>
                <a:sym typeface="Source Sans Pro"/>
              </a:endParaRPr>
            </a:p>
          </p:txBody>
        </p:sp>
        <p:sp>
          <p:nvSpPr>
            <p:cNvPr id="1052" name="Google Shape;1052;p20"/>
            <p:cNvSpPr/>
            <p:nvPr/>
          </p:nvSpPr>
          <p:spPr>
            <a:xfrm>
              <a:off x="24997827" y="4817065"/>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20"/>
          <p:cNvGrpSpPr/>
          <p:nvPr/>
        </p:nvGrpSpPr>
        <p:grpSpPr>
          <a:xfrm>
            <a:off x="539850" y="3930375"/>
            <a:ext cx="4722600" cy="834940"/>
            <a:chOff x="24969250" y="3796750"/>
            <a:chExt cx="4722600" cy="834940"/>
          </a:xfrm>
        </p:grpSpPr>
        <p:sp>
          <p:nvSpPr>
            <p:cNvPr id="1054" name="Google Shape;1054;p20"/>
            <p:cNvSpPr txBox="1"/>
            <p:nvPr/>
          </p:nvSpPr>
          <p:spPr>
            <a:xfrm>
              <a:off x="24969250" y="3796750"/>
              <a:ext cx="47226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The Problem</a:t>
              </a:r>
              <a:endParaRPr sz="4800">
                <a:latin typeface="Source Sans Pro"/>
                <a:ea typeface="Source Sans Pro"/>
                <a:cs typeface="Source Sans Pro"/>
                <a:sym typeface="Source Sans Pro"/>
              </a:endParaRPr>
            </a:p>
          </p:txBody>
        </p:sp>
        <p:sp>
          <p:nvSpPr>
            <p:cNvPr id="1055" name="Google Shape;1055;p20"/>
            <p:cNvSpPr/>
            <p:nvPr/>
          </p:nvSpPr>
          <p:spPr>
            <a:xfrm>
              <a:off x="24997827" y="4586090"/>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56" name="Google Shape;1056;p20"/>
          <p:cNvPicPr preferRelativeResize="0"/>
          <p:nvPr/>
        </p:nvPicPr>
        <p:blipFill>
          <a:blip r:embed="rId24">
            <a:alphaModFix/>
          </a:blip>
          <a:stretch>
            <a:fillRect/>
          </a:stretch>
        </p:blipFill>
        <p:spPr>
          <a:xfrm>
            <a:off x="7453400" y="9623212"/>
            <a:ext cx="3657601" cy="2289353"/>
          </a:xfrm>
          <a:prstGeom prst="rect">
            <a:avLst/>
          </a:prstGeom>
          <a:noFill/>
          <a:ln>
            <a:noFill/>
          </a:ln>
        </p:spPr>
      </p:pic>
      <p:pic>
        <p:nvPicPr>
          <p:cNvPr id="1057" name="Google Shape;1057;p20"/>
          <p:cNvPicPr preferRelativeResize="0"/>
          <p:nvPr/>
        </p:nvPicPr>
        <p:blipFill>
          <a:blip r:embed="rId25">
            <a:alphaModFix/>
          </a:blip>
          <a:stretch>
            <a:fillRect/>
          </a:stretch>
        </p:blipFill>
        <p:spPr>
          <a:xfrm>
            <a:off x="7453400" y="6894137"/>
            <a:ext cx="3657601" cy="2672486"/>
          </a:xfrm>
          <a:prstGeom prst="rect">
            <a:avLst/>
          </a:prstGeom>
          <a:noFill/>
          <a:ln>
            <a:noFill/>
          </a:ln>
        </p:spPr>
      </p:pic>
      <p:sp>
        <p:nvSpPr>
          <p:cNvPr id="1058" name="Google Shape;1058;p20"/>
          <p:cNvSpPr/>
          <p:nvPr/>
        </p:nvSpPr>
        <p:spPr>
          <a:xfrm rot="5400000">
            <a:off x="10848425" y="10425563"/>
            <a:ext cx="2106300" cy="692400"/>
          </a:xfrm>
          <a:prstGeom prst="triangle">
            <a:avLst>
              <a:gd fmla="val 50000" name="adj"/>
            </a:avLst>
          </a:prstGeom>
          <a:solidFill>
            <a:srgbClr val="E2EAF4">
              <a:alpha val="6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20"/>
          <p:cNvGrpSpPr/>
          <p:nvPr/>
        </p:nvGrpSpPr>
        <p:grpSpPr>
          <a:xfrm>
            <a:off x="539850" y="14389600"/>
            <a:ext cx="4722600" cy="834940"/>
            <a:chOff x="24969250" y="3796750"/>
            <a:chExt cx="4722600" cy="834940"/>
          </a:xfrm>
        </p:grpSpPr>
        <p:sp>
          <p:nvSpPr>
            <p:cNvPr id="1060" name="Google Shape;1060;p20"/>
            <p:cNvSpPr txBox="1"/>
            <p:nvPr/>
          </p:nvSpPr>
          <p:spPr>
            <a:xfrm>
              <a:off x="24969250" y="3796750"/>
              <a:ext cx="47226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Process</a:t>
              </a:r>
              <a:endParaRPr sz="4800">
                <a:latin typeface="Source Sans Pro"/>
                <a:ea typeface="Source Sans Pro"/>
                <a:cs typeface="Source Sans Pro"/>
                <a:sym typeface="Source Sans Pro"/>
              </a:endParaRPr>
            </a:p>
          </p:txBody>
        </p:sp>
        <p:sp>
          <p:nvSpPr>
            <p:cNvPr id="1061" name="Google Shape;1061;p20"/>
            <p:cNvSpPr/>
            <p:nvPr/>
          </p:nvSpPr>
          <p:spPr>
            <a:xfrm>
              <a:off x="24997827" y="4586090"/>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20"/>
          <p:cNvGrpSpPr/>
          <p:nvPr/>
        </p:nvGrpSpPr>
        <p:grpSpPr>
          <a:xfrm>
            <a:off x="25008800" y="15944625"/>
            <a:ext cx="4722600" cy="834940"/>
            <a:chOff x="24969250" y="3796750"/>
            <a:chExt cx="4722600" cy="834940"/>
          </a:xfrm>
        </p:grpSpPr>
        <p:sp>
          <p:nvSpPr>
            <p:cNvPr id="1063" name="Google Shape;1063;p20"/>
            <p:cNvSpPr txBox="1"/>
            <p:nvPr/>
          </p:nvSpPr>
          <p:spPr>
            <a:xfrm>
              <a:off x="24969250" y="3796750"/>
              <a:ext cx="4722600" cy="822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4800">
                  <a:latin typeface="Source Sans Pro"/>
                  <a:ea typeface="Source Sans Pro"/>
                  <a:cs typeface="Source Sans Pro"/>
                  <a:sym typeface="Source Sans Pro"/>
                </a:rPr>
                <a:t>?!?!?!</a:t>
              </a:r>
              <a:endParaRPr sz="4800">
                <a:latin typeface="Source Sans Pro"/>
                <a:ea typeface="Source Sans Pro"/>
                <a:cs typeface="Source Sans Pro"/>
                <a:sym typeface="Source Sans Pro"/>
              </a:endParaRPr>
            </a:p>
          </p:txBody>
        </p:sp>
        <p:sp>
          <p:nvSpPr>
            <p:cNvPr id="1064" name="Google Shape;1064;p20"/>
            <p:cNvSpPr/>
            <p:nvPr/>
          </p:nvSpPr>
          <p:spPr>
            <a:xfrm>
              <a:off x="24997827" y="4586090"/>
              <a:ext cx="4265400" cy="4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8" name="Shape 1068"/>
        <p:cNvGrpSpPr/>
        <p:nvPr/>
      </p:nvGrpSpPr>
      <p:grpSpPr>
        <a:xfrm>
          <a:off x="0" y="0"/>
          <a:ext cx="0" cy="0"/>
          <a:chOff x="0" y="0"/>
          <a:chExt cx="0" cy="0"/>
        </a:xfrm>
      </p:grpSpPr>
      <p:sp>
        <p:nvSpPr>
          <p:cNvPr id="1069" name="Google Shape;1069;p21"/>
          <p:cNvSpPr/>
          <p:nvPr/>
        </p:nvSpPr>
        <p:spPr>
          <a:xfrm rot="-8099308">
            <a:off x="30186548" y="12868961"/>
            <a:ext cx="2106471" cy="2203628"/>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rot="2700000">
            <a:off x="28607463" y="14421976"/>
            <a:ext cx="2106471" cy="2279147"/>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30807750" y="15120225"/>
            <a:ext cx="5062200" cy="4206300"/>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30790975" y="5374900"/>
            <a:ext cx="5062200" cy="4206300"/>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30790975" y="20051188"/>
            <a:ext cx="5062200" cy="4114800"/>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25015275" y="15112025"/>
            <a:ext cx="5062200" cy="4206300"/>
          </a:xfrm>
          <a:prstGeom prst="rect">
            <a:avLst/>
          </a:prstGeom>
          <a:solidFill>
            <a:srgbClr val="FFFFFF"/>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24965625" y="20008988"/>
            <a:ext cx="5062200" cy="4206300"/>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30790975" y="10227125"/>
            <a:ext cx="5062200" cy="4206300"/>
          </a:xfrm>
          <a:prstGeom prst="rect">
            <a:avLst/>
          </a:prstGeom>
          <a:solidFill>
            <a:srgbClr val="FFFFFF"/>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1"/>
          <p:cNvSpPr/>
          <p:nvPr/>
        </p:nvSpPr>
        <p:spPr>
          <a:xfrm>
            <a:off x="24997825" y="10227125"/>
            <a:ext cx="5062200" cy="4206300"/>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1"/>
          <p:cNvSpPr/>
          <p:nvPr/>
        </p:nvSpPr>
        <p:spPr>
          <a:xfrm>
            <a:off x="24997825" y="5374900"/>
            <a:ext cx="5067600" cy="4206300"/>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12252900" y="3886213"/>
            <a:ext cx="12070200" cy="20962500"/>
          </a:xfrm>
          <a:prstGeom prst="rect">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0" y="24848825"/>
            <a:ext cx="36576000" cy="25833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81" name="Google Shape;1081;p21"/>
          <p:cNvSpPr/>
          <p:nvPr/>
        </p:nvSpPr>
        <p:spPr>
          <a:xfrm>
            <a:off x="-381000" y="-272700"/>
            <a:ext cx="37240200" cy="4158900"/>
          </a:xfrm>
          <a:prstGeom prst="rect">
            <a:avLst/>
          </a:prstGeom>
          <a:noFill/>
          <a:ln cap="flat" cmpd="sng" w="38100">
            <a:solidFill>
              <a:srgbClr val="3D85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82" name="Google Shape;1082;p21"/>
          <p:cNvSpPr txBox="1"/>
          <p:nvPr/>
        </p:nvSpPr>
        <p:spPr>
          <a:xfrm>
            <a:off x="457200" y="228600"/>
            <a:ext cx="22174200" cy="14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7200"/>
              <a:buFont typeface="Arial"/>
              <a:buNone/>
            </a:pPr>
            <a:r>
              <a:rPr b="1" lang="en-US" sz="9600">
                <a:solidFill>
                  <a:schemeClr val="dk2"/>
                </a:solidFill>
                <a:latin typeface="Source Sans Pro"/>
                <a:ea typeface="Source Sans Pro"/>
                <a:cs typeface="Source Sans Pro"/>
                <a:sym typeface="Source Sans Pro"/>
              </a:rPr>
              <a:t>InfoKiosk / E-Bulletin</a:t>
            </a:r>
            <a:endParaRPr b="1" i="0" sz="9600" u="none" cap="none" strike="noStrike">
              <a:solidFill>
                <a:schemeClr val="dk2"/>
              </a:solidFill>
              <a:latin typeface="Source Sans Pro"/>
              <a:ea typeface="Source Sans Pro"/>
              <a:cs typeface="Source Sans Pro"/>
              <a:sym typeface="Source Sans Pro"/>
            </a:endParaRPr>
          </a:p>
        </p:txBody>
      </p:sp>
      <p:sp>
        <p:nvSpPr>
          <p:cNvPr id="1083" name="Google Shape;1083;p21"/>
          <p:cNvSpPr txBox="1"/>
          <p:nvPr/>
        </p:nvSpPr>
        <p:spPr>
          <a:xfrm>
            <a:off x="381000" y="1905000"/>
            <a:ext cx="21336000" cy="68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5200">
                <a:solidFill>
                  <a:schemeClr val="dk1"/>
                </a:solidFill>
                <a:latin typeface="Syncopate"/>
                <a:ea typeface="Syncopate"/>
                <a:cs typeface="Syncopate"/>
                <a:sym typeface="Syncopate"/>
              </a:rPr>
              <a:t>Celestial Orca</a:t>
            </a:r>
            <a:endParaRPr sz="5200">
              <a:solidFill>
                <a:schemeClr val="dk1"/>
              </a:solidFill>
              <a:latin typeface="Syncopate"/>
              <a:ea typeface="Syncopate"/>
              <a:cs typeface="Syncopate"/>
              <a:sym typeface="Syncopate"/>
            </a:endParaRPr>
          </a:p>
        </p:txBody>
      </p:sp>
      <p:pic>
        <p:nvPicPr>
          <p:cNvPr descr="SE-Logo-Blue-Stacked" id="1084" name="Google Shape;1084;p21"/>
          <p:cNvPicPr preferRelativeResize="0"/>
          <p:nvPr/>
        </p:nvPicPr>
        <p:blipFill rotWithShape="1">
          <a:blip r:embed="rId3">
            <a:alphaModFix/>
          </a:blip>
          <a:srcRect b="0" l="0" r="0" t="0"/>
          <a:stretch/>
        </p:blipFill>
        <p:spPr>
          <a:xfrm>
            <a:off x="29657050" y="263549"/>
            <a:ext cx="2635250" cy="3200399"/>
          </a:xfrm>
          <a:prstGeom prst="rect">
            <a:avLst/>
          </a:prstGeom>
          <a:noFill/>
          <a:ln>
            <a:noFill/>
          </a:ln>
        </p:spPr>
      </p:pic>
      <p:sp>
        <p:nvSpPr>
          <p:cNvPr id="1085" name="Google Shape;1085;p21"/>
          <p:cNvSpPr txBox="1"/>
          <p:nvPr/>
        </p:nvSpPr>
        <p:spPr>
          <a:xfrm>
            <a:off x="381000" y="2667000"/>
            <a:ext cx="15243600" cy="68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chemeClr val="dk1"/>
                </a:solidFill>
                <a:latin typeface="Syncopate"/>
                <a:ea typeface="Syncopate"/>
                <a:cs typeface="Syncopate"/>
                <a:sym typeface="Syncopate"/>
              </a:rPr>
              <a:t>Philip Bedward - Daniel Cox - Matthew Dunn - Aaron LIu</a:t>
            </a:r>
            <a:endParaRPr sz="3000">
              <a:solidFill>
                <a:schemeClr val="dk1"/>
              </a:solidFill>
              <a:latin typeface="Syncopate"/>
              <a:ea typeface="Syncopate"/>
              <a:cs typeface="Syncopate"/>
              <a:sym typeface="Syncopate"/>
            </a:endParaRPr>
          </a:p>
          <a:p>
            <a:pPr indent="0" lvl="0" marL="0" marR="0" rtl="0" algn="l">
              <a:lnSpc>
                <a:spcPct val="100000"/>
              </a:lnSpc>
              <a:spcBef>
                <a:spcPts val="0"/>
              </a:spcBef>
              <a:spcAft>
                <a:spcPts val="0"/>
              </a:spcAft>
              <a:buNone/>
            </a:pPr>
            <a:r>
              <a:rPr lang="en-US" sz="3000">
                <a:solidFill>
                  <a:schemeClr val="dk1"/>
                </a:solidFill>
                <a:latin typeface="Syncopate"/>
                <a:ea typeface="Syncopate"/>
                <a:cs typeface="Syncopate"/>
                <a:sym typeface="Syncopate"/>
              </a:rPr>
              <a:t>project coaCh: Kal Rabb</a:t>
            </a:r>
            <a:endParaRPr sz="3000">
              <a:solidFill>
                <a:schemeClr val="dk1"/>
              </a:solidFill>
              <a:latin typeface="Syncopate"/>
              <a:ea typeface="Syncopate"/>
              <a:cs typeface="Syncopate"/>
              <a:sym typeface="Syncopate"/>
            </a:endParaRPr>
          </a:p>
        </p:txBody>
      </p:sp>
      <p:pic>
        <p:nvPicPr>
          <p:cNvPr id="1086" name="Google Shape;1086;p21"/>
          <p:cNvPicPr preferRelativeResize="0"/>
          <p:nvPr/>
        </p:nvPicPr>
        <p:blipFill rotWithShape="1">
          <a:blip r:embed="rId4">
            <a:alphaModFix/>
          </a:blip>
          <a:srcRect b="48387" l="0" r="0" t="0"/>
          <a:stretch/>
        </p:blipFill>
        <p:spPr>
          <a:xfrm>
            <a:off x="33019825" y="101775"/>
            <a:ext cx="2972425" cy="1524000"/>
          </a:xfrm>
          <a:prstGeom prst="rect">
            <a:avLst/>
          </a:prstGeom>
          <a:noFill/>
          <a:ln>
            <a:noFill/>
          </a:ln>
        </p:spPr>
      </p:pic>
      <p:pic>
        <p:nvPicPr>
          <p:cNvPr id="1087" name="Google Shape;1087;p21"/>
          <p:cNvPicPr preferRelativeResize="0"/>
          <p:nvPr/>
        </p:nvPicPr>
        <p:blipFill>
          <a:blip r:embed="rId5">
            <a:alphaModFix/>
          </a:blip>
          <a:stretch>
            <a:fillRect/>
          </a:stretch>
        </p:blipFill>
        <p:spPr>
          <a:xfrm>
            <a:off x="25734500" y="-26020"/>
            <a:ext cx="3572628" cy="3794760"/>
          </a:xfrm>
          <a:prstGeom prst="rect">
            <a:avLst/>
          </a:prstGeom>
          <a:noFill/>
          <a:ln>
            <a:noFill/>
          </a:ln>
        </p:spPr>
      </p:pic>
      <p:pic>
        <p:nvPicPr>
          <p:cNvPr id="1088" name="Google Shape;1088;p21"/>
          <p:cNvPicPr preferRelativeResize="0"/>
          <p:nvPr/>
        </p:nvPicPr>
        <p:blipFill>
          <a:blip r:embed="rId6">
            <a:alphaModFix/>
          </a:blip>
          <a:stretch>
            <a:fillRect/>
          </a:stretch>
        </p:blipFill>
        <p:spPr>
          <a:xfrm>
            <a:off x="12898575" y="17770250"/>
            <a:ext cx="4955451" cy="3198074"/>
          </a:xfrm>
          <a:prstGeom prst="rect">
            <a:avLst/>
          </a:prstGeom>
          <a:noFill/>
          <a:ln>
            <a:noFill/>
          </a:ln>
        </p:spPr>
      </p:pic>
      <p:pic>
        <p:nvPicPr>
          <p:cNvPr id="1089" name="Google Shape;1089;p21"/>
          <p:cNvPicPr preferRelativeResize="0"/>
          <p:nvPr/>
        </p:nvPicPr>
        <p:blipFill>
          <a:blip r:embed="rId7">
            <a:alphaModFix/>
          </a:blip>
          <a:stretch>
            <a:fillRect/>
          </a:stretch>
        </p:blipFill>
        <p:spPr>
          <a:xfrm>
            <a:off x="12898575" y="7658275"/>
            <a:ext cx="4955449" cy="3200400"/>
          </a:xfrm>
          <a:prstGeom prst="rect">
            <a:avLst/>
          </a:prstGeom>
          <a:noFill/>
          <a:ln>
            <a:noFill/>
          </a:ln>
        </p:spPr>
      </p:pic>
      <p:pic>
        <p:nvPicPr>
          <p:cNvPr id="1090" name="Google Shape;1090;p21"/>
          <p:cNvPicPr preferRelativeResize="0"/>
          <p:nvPr/>
        </p:nvPicPr>
        <p:blipFill>
          <a:blip r:embed="rId8">
            <a:alphaModFix/>
          </a:blip>
          <a:stretch>
            <a:fillRect/>
          </a:stretch>
        </p:blipFill>
        <p:spPr>
          <a:xfrm>
            <a:off x="950988" y="14412689"/>
            <a:ext cx="615277" cy="1265700"/>
          </a:xfrm>
          <a:prstGeom prst="rect">
            <a:avLst/>
          </a:prstGeom>
          <a:noFill/>
          <a:ln>
            <a:noFill/>
          </a:ln>
        </p:spPr>
      </p:pic>
      <p:pic>
        <p:nvPicPr>
          <p:cNvPr id="1091" name="Google Shape;1091;p21"/>
          <p:cNvPicPr preferRelativeResize="0"/>
          <p:nvPr/>
        </p:nvPicPr>
        <p:blipFill>
          <a:blip r:embed="rId9">
            <a:alphaModFix/>
          </a:blip>
          <a:stretch>
            <a:fillRect/>
          </a:stretch>
        </p:blipFill>
        <p:spPr>
          <a:xfrm>
            <a:off x="9609579" y="12755676"/>
            <a:ext cx="1968596" cy="1356000"/>
          </a:xfrm>
          <a:prstGeom prst="rect">
            <a:avLst/>
          </a:prstGeom>
          <a:noFill/>
          <a:ln>
            <a:noFill/>
          </a:ln>
        </p:spPr>
      </p:pic>
      <p:pic>
        <p:nvPicPr>
          <p:cNvPr id="1092" name="Google Shape;1092;p21"/>
          <p:cNvPicPr preferRelativeResize="0"/>
          <p:nvPr/>
        </p:nvPicPr>
        <p:blipFill>
          <a:blip r:embed="rId10">
            <a:alphaModFix/>
          </a:blip>
          <a:stretch>
            <a:fillRect/>
          </a:stretch>
        </p:blipFill>
        <p:spPr>
          <a:xfrm>
            <a:off x="9592125" y="15750200"/>
            <a:ext cx="1968600" cy="1607026"/>
          </a:xfrm>
          <a:prstGeom prst="rect">
            <a:avLst/>
          </a:prstGeom>
          <a:noFill/>
          <a:ln>
            <a:noFill/>
          </a:ln>
        </p:spPr>
      </p:pic>
      <p:pic>
        <p:nvPicPr>
          <p:cNvPr id="1093" name="Google Shape;1093;p21"/>
          <p:cNvPicPr preferRelativeResize="0"/>
          <p:nvPr/>
        </p:nvPicPr>
        <p:blipFill>
          <a:blip r:embed="rId11">
            <a:alphaModFix/>
          </a:blip>
          <a:stretch>
            <a:fillRect/>
          </a:stretch>
        </p:blipFill>
        <p:spPr>
          <a:xfrm>
            <a:off x="34444200" y="25378475"/>
            <a:ext cx="1501588" cy="1524000"/>
          </a:xfrm>
          <a:prstGeom prst="rect">
            <a:avLst/>
          </a:prstGeom>
          <a:noFill/>
          <a:ln>
            <a:noFill/>
          </a:ln>
        </p:spPr>
      </p:pic>
      <p:pic>
        <p:nvPicPr>
          <p:cNvPr id="1094" name="Google Shape;1094;p21"/>
          <p:cNvPicPr preferRelativeResize="0"/>
          <p:nvPr/>
        </p:nvPicPr>
        <p:blipFill>
          <a:blip r:embed="rId12">
            <a:alphaModFix/>
          </a:blip>
          <a:stretch>
            <a:fillRect/>
          </a:stretch>
        </p:blipFill>
        <p:spPr>
          <a:xfrm>
            <a:off x="25176911" y="20185142"/>
            <a:ext cx="1828801" cy="2136038"/>
          </a:xfrm>
          <a:prstGeom prst="rect">
            <a:avLst/>
          </a:prstGeom>
          <a:noFill/>
          <a:ln>
            <a:noFill/>
          </a:ln>
        </p:spPr>
      </p:pic>
      <p:pic>
        <p:nvPicPr>
          <p:cNvPr id="1095" name="Google Shape;1095;p21"/>
          <p:cNvPicPr preferRelativeResize="0"/>
          <p:nvPr/>
        </p:nvPicPr>
        <p:blipFill>
          <a:blip r:embed="rId13">
            <a:alphaModFix/>
          </a:blip>
          <a:stretch>
            <a:fillRect/>
          </a:stretch>
        </p:blipFill>
        <p:spPr>
          <a:xfrm>
            <a:off x="25209088" y="10363758"/>
            <a:ext cx="1828800" cy="2216506"/>
          </a:xfrm>
          <a:prstGeom prst="rect">
            <a:avLst/>
          </a:prstGeom>
          <a:noFill/>
          <a:ln>
            <a:noFill/>
          </a:ln>
        </p:spPr>
      </p:pic>
      <p:pic>
        <p:nvPicPr>
          <p:cNvPr id="1096" name="Google Shape;1096;p21"/>
          <p:cNvPicPr preferRelativeResize="0"/>
          <p:nvPr/>
        </p:nvPicPr>
        <p:blipFill>
          <a:blip r:embed="rId14">
            <a:alphaModFix/>
          </a:blip>
          <a:stretch>
            <a:fillRect/>
          </a:stretch>
        </p:blipFill>
        <p:spPr>
          <a:xfrm>
            <a:off x="31001450" y="10363758"/>
            <a:ext cx="1828800" cy="2216506"/>
          </a:xfrm>
          <a:prstGeom prst="rect">
            <a:avLst/>
          </a:prstGeom>
          <a:noFill/>
          <a:ln>
            <a:noFill/>
          </a:ln>
        </p:spPr>
      </p:pic>
      <p:pic>
        <p:nvPicPr>
          <p:cNvPr id="1097" name="Google Shape;1097;p21"/>
          <p:cNvPicPr preferRelativeResize="0"/>
          <p:nvPr/>
        </p:nvPicPr>
        <p:blipFill>
          <a:blip r:embed="rId15">
            <a:alphaModFix/>
          </a:blip>
          <a:stretch>
            <a:fillRect/>
          </a:stretch>
        </p:blipFill>
        <p:spPr>
          <a:xfrm>
            <a:off x="31001450" y="5523238"/>
            <a:ext cx="1828800" cy="2210819"/>
          </a:xfrm>
          <a:prstGeom prst="rect">
            <a:avLst/>
          </a:prstGeom>
          <a:noFill/>
          <a:ln>
            <a:noFill/>
          </a:ln>
        </p:spPr>
      </p:pic>
      <p:pic>
        <p:nvPicPr>
          <p:cNvPr id="1098" name="Google Shape;1098;p21"/>
          <p:cNvPicPr preferRelativeResize="0"/>
          <p:nvPr/>
        </p:nvPicPr>
        <p:blipFill>
          <a:blip r:embed="rId16">
            <a:alphaModFix/>
          </a:blip>
          <a:stretch>
            <a:fillRect/>
          </a:stretch>
        </p:blipFill>
        <p:spPr>
          <a:xfrm>
            <a:off x="31019025" y="15439981"/>
            <a:ext cx="1828799" cy="1837944"/>
          </a:xfrm>
          <a:prstGeom prst="rect">
            <a:avLst/>
          </a:prstGeom>
          <a:noFill/>
          <a:ln>
            <a:noFill/>
          </a:ln>
        </p:spPr>
      </p:pic>
      <p:pic>
        <p:nvPicPr>
          <p:cNvPr id="1099" name="Google Shape;1099;p21"/>
          <p:cNvPicPr preferRelativeResize="0"/>
          <p:nvPr/>
        </p:nvPicPr>
        <p:blipFill>
          <a:blip r:embed="rId17">
            <a:alphaModFix/>
          </a:blip>
          <a:stretch>
            <a:fillRect/>
          </a:stretch>
        </p:blipFill>
        <p:spPr>
          <a:xfrm>
            <a:off x="25209108" y="5527308"/>
            <a:ext cx="1828801" cy="2202688"/>
          </a:xfrm>
          <a:prstGeom prst="rect">
            <a:avLst/>
          </a:prstGeom>
          <a:noFill/>
          <a:ln>
            <a:noFill/>
          </a:ln>
        </p:spPr>
      </p:pic>
      <p:pic>
        <p:nvPicPr>
          <p:cNvPr id="1100" name="Google Shape;1100;p21"/>
          <p:cNvPicPr preferRelativeResize="0"/>
          <p:nvPr/>
        </p:nvPicPr>
        <p:blipFill>
          <a:blip r:embed="rId18">
            <a:alphaModFix/>
          </a:blip>
          <a:stretch>
            <a:fillRect/>
          </a:stretch>
        </p:blipFill>
        <p:spPr>
          <a:xfrm>
            <a:off x="31001445" y="20254826"/>
            <a:ext cx="1828798" cy="2070200"/>
          </a:xfrm>
          <a:prstGeom prst="rect">
            <a:avLst/>
          </a:prstGeom>
          <a:noFill/>
          <a:ln>
            <a:noFill/>
          </a:ln>
        </p:spPr>
      </p:pic>
      <p:pic>
        <p:nvPicPr>
          <p:cNvPr id="1101" name="Google Shape;1101;p21"/>
          <p:cNvPicPr preferRelativeResize="0"/>
          <p:nvPr/>
        </p:nvPicPr>
        <p:blipFill>
          <a:blip r:embed="rId19">
            <a:alphaModFix/>
          </a:blip>
          <a:stretch>
            <a:fillRect/>
          </a:stretch>
        </p:blipFill>
        <p:spPr>
          <a:xfrm>
            <a:off x="563676" y="11194998"/>
            <a:ext cx="1389900" cy="1355992"/>
          </a:xfrm>
          <a:prstGeom prst="rect">
            <a:avLst/>
          </a:prstGeom>
          <a:noFill/>
          <a:ln>
            <a:noFill/>
          </a:ln>
        </p:spPr>
      </p:pic>
      <p:sp>
        <p:nvSpPr>
          <p:cNvPr id="1102" name="Google Shape;1102;p21"/>
          <p:cNvSpPr txBox="1"/>
          <p:nvPr/>
        </p:nvSpPr>
        <p:spPr>
          <a:xfrm>
            <a:off x="27225175" y="5451100"/>
            <a:ext cx="2834700" cy="979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Cloudfront</a:t>
            </a:r>
            <a:endParaRPr b="1" sz="2800">
              <a:latin typeface="Source Sans Pro"/>
              <a:ea typeface="Source Sans Pro"/>
              <a:cs typeface="Source Sans Pro"/>
              <a:sym typeface="Source Sans Pro"/>
            </a:endParaRPr>
          </a:p>
        </p:txBody>
      </p:sp>
      <p:sp>
        <p:nvSpPr>
          <p:cNvPr id="1103" name="Google Shape;1103;p21"/>
          <p:cNvSpPr txBox="1"/>
          <p:nvPr/>
        </p:nvSpPr>
        <p:spPr>
          <a:xfrm>
            <a:off x="33014050" y="5489200"/>
            <a:ext cx="2834700" cy="979200"/>
          </a:xfrm>
          <a:prstGeom prst="rect">
            <a:avLst/>
          </a:prstGeom>
          <a:noFill/>
          <a:ln>
            <a:noFill/>
          </a:ln>
        </p:spPr>
        <p:txBody>
          <a:bodyPr anchorCtr="0" anchor="t" bIns="91425" lIns="0" spcFirstLastPara="1" rIns="91425"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a:t>
            </a:r>
            <a:endParaRPr b="1" sz="2800">
              <a:latin typeface="Source Sans Pro"/>
              <a:ea typeface="Source Sans Pro"/>
              <a:cs typeface="Source Sans Pro"/>
              <a:sym typeface="Source Sans Pro"/>
            </a:endParaRPr>
          </a:p>
          <a:p>
            <a:pPr indent="0" lvl="0" marL="0" rtl="0" algn="l">
              <a:spcBef>
                <a:spcPts val="0"/>
              </a:spcBef>
              <a:spcAft>
                <a:spcPts val="0"/>
              </a:spcAft>
              <a:buNone/>
            </a:pPr>
            <a:r>
              <a:rPr b="1" lang="en-US" sz="2800">
                <a:latin typeface="Source Sans Pro"/>
                <a:ea typeface="Source Sans Pro"/>
                <a:cs typeface="Source Sans Pro"/>
                <a:sym typeface="Source Sans Pro"/>
              </a:rPr>
              <a:t>S3</a:t>
            </a:r>
            <a:endParaRPr b="1" sz="2800">
              <a:latin typeface="Source Sans Pro"/>
              <a:ea typeface="Source Sans Pro"/>
              <a:cs typeface="Source Sans Pro"/>
              <a:sym typeface="Source Sans Pro"/>
            </a:endParaRPr>
          </a:p>
        </p:txBody>
      </p:sp>
      <p:sp>
        <p:nvSpPr>
          <p:cNvPr id="1104" name="Google Shape;1104;p21"/>
          <p:cNvSpPr txBox="1"/>
          <p:nvPr/>
        </p:nvSpPr>
        <p:spPr>
          <a:xfrm>
            <a:off x="27225175" y="10303975"/>
            <a:ext cx="2834700" cy="979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API Gateway</a:t>
            </a:r>
            <a:endParaRPr b="1" sz="2800">
              <a:latin typeface="Source Sans Pro"/>
              <a:ea typeface="Source Sans Pro"/>
              <a:cs typeface="Source Sans Pro"/>
              <a:sym typeface="Source Sans Pro"/>
            </a:endParaRPr>
          </a:p>
        </p:txBody>
      </p:sp>
      <p:sp>
        <p:nvSpPr>
          <p:cNvPr id="1105" name="Google Shape;1105;p21"/>
          <p:cNvSpPr txBox="1"/>
          <p:nvPr/>
        </p:nvSpPr>
        <p:spPr>
          <a:xfrm>
            <a:off x="33017075" y="10363750"/>
            <a:ext cx="2834700" cy="979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AWS </a:t>
            </a:r>
            <a:endParaRPr b="1" sz="2800">
              <a:latin typeface="Source Sans Pro"/>
              <a:ea typeface="Source Sans Pro"/>
              <a:cs typeface="Source Sans Pro"/>
              <a:sym typeface="Source Sans Pro"/>
            </a:endParaRPr>
          </a:p>
          <a:p>
            <a:pPr indent="0" lvl="0" marL="0" rtl="0" algn="l">
              <a:spcBef>
                <a:spcPts val="0"/>
              </a:spcBef>
              <a:spcAft>
                <a:spcPts val="0"/>
              </a:spcAft>
              <a:buNone/>
            </a:pPr>
            <a:r>
              <a:rPr b="1" lang="en-US" sz="2800">
                <a:latin typeface="Source Sans Pro"/>
                <a:ea typeface="Source Sans Pro"/>
                <a:cs typeface="Source Sans Pro"/>
                <a:sym typeface="Source Sans Pro"/>
              </a:rPr>
              <a:t>Lambda</a:t>
            </a:r>
            <a:endParaRPr b="1" sz="2800">
              <a:latin typeface="Source Sans Pro"/>
              <a:ea typeface="Source Sans Pro"/>
              <a:cs typeface="Source Sans Pro"/>
              <a:sym typeface="Source Sans Pro"/>
            </a:endParaRPr>
          </a:p>
        </p:txBody>
      </p:sp>
      <p:sp>
        <p:nvSpPr>
          <p:cNvPr id="1106" name="Google Shape;1106;p21"/>
          <p:cNvSpPr txBox="1"/>
          <p:nvPr/>
        </p:nvSpPr>
        <p:spPr>
          <a:xfrm>
            <a:off x="27192975" y="20115013"/>
            <a:ext cx="2834700" cy="979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a:t>
            </a:r>
            <a:endParaRPr b="1" sz="2800">
              <a:latin typeface="Source Sans Pro"/>
              <a:ea typeface="Source Sans Pro"/>
              <a:cs typeface="Source Sans Pro"/>
              <a:sym typeface="Source Sans Pro"/>
            </a:endParaRPr>
          </a:p>
          <a:p>
            <a:pPr indent="0" lvl="0" marL="0" rtl="0" algn="l">
              <a:spcBef>
                <a:spcPts val="0"/>
              </a:spcBef>
              <a:spcAft>
                <a:spcPts val="0"/>
              </a:spcAft>
              <a:buNone/>
            </a:pPr>
            <a:r>
              <a:rPr b="1" lang="en-US" sz="2800">
                <a:latin typeface="Source Sans Pro"/>
                <a:ea typeface="Source Sans Pro"/>
                <a:cs typeface="Source Sans Pro"/>
                <a:sym typeface="Source Sans Pro"/>
              </a:rPr>
              <a:t>Cognito</a:t>
            </a:r>
            <a:endParaRPr b="1" sz="2800">
              <a:latin typeface="Source Sans Pro"/>
              <a:ea typeface="Source Sans Pro"/>
              <a:cs typeface="Source Sans Pro"/>
              <a:sym typeface="Source Sans Pro"/>
            </a:endParaRPr>
          </a:p>
        </p:txBody>
      </p:sp>
      <p:sp>
        <p:nvSpPr>
          <p:cNvPr id="1107" name="Google Shape;1107;p21"/>
          <p:cNvSpPr txBox="1"/>
          <p:nvPr/>
        </p:nvSpPr>
        <p:spPr>
          <a:xfrm>
            <a:off x="27241375" y="15233013"/>
            <a:ext cx="2834700" cy="978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AWS </a:t>
            </a:r>
            <a:endParaRPr b="1" sz="2800">
              <a:latin typeface="Source Sans Pro"/>
              <a:ea typeface="Source Sans Pro"/>
              <a:cs typeface="Source Sans Pro"/>
              <a:sym typeface="Source Sans Pro"/>
            </a:endParaRPr>
          </a:p>
          <a:p>
            <a:pPr indent="0" lvl="0" marL="0" rtl="0" algn="l">
              <a:spcBef>
                <a:spcPts val="0"/>
              </a:spcBef>
              <a:spcAft>
                <a:spcPts val="0"/>
              </a:spcAft>
              <a:buNone/>
            </a:pPr>
            <a:r>
              <a:rPr b="1" lang="en-US" sz="2800">
                <a:latin typeface="Source Sans Pro"/>
                <a:ea typeface="Source Sans Pro"/>
                <a:cs typeface="Source Sans Pro"/>
                <a:sym typeface="Source Sans Pro"/>
              </a:rPr>
              <a:t>IoT</a:t>
            </a:r>
            <a:endParaRPr b="1" sz="2800">
              <a:latin typeface="Source Sans Pro"/>
              <a:ea typeface="Source Sans Pro"/>
              <a:cs typeface="Source Sans Pro"/>
              <a:sym typeface="Source Sans Pro"/>
            </a:endParaRPr>
          </a:p>
        </p:txBody>
      </p:sp>
      <p:sp>
        <p:nvSpPr>
          <p:cNvPr id="1108" name="Google Shape;1108;p21"/>
          <p:cNvSpPr txBox="1"/>
          <p:nvPr/>
        </p:nvSpPr>
        <p:spPr>
          <a:xfrm>
            <a:off x="33035100" y="15192325"/>
            <a:ext cx="2834700" cy="979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 </a:t>
            </a:r>
            <a:endParaRPr b="1" sz="2800">
              <a:latin typeface="Source Sans Pro"/>
              <a:ea typeface="Source Sans Pro"/>
              <a:cs typeface="Source Sans Pro"/>
              <a:sym typeface="Source Sans Pro"/>
            </a:endParaRPr>
          </a:p>
          <a:p>
            <a:pPr indent="0" lvl="0" marL="0" rtl="0" algn="l">
              <a:spcBef>
                <a:spcPts val="0"/>
              </a:spcBef>
              <a:spcAft>
                <a:spcPts val="0"/>
              </a:spcAft>
              <a:buNone/>
            </a:pPr>
            <a:r>
              <a:rPr b="1" lang="en-US" sz="2800">
                <a:latin typeface="Source Sans Pro"/>
                <a:ea typeface="Source Sans Pro"/>
                <a:cs typeface="Source Sans Pro"/>
                <a:sym typeface="Source Sans Pro"/>
              </a:rPr>
              <a:t>SNS</a:t>
            </a:r>
            <a:endParaRPr b="1" sz="2800">
              <a:latin typeface="Source Sans Pro"/>
              <a:ea typeface="Source Sans Pro"/>
              <a:cs typeface="Source Sans Pro"/>
              <a:sym typeface="Source Sans Pro"/>
            </a:endParaRPr>
          </a:p>
        </p:txBody>
      </p:sp>
      <p:sp>
        <p:nvSpPr>
          <p:cNvPr id="1109" name="Google Shape;1109;p21"/>
          <p:cNvSpPr txBox="1"/>
          <p:nvPr/>
        </p:nvSpPr>
        <p:spPr>
          <a:xfrm>
            <a:off x="33017075" y="20123288"/>
            <a:ext cx="2834700" cy="9792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US" sz="2800">
                <a:latin typeface="Source Sans Pro"/>
                <a:ea typeface="Source Sans Pro"/>
                <a:cs typeface="Source Sans Pro"/>
                <a:sym typeface="Source Sans Pro"/>
              </a:rPr>
              <a:t>Amazon</a:t>
            </a:r>
            <a:endParaRPr b="1" sz="2800">
              <a:latin typeface="Source Sans Pro"/>
              <a:ea typeface="Source Sans Pro"/>
              <a:cs typeface="Source Sans Pro"/>
              <a:sym typeface="Source Sans Pro"/>
            </a:endParaRPr>
          </a:p>
          <a:p>
            <a:pPr indent="0" lvl="0" marL="0" rtl="0" algn="l">
              <a:spcBef>
                <a:spcPts val="0"/>
              </a:spcBef>
              <a:spcAft>
                <a:spcPts val="0"/>
              </a:spcAft>
              <a:buNone/>
            </a:pPr>
            <a:r>
              <a:rPr b="1" lang="en-US" sz="2800">
                <a:latin typeface="Source Sans Pro"/>
                <a:ea typeface="Source Sans Pro"/>
                <a:cs typeface="Source Sans Pro"/>
                <a:sym typeface="Source Sans Pro"/>
              </a:rPr>
              <a:t>RDS</a:t>
            </a:r>
            <a:endParaRPr b="1" sz="2800">
              <a:latin typeface="Source Sans Pro"/>
              <a:ea typeface="Source Sans Pro"/>
              <a:cs typeface="Source Sans Pro"/>
              <a:sym typeface="Source Sans Pro"/>
            </a:endParaRPr>
          </a:p>
        </p:txBody>
      </p:sp>
      <p:sp>
        <p:nvSpPr>
          <p:cNvPr id="1110" name="Google Shape;1110;p21"/>
          <p:cNvSpPr txBox="1"/>
          <p:nvPr/>
        </p:nvSpPr>
        <p:spPr>
          <a:xfrm>
            <a:off x="27235775" y="6392200"/>
            <a:ext cx="2834700" cy="1265700"/>
          </a:xfrm>
          <a:prstGeom prst="rect">
            <a:avLst/>
          </a:prstGeom>
          <a:noFill/>
          <a:ln>
            <a:noFill/>
          </a:ln>
        </p:spPr>
        <p:txBody>
          <a:bodyPr anchorCtr="0" anchor="t" bIns="0" lIns="0" spcFirstLastPara="1" rIns="0" wrap="square" tIns="0">
            <a:noAutofit/>
          </a:bodyPr>
          <a:lstStyle/>
          <a:p>
            <a:pPr indent="0" lvl="0" marL="0" marR="91440" rtl="0" algn="l">
              <a:spcBef>
                <a:spcPts val="0"/>
              </a:spcBef>
              <a:spcAft>
                <a:spcPts val="0"/>
              </a:spcAft>
              <a:buNone/>
            </a:pPr>
            <a:r>
              <a:rPr lang="en-US" sz="2200">
                <a:solidFill>
                  <a:srgbClr val="999999"/>
                </a:solidFill>
                <a:latin typeface="Source Sans Pro"/>
                <a:ea typeface="Source Sans Pro"/>
                <a:cs typeface="Source Sans Pro"/>
                <a:sym typeface="Source Sans Pro"/>
              </a:rPr>
              <a:t>A web service that uses “Edge Locations” to  make  distribution of static content faster.</a:t>
            </a:r>
            <a:endParaRPr sz="2200">
              <a:solidFill>
                <a:srgbClr val="999999"/>
              </a:solidFill>
              <a:latin typeface="Source Sans Pro"/>
              <a:ea typeface="Source Sans Pro"/>
              <a:cs typeface="Source Sans Pro"/>
              <a:sym typeface="Source Sans Pro"/>
            </a:endParaRPr>
          </a:p>
        </p:txBody>
      </p:sp>
      <p:sp>
        <p:nvSpPr>
          <p:cNvPr id="1111" name="Google Shape;1111;p21"/>
          <p:cNvSpPr txBox="1"/>
          <p:nvPr/>
        </p:nvSpPr>
        <p:spPr>
          <a:xfrm>
            <a:off x="33014050" y="6392200"/>
            <a:ext cx="2834700" cy="1265700"/>
          </a:xfrm>
          <a:prstGeom prst="rect">
            <a:avLst/>
          </a:prstGeom>
          <a:noFill/>
          <a:ln>
            <a:noFill/>
          </a:ln>
        </p:spPr>
        <p:txBody>
          <a:bodyPr anchorCtr="0" anchor="t" bIns="0" lIns="0" spcFirstLastPara="1" rIns="0" wrap="square" tIns="0">
            <a:noAutofit/>
          </a:bodyPr>
          <a:lstStyle/>
          <a:p>
            <a:pPr indent="0" lvl="0" marL="0" marR="91440" rtl="0" algn="l">
              <a:spcBef>
                <a:spcPts val="0"/>
              </a:spcBef>
              <a:spcAft>
                <a:spcPts val="0"/>
              </a:spcAft>
              <a:buNone/>
            </a:pPr>
            <a:r>
              <a:rPr lang="en-US" sz="2200">
                <a:solidFill>
                  <a:srgbClr val="999999"/>
                </a:solidFill>
                <a:latin typeface="Source Sans Pro"/>
                <a:ea typeface="Source Sans Pro"/>
                <a:cs typeface="Source Sans Pro"/>
                <a:sym typeface="Source Sans Pro"/>
              </a:rPr>
              <a:t>A cloud-based data storage that allows access to data from anywhere, anytime.</a:t>
            </a:r>
            <a:endParaRPr sz="2200">
              <a:solidFill>
                <a:srgbClr val="999999"/>
              </a:solidFill>
              <a:latin typeface="Source Sans Pro"/>
              <a:ea typeface="Source Sans Pro"/>
              <a:cs typeface="Source Sans Pro"/>
              <a:sym typeface="Source Sans Pro"/>
            </a:endParaRPr>
          </a:p>
        </p:txBody>
      </p:sp>
      <p:sp>
        <p:nvSpPr>
          <p:cNvPr id="1112" name="Google Shape;1112;p21"/>
          <p:cNvSpPr txBox="1"/>
          <p:nvPr/>
        </p:nvSpPr>
        <p:spPr>
          <a:xfrm>
            <a:off x="27225175" y="11181388"/>
            <a:ext cx="2834700" cy="1265700"/>
          </a:xfrm>
          <a:prstGeom prst="rect">
            <a:avLst/>
          </a:prstGeom>
          <a:noFill/>
          <a:ln>
            <a:noFill/>
          </a:ln>
        </p:spPr>
        <p:txBody>
          <a:bodyPr anchorCtr="0" anchor="t" bIns="0" lIns="0" spcFirstLastPara="1" rIns="0" wrap="square" tIns="0">
            <a:noAutofit/>
          </a:bodyPr>
          <a:lstStyle/>
          <a:p>
            <a:pPr indent="0" lvl="0" marL="0" marR="91440" rtl="0" algn="l">
              <a:spcBef>
                <a:spcPts val="0"/>
              </a:spcBef>
              <a:spcAft>
                <a:spcPts val="0"/>
              </a:spcAft>
              <a:buNone/>
            </a:pPr>
            <a:r>
              <a:rPr lang="en-US" sz="2200">
                <a:solidFill>
                  <a:srgbClr val="999999"/>
                </a:solidFill>
                <a:latin typeface="Source Sans Pro"/>
                <a:ea typeface="Source Sans Pro"/>
                <a:cs typeface="Source Sans Pro"/>
                <a:sym typeface="Source Sans Pro"/>
              </a:rPr>
              <a:t>A service for managing REST and WebSocket APIs that access AWS or other web services.</a:t>
            </a:r>
            <a:endParaRPr sz="2200">
              <a:solidFill>
                <a:srgbClr val="999999"/>
              </a:solidFill>
              <a:latin typeface="Source Sans Pro"/>
              <a:ea typeface="Source Sans Pro"/>
              <a:cs typeface="Source Sans Pro"/>
              <a:sym typeface="Source Sans Pro"/>
            </a:endParaRPr>
          </a:p>
        </p:txBody>
      </p:sp>
      <p:sp>
        <p:nvSpPr>
          <p:cNvPr id="1113" name="Google Shape;1113;p21"/>
          <p:cNvSpPr txBox="1"/>
          <p:nvPr/>
        </p:nvSpPr>
        <p:spPr>
          <a:xfrm>
            <a:off x="33014050" y="11206963"/>
            <a:ext cx="2834700" cy="1265700"/>
          </a:xfrm>
          <a:prstGeom prst="rect">
            <a:avLst/>
          </a:prstGeom>
          <a:noFill/>
          <a:ln>
            <a:noFill/>
          </a:ln>
        </p:spPr>
        <p:txBody>
          <a:bodyPr anchorCtr="0" anchor="t" bIns="0" lIns="0" spcFirstLastPara="1" rIns="0" wrap="square" tIns="0">
            <a:noAutofit/>
          </a:bodyPr>
          <a:lstStyle/>
          <a:p>
            <a:pPr indent="0" lvl="0" marL="0" marR="91440" rtl="0" algn="l">
              <a:spcBef>
                <a:spcPts val="0"/>
              </a:spcBef>
              <a:spcAft>
                <a:spcPts val="0"/>
              </a:spcAft>
              <a:buNone/>
            </a:pPr>
            <a:r>
              <a:rPr lang="en-US" sz="2200">
                <a:solidFill>
                  <a:srgbClr val="999999"/>
                </a:solidFill>
                <a:latin typeface="Source Sans Pro"/>
                <a:ea typeface="Source Sans Pro"/>
                <a:cs typeface="Source Sans Pro"/>
                <a:sym typeface="Source Sans Pro"/>
              </a:rPr>
              <a:t>A serverless compute service that only runs when called and scales to your needs.</a:t>
            </a:r>
            <a:endParaRPr sz="2200">
              <a:solidFill>
                <a:srgbClr val="999999"/>
              </a:solidFill>
              <a:latin typeface="Source Sans Pro"/>
              <a:ea typeface="Source Sans Pro"/>
              <a:cs typeface="Source Sans Pro"/>
              <a:sym typeface="Source Sans Pro"/>
            </a:endParaRPr>
          </a:p>
        </p:txBody>
      </p:sp>
      <p:sp>
        <p:nvSpPr>
          <p:cNvPr id="1114" name="Google Shape;1114;p21"/>
          <p:cNvSpPr txBox="1"/>
          <p:nvPr/>
        </p:nvSpPr>
        <p:spPr>
          <a:xfrm>
            <a:off x="27192975" y="21018013"/>
            <a:ext cx="2834700" cy="1265700"/>
          </a:xfrm>
          <a:prstGeom prst="rect">
            <a:avLst/>
          </a:prstGeom>
          <a:noFill/>
          <a:ln>
            <a:noFill/>
          </a:ln>
        </p:spPr>
        <p:txBody>
          <a:bodyPr anchorCtr="0" anchor="t" bIns="0" lIns="0" spcFirstLastPara="1" rIns="0" wrap="square" tIns="0">
            <a:noAutofit/>
          </a:bodyPr>
          <a:lstStyle/>
          <a:p>
            <a:pPr indent="0" lvl="0" marL="0" marR="91440" rtl="0" algn="l">
              <a:spcBef>
                <a:spcPts val="0"/>
              </a:spcBef>
              <a:spcAft>
                <a:spcPts val="0"/>
              </a:spcAft>
              <a:buNone/>
            </a:pPr>
            <a:r>
              <a:rPr lang="en-US" sz="2200">
                <a:solidFill>
                  <a:srgbClr val="999999"/>
                </a:solidFill>
                <a:latin typeface="Source Sans Pro"/>
                <a:ea typeface="Source Sans Pro"/>
                <a:cs typeface="Source Sans Pro"/>
                <a:sym typeface="Source Sans Pro"/>
              </a:rPr>
              <a:t>Authentication and authorization methods to access web and mobile apps.</a:t>
            </a:r>
            <a:endParaRPr sz="2200">
              <a:solidFill>
                <a:srgbClr val="999999"/>
              </a:solidFill>
              <a:latin typeface="Source Sans Pro"/>
              <a:ea typeface="Source Sans Pro"/>
              <a:cs typeface="Source Sans Pro"/>
              <a:sym typeface="Source Sans Pro"/>
            </a:endParaRPr>
          </a:p>
        </p:txBody>
      </p:sp>
      <p:pic>
        <p:nvPicPr>
          <p:cNvPr id="1115" name="Google Shape;1115;p21"/>
          <p:cNvPicPr preferRelativeResize="0"/>
          <p:nvPr/>
        </p:nvPicPr>
        <p:blipFill rotWithShape="1">
          <a:blip r:embed="rId20">
            <a:alphaModFix/>
          </a:blip>
          <a:srcRect b="2824" l="11242" r="11226" t="2701"/>
          <a:stretch/>
        </p:blipFill>
        <p:spPr>
          <a:xfrm>
            <a:off x="25225750" y="15299288"/>
            <a:ext cx="1828800" cy="2142836"/>
          </a:xfrm>
          <a:prstGeom prst="rect">
            <a:avLst/>
          </a:prstGeom>
          <a:noFill/>
          <a:ln>
            <a:noFill/>
          </a:ln>
        </p:spPr>
      </p:pic>
      <p:sp>
        <p:nvSpPr>
          <p:cNvPr id="1116" name="Google Shape;1116;p21"/>
          <p:cNvSpPr txBox="1"/>
          <p:nvPr/>
        </p:nvSpPr>
        <p:spPr>
          <a:xfrm>
            <a:off x="27238350" y="16135550"/>
            <a:ext cx="2834700" cy="1265700"/>
          </a:xfrm>
          <a:prstGeom prst="rect">
            <a:avLst/>
          </a:prstGeom>
          <a:noFill/>
          <a:ln>
            <a:noFill/>
          </a:ln>
        </p:spPr>
        <p:txBody>
          <a:bodyPr anchorCtr="0" anchor="t" bIns="0" lIns="0" spcFirstLastPara="1" rIns="0" wrap="square" tIns="0">
            <a:noAutofit/>
          </a:bodyPr>
          <a:lstStyle/>
          <a:p>
            <a:pPr indent="0" lvl="0" marL="0" marR="91440" rtl="0" algn="l">
              <a:spcBef>
                <a:spcPts val="0"/>
              </a:spcBef>
              <a:spcAft>
                <a:spcPts val="0"/>
              </a:spcAft>
              <a:buNone/>
            </a:pPr>
            <a:r>
              <a:rPr lang="en-US" sz="2200">
                <a:solidFill>
                  <a:srgbClr val="999999"/>
                </a:solidFill>
                <a:latin typeface="Source Sans Pro"/>
                <a:ea typeface="Source Sans Pro"/>
                <a:cs typeface="Source Sans Pro"/>
                <a:sym typeface="Source Sans Pro"/>
              </a:rPr>
              <a:t>A way to keep track of smart devices and allow them access to amazon web services.</a:t>
            </a:r>
            <a:endParaRPr sz="2200">
              <a:solidFill>
                <a:srgbClr val="999999"/>
              </a:solidFill>
              <a:latin typeface="Source Sans Pro"/>
              <a:ea typeface="Source Sans Pro"/>
              <a:cs typeface="Source Sans Pro"/>
              <a:sym typeface="Source Sans Pro"/>
            </a:endParaRPr>
          </a:p>
        </p:txBody>
      </p:sp>
      <p:sp>
        <p:nvSpPr>
          <p:cNvPr id="1117" name="Google Shape;1117;p21"/>
          <p:cNvSpPr txBox="1"/>
          <p:nvPr/>
        </p:nvSpPr>
        <p:spPr>
          <a:xfrm>
            <a:off x="33035100" y="16095313"/>
            <a:ext cx="2834700" cy="1265700"/>
          </a:xfrm>
          <a:prstGeom prst="rect">
            <a:avLst/>
          </a:prstGeom>
          <a:noFill/>
          <a:ln>
            <a:noFill/>
          </a:ln>
        </p:spPr>
        <p:txBody>
          <a:bodyPr anchorCtr="0" anchor="t" bIns="0" lIns="0" spcFirstLastPara="1" rIns="0" wrap="square" tIns="0">
            <a:noAutofit/>
          </a:bodyPr>
          <a:lstStyle/>
          <a:p>
            <a:pPr indent="0" lvl="0" marL="0" marR="91440" rtl="0" algn="l">
              <a:spcBef>
                <a:spcPts val="0"/>
              </a:spcBef>
              <a:spcAft>
                <a:spcPts val="0"/>
              </a:spcAft>
              <a:buNone/>
            </a:pPr>
            <a:r>
              <a:rPr lang="en-US" sz="2200">
                <a:solidFill>
                  <a:srgbClr val="999999"/>
                </a:solidFill>
                <a:latin typeface="Source Sans Pro"/>
                <a:ea typeface="Source Sans Pro"/>
                <a:cs typeface="Source Sans Pro"/>
                <a:sym typeface="Source Sans Pro"/>
              </a:rPr>
              <a:t>A push-based pub/sub messaging service that provides the ability to decouple systems.</a:t>
            </a:r>
            <a:endParaRPr sz="2200">
              <a:solidFill>
                <a:srgbClr val="999999"/>
              </a:solidFill>
              <a:latin typeface="Source Sans Pro"/>
              <a:ea typeface="Source Sans Pro"/>
              <a:cs typeface="Source Sans Pro"/>
              <a:sym typeface="Source Sans Pro"/>
            </a:endParaRPr>
          </a:p>
        </p:txBody>
      </p:sp>
      <p:sp>
        <p:nvSpPr>
          <p:cNvPr id="1118" name="Google Shape;1118;p21"/>
          <p:cNvSpPr txBox="1"/>
          <p:nvPr/>
        </p:nvSpPr>
        <p:spPr>
          <a:xfrm>
            <a:off x="32963050" y="20983663"/>
            <a:ext cx="2898600" cy="1265700"/>
          </a:xfrm>
          <a:prstGeom prst="rect">
            <a:avLst/>
          </a:prstGeom>
          <a:noFill/>
          <a:ln>
            <a:noFill/>
          </a:ln>
        </p:spPr>
        <p:txBody>
          <a:bodyPr anchorCtr="0" anchor="t" bIns="0" lIns="0" spcFirstLastPara="1" rIns="0" wrap="square" tIns="0">
            <a:noAutofit/>
          </a:bodyPr>
          <a:lstStyle/>
          <a:p>
            <a:pPr indent="0" lvl="0" marL="0" marR="91440" rtl="0" algn="l">
              <a:spcBef>
                <a:spcPts val="0"/>
              </a:spcBef>
              <a:spcAft>
                <a:spcPts val="0"/>
              </a:spcAft>
              <a:buNone/>
            </a:pPr>
            <a:r>
              <a:rPr lang="en-US" sz="2200">
                <a:solidFill>
                  <a:srgbClr val="999999"/>
                </a:solidFill>
                <a:latin typeface="Source Sans Pro"/>
                <a:ea typeface="Source Sans Pro"/>
                <a:cs typeface="Source Sans Pro"/>
                <a:sym typeface="Source Sans Pro"/>
              </a:rPr>
              <a:t>An server-independent, scalable database that removes the hassle of hardware configuration.</a:t>
            </a:r>
            <a:endParaRPr sz="2200">
              <a:solidFill>
                <a:srgbClr val="999999"/>
              </a:solidFill>
              <a:latin typeface="Source Sans Pro"/>
              <a:ea typeface="Source Sans Pro"/>
              <a:cs typeface="Source Sans Pro"/>
              <a:sym typeface="Source Sans Pro"/>
            </a:endParaRPr>
          </a:p>
        </p:txBody>
      </p:sp>
      <p:sp>
        <p:nvSpPr>
          <p:cNvPr id="1119" name="Google Shape;1119;p21"/>
          <p:cNvSpPr txBox="1"/>
          <p:nvPr/>
        </p:nvSpPr>
        <p:spPr>
          <a:xfrm>
            <a:off x="12903350" y="4800600"/>
            <a:ext cx="10809900" cy="2445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200">
                <a:solidFill>
                  <a:schemeClr val="dk1"/>
                </a:solidFill>
                <a:latin typeface="Source Sans Pro"/>
                <a:ea typeface="Source Sans Pro"/>
                <a:cs typeface="Source Sans Pro"/>
                <a:sym typeface="Source Sans Pro"/>
              </a:rPr>
              <a:t>The Smart TV App component of the system was an integral part of the requirements presented by Bizcloud Experts. It serves as a virtual bulletin board - a place for different people to post information to a group of people. This could include job offerings, lost and found, apartments for rent and the like. Each piece of information displayed on the Smart TV App is supposed to be essentially a short blurb about something. Think of it like digital post-it notes. Each post-it note is also accompanied by a QR code. This is to take the user to an external link, providing more information about the information displayed on the post-it note.</a:t>
            </a:r>
            <a:endParaRPr sz="2200">
              <a:latin typeface="Source Sans Pro"/>
              <a:ea typeface="Source Sans Pro"/>
              <a:cs typeface="Source Sans Pro"/>
              <a:sym typeface="Source Sans Pro"/>
            </a:endParaRPr>
          </a:p>
        </p:txBody>
      </p:sp>
      <p:sp>
        <p:nvSpPr>
          <p:cNvPr id="1120" name="Google Shape;1120;p21"/>
          <p:cNvSpPr txBox="1"/>
          <p:nvPr/>
        </p:nvSpPr>
        <p:spPr>
          <a:xfrm>
            <a:off x="17854025" y="7501650"/>
            <a:ext cx="5912700" cy="3357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Generate content</a:t>
            </a:r>
            <a:endParaRPr sz="2200">
              <a:latin typeface="Source Sans Pro"/>
              <a:ea typeface="Source Sans Pro"/>
              <a:cs typeface="Source Sans Pro"/>
              <a:sym typeface="Source Sans Pro"/>
            </a:endParaRPr>
          </a:p>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Submit content requests</a:t>
            </a:r>
            <a:endParaRPr sz="2200">
              <a:latin typeface="Source Sans Pro"/>
              <a:ea typeface="Source Sans Pro"/>
              <a:cs typeface="Source Sans Pro"/>
              <a:sym typeface="Source Sans Pro"/>
            </a:endParaRPr>
          </a:p>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Approve and deny content requests</a:t>
            </a:r>
            <a:endParaRPr sz="2200">
              <a:latin typeface="Source Sans Pro"/>
              <a:ea typeface="Source Sans Pro"/>
              <a:cs typeface="Source Sans Pro"/>
              <a:sym typeface="Source Sans Pro"/>
            </a:endParaRPr>
          </a:p>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Push content to smart TVs</a:t>
            </a:r>
            <a:endParaRPr sz="2200">
              <a:latin typeface="Source Sans Pro"/>
              <a:ea typeface="Source Sans Pro"/>
              <a:cs typeface="Source Sans Pro"/>
              <a:sym typeface="Source Sans Pro"/>
            </a:endParaRPr>
          </a:p>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Register devices</a:t>
            </a:r>
            <a:endParaRPr sz="2200">
              <a:latin typeface="Source Sans Pro"/>
              <a:ea typeface="Source Sans Pro"/>
              <a:cs typeface="Source Sans Pro"/>
              <a:sym typeface="Source Sans Pro"/>
            </a:endParaRPr>
          </a:p>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Provide administrative support to clients</a:t>
            </a:r>
            <a:endParaRPr sz="2200">
              <a:latin typeface="Source Sans Pro"/>
              <a:ea typeface="Source Sans Pro"/>
              <a:cs typeface="Source Sans Pro"/>
              <a:sym typeface="Source Sans Pro"/>
            </a:endParaRPr>
          </a:p>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View users in the system </a:t>
            </a:r>
            <a:endParaRPr sz="2200">
              <a:latin typeface="Source Sans Pro"/>
              <a:ea typeface="Source Sans Pro"/>
              <a:cs typeface="Source Sans Pro"/>
              <a:sym typeface="Source Sans Pro"/>
            </a:endParaRPr>
          </a:p>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Manage your Client Account</a:t>
            </a:r>
            <a:endParaRPr sz="2200">
              <a:latin typeface="Source Sans Pro"/>
              <a:ea typeface="Source Sans Pro"/>
              <a:cs typeface="Source Sans Pro"/>
              <a:sym typeface="Source Sans Pro"/>
            </a:endParaRPr>
          </a:p>
        </p:txBody>
      </p:sp>
      <p:sp>
        <p:nvSpPr>
          <p:cNvPr id="1121" name="Google Shape;1121;p21"/>
          <p:cNvSpPr txBox="1"/>
          <p:nvPr/>
        </p:nvSpPr>
        <p:spPr>
          <a:xfrm>
            <a:off x="12897800" y="12393150"/>
            <a:ext cx="10809900" cy="2445900"/>
          </a:xfrm>
          <a:prstGeom prst="rect">
            <a:avLst/>
          </a:prstGeom>
          <a:noFill/>
          <a:ln>
            <a:noFill/>
          </a:ln>
        </p:spPr>
        <p:txBody>
          <a:bodyPr anchorCtr="0" anchor="t" bIns="91425" lIns="0" spcFirstLastPara="1" rIns="0" wrap="square" tIns="91425">
            <a:noAutofit/>
          </a:bodyPr>
          <a:lstStyle/>
          <a:p>
            <a:pPr indent="-368300" lvl="0" marL="457200" rtl="0" algn="l">
              <a:spcBef>
                <a:spcPts val="0"/>
              </a:spcBef>
              <a:spcAft>
                <a:spcPts val="0"/>
              </a:spcAft>
              <a:buClr>
                <a:schemeClr val="dk1"/>
              </a:buClr>
              <a:buSzPts val="2200"/>
              <a:buFont typeface="Source Sans Pro"/>
              <a:buChar char="●"/>
            </a:pPr>
            <a:r>
              <a:rPr lang="en-US" sz="2200">
                <a:solidFill>
                  <a:schemeClr val="dk1"/>
                </a:solidFill>
                <a:latin typeface="Source Sans Pro"/>
                <a:ea typeface="Source Sans Pro"/>
                <a:cs typeface="Source Sans Pro"/>
                <a:sym typeface="Source Sans Pro"/>
              </a:rPr>
              <a:t>One of the IDEs we utilized was </a:t>
            </a:r>
            <a:r>
              <a:rPr b="1" lang="en-US" sz="2200">
                <a:solidFill>
                  <a:schemeClr val="dk1"/>
                </a:solidFill>
                <a:latin typeface="Source Sans Pro"/>
                <a:ea typeface="Source Sans Pro"/>
                <a:cs typeface="Source Sans Pro"/>
                <a:sym typeface="Source Sans Pro"/>
              </a:rPr>
              <a:t>VSCode</a:t>
            </a:r>
            <a:r>
              <a:rPr lang="en-US" sz="2200">
                <a:solidFill>
                  <a:schemeClr val="dk1"/>
                </a:solidFill>
                <a:latin typeface="Source Sans Pro"/>
                <a:ea typeface="Source Sans Pro"/>
                <a:cs typeface="Source Sans Pro"/>
                <a:sym typeface="Source Sans Pro"/>
              </a:rPr>
              <a:t>. It's Git repository integration, relative ease to use, package handling and context highlighting were a handful of reasons we relied on it. </a:t>
            </a:r>
            <a:endParaRPr sz="2200">
              <a:solidFill>
                <a:schemeClr val="dk1"/>
              </a:solidFill>
              <a:latin typeface="Source Sans Pro"/>
              <a:ea typeface="Source Sans Pro"/>
              <a:cs typeface="Source Sans Pro"/>
              <a:sym typeface="Source Sans Pro"/>
            </a:endParaRPr>
          </a:p>
          <a:p>
            <a:pPr indent="-368300" lvl="0" marL="457200" rtl="0" algn="l">
              <a:spcBef>
                <a:spcPts val="0"/>
              </a:spcBef>
              <a:spcAft>
                <a:spcPts val="0"/>
              </a:spcAft>
              <a:buClr>
                <a:schemeClr val="dk1"/>
              </a:buClr>
              <a:buSzPts val="2200"/>
              <a:buFont typeface="Source Sans Pro"/>
              <a:buChar char="●"/>
            </a:pPr>
            <a:r>
              <a:rPr lang="en-US" sz="2200">
                <a:solidFill>
                  <a:schemeClr val="dk1"/>
                </a:solidFill>
                <a:latin typeface="Source Sans Pro"/>
                <a:ea typeface="Source Sans Pro"/>
                <a:cs typeface="Source Sans Pro"/>
                <a:sym typeface="Source Sans Pro"/>
              </a:rPr>
              <a:t>Since our sponsor was familiar with </a:t>
            </a:r>
            <a:r>
              <a:rPr b="1" lang="en-US" sz="2200">
                <a:solidFill>
                  <a:schemeClr val="dk1"/>
                </a:solidFill>
                <a:latin typeface="Source Sans Pro"/>
                <a:ea typeface="Source Sans Pro"/>
                <a:cs typeface="Source Sans Pro"/>
                <a:sym typeface="Source Sans Pro"/>
              </a:rPr>
              <a:t>Angular </a:t>
            </a:r>
            <a:r>
              <a:rPr lang="en-US" sz="2200">
                <a:solidFill>
                  <a:schemeClr val="dk1"/>
                </a:solidFill>
                <a:latin typeface="Source Sans Pro"/>
                <a:ea typeface="Source Sans Pro"/>
                <a:cs typeface="Source Sans Pro"/>
                <a:sym typeface="Source Sans Pro"/>
              </a:rPr>
              <a:t>and the framework would allow us to achieve the functionality we needed, we utilized it to build our Web App.</a:t>
            </a:r>
            <a:endParaRPr sz="2200">
              <a:solidFill>
                <a:schemeClr val="dk1"/>
              </a:solidFill>
              <a:latin typeface="Source Sans Pro"/>
              <a:ea typeface="Source Sans Pro"/>
              <a:cs typeface="Source Sans Pro"/>
              <a:sym typeface="Source Sans Pro"/>
            </a:endParaRPr>
          </a:p>
          <a:p>
            <a:pPr indent="-368300" lvl="0" marL="457200" rtl="0" algn="l">
              <a:spcBef>
                <a:spcPts val="0"/>
              </a:spcBef>
              <a:spcAft>
                <a:spcPts val="0"/>
              </a:spcAft>
              <a:buClr>
                <a:schemeClr val="dk1"/>
              </a:buClr>
              <a:buSzPts val="2200"/>
              <a:buFont typeface="Source Sans Pro"/>
              <a:buChar char="●"/>
            </a:pPr>
            <a:r>
              <a:rPr b="1" lang="en-US" sz="2200">
                <a:solidFill>
                  <a:schemeClr val="dk1"/>
                </a:solidFill>
                <a:latin typeface="Source Sans Pro"/>
                <a:ea typeface="Source Sans Pro"/>
                <a:cs typeface="Source Sans Pro"/>
                <a:sym typeface="Source Sans Pro"/>
              </a:rPr>
              <a:t>Material</a:t>
            </a:r>
            <a:r>
              <a:rPr lang="en-US" sz="2200">
                <a:solidFill>
                  <a:schemeClr val="dk1"/>
                </a:solidFill>
                <a:latin typeface="Source Sans Pro"/>
                <a:ea typeface="Source Sans Pro"/>
                <a:cs typeface="Source Sans Pro"/>
                <a:sym typeface="Source Sans Pro"/>
              </a:rPr>
              <a:t>'s relatively easy implementation into Angular and design packages in tools like Sketch led us to choosing to use Material design over a more traditional plain HTML-CSS approach.</a:t>
            </a:r>
            <a:endParaRPr sz="2200">
              <a:latin typeface="Source Sans Pro"/>
              <a:ea typeface="Source Sans Pro"/>
              <a:cs typeface="Source Sans Pro"/>
              <a:sym typeface="Source Sans Pro"/>
            </a:endParaRPr>
          </a:p>
        </p:txBody>
      </p:sp>
      <p:sp>
        <p:nvSpPr>
          <p:cNvPr id="1122" name="Google Shape;1122;p21"/>
          <p:cNvSpPr txBox="1"/>
          <p:nvPr/>
        </p:nvSpPr>
        <p:spPr>
          <a:xfrm>
            <a:off x="12897800" y="15697975"/>
            <a:ext cx="10912800" cy="18663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200">
                <a:solidFill>
                  <a:schemeClr val="dk1"/>
                </a:solidFill>
                <a:latin typeface="Source Sans Pro"/>
                <a:ea typeface="Source Sans Pro"/>
                <a:cs typeface="Source Sans Pro"/>
                <a:sym typeface="Source Sans Pro"/>
              </a:rPr>
              <a:t>One of the requirements for the project was a dashboard to be able to manage the content on the E-Bulletin from anywhere at any time. This assumedly included mobile devices. We also wanted to make sure our front-end was decoupled from the back-end since we already had to use the cloud. To cover this criteria, we opted for a web-app style website run on a flexible framework. We decided to use Angular to build out our web app functionality.</a:t>
            </a:r>
            <a:endParaRPr sz="2200">
              <a:latin typeface="Source Sans Pro"/>
              <a:ea typeface="Source Sans Pro"/>
              <a:cs typeface="Source Sans Pro"/>
              <a:sym typeface="Source Sans Pro"/>
            </a:endParaRPr>
          </a:p>
        </p:txBody>
      </p:sp>
      <p:sp>
        <p:nvSpPr>
          <p:cNvPr id="1123" name="Google Shape;1123;p21"/>
          <p:cNvSpPr txBox="1"/>
          <p:nvPr/>
        </p:nvSpPr>
        <p:spPr>
          <a:xfrm>
            <a:off x="17797650" y="17613225"/>
            <a:ext cx="6018600" cy="3453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Able to display content pushed to it even after restarting</a:t>
            </a:r>
            <a:endParaRPr sz="2200">
              <a:latin typeface="Source Sans Pro"/>
              <a:ea typeface="Source Sans Pro"/>
              <a:cs typeface="Source Sans Pro"/>
              <a:sym typeface="Source Sans Pro"/>
            </a:endParaRPr>
          </a:p>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Pulls currently active content on start</a:t>
            </a:r>
            <a:endParaRPr sz="2200">
              <a:latin typeface="Source Sans Pro"/>
              <a:ea typeface="Source Sans Pro"/>
              <a:cs typeface="Source Sans Pro"/>
              <a:sym typeface="Source Sans Pro"/>
            </a:endParaRPr>
          </a:p>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When new content is pushed from the web app, a message is sent to the TV to pull new content</a:t>
            </a:r>
            <a:endParaRPr sz="2200">
              <a:latin typeface="Source Sans Pro"/>
              <a:ea typeface="Source Sans Pro"/>
              <a:cs typeface="Source Sans Pro"/>
              <a:sym typeface="Source Sans Pro"/>
            </a:endParaRPr>
          </a:p>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Can display up to 10 cards at a time</a:t>
            </a:r>
            <a:endParaRPr sz="2200">
              <a:latin typeface="Source Sans Pro"/>
              <a:ea typeface="Source Sans Pro"/>
              <a:cs typeface="Source Sans Pro"/>
              <a:sym typeface="Source Sans Pro"/>
            </a:endParaRPr>
          </a:p>
          <a:p>
            <a:pPr indent="-368300" lvl="0" marL="457200" rtl="0" algn="l">
              <a:spcBef>
                <a:spcPts val="0"/>
              </a:spcBef>
              <a:spcAft>
                <a:spcPts val="0"/>
              </a:spcAft>
              <a:buSzPts val="2200"/>
              <a:buFont typeface="Source Sans Pro"/>
              <a:buChar char="●"/>
            </a:pPr>
            <a:r>
              <a:rPr lang="en-US" sz="2200">
                <a:latin typeface="Source Sans Pro"/>
                <a:ea typeface="Source Sans Pro"/>
                <a:cs typeface="Source Sans Pro"/>
                <a:sym typeface="Source Sans Pro"/>
              </a:rPr>
              <a:t>QR codes are displayed to allow users to navigate to external links</a:t>
            </a:r>
            <a:endParaRPr sz="2200">
              <a:latin typeface="Source Sans Pro"/>
              <a:ea typeface="Source Sans Pro"/>
              <a:cs typeface="Source Sans Pro"/>
              <a:sym typeface="Source Sans Pro"/>
            </a:endParaRPr>
          </a:p>
        </p:txBody>
      </p:sp>
      <p:sp>
        <p:nvSpPr>
          <p:cNvPr id="1124" name="Google Shape;1124;p21"/>
          <p:cNvSpPr txBox="1"/>
          <p:nvPr/>
        </p:nvSpPr>
        <p:spPr>
          <a:xfrm>
            <a:off x="563675" y="18230875"/>
            <a:ext cx="11051400" cy="27936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100">
                <a:latin typeface="Source Sans Pro"/>
                <a:ea typeface="Source Sans Pro"/>
                <a:cs typeface="Source Sans Pro"/>
                <a:sym typeface="Source Sans Pro"/>
              </a:rPr>
              <a:t>Fall Semester</a:t>
            </a:r>
            <a:endParaRPr b="1" sz="2100">
              <a:latin typeface="Source Sans Pro"/>
              <a:ea typeface="Source Sans Pro"/>
              <a:cs typeface="Source Sans Pro"/>
              <a:sym typeface="Source Sans Pro"/>
            </a:endParaRPr>
          </a:p>
          <a:p>
            <a:pPr indent="0" lvl="0" marL="0" rtl="0" algn="l">
              <a:spcBef>
                <a:spcPts val="0"/>
              </a:spcBef>
              <a:spcAft>
                <a:spcPts val="0"/>
              </a:spcAft>
              <a:buNone/>
            </a:pPr>
            <a:r>
              <a:rPr lang="en-US" sz="2100">
                <a:latin typeface="Source Sans Pro"/>
                <a:ea typeface="Source Sans Pro"/>
                <a:cs typeface="Source Sans Pro"/>
                <a:sym typeface="Source Sans Pro"/>
              </a:rPr>
              <a:t>In our first semester, especially towards the beginning, we used our weekly four-up charts to plan what we were going to accomplish in the coming week as well as track what had been completed. The need for a larger scope arose, so we looked into card tracking systems like Trello and even Github Projects. Ultimately this tracking style didn’t materialize itself very well. We also needed to further define our project schedule, so a Gantt chart built inside a spreadsheet was utilized to map out our project timeline. Towards the end of the semester, we also started utilizing sprints to block out chunks of time for things to be completed by. This began to increase our productivity. </a:t>
            </a:r>
            <a:endParaRPr sz="2100">
              <a:latin typeface="Source Sans Pro"/>
              <a:ea typeface="Source Sans Pro"/>
              <a:cs typeface="Source Sans Pro"/>
              <a:sym typeface="Source Sans Pro"/>
            </a:endParaRPr>
          </a:p>
        </p:txBody>
      </p:sp>
      <p:sp>
        <p:nvSpPr>
          <p:cNvPr id="1125" name="Google Shape;1125;p21"/>
          <p:cNvSpPr txBox="1"/>
          <p:nvPr/>
        </p:nvSpPr>
        <p:spPr>
          <a:xfrm>
            <a:off x="563675" y="21112300"/>
            <a:ext cx="11051400" cy="21063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US" sz="2100">
                <a:latin typeface="Source Sans Pro"/>
                <a:ea typeface="Source Sans Pro"/>
                <a:cs typeface="Source Sans Pro"/>
                <a:sym typeface="Source Sans Pro"/>
              </a:rPr>
              <a:t>Spring Semester</a:t>
            </a:r>
            <a:endParaRPr b="1" sz="2100">
              <a:latin typeface="Source Sans Pro"/>
              <a:ea typeface="Source Sans Pro"/>
              <a:cs typeface="Source Sans Pro"/>
              <a:sym typeface="Source Sans Pro"/>
            </a:endParaRPr>
          </a:p>
          <a:p>
            <a:pPr indent="0" lvl="0" marL="0" rtl="0" algn="l">
              <a:spcBef>
                <a:spcPts val="0"/>
              </a:spcBef>
              <a:spcAft>
                <a:spcPts val="0"/>
              </a:spcAft>
              <a:buNone/>
            </a:pPr>
            <a:r>
              <a:rPr lang="en-US" sz="2100">
                <a:latin typeface="Source Sans Pro"/>
                <a:ea typeface="Source Sans Pro"/>
                <a:cs typeface="Source Sans Pro"/>
                <a:sym typeface="Source Sans Pro"/>
              </a:rPr>
              <a:t>Coming in to the second semester, we bounced between using Bizcloud’s RedMine instance and using Jira. We decided to host an instance of Jira on a local machine and map out our project, sprints and projects within that. We also used it to develop our test plan. We also implemented daily stand-ups over a Slack channel to make sure we were all kept updated on each others progress. This greatly increased our productivity and visibility.</a:t>
            </a:r>
            <a:endParaRPr sz="2100">
              <a:latin typeface="Source Sans Pro"/>
              <a:ea typeface="Source Sans Pro"/>
              <a:cs typeface="Source Sans Pro"/>
              <a:sym typeface="Source Sans Pro"/>
            </a:endParaRPr>
          </a:p>
        </p:txBody>
      </p:sp>
      <p:sp>
        <p:nvSpPr>
          <p:cNvPr id="1126" name="Google Shape;1126;p21"/>
          <p:cNvSpPr txBox="1"/>
          <p:nvPr/>
        </p:nvSpPr>
        <p:spPr>
          <a:xfrm>
            <a:off x="563675" y="4809500"/>
            <a:ext cx="10991700" cy="21360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US" sz="2100">
                <a:solidFill>
                  <a:schemeClr val="dk1"/>
                </a:solidFill>
                <a:latin typeface="Source Sans Pro"/>
                <a:ea typeface="Source Sans Pro"/>
                <a:cs typeface="Source Sans Pro"/>
                <a:sym typeface="Source Sans Pro"/>
              </a:rPr>
              <a:t>The </a:t>
            </a:r>
            <a:r>
              <a:rPr b="1" lang="en-US" sz="2100">
                <a:solidFill>
                  <a:schemeClr val="dk1"/>
                </a:solidFill>
                <a:latin typeface="Source Sans Pro"/>
                <a:ea typeface="Source Sans Pro"/>
                <a:cs typeface="Source Sans Pro"/>
                <a:sym typeface="Source Sans Pro"/>
              </a:rPr>
              <a:t>E-Bulletin</a:t>
            </a:r>
            <a:r>
              <a:rPr lang="en-US" sz="2100">
                <a:solidFill>
                  <a:schemeClr val="dk1"/>
                </a:solidFill>
                <a:latin typeface="Source Sans Pro"/>
                <a:ea typeface="Source Sans Pro"/>
                <a:cs typeface="Source Sans Pro"/>
                <a:sym typeface="Source Sans Pro"/>
              </a:rPr>
              <a:t> is a Smart TV app developed to display QR codes that take you to external pages, as well as a brief description of them. The idea is that users can walk up to the TV, see a post-it note- like display, and if the content shown interests them, they can scan the QR code and get more information about it. </a:t>
            </a:r>
            <a:endParaRPr sz="21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100">
                <a:solidFill>
                  <a:schemeClr val="dk1"/>
                </a:solidFill>
                <a:latin typeface="Source Sans Pro"/>
                <a:ea typeface="Source Sans Pro"/>
                <a:cs typeface="Source Sans Pro"/>
                <a:sym typeface="Source Sans Pro"/>
              </a:rPr>
              <a:t>The </a:t>
            </a:r>
            <a:r>
              <a:rPr b="1" lang="en-US" sz="2100">
                <a:solidFill>
                  <a:schemeClr val="dk1"/>
                </a:solidFill>
                <a:latin typeface="Source Sans Pro"/>
                <a:ea typeface="Source Sans Pro"/>
                <a:cs typeface="Source Sans Pro"/>
                <a:sym typeface="Source Sans Pro"/>
              </a:rPr>
              <a:t>Interactive Kiosk</a:t>
            </a:r>
            <a:r>
              <a:rPr lang="en-US" sz="2100">
                <a:solidFill>
                  <a:schemeClr val="dk1"/>
                </a:solidFill>
                <a:latin typeface="Source Sans Pro"/>
                <a:ea typeface="Source Sans Pro"/>
                <a:cs typeface="Source Sans Pro"/>
                <a:sym typeface="Source Sans Pro"/>
              </a:rPr>
              <a:t> is a web app interface to manage the Administrators, devices and content as well as where the content is displayed.</a:t>
            </a:r>
            <a:endParaRPr sz="2100">
              <a:latin typeface="Source Sans Pro"/>
              <a:ea typeface="Source Sans Pro"/>
              <a:cs typeface="Source Sans Pro"/>
              <a:sym typeface="Source Sans Pro"/>
            </a:endParaRPr>
          </a:p>
        </p:txBody>
      </p:sp>
      <p:sp>
        <p:nvSpPr>
          <p:cNvPr id="1127" name="Google Shape;1127;p21"/>
          <p:cNvSpPr txBox="1"/>
          <p:nvPr/>
        </p:nvSpPr>
        <p:spPr>
          <a:xfrm>
            <a:off x="24997825" y="7743625"/>
            <a:ext cx="5062200" cy="1838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2200">
                <a:latin typeface="Source Sans Pro"/>
                <a:ea typeface="Source Sans Pro"/>
                <a:cs typeface="Source Sans Pro"/>
                <a:sym typeface="Source Sans Pro"/>
              </a:rPr>
              <a:t>When the user visits the Web App URL, Amazon Cloudfront requests the Web App code stored on S3 and then serves it to the client. </a:t>
            </a:r>
            <a:endParaRPr sz="2200">
              <a:latin typeface="Source Sans Pro"/>
              <a:ea typeface="Source Sans Pro"/>
              <a:cs typeface="Source Sans Pro"/>
              <a:sym typeface="Source Sans Pro"/>
            </a:endParaRPr>
          </a:p>
        </p:txBody>
      </p:sp>
      <p:sp>
        <p:nvSpPr>
          <p:cNvPr id="1128" name="Google Shape;1128;p21"/>
          <p:cNvSpPr txBox="1"/>
          <p:nvPr/>
        </p:nvSpPr>
        <p:spPr>
          <a:xfrm>
            <a:off x="30790975" y="7743476"/>
            <a:ext cx="5062200" cy="1838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2200">
                <a:latin typeface="Source Sans Pro"/>
                <a:ea typeface="Source Sans Pro"/>
                <a:cs typeface="Source Sans Pro"/>
                <a:sym typeface="Source Sans Pro"/>
              </a:rPr>
              <a:t>Cloudfront sends a request to retrieve the Web App code from S3 and S3 returns the code to the user. All of the code for the Web App is stored on S3.</a:t>
            </a:r>
            <a:endParaRPr sz="2200">
              <a:latin typeface="Source Sans Pro"/>
              <a:ea typeface="Source Sans Pro"/>
              <a:cs typeface="Source Sans Pro"/>
              <a:sym typeface="Source Sans Pro"/>
            </a:endParaRPr>
          </a:p>
        </p:txBody>
      </p:sp>
      <p:sp>
        <p:nvSpPr>
          <p:cNvPr id="1129" name="Google Shape;1129;p21"/>
          <p:cNvSpPr txBox="1"/>
          <p:nvPr/>
        </p:nvSpPr>
        <p:spPr>
          <a:xfrm>
            <a:off x="24997825" y="12598600"/>
            <a:ext cx="5062200" cy="1823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2200">
                <a:latin typeface="Source Sans Pro"/>
                <a:ea typeface="Source Sans Pro"/>
                <a:cs typeface="Source Sans Pro"/>
                <a:sym typeface="Source Sans Pro"/>
              </a:rPr>
              <a:t>Both the Web App and the Smart TV App send requests to the API gateway which then calls upon lambdas to execute specific functions that will provide functionality to the application.</a:t>
            </a:r>
            <a:endParaRPr sz="2200">
              <a:latin typeface="Source Sans Pro"/>
              <a:ea typeface="Source Sans Pro"/>
              <a:cs typeface="Source Sans Pro"/>
              <a:sym typeface="Source Sans Pro"/>
            </a:endParaRPr>
          </a:p>
        </p:txBody>
      </p:sp>
      <p:sp>
        <p:nvSpPr>
          <p:cNvPr id="1130" name="Google Shape;1130;p21"/>
          <p:cNvSpPr txBox="1"/>
          <p:nvPr/>
        </p:nvSpPr>
        <p:spPr>
          <a:xfrm>
            <a:off x="30790975" y="12598600"/>
            <a:ext cx="5062200" cy="1816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2200">
                <a:latin typeface="Source Sans Pro"/>
                <a:ea typeface="Source Sans Pro"/>
                <a:cs typeface="Source Sans Pro"/>
                <a:sym typeface="Source Sans Pro"/>
              </a:rPr>
              <a:t>The API Gateway calls snippets of code called Lambdas which provide the backbone of the backend. These calls typically interact with the other AWS components like RDS and return data.</a:t>
            </a:r>
            <a:endParaRPr sz="2200">
              <a:latin typeface="Source Sans Pro"/>
              <a:ea typeface="Source Sans Pro"/>
              <a:cs typeface="Source Sans Pro"/>
              <a:sym typeface="Source Sans Pro"/>
            </a:endParaRPr>
          </a:p>
        </p:txBody>
      </p:sp>
      <p:sp>
        <p:nvSpPr>
          <p:cNvPr id="1131" name="Google Shape;1131;p21"/>
          <p:cNvSpPr txBox="1"/>
          <p:nvPr/>
        </p:nvSpPr>
        <p:spPr>
          <a:xfrm>
            <a:off x="24965625" y="22405300"/>
            <a:ext cx="5062200" cy="1816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2200">
                <a:latin typeface="Source Sans Pro"/>
                <a:ea typeface="Source Sans Pro"/>
                <a:cs typeface="Source Sans Pro"/>
                <a:sym typeface="Source Sans Pro"/>
              </a:rPr>
              <a:t>Any requests to authenticate to AWS will access Cognito to validate credentials. Cognito will also serve up tokens that will allow the user to continue authenticating until the tokens become invalid.</a:t>
            </a:r>
            <a:endParaRPr sz="2200">
              <a:latin typeface="Source Sans Pro"/>
              <a:ea typeface="Source Sans Pro"/>
              <a:cs typeface="Source Sans Pro"/>
              <a:sym typeface="Source Sans Pro"/>
            </a:endParaRPr>
          </a:p>
        </p:txBody>
      </p:sp>
      <p:sp>
        <p:nvSpPr>
          <p:cNvPr id="1132" name="Google Shape;1132;p21"/>
          <p:cNvSpPr/>
          <p:nvPr/>
        </p:nvSpPr>
        <p:spPr>
          <a:xfrm rot="5400000">
            <a:off x="23581475" y="7131850"/>
            <a:ext cx="2106300" cy="6924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1"/>
          <p:cNvSpPr/>
          <p:nvPr/>
        </p:nvSpPr>
        <p:spPr>
          <a:xfrm rot="5400000">
            <a:off x="29365950" y="7131850"/>
            <a:ext cx="2106300" cy="6924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1"/>
          <p:cNvSpPr/>
          <p:nvPr/>
        </p:nvSpPr>
        <p:spPr>
          <a:xfrm rot="5400000">
            <a:off x="23559261" y="10962650"/>
            <a:ext cx="2106300" cy="6924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1"/>
          <p:cNvSpPr/>
          <p:nvPr/>
        </p:nvSpPr>
        <p:spPr>
          <a:xfrm rot="5400000">
            <a:off x="23588950" y="13011800"/>
            <a:ext cx="2106300" cy="6924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1"/>
          <p:cNvSpPr/>
          <p:nvPr/>
        </p:nvSpPr>
        <p:spPr>
          <a:xfrm rot="5400000">
            <a:off x="23574100" y="20726875"/>
            <a:ext cx="2106300" cy="6924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1"/>
          <p:cNvSpPr/>
          <p:nvPr/>
        </p:nvSpPr>
        <p:spPr>
          <a:xfrm rot="5400000">
            <a:off x="23562538" y="22776025"/>
            <a:ext cx="2106300" cy="6924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1"/>
          <p:cNvSpPr/>
          <p:nvPr/>
        </p:nvSpPr>
        <p:spPr>
          <a:xfrm rot="-5400000">
            <a:off x="23608900" y="16882925"/>
            <a:ext cx="2106300" cy="6924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1"/>
          <p:cNvSpPr/>
          <p:nvPr/>
        </p:nvSpPr>
        <p:spPr>
          <a:xfrm>
            <a:off x="26275875" y="19356425"/>
            <a:ext cx="2106300" cy="6441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1"/>
          <p:cNvSpPr/>
          <p:nvPr/>
        </p:nvSpPr>
        <p:spPr>
          <a:xfrm rot="5400000">
            <a:off x="29372338" y="11984075"/>
            <a:ext cx="2106300" cy="6924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1"/>
          <p:cNvSpPr/>
          <p:nvPr/>
        </p:nvSpPr>
        <p:spPr>
          <a:xfrm>
            <a:off x="32285700" y="19385862"/>
            <a:ext cx="2106300" cy="6441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1"/>
          <p:cNvSpPr/>
          <p:nvPr/>
        </p:nvSpPr>
        <p:spPr>
          <a:xfrm>
            <a:off x="32285700" y="14454787"/>
            <a:ext cx="2106300" cy="6441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1"/>
          <p:cNvSpPr/>
          <p:nvPr/>
        </p:nvSpPr>
        <p:spPr>
          <a:xfrm rot="5400000">
            <a:off x="35496838" y="11635325"/>
            <a:ext cx="2103000" cy="13899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1"/>
          <p:cNvSpPr/>
          <p:nvPr/>
        </p:nvSpPr>
        <p:spPr>
          <a:xfrm rot="-5400000">
            <a:off x="35496838" y="21369825"/>
            <a:ext cx="2103000" cy="13899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1"/>
          <p:cNvSpPr txBox="1"/>
          <p:nvPr/>
        </p:nvSpPr>
        <p:spPr>
          <a:xfrm>
            <a:off x="25034325" y="17487575"/>
            <a:ext cx="5062200" cy="1823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2200">
                <a:latin typeface="Source Sans Pro"/>
                <a:ea typeface="Source Sans Pro"/>
                <a:cs typeface="Source Sans Pro"/>
                <a:sym typeface="Source Sans Pro"/>
              </a:rPr>
              <a:t>rhasghn</a:t>
            </a:r>
            <a:endParaRPr sz="2200">
              <a:latin typeface="Source Sans Pro"/>
              <a:ea typeface="Source Sans Pro"/>
              <a:cs typeface="Source Sans Pro"/>
              <a:sym typeface="Source Sans Pro"/>
            </a:endParaRPr>
          </a:p>
        </p:txBody>
      </p:sp>
      <p:sp>
        <p:nvSpPr>
          <p:cNvPr id="1146" name="Google Shape;1146;p21"/>
          <p:cNvSpPr txBox="1"/>
          <p:nvPr/>
        </p:nvSpPr>
        <p:spPr>
          <a:xfrm>
            <a:off x="30807750" y="17499838"/>
            <a:ext cx="5062200" cy="1823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2200">
                <a:latin typeface="Source Sans Pro"/>
                <a:ea typeface="Source Sans Pro"/>
                <a:cs typeface="Source Sans Pro"/>
                <a:sym typeface="Source Sans Pro"/>
              </a:rPr>
              <a:t>rhasghn</a:t>
            </a:r>
            <a:endParaRPr sz="2200">
              <a:latin typeface="Source Sans Pro"/>
              <a:ea typeface="Source Sans Pro"/>
              <a:cs typeface="Source Sans Pro"/>
              <a:sym typeface="Source Sans Pro"/>
            </a:endParaRPr>
          </a:p>
        </p:txBody>
      </p:sp>
      <p:sp>
        <p:nvSpPr>
          <p:cNvPr id="1147" name="Google Shape;1147;p21"/>
          <p:cNvSpPr txBox="1"/>
          <p:nvPr/>
        </p:nvSpPr>
        <p:spPr>
          <a:xfrm>
            <a:off x="30790975" y="22328775"/>
            <a:ext cx="5062200" cy="1823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2200">
                <a:latin typeface="Source Sans Pro"/>
                <a:ea typeface="Source Sans Pro"/>
                <a:cs typeface="Source Sans Pro"/>
                <a:sym typeface="Source Sans Pro"/>
              </a:rPr>
              <a:t>rhasghn</a:t>
            </a:r>
            <a:endParaRPr sz="2200">
              <a:latin typeface="Source Sans Pro"/>
              <a:ea typeface="Source Sans Pro"/>
              <a:cs typeface="Source Sans Pro"/>
              <a:sym typeface="Source Sans Pro"/>
            </a:endParaRPr>
          </a:p>
        </p:txBody>
      </p:sp>
      <p:pic>
        <p:nvPicPr>
          <p:cNvPr id="1148" name="Google Shape;1148;p21"/>
          <p:cNvPicPr preferRelativeResize="0"/>
          <p:nvPr/>
        </p:nvPicPr>
        <p:blipFill>
          <a:blip r:embed="rId21">
            <a:alphaModFix/>
          </a:blip>
          <a:stretch>
            <a:fillRect/>
          </a:stretch>
        </p:blipFill>
        <p:spPr>
          <a:xfrm>
            <a:off x="20311551" y="21279324"/>
            <a:ext cx="692399" cy="935675"/>
          </a:xfrm>
          <a:prstGeom prst="rect">
            <a:avLst/>
          </a:prstGeom>
          <a:noFill/>
          <a:ln>
            <a:noFill/>
          </a:ln>
        </p:spPr>
      </p:pic>
      <p:pic>
        <p:nvPicPr>
          <p:cNvPr id="1149" name="Google Shape;1149;p21"/>
          <p:cNvPicPr preferRelativeResize="0"/>
          <p:nvPr/>
        </p:nvPicPr>
        <p:blipFill>
          <a:blip r:embed="rId22">
            <a:alphaModFix/>
          </a:blip>
          <a:stretch>
            <a:fillRect/>
          </a:stretch>
        </p:blipFill>
        <p:spPr>
          <a:xfrm>
            <a:off x="12903325" y="21289950"/>
            <a:ext cx="914400" cy="914400"/>
          </a:xfrm>
          <a:prstGeom prst="rect">
            <a:avLst/>
          </a:prstGeom>
          <a:noFill/>
          <a:ln>
            <a:noFill/>
          </a:ln>
        </p:spPr>
      </p:pic>
      <p:pic>
        <p:nvPicPr>
          <p:cNvPr id="1150" name="Google Shape;1150;p21"/>
          <p:cNvPicPr preferRelativeResize="0"/>
          <p:nvPr/>
        </p:nvPicPr>
        <p:blipFill>
          <a:blip r:embed="rId23">
            <a:alphaModFix/>
          </a:blip>
          <a:stretch>
            <a:fillRect/>
          </a:stretch>
        </p:blipFill>
        <p:spPr>
          <a:xfrm>
            <a:off x="16477150" y="21247084"/>
            <a:ext cx="1000125" cy="1000125"/>
          </a:xfrm>
          <a:prstGeom prst="rect">
            <a:avLst/>
          </a:prstGeom>
          <a:noFill/>
          <a:ln>
            <a:noFill/>
          </a:ln>
        </p:spPr>
      </p:pic>
      <p:pic>
        <p:nvPicPr>
          <p:cNvPr id="1151" name="Google Shape;1151;p21"/>
          <p:cNvPicPr preferRelativeResize="0"/>
          <p:nvPr/>
        </p:nvPicPr>
        <p:blipFill rotWithShape="1">
          <a:blip r:embed="rId24">
            <a:alphaModFix/>
          </a:blip>
          <a:srcRect b="7458" l="12500" r="11650" t="11121"/>
          <a:stretch/>
        </p:blipFill>
        <p:spPr>
          <a:xfrm>
            <a:off x="16520025" y="11100100"/>
            <a:ext cx="914400" cy="981476"/>
          </a:xfrm>
          <a:prstGeom prst="rect">
            <a:avLst/>
          </a:prstGeom>
          <a:noFill/>
          <a:ln>
            <a:noFill/>
          </a:ln>
        </p:spPr>
      </p:pic>
      <p:pic>
        <p:nvPicPr>
          <p:cNvPr id="1152" name="Google Shape;1152;p21"/>
          <p:cNvPicPr preferRelativeResize="0"/>
          <p:nvPr/>
        </p:nvPicPr>
        <p:blipFill>
          <a:blip r:embed="rId25">
            <a:alphaModFix/>
          </a:blip>
          <a:stretch>
            <a:fillRect/>
          </a:stretch>
        </p:blipFill>
        <p:spPr>
          <a:xfrm>
            <a:off x="12898563" y="11214300"/>
            <a:ext cx="923925" cy="914400"/>
          </a:xfrm>
          <a:prstGeom prst="rect">
            <a:avLst/>
          </a:prstGeom>
          <a:noFill/>
          <a:ln>
            <a:noFill/>
          </a:ln>
        </p:spPr>
      </p:pic>
      <p:pic>
        <p:nvPicPr>
          <p:cNvPr id="1153" name="Google Shape;1153;p21"/>
          <p:cNvPicPr preferRelativeResize="0"/>
          <p:nvPr/>
        </p:nvPicPr>
        <p:blipFill>
          <a:blip r:embed="rId26">
            <a:alphaModFix/>
          </a:blip>
          <a:stretch>
            <a:fillRect/>
          </a:stretch>
        </p:blipFill>
        <p:spPr>
          <a:xfrm>
            <a:off x="20147600" y="11138375"/>
            <a:ext cx="904875" cy="904875"/>
          </a:xfrm>
          <a:prstGeom prst="rect">
            <a:avLst/>
          </a:prstGeom>
          <a:noFill/>
          <a:ln>
            <a:noFill/>
          </a:ln>
        </p:spPr>
      </p:pic>
      <p:grpSp>
        <p:nvGrpSpPr>
          <p:cNvPr id="1154" name="Google Shape;1154;p21"/>
          <p:cNvGrpSpPr/>
          <p:nvPr/>
        </p:nvGrpSpPr>
        <p:grpSpPr>
          <a:xfrm>
            <a:off x="568425" y="4150296"/>
            <a:ext cx="4265412" cy="685822"/>
            <a:chOff x="12895038" y="4140950"/>
            <a:chExt cx="4265412" cy="979187"/>
          </a:xfrm>
        </p:grpSpPr>
        <p:sp>
          <p:nvSpPr>
            <p:cNvPr id="1155" name="Google Shape;1155;p21"/>
            <p:cNvSpPr txBox="1"/>
            <p:nvPr/>
          </p:nvSpPr>
          <p:spPr>
            <a:xfrm>
              <a:off x="12895038" y="4140950"/>
              <a:ext cx="4059300" cy="894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3600">
                  <a:latin typeface="Source Sans Pro"/>
                  <a:ea typeface="Source Sans Pro"/>
                  <a:cs typeface="Source Sans Pro"/>
                  <a:sym typeface="Source Sans Pro"/>
                </a:rPr>
                <a:t>Overview</a:t>
              </a:r>
              <a:endParaRPr sz="3600">
                <a:latin typeface="Source Sans Pro"/>
                <a:ea typeface="Source Sans Pro"/>
                <a:cs typeface="Source Sans Pro"/>
                <a:sym typeface="Source Sans Pro"/>
              </a:endParaRPr>
            </a:p>
          </p:txBody>
        </p:sp>
        <p:sp>
          <p:nvSpPr>
            <p:cNvPr id="1156" name="Google Shape;1156;p21"/>
            <p:cNvSpPr/>
            <p:nvPr/>
          </p:nvSpPr>
          <p:spPr>
            <a:xfrm>
              <a:off x="12895050" y="5035837"/>
              <a:ext cx="4265400" cy="843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21"/>
          <p:cNvSpPr txBox="1"/>
          <p:nvPr/>
        </p:nvSpPr>
        <p:spPr>
          <a:xfrm>
            <a:off x="13822500" y="11180775"/>
            <a:ext cx="2635200" cy="9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200">
                <a:solidFill>
                  <a:schemeClr val="dk1"/>
                </a:solidFill>
                <a:latin typeface="Source Sans Pro"/>
                <a:ea typeface="Source Sans Pro"/>
                <a:cs typeface="Source Sans Pro"/>
                <a:sym typeface="Source Sans Pro"/>
              </a:rPr>
              <a:t>Visual Studio Code</a:t>
            </a:r>
            <a:endParaRPr b="1" sz="2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200">
                <a:solidFill>
                  <a:srgbClr val="B7B7B7"/>
                </a:solidFill>
                <a:latin typeface="Source Sans Pro"/>
                <a:ea typeface="Source Sans Pro"/>
                <a:cs typeface="Source Sans Pro"/>
                <a:sym typeface="Source Sans Pro"/>
              </a:rPr>
              <a:t>Development</a:t>
            </a:r>
            <a:endParaRPr>
              <a:latin typeface="Times New Roman"/>
              <a:ea typeface="Times New Roman"/>
              <a:cs typeface="Times New Roman"/>
              <a:sym typeface="Times New Roman"/>
            </a:endParaRPr>
          </a:p>
        </p:txBody>
      </p:sp>
      <p:sp>
        <p:nvSpPr>
          <p:cNvPr id="1158" name="Google Shape;1158;p21"/>
          <p:cNvSpPr txBox="1"/>
          <p:nvPr/>
        </p:nvSpPr>
        <p:spPr>
          <a:xfrm>
            <a:off x="17491500" y="11125875"/>
            <a:ext cx="2595900" cy="9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200">
                <a:solidFill>
                  <a:schemeClr val="dk1"/>
                </a:solidFill>
                <a:latin typeface="Source Sans Pro"/>
                <a:ea typeface="Source Sans Pro"/>
                <a:cs typeface="Source Sans Pro"/>
                <a:sym typeface="Source Sans Pro"/>
              </a:rPr>
              <a:t>Angular</a:t>
            </a:r>
            <a:endParaRPr b="1" sz="2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200">
                <a:solidFill>
                  <a:srgbClr val="B7B7B7"/>
                </a:solidFill>
                <a:latin typeface="Source Sans Pro"/>
                <a:ea typeface="Source Sans Pro"/>
                <a:cs typeface="Source Sans Pro"/>
                <a:sym typeface="Source Sans Pro"/>
              </a:rPr>
              <a:t>Framework</a:t>
            </a:r>
            <a:endParaRPr b="1" sz="2200">
              <a:solidFill>
                <a:schemeClr val="dk1"/>
              </a:solidFill>
              <a:latin typeface="Source Sans Pro"/>
              <a:ea typeface="Source Sans Pro"/>
              <a:cs typeface="Source Sans Pro"/>
              <a:sym typeface="Source Sans Pro"/>
            </a:endParaRPr>
          </a:p>
        </p:txBody>
      </p:sp>
      <p:sp>
        <p:nvSpPr>
          <p:cNvPr id="1159" name="Google Shape;1159;p21"/>
          <p:cNvSpPr txBox="1"/>
          <p:nvPr/>
        </p:nvSpPr>
        <p:spPr>
          <a:xfrm>
            <a:off x="12903350" y="22285250"/>
            <a:ext cx="10912800" cy="2445900"/>
          </a:xfrm>
          <a:prstGeom prst="rect">
            <a:avLst/>
          </a:prstGeom>
          <a:noFill/>
          <a:ln>
            <a:noFill/>
          </a:ln>
        </p:spPr>
        <p:txBody>
          <a:bodyPr anchorCtr="0" anchor="t" bIns="91425" lIns="0" spcFirstLastPara="1" rIns="0" wrap="square" tIns="91425">
            <a:noAutofit/>
          </a:bodyPr>
          <a:lstStyle/>
          <a:p>
            <a:pPr indent="-368300" lvl="0" marL="457200" rtl="0" algn="l">
              <a:spcBef>
                <a:spcPts val="0"/>
              </a:spcBef>
              <a:spcAft>
                <a:spcPts val="0"/>
              </a:spcAft>
              <a:buClr>
                <a:schemeClr val="dk1"/>
              </a:buClr>
              <a:buSzPts val="2200"/>
              <a:buFont typeface="Source Sans Pro"/>
              <a:buChar char="●"/>
            </a:pPr>
            <a:r>
              <a:rPr b="1" lang="en-US" sz="2200">
                <a:solidFill>
                  <a:schemeClr val="dk1"/>
                </a:solidFill>
                <a:latin typeface="Source Sans Pro"/>
                <a:ea typeface="Source Sans Pro"/>
                <a:cs typeface="Source Sans Pro"/>
                <a:sym typeface="Source Sans Pro"/>
              </a:rPr>
              <a:t>Android Studio</a:t>
            </a:r>
            <a:r>
              <a:rPr lang="en-US" sz="2200">
                <a:solidFill>
                  <a:schemeClr val="dk1"/>
                </a:solidFill>
                <a:latin typeface="Source Sans Pro"/>
                <a:ea typeface="Source Sans Pro"/>
                <a:cs typeface="Source Sans Pro"/>
                <a:sym typeface="Source Sans Pro"/>
              </a:rPr>
              <a:t> has a built in Android Device Emulator - using this we were able to develop our Smart TV application and deploy it to a virtual Android device to test it.</a:t>
            </a:r>
            <a:endParaRPr sz="2200">
              <a:solidFill>
                <a:schemeClr val="dk1"/>
              </a:solidFill>
              <a:latin typeface="Source Sans Pro"/>
              <a:ea typeface="Source Sans Pro"/>
              <a:cs typeface="Source Sans Pro"/>
              <a:sym typeface="Source Sans Pro"/>
            </a:endParaRPr>
          </a:p>
          <a:p>
            <a:pPr indent="-368300" lvl="0" marL="457200" rtl="0" algn="l">
              <a:spcBef>
                <a:spcPts val="0"/>
              </a:spcBef>
              <a:spcAft>
                <a:spcPts val="0"/>
              </a:spcAft>
              <a:buClr>
                <a:schemeClr val="dk1"/>
              </a:buClr>
              <a:buSzPts val="2200"/>
              <a:buFont typeface="Source Sans Pro"/>
              <a:buChar char="●"/>
            </a:pPr>
            <a:r>
              <a:rPr lang="en-US" sz="2200">
                <a:solidFill>
                  <a:schemeClr val="dk1"/>
                </a:solidFill>
                <a:latin typeface="Source Sans Pro"/>
                <a:ea typeface="Source Sans Pro"/>
                <a:cs typeface="Source Sans Pro"/>
                <a:sym typeface="Source Sans Pro"/>
              </a:rPr>
              <a:t>For our initial release, we decided on using </a:t>
            </a:r>
            <a:r>
              <a:rPr b="1" lang="en-US" sz="2200">
                <a:solidFill>
                  <a:schemeClr val="dk1"/>
                </a:solidFill>
                <a:latin typeface="Source Sans Pro"/>
                <a:ea typeface="Source Sans Pro"/>
                <a:cs typeface="Source Sans Pro"/>
                <a:sym typeface="Source Sans Pro"/>
              </a:rPr>
              <a:t>Android TV </a:t>
            </a:r>
            <a:r>
              <a:rPr lang="en-US" sz="2200">
                <a:solidFill>
                  <a:schemeClr val="dk1"/>
                </a:solidFill>
                <a:latin typeface="Source Sans Pro"/>
                <a:ea typeface="Source Sans Pro"/>
                <a:cs typeface="Source Sans Pro"/>
                <a:sym typeface="Source Sans Pro"/>
              </a:rPr>
              <a:t>for our Smart TVs since they were mostly device agnostic. </a:t>
            </a:r>
            <a:endParaRPr sz="2200">
              <a:solidFill>
                <a:schemeClr val="dk1"/>
              </a:solidFill>
              <a:latin typeface="Source Sans Pro"/>
              <a:ea typeface="Source Sans Pro"/>
              <a:cs typeface="Source Sans Pro"/>
              <a:sym typeface="Source Sans Pro"/>
            </a:endParaRPr>
          </a:p>
          <a:p>
            <a:pPr indent="-368300" lvl="0" marL="457200" rtl="0" algn="l">
              <a:spcBef>
                <a:spcPts val="0"/>
              </a:spcBef>
              <a:spcAft>
                <a:spcPts val="0"/>
              </a:spcAft>
              <a:buClr>
                <a:schemeClr val="dk1"/>
              </a:buClr>
              <a:buSzPts val="2200"/>
              <a:buFont typeface="Source Sans Pro"/>
              <a:buChar char="●"/>
            </a:pPr>
            <a:r>
              <a:rPr b="1" lang="en-US" sz="2200">
                <a:solidFill>
                  <a:schemeClr val="dk1"/>
                </a:solidFill>
                <a:latin typeface="Source Sans Pro"/>
                <a:ea typeface="Source Sans Pro"/>
                <a:cs typeface="Source Sans Pro"/>
                <a:sym typeface="Source Sans Pro"/>
              </a:rPr>
              <a:t>Java </a:t>
            </a:r>
            <a:r>
              <a:rPr lang="en-US" sz="2200">
                <a:solidFill>
                  <a:schemeClr val="dk1"/>
                </a:solidFill>
                <a:latin typeface="Source Sans Pro"/>
                <a:ea typeface="Source Sans Pro"/>
                <a:cs typeface="Source Sans Pro"/>
                <a:sym typeface="Source Sans Pro"/>
              </a:rPr>
              <a:t>or Kotlin were the choices for developing the Smart TV app. We went with Java since we were more familiar with the language.</a:t>
            </a:r>
            <a:endParaRPr sz="2200">
              <a:latin typeface="Source Sans Pro"/>
              <a:ea typeface="Source Sans Pro"/>
              <a:cs typeface="Source Sans Pro"/>
              <a:sym typeface="Source Sans Pro"/>
            </a:endParaRPr>
          </a:p>
        </p:txBody>
      </p:sp>
      <p:sp>
        <p:nvSpPr>
          <p:cNvPr id="1160" name="Google Shape;1160;p21"/>
          <p:cNvSpPr txBox="1"/>
          <p:nvPr/>
        </p:nvSpPr>
        <p:spPr>
          <a:xfrm>
            <a:off x="21072525" y="11125875"/>
            <a:ext cx="2635200" cy="9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200">
                <a:solidFill>
                  <a:schemeClr val="dk1"/>
                </a:solidFill>
                <a:latin typeface="Source Sans Pro"/>
                <a:ea typeface="Source Sans Pro"/>
                <a:cs typeface="Source Sans Pro"/>
                <a:sym typeface="Source Sans Pro"/>
              </a:rPr>
              <a:t>Material</a:t>
            </a:r>
            <a:endParaRPr b="1" sz="2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200">
                <a:solidFill>
                  <a:srgbClr val="B7B7B7"/>
                </a:solidFill>
                <a:latin typeface="Source Sans Pro"/>
                <a:ea typeface="Source Sans Pro"/>
                <a:cs typeface="Source Sans Pro"/>
                <a:sym typeface="Source Sans Pro"/>
              </a:rPr>
              <a:t>User Interface</a:t>
            </a:r>
            <a:endParaRPr b="1" sz="2200">
              <a:solidFill>
                <a:schemeClr val="dk1"/>
              </a:solidFill>
              <a:latin typeface="Source Sans Pro"/>
              <a:ea typeface="Source Sans Pro"/>
              <a:cs typeface="Source Sans Pro"/>
              <a:sym typeface="Source Sans Pro"/>
            </a:endParaRPr>
          </a:p>
        </p:txBody>
      </p:sp>
      <p:sp>
        <p:nvSpPr>
          <p:cNvPr id="1161" name="Google Shape;1161;p21"/>
          <p:cNvSpPr txBox="1"/>
          <p:nvPr/>
        </p:nvSpPr>
        <p:spPr>
          <a:xfrm>
            <a:off x="13822500" y="21289950"/>
            <a:ext cx="2464800" cy="9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200">
                <a:solidFill>
                  <a:schemeClr val="dk1"/>
                </a:solidFill>
                <a:latin typeface="Source Sans Pro"/>
                <a:ea typeface="Source Sans Pro"/>
                <a:cs typeface="Source Sans Pro"/>
                <a:sym typeface="Source Sans Pro"/>
              </a:rPr>
              <a:t>Android Studio</a:t>
            </a:r>
            <a:endParaRPr b="1" sz="2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200">
                <a:solidFill>
                  <a:srgbClr val="B7B7B7"/>
                </a:solidFill>
                <a:latin typeface="Source Sans Pro"/>
                <a:ea typeface="Source Sans Pro"/>
                <a:cs typeface="Source Sans Pro"/>
                <a:sym typeface="Source Sans Pro"/>
              </a:rPr>
              <a:t>IDE</a:t>
            </a:r>
            <a:endParaRPr b="1" sz="2200">
              <a:solidFill>
                <a:schemeClr val="dk1"/>
              </a:solidFill>
              <a:latin typeface="Source Sans Pro"/>
              <a:ea typeface="Source Sans Pro"/>
              <a:cs typeface="Source Sans Pro"/>
              <a:sym typeface="Source Sans Pro"/>
            </a:endParaRPr>
          </a:p>
        </p:txBody>
      </p:sp>
      <p:sp>
        <p:nvSpPr>
          <p:cNvPr id="1162" name="Google Shape;1162;p21"/>
          <p:cNvSpPr txBox="1"/>
          <p:nvPr/>
        </p:nvSpPr>
        <p:spPr>
          <a:xfrm>
            <a:off x="17491500" y="21253150"/>
            <a:ext cx="2595900" cy="9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200">
                <a:solidFill>
                  <a:schemeClr val="dk1"/>
                </a:solidFill>
                <a:latin typeface="Source Sans Pro"/>
                <a:ea typeface="Source Sans Pro"/>
                <a:cs typeface="Source Sans Pro"/>
                <a:sym typeface="Source Sans Pro"/>
              </a:rPr>
              <a:t>Android</a:t>
            </a:r>
            <a:endParaRPr b="1" sz="2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200">
                <a:solidFill>
                  <a:srgbClr val="B7B7B7"/>
                </a:solidFill>
                <a:latin typeface="Source Sans Pro"/>
                <a:ea typeface="Source Sans Pro"/>
                <a:cs typeface="Source Sans Pro"/>
                <a:sym typeface="Source Sans Pro"/>
              </a:rPr>
              <a:t>Deployment</a:t>
            </a:r>
            <a:endParaRPr b="1" sz="2200">
              <a:solidFill>
                <a:schemeClr val="dk1"/>
              </a:solidFill>
              <a:latin typeface="Source Sans Pro"/>
              <a:ea typeface="Source Sans Pro"/>
              <a:cs typeface="Source Sans Pro"/>
              <a:sym typeface="Source Sans Pro"/>
            </a:endParaRPr>
          </a:p>
        </p:txBody>
      </p:sp>
      <p:sp>
        <p:nvSpPr>
          <p:cNvPr id="1163" name="Google Shape;1163;p21"/>
          <p:cNvSpPr txBox="1"/>
          <p:nvPr/>
        </p:nvSpPr>
        <p:spPr>
          <a:xfrm>
            <a:off x="21156350" y="21253150"/>
            <a:ext cx="2595900" cy="9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200">
                <a:solidFill>
                  <a:schemeClr val="dk1"/>
                </a:solidFill>
                <a:latin typeface="Source Sans Pro"/>
                <a:ea typeface="Source Sans Pro"/>
                <a:cs typeface="Source Sans Pro"/>
                <a:sym typeface="Source Sans Pro"/>
              </a:rPr>
              <a:t>Java</a:t>
            </a:r>
            <a:endParaRPr b="1" sz="2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200">
                <a:solidFill>
                  <a:srgbClr val="B7B7B7"/>
                </a:solidFill>
                <a:latin typeface="Source Sans Pro"/>
                <a:ea typeface="Source Sans Pro"/>
                <a:cs typeface="Source Sans Pro"/>
                <a:sym typeface="Source Sans Pro"/>
              </a:rPr>
              <a:t>Development</a:t>
            </a:r>
            <a:endParaRPr sz="2200">
              <a:solidFill>
                <a:srgbClr val="B7B7B7"/>
              </a:solidFill>
              <a:latin typeface="Source Sans Pro"/>
              <a:ea typeface="Source Sans Pro"/>
              <a:cs typeface="Source Sans Pro"/>
              <a:sym typeface="Source Sans Pro"/>
            </a:endParaRPr>
          </a:p>
        </p:txBody>
      </p:sp>
      <p:sp>
        <p:nvSpPr>
          <p:cNvPr id="1164" name="Google Shape;1164;p21"/>
          <p:cNvSpPr/>
          <p:nvPr/>
        </p:nvSpPr>
        <p:spPr>
          <a:xfrm rot="5400000">
            <a:off x="10859825" y="8862400"/>
            <a:ext cx="2106300" cy="692400"/>
          </a:xfrm>
          <a:prstGeom prst="triangle">
            <a:avLst>
              <a:gd fmla="val 50000" name="adj"/>
            </a:avLst>
          </a:prstGeom>
          <a:solidFill>
            <a:srgbClr val="E2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5" name="Google Shape;1165;p21"/>
          <p:cNvPicPr preferRelativeResize="0"/>
          <p:nvPr/>
        </p:nvPicPr>
        <p:blipFill>
          <a:blip r:embed="rId27">
            <a:alphaModFix/>
          </a:blip>
          <a:stretch>
            <a:fillRect/>
          </a:stretch>
        </p:blipFill>
        <p:spPr>
          <a:xfrm>
            <a:off x="6613374" y="7307001"/>
            <a:ext cx="4955451" cy="3803191"/>
          </a:xfrm>
          <a:prstGeom prst="rect">
            <a:avLst/>
          </a:prstGeom>
          <a:noFill/>
          <a:ln>
            <a:noFill/>
          </a:ln>
        </p:spPr>
      </p:pic>
      <p:sp>
        <p:nvSpPr>
          <p:cNvPr id="1166" name="Google Shape;1166;p21"/>
          <p:cNvSpPr txBox="1"/>
          <p:nvPr/>
        </p:nvSpPr>
        <p:spPr>
          <a:xfrm>
            <a:off x="586475" y="7242088"/>
            <a:ext cx="5814300" cy="3970800"/>
          </a:xfrm>
          <a:prstGeom prst="rect">
            <a:avLst/>
          </a:prstGeom>
          <a:noFill/>
          <a:ln>
            <a:noFill/>
          </a:ln>
        </p:spPr>
        <p:txBody>
          <a:bodyPr anchorCtr="0" anchor="t" bIns="91425" lIns="0" spcFirstLastPara="1" rIns="0" wrap="square" tIns="0">
            <a:noAutofit/>
          </a:bodyPr>
          <a:lstStyle/>
          <a:p>
            <a:pPr indent="0" lvl="0" marL="0" rtl="0" algn="l">
              <a:spcBef>
                <a:spcPts val="0"/>
              </a:spcBef>
              <a:spcAft>
                <a:spcPts val="0"/>
              </a:spcAft>
              <a:buNone/>
            </a:pPr>
            <a:r>
              <a:rPr b="1" lang="en-US" sz="2100">
                <a:solidFill>
                  <a:schemeClr val="dk1"/>
                </a:solidFill>
                <a:latin typeface="Source Sans Pro"/>
                <a:ea typeface="Source Sans Pro"/>
                <a:cs typeface="Source Sans Pro"/>
                <a:sym typeface="Source Sans Pro"/>
              </a:rPr>
              <a:t>Where did the idea come from?</a:t>
            </a:r>
            <a:endParaRPr b="1" sz="21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100">
                <a:solidFill>
                  <a:schemeClr val="dk1"/>
                </a:solidFill>
                <a:latin typeface="Source Sans Pro"/>
                <a:ea typeface="Source Sans Pro"/>
                <a:cs typeface="Source Sans Pro"/>
                <a:sym typeface="Source Sans Pro"/>
              </a:rPr>
              <a:t>Our sponsor was visiting a campus and noticed many bulletin boards overflowing with tons of post-it notes. From this, the concept of translating that to a digital post-it note bulletin system came about.</a:t>
            </a:r>
            <a:endParaRPr sz="21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US" sz="2100">
                <a:solidFill>
                  <a:schemeClr val="dk1"/>
                </a:solidFill>
                <a:latin typeface="Source Sans Pro"/>
                <a:ea typeface="Source Sans Pro"/>
                <a:cs typeface="Source Sans Pro"/>
                <a:sym typeface="Source Sans Pro"/>
              </a:rPr>
              <a:t>We had a lot of freedom in designing the system as the initial requirements were open-ended. Eventually the system was split into 2 parts tied together by the cloud.</a:t>
            </a:r>
            <a:endParaRPr sz="2100">
              <a:solidFill>
                <a:schemeClr val="dk1"/>
              </a:solidFill>
              <a:latin typeface="Source Sans Pro"/>
              <a:ea typeface="Source Sans Pro"/>
              <a:cs typeface="Source Sans Pro"/>
              <a:sym typeface="Source Sans Pro"/>
            </a:endParaRPr>
          </a:p>
        </p:txBody>
      </p:sp>
      <p:pic>
        <p:nvPicPr>
          <p:cNvPr id="1167" name="Google Shape;1167;p21"/>
          <p:cNvPicPr preferRelativeResize="0"/>
          <p:nvPr/>
        </p:nvPicPr>
        <p:blipFill rotWithShape="1">
          <a:blip r:embed="rId4">
            <a:alphaModFix/>
          </a:blip>
          <a:srcRect b="0" l="0" r="0" t="50480"/>
          <a:stretch/>
        </p:blipFill>
        <p:spPr>
          <a:xfrm>
            <a:off x="33019825" y="2401225"/>
            <a:ext cx="2972425" cy="1462200"/>
          </a:xfrm>
          <a:prstGeom prst="rect">
            <a:avLst/>
          </a:prstGeom>
          <a:noFill/>
          <a:ln>
            <a:noFill/>
          </a:ln>
        </p:spPr>
      </p:pic>
      <p:grpSp>
        <p:nvGrpSpPr>
          <p:cNvPr id="1168" name="Google Shape;1168;p21"/>
          <p:cNvGrpSpPr/>
          <p:nvPr/>
        </p:nvGrpSpPr>
        <p:grpSpPr>
          <a:xfrm>
            <a:off x="568425" y="17540071"/>
            <a:ext cx="4265412" cy="685822"/>
            <a:chOff x="12895038" y="4140950"/>
            <a:chExt cx="4265412" cy="979187"/>
          </a:xfrm>
        </p:grpSpPr>
        <p:sp>
          <p:nvSpPr>
            <p:cNvPr id="1169" name="Google Shape;1169;p21"/>
            <p:cNvSpPr txBox="1"/>
            <p:nvPr/>
          </p:nvSpPr>
          <p:spPr>
            <a:xfrm>
              <a:off x="12895038" y="4140950"/>
              <a:ext cx="4059300" cy="894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3600">
                  <a:latin typeface="Source Sans Pro"/>
                  <a:ea typeface="Source Sans Pro"/>
                  <a:cs typeface="Source Sans Pro"/>
                  <a:sym typeface="Source Sans Pro"/>
                </a:rPr>
                <a:t>Process</a:t>
              </a:r>
              <a:endParaRPr sz="3600">
                <a:latin typeface="Source Sans Pro"/>
                <a:ea typeface="Source Sans Pro"/>
                <a:cs typeface="Source Sans Pro"/>
                <a:sym typeface="Source Sans Pro"/>
              </a:endParaRPr>
            </a:p>
          </p:txBody>
        </p:sp>
        <p:sp>
          <p:nvSpPr>
            <p:cNvPr id="1170" name="Google Shape;1170;p21"/>
            <p:cNvSpPr/>
            <p:nvPr/>
          </p:nvSpPr>
          <p:spPr>
            <a:xfrm>
              <a:off x="12895050" y="5035837"/>
              <a:ext cx="4265400" cy="843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21"/>
          <p:cNvGrpSpPr/>
          <p:nvPr/>
        </p:nvGrpSpPr>
        <p:grpSpPr>
          <a:xfrm>
            <a:off x="12903150" y="4150296"/>
            <a:ext cx="4265412" cy="685822"/>
            <a:chOff x="12895038" y="4140950"/>
            <a:chExt cx="4265412" cy="979187"/>
          </a:xfrm>
        </p:grpSpPr>
        <p:sp>
          <p:nvSpPr>
            <p:cNvPr id="1172" name="Google Shape;1172;p21"/>
            <p:cNvSpPr txBox="1"/>
            <p:nvPr/>
          </p:nvSpPr>
          <p:spPr>
            <a:xfrm>
              <a:off x="12895038" y="4140950"/>
              <a:ext cx="4059300" cy="894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3600">
                  <a:latin typeface="Source Sans Pro"/>
                  <a:ea typeface="Source Sans Pro"/>
                  <a:cs typeface="Source Sans Pro"/>
                  <a:sym typeface="Source Sans Pro"/>
                </a:rPr>
                <a:t>Web Application</a:t>
              </a:r>
              <a:endParaRPr sz="3600">
                <a:latin typeface="Source Sans Pro"/>
                <a:ea typeface="Source Sans Pro"/>
                <a:cs typeface="Source Sans Pro"/>
                <a:sym typeface="Source Sans Pro"/>
              </a:endParaRPr>
            </a:p>
          </p:txBody>
        </p:sp>
        <p:sp>
          <p:nvSpPr>
            <p:cNvPr id="1173" name="Google Shape;1173;p21"/>
            <p:cNvSpPr/>
            <p:nvPr/>
          </p:nvSpPr>
          <p:spPr>
            <a:xfrm>
              <a:off x="12895050" y="5035837"/>
              <a:ext cx="4265400" cy="843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21"/>
          <p:cNvGrpSpPr/>
          <p:nvPr/>
        </p:nvGrpSpPr>
        <p:grpSpPr>
          <a:xfrm>
            <a:off x="25020625" y="4150296"/>
            <a:ext cx="4265412" cy="685822"/>
            <a:chOff x="12895038" y="4140950"/>
            <a:chExt cx="4265412" cy="979187"/>
          </a:xfrm>
        </p:grpSpPr>
        <p:sp>
          <p:nvSpPr>
            <p:cNvPr id="1175" name="Google Shape;1175;p21"/>
            <p:cNvSpPr txBox="1"/>
            <p:nvPr/>
          </p:nvSpPr>
          <p:spPr>
            <a:xfrm>
              <a:off x="12895038" y="4140950"/>
              <a:ext cx="4059300" cy="894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3600">
                  <a:latin typeface="Source Sans Pro"/>
                  <a:ea typeface="Source Sans Pro"/>
                  <a:cs typeface="Source Sans Pro"/>
                  <a:sym typeface="Source Sans Pro"/>
                </a:rPr>
                <a:t>Infrastructure</a:t>
              </a:r>
              <a:endParaRPr sz="3600">
                <a:latin typeface="Source Sans Pro"/>
                <a:ea typeface="Source Sans Pro"/>
                <a:cs typeface="Source Sans Pro"/>
                <a:sym typeface="Source Sans Pro"/>
              </a:endParaRPr>
            </a:p>
          </p:txBody>
        </p:sp>
        <p:sp>
          <p:nvSpPr>
            <p:cNvPr id="1176" name="Google Shape;1176;p21"/>
            <p:cNvSpPr/>
            <p:nvPr/>
          </p:nvSpPr>
          <p:spPr>
            <a:xfrm>
              <a:off x="12895050" y="5035837"/>
              <a:ext cx="4265400" cy="843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21"/>
          <p:cNvGrpSpPr/>
          <p:nvPr/>
        </p:nvGrpSpPr>
        <p:grpSpPr>
          <a:xfrm>
            <a:off x="12903150" y="15012146"/>
            <a:ext cx="4265412" cy="685822"/>
            <a:chOff x="12895038" y="4140950"/>
            <a:chExt cx="4265412" cy="979187"/>
          </a:xfrm>
        </p:grpSpPr>
        <p:sp>
          <p:nvSpPr>
            <p:cNvPr id="1178" name="Google Shape;1178;p21"/>
            <p:cNvSpPr txBox="1"/>
            <p:nvPr/>
          </p:nvSpPr>
          <p:spPr>
            <a:xfrm>
              <a:off x="12895038" y="4140950"/>
              <a:ext cx="4059300" cy="894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US" sz="3600">
                  <a:latin typeface="Source Sans Pro"/>
                  <a:ea typeface="Source Sans Pro"/>
                  <a:cs typeface="Source Sans Pro"/>
                  <a:sym typeface="Source Sans Pro"/>
                </a:rPr>
                <a:t>Smart TV App</a:t>
              </a:r>
              <a:endParaRPr sz="3600">
                <a:latin typeface="Source Sans Pro"/>
                <a:ea typeface="Source Sans Pro"/>
                <a:cs typeface="Source Sans Pro"/>
                <a:sym typeface="Source Sans Pro"/>
              </a:endParaRPr>
            </a:p>
          </p:txBody>
        </p:sp>
        <p:sp>
          <p:nvSpPr>
            <p:cNvPr id="1179" name="Google Shape;1179;p21"/>
            <p:cNvSpPr/>
            <p:nvPr/>
          </p:nvSpPr>
          <p:spPr>
            <a:xfrm>
              <a:off x="12895050" y="5035837"/>
              <a:ext cx="4265400" cy="843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21"/>
          <p:cNvSpPr txBox="1"/>
          <p:nvPr/>
        </p:nvSpPr>
        <p:spPr>
          <a:xfrm>
            <a:off x="2177675" y="11240150"/>
            <a:ext cx="9377700" cy="1265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100">
                <a:solidFill>
                  <a:schemeClr val="dk1"/>
                </a:solidFill>
                <a:latin typeface="Source Sans Pro"/>
                <a:ea typeface="Source Sans Pro"/>
                <a:cs typeface="Source Sans Pro"/>
                <a:sym typeface="Source Sans Pro"/>
              </a:rPr>
              <a:t>Once an organization has a Client Account, they can begin managing members, Smart TVs and Content. This includes adding members, registering devices, and planning how they want to distribute content.</a:t>
            </a:r>
            <a:endParaRPr sz="2100">
              <a:latin typeface="Source Sans Pro"/>
              <a:ea typeface="Source Sans Pro"/>
              <a:cs typeface="Source Sans Pro"/>
              <a:sym typeface="Source Sans Pro"/>
            </a:endParaRPr>
          </a:p>
        </p:txBody>
      </p:sp>
      <p:sp>
        <p:nvSpPr>
          <p:cNvPr id="1181" name="Google Shape;1181;p21"/>
          <p:cNvSpPr txBox="1"/>
          <p:nvPr/>
        </p:nvSpPr>
        <p:spPr>
          <a:xfrm>
            <a:off x="563625" y="12823650"/>
            <a:ext cx="8906400" cy="1265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100">
                <a:solidFill>
                  <a:schemeClr val="dk1"/>
                </a:solidFill>
                <a:latin typeface="Source Sans Pro"/>
                <a:ea typeface="Source Sans Pro"/>
                <a:cs typeface="Source Sans Pro"/>
                <a:sym typeface="Source Sans Pro"/>
              </a:rPr>
              <a:t>Members of the organization can generate their own content and send it to a desired Smart TV. An end-user, say, a passer-by in the hallway, will be able to view this content on that Smart TV.</a:t>
            </a:r>
            <a:endParaRPr sz="2100">
              <a:latin typeface="Source Sans Pro"/>
              <a:ea typeface="Source Sans Pro"/>
              <a:cs typeface="Source Sans Pro"/>
              <a:sym typeface="Source Sans Pro"/>
            </a:endParaRPr>
          </a:p>
        </p:txBody>
      </p:sp>
      <p:sp>
        <p:nvSpPr>
          <p:cNvPr id="1182" name="Google Shape;1182;p21"/>
          <p:cNvSpPr txBox="1"/>
          <p:nvPr/>
        </p:nvSpPr>
        <p:spPr>
          <a:xfrm>
            <a:off x="2105975" y="14374300"/>
            <a:ext cx="9472200" cy="1265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100">
                <a:solidFill>
                  <a:schemeClr val="dk1"/>
                </a:solidFill>
                <a:latin typeface="Source Sans Pro"/>
                <a:ea typeface="Source Sans Pro"/>
                <a:cs typeface="Source Sans Pro"/>
                <a:sym typeface="Source Sans Pro"/>
              </a:rPr>
              <a:t>The end user will be able to interact with the set of mutable content on the Smart TV by reading content and scanning the QR codes with their smartphones relative to the content they were posted with to learn more.</a:t>
            </a:r>
            <a:endParaRPr sz="2100">
              <a:latin typeface="Source Sans Pro"/>
              <a:ea typeface="Source Sans Pro"/>
              <a:cs typeface="Source Sans Pro"/>
              <a:sym typeface="Source Sans Pro"/>
            </a:endParaRPr>
          </a:p>
        </p:txBody>
      </p:sp>
      <p:sp>
        <p:nvSpPr>
          <p:cNvPr id="1183" name="Google Shape;1183;p21"/>
          <p:cNvSpPr txBox="1"/>
          <p:nvPr/>
        </p:nvSpPr>
        <p:spPr>
          <a:xfrm>
            <a:off x="563675" y="15826425"/>
            <a:ext cx="8906400" cy="1265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en-US" sz="2100">
                <a:solidFill>
                  <a:schemeClr val="dk1"/>
                </a:solidFill>
                <a:latin typeface="Source Sans Pro"/>
                <a:ea typeface="Source Sans Pro"/>
                <a:cs typeface="Source Sans Pro"/>
                <a:sym typeface="Source Sans Pro"/>
              </a:rPr>
              <a:t>There will also be a unique QR code per TV - this code will allow the user to navigate to the InfoKiosk website. From here, they will be able to request their own content be pushed to a TV.</a:t>
            </a:r>
            <a:endParaRPr sz="2100">
              <a:latin typeface="Source Sans Pro"/>
              <a:ea typeface="Source Sans Pro"/>
              <a:cs typeface="Source Sans Pro"/>
              <a:sym typeface="Source Sans Pro"/>
            </a:endParaRPr>
          </a:p>
        </p:txBody>
      </p:sp>
      <p:pic>
        <p:nvPicPr>
          <p:cNvPr id="1184" name="Google Shape;1184;p21"/>
          <p:cNvPicPr preferRelativeResize="0"/>
          <p:nvPr/>
        </p:nvPicPr>
        <p:blipFill>
          <a:blip r:embed="rId19">
            <a:alphaModFix/>
          </a:blip>
          <a:stretch>
            <a:fillRect/>
          </a:stretch>
        </p:blipFill>
        <p:spPr>
          <a:xfrm>
            <a:off x="381000" y="25165999"/>
            <a:ext cx="904875" cy="882805"/>
          </a:xfrm>
          <a:prstGeom prst="rect">
            <a:avLst/>
          </a:prstGeom>
          <a:noFill/>
          <a:ln>
            <a:noFill/>
          </a:ln>
        </p:spPr>
      </p:pic>
      <p:pic>
        <p:nvPicPr>
          <p:cNvPr id="1185" name="Google Shape;1185;p21"/>
          <p:cNvPicPr preferRelativeResize="0"/>
          <p:nvPr/>
        </p:nvPicPr>
        <p:blipFill>
          <a:blip r:embed="rId8">
            <a:alphaModFix/>
          </a:blip>
          <a:stretch>
            <a:fillRect/>
          </a:stretch>
        </p:blipFill>
        <p:spPr>
          <a:xfrm>
            <a:off x="2177671" y="25165996"/>
            <a:ext cx="429142" cy="882800"/>
          </a:xfrm>
          <a:prstGeom prst="rect">
            <a:avLst/>
          </a:prstGeom>
          <a:noFill/>
          <a:ln>
            <a:noFill/>
          </a:ln>
        </p:spPr>
      </p:pic>
      <p:pic>
        <p:nvPicPr>
          <p:cNvPr id="1186" name="Google Shape;1186;p21"/>
          <p:cNvPicPr preferRelativeResize="0"/>
          <p:nvPr/>
        </p:nvPicPr>
        <p:blipFill>
          <a:blip r:embed="rId15">
            <a:alphaModFix/>
          </a:blip>
          <a:stretch>
            <a:fillRect/>
          </a:stretch>
        </p:blipFill>
        <p:spPr>
          <a:xfrm>
            <a:off x="5128050" y="25165992"/>
            <a:ext cx="814875" cy="985088"/>
          </a:xfrm>
          <a:prstGeom prst="rect">
            <a:avLst/>
          </a:prstGeom>
          <a:noFill/>
          <a:ln>
            <a:noFill/>
          </a:ln>
        </p:spPr>
      </p:pic>
      <p:pic>
        <p:nvPicPr>
          <p:cNvPr id="1187" name="Google Shape;1187;p21"/>
          <p:cNvPicPr preferRelativeResize="0"/>
          <p:nvPr/>
        </p:nvPicPr>
        <p:blipFill>
          <a:blip r:embed="rId17">
            <a:alphaModFix/>
          </a:blip>
          <a:stretch>
            <a:fillRect/>
          </a:stretch>
        </p:blipFill>
        <p:spPr>
          <a:xfrm>
            <a:off x="3498629" y="25165997"/>
            <a:ext cx="814872" cy="981475"/>
          </a:xfrm>
          <a:prstGeom prst="rect">
            <a:avLst/>
          </a:prstGeom>
          <a:noFill/>
          <a:ln>
            <a:noFill/>
          </a:ln>
        </p:spPr>
      </p:pic>
      <p:pic>
        <p:nvPicPr>
          <p:cNvPr id="1188" name="Google Shape;1188;p21"/>
          <p:cNvPicPr preferRelativeResize="0"/>
          <p:nvPr/>
        </p:nvPicPr>
        <p:blipFill>
          <a:blip r:embed="rId10">
            <a:alphaModFix/>
          </a:blip>
          <a:stretch>
            <a:fillRect/>
          </a:stretch>
        </p:blipFill>
        <p:spPr>
          <a:xfrm>
            <a:off x="6850100" y="25222201"/>
            <a:ext cx="1120137" cy="914400"/>
          </a:xfrm>
          <a:prstGeom prst="rect">
            <a:avLst/>
          </a:prstGeom>
          <a:noFill/>
          <a:ln>
            <a:noFill/>
          </a:ln>
        </p:spPr>
      </p:pic>
      <p:pic>
        <p:nvPicPr>
          <p:cNvPr id="1189" name="Google Shape;1189;p21"/>
          <p:cNvPicPr preferRelativeResize="0"/>
          <p:nvPr/>
        </p:nvPicPr>
        <p:blipFill>
          <a:blip r:embed="rId13">
            <a:alphaModFix/>
          </a:blip>
          <a:stretch>
            <a:fillRect/>
          </a:stretch>
        </p:blipFill>
        <p:spPr>
          <a:xfrm>
            <a:off x="8666142" y="25143680"/>
            <a:ext cx="692400" cy="839194"/>
          </a:xfrm>
          <a:prstGeom prst="rect">
            <a:avLst/>
          </a:prstGeom>
          <a:noFill/>
          <a:ln>
            <a:noFill/>
          </a:ln>
        </p:spPr>
      </p:pic>
      <p:pic>
        <p:nvPicPr>
          <p:cNvPr id="1190" name="Google Shape;1190;p21"/>
          <p:cNvPicPr preferRelativeResize="0"/>
          <p:nvPr/>
        </p:nvPicPr>
        <p:blipFill>
          <a:blip r:embed="rId14">
            <a:alphaModFix/>
          </a:blip>
          <a:stretch>
            <a:fillRect/>
          </a:stretch>
        </p:blipFill>
        <p:spPr>
          <a:xfrm>
            <a:off x="10286550" y="25143680"/>
            <a:ext cx="692400" cy="839194"/>
          </a:xfrm>
          <a:prstGeom prst="rect">
            <a:avLst/>
          </a:prstGeom>
          <a:noFill/>
          <a:ln>
            <a:noFill/>
          </a:ln>
        </p:spPr>
      </p:pic>
      <p:pic>
        <p:nvPicPr>
          <p:cNvPr id="1191" name="Google Shape;1191;p21"/>
          <p:cNvPicPr preferRelativeResize="0"/>
          <p:nvPr/>
        </p:nvPicPr>
        <p:blipFill>
          <a:blip r:embed="rId18">
            <a:alphaModFix/>
          </a:blip>
          <a:stretch>
            <a:fillRect/>
          </a:stretch>
        </p:blipFill>
        <p:spPr>
          <a:xfrm>
            <a:off x="11615072" y="25112283"/>
            <a:ext cx="904877" cy="1024319"/>
          </a:xfrm>
          <a:prstGeom prst="rect">
            <a:avLst/>
          </a:prstGeom>
          <a:noFill/>
          <a:ln>
            <a:noFill/>
          </a:ln>
        </p:spPr>
      </p:pic>
      <p:pic>
        <p:nvPicPr>
          <p:cNvPr id="1192" name="Google Shape;1192;p21"/>
          <p:cNvPicPr preferRelativeResize="0"/>
          <p:nvPr/>
        </p:nvPicPr>
        <p:blipFill>
          <a:blip r:embed="rId19">
            <a:alphaModFix/>
          </a:blip>
          <a:stretch>
            <a:fillRect/>
          </a:stretch>
        </p:blipFill>
        <p:spPr>
          <a:xfrm>
            <a:off x="14624475" y="25112275"/>
            <a:ext cx="1000125" cy="975732"/>
          </a:xfrm>
          <a:prstGeom prst="rect">
            <a:avLst/>
          </a:prstGeom>
          <a:noFill/>
          <a:ln>
            <a:noFill/>
          </a:ln>
        </p:spPr>
      </p:pic>
      <p:pic>
        <p:nvPicPr>
          <p:cNvPr id="1193" name="Google Shape;1193;p21"/>
          <p:cNvPicPr preferRelativeResize="0"/>
          <p:nvPr/>
        </p:nvPicPr>
        <p:blipFill>
          <a:blip r:embed="rId15">
            <a:alphaModFix/>
          </a:blip>
          <a:stretch>
            <a:fillRect/>
          </a:stretch>
        </p:blipFill>
        <p:spPr>
          <a:xfrm>
            <a:off x="17919138" y="25107592"/>
            <a:ext cx="814875" cy="985088"/>
          </a:xfrm>
          <a:prstGeom prst="rect">
            <a:avLst/>
          </a:prstGeom>
          <a:noFill/>
          <a:ln>
            <a:noFill/>
          </a:ln>
        </p:spPr>
      </p:pic>
      <p:pic>
        <p:nvPicPr>
          <p:cNvPr id="1194" name="Google Shape;1194;p21"/>
          <p:cNvPicPr preferRelativeResize="0"/>
          <p:nvPr/>
        </p:nvPicPr>
        <p:blipFill>
          <a:blip r:embed="rId17">
            <a:alphaModFix/>
          </a:blip>
          <a:stretch>
            <a:fillRect/>
          </a:stretch>
        </p:blipFill>
        <p:spPr>
          <a:xfrm>
            <a:off x="16289717" y="25107597"/>
            <a:ext cx="814872" cy="981475"/>
          </a:xfrm>
          <a:prstGeom prst="rect">
            <a:avLst/>
          </a:prstGeom>
          <a:noFill/>
          <a:ln>
            <a:noFill/>
          </a:ln>
        </p:spPr>
      </p:pic>
      <p:pic>
        <p:nvPicPr>
          <p:cNvPr id="1195" name="Google Shape;1195;p21"/>
          <p:cNvPicPr preferRelativeResize="0"/>
          <p:nvPr/>
        </p:nvPicPr>
        <p:blipFill>
          <a:blip r:embed="rId10">
            <a:alphaModFix/>
          </a:blip>
          <a:stretch>
            <a:fillRect/>
          </a:stretch>
        </p:blipFill>
        <p:spPr>
          <a:xfrm>
            <a:off x="20874387" y="25278538"/>
            <a:ext cx="1120137" cy="914400"/>
          </a:xfrm>
          <a:prstGeom prst="rect">
            <a:avLst/>
          </a:prstGeom>
          <a:noFill/>
          <a:ln>
            <a:noFill/>
          </a:ln>
        </p:spPr>
      </p:pic>
      <p:pic>
        <p:nvPicPr>
          <p:cNvPr id="1196" name="Google Shape;1196;p21"/>
          <p:cNvPicPr preferRelativeResize="0"/>
          <p:nvPr/>
        </p:nvPicPr>
        <p:blipFill>
          <a:blip r:embed="rId13">
            <a:alphaModFix/>
          </a:blip>
          <a:stretch>
            <a:fillRect/>
          </a:stretch>
        </p:blipFill>
        <p:spPr>
          <a:xfrm>
            <a:off x="22413717" y="25197255"/>
            <a:ext cx="692400" cy="839194"/>
          </a:xfrm>
          <a:prstGeom prst="rect">
            <a:avLst/>
          </a:prstGeom>
          <a:noFill/>
          <a:ln>
            <a:noFill/>
          </a:ln>
        </p:spPr>
      </p:pic>
      <p:pic>
        <p:nvPicPr>
          <p:cNvPr id="1197" name="Google Shape;1197;p21"/>
          <p:cNvPicPr preferRelativeResize="0"/>
          <p:nvPr/>
        </p:nvPicPr>
        <p:blipFill>
          <a:blip r:embed="rId14">
            <a:alphaModFix/>
          </a:blip>
          <a:stretch>
            <a:fillRect/>
          </a:stretch>
        </p:blipFill>
        <p:spPr>
          <a:xfrm>
            <a:off x="24034125" y="25197255"/>
            <a:ext cx="692400" cy="839194"/>
          </a:xfrm>
          <a:prstGeom prst="rect">
            <a:avLst/>
          </a:prstGeom>
          <a:noFill/>
          <a:ln>
            <a:noFill/>
          </a:ln>
        </p:spPr>
      </p:pic>
      <p:pic>
        <p:nvPicPr>
          <p:cNvPr id="1198" name="Google Shape;1198;p21"/>
          <p:cNvPicPr preferRelativeResize="0"/>
          <p:nvPr/>
        </p:nvPicPr>
        <p:blipFill>
          <a:blip r:embed="rId18">
            <a:alphaModFix/>
          </a:blip>
          <a:stretch>
            <a:fillRect/>
          </a:stretch>
        </p:blipFill>
        <p:spPr>
          <a:xfrm>
            <a:off x="25362647" y="25165858"/>
            <a:ext cx="904877" cy="1024319"/>
          </a:xfrm>
          <a:prstGeom prst="rect">
            <a:avLst/>
          </a:prstGeom>
          <a:noFill/>
          <a:ln>
            <a:noFill/>
          </a:ln>
        </p:spPr>
      </p:pic>
      <p:pic>
        <p:nvPicPr>
          <p:cNvPr id="1199" name="Google Shape;1199;p21"/>
          <p:cNvPicPr preferRelativeResize="0"/>
          <p:nvPr/>
        </p:nvPicPr>
        <p:blipFill>
          <a:blip r:embed="rId12">
            <a:alphaModFix/>
          </a:blip>
          <a:stretch>
            <a:fillRect/>
          </a:stretch>
        </p:blipFill>
        <p:spPr>
          <a:xfrm>
            <a:off x="19327556" y="25176871"/>
            <a:ext cx="814848" cy="951738"/>
          </a:xfrm>
          <a:prstGeom prst="rect">
            <a:avLst/>
          </a:prstGeom>
          <a:noFill/>
          <a:ln>
            <a:noFill/>
          </a:ln>
        </p:spPr>
      </p:pic>
      <p:pic>
        <p:nvPicPr>
          <p:cNvPr id="1200" name="Google Shape;1200;p21"/>
          <p:cNvPicPr preferRelativeResize="0"/>
          <p:nvPr/>
        </p:nvPicPr>
        <p:blipFill>
          <a:blip r:embed="rId14">
            <a:alphaModFix/>
          </a:blip>
          <a:stretch>
            <a:fillRect/>
          </a:stretch>
        </p:blipFill>
        <p:spPr>
          <a:xfrm>
            <a:off x="28110150" y="25316155"/>
            <a:ext cx="692400" cy="839194"/>
          </a:xfrm>
          <a:prstGeom prst="rect">
            <a:avLst/>
          </a:prstGeom>
          <a:noFill/>
          <a:ln>
            <a:noFill/>
          </a:ln>
        </p:spPr>
      </p:pic>
      <p:pic>
        <p:nvPicPr>
          <p:cNvPr id="1201" name="Google Shape;1201;p21"/>
          <p:cNvPicPr preferRelativeResize="0"/>
          <p:nvPr/>
        </p:nvPicPr>
        <p:blipFill rotWithShape="1">
          <a:blip r:embed="rId20">
            <a:alphaModFix/>
          </a:blip>
          <a:srcRect b="2824" l="11242" r="11226" t="2701"/>
          <a:stretch/>
        </p:blipFill>
        <p:spPr>
          <a:xfrm>
            <a:off x="29286025" y="25068117"/>
            <a:ext cx="1000125" cy="1171858"/>
          </a:xfrm>
          <a:prstGeom prst="rect">
            <a:avLst/>
          </a:prstGeom>
          <a:noFill/>
          <a:ln>
            <a:noFill/>
          </a:ln>
        </p:spPr>
      </p:pic>
      <p:pic>
        <p:nvPicPr>
          <p:cNvPr id="1202" name="Google Shape;1202;p21"/>
          <p:cNvPicPr preferRelativeResize="0"/>
          <p:nvPr/>
        </p:nvPicPr>
        <p:blipFill>
          <a:blip r:embed="rId6">
            <a:alphaModFix/>
          </a:blip>
          <a:stretch>
            <a:fillRect/>
          </a:stretch>
        </p:blipFill>
        <p:spPr>
          <a:xfrm>
            <a:off x="31019025" y="25139894"/>
            <a:ext cx="1501600" cy="9690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