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purl.oclc.org/ooxml/officeDocument/relationships/metadata/thumbnail" Target="docProps/thumbnail.jpeg"/><Relationship Id="rId1" Type="http://purl.oclc.org/ooxml/officeDocument/relationships/officeDocument" Target="ppt/presentation.xml"/><Relationship Id="rId4" Type="http://purl.oclc.org/ooxml/officeDocument/relationships/extendedProperties" Target="docProps/app.xml"/></Relationships>
</file>

<file path=ppt/presentation.xml><?xml version="1.0" encoding="utf-8"?>
<p:presentation xmlns:a="http://purl.oclc.org/ooxml/drawingml/main" xmlns:r="http://purl.oclc.org/ooxml/officeDocument/relationships" xmlns:p="http://purl.oclc.org/ooxml/presentationml/main" saveSubsetFonts="1" conformance="strict">
  <p:sldMasterIdLst>
    <p:sldMasterId id="2147483660" r:id="rId1"/>
    <p:sldMasterId id="2147483673" r:id="rId2"/>
  </p:sldMasterIdLst>
  <p:notesMasterIdLst>
    <p:notesMasterId r:id="rId37"/>
  </p:notesMasterIdLst>
  <p:sldIdLst>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purl.oclc.org/ooxml/drawingml/main" xmlns:r="http://purl.oclc.org/ooxml/officeDocument/relationships" xmlns:p="http://purl.oclc.org/ooxml/presentationml/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9C06"/>
    <a:srgbClr val="3366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purl.oclc.org/ooxml/drawingml/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
            </a:schemeClr>
          </a:solidFill>
        </a:fill>
      </a:tcStyle>
    </a:wholeTbl>
    <a:band1H>
      <a:tcStyle>
        <a:tcBdr/>
        <a:fill>
          <a:solidFill>
            <a:schemeClr val="accent1">
              <a:tint val="40%"/>
            </a:schemeClr>
          </a:solidFill>
        </a:fill>
      </a:tcStyle>
    </a:band1H>
    <a:band2H>
      <a:tcStyle>
        <a:tcBdr/>
      </a:tcStyle>
    </a:band2H>
    <a:band1V>
      <a:tcStyle>
        <a:tcBdr/>
        <a:fill>
          <a:solidFill>
            <a:schemeClr val="accent1">
              <a:tint val="4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purl.oclc.org/ooxml/drawingml/main" xmlns:r="http://purl.oclc.org/ooxml/officeDocument/relationships" xmlns:p="http://purl.oclc.org/ooxml/presentationml/main">
  <p:normalViewPr>
    <p:restoredLeft sz="8.242%" autoAdjust="0"/>
    <p:restoredTop sz="84.211%" autoAdjust="0"/>
  </p:normalViewPr>
  <p:slideViewPr>
    <p:cSldViewPr>
      <p:cViewPr varScale="1">
        <p:scale>
          <a:sx n="74" d="100"/>
          <a:sy n="74" d="100"/>
        </p:scale>
        <p:origin x="789" y="3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6" d="100"/>
          <a:sy n="66" d="100"/>
        </p:scale>
        <p:origin x="2637" y="57"/>
      </p:cViewPr>
      <p:guideLst/>
    </p:cSldViewPr>
  </p:notesViewPr>
  <p:gridSpacing cx="76200" cy="76200"/>
</p:viewPr>
</file>

<file path=ppt/_rels/presentation.xml.rels><?xml version="1.0" encoding="UTF-8" standalone="yes"?>
<Relationships xmlns="http://schemas.openxmlformats.org/package/2006/relationships"><Relationship Id="rId8" Type="http://purl.oclc.org/ooxml/officeDocument/relationships/slide" Target="slides/slide6.xml"/><Relationship Id="rId13" Type="http://purl.oclc.org/ooxml/officeDocument/relationships/slide" Target="slides/slide11.xml"/><Relationship Id="rId18" Type="http://purl.oclc.org/ooxml/officeDocument/relationships/slide" Target="slides/slide16.xml"/><Relationship Id="rId26" Type="http://purl.oclc.org/ooxml/officeDocument/relationships/slide" Target="slides/slide24.xml"/><Relationship Id="rId39" Type="http://purl.oclc.org/ooxml/officeDocument/relationships/viewProps" Target="viewProps.xml"/><Relationship Id="rId3" Type="http://purl.oclc.org/ooxml/officeDocument/relationships/slide" Target="slides/slide1.xml"/><Relationship Id="rId21" Type="http://purl.oclc.org/ooxml/officeDocument/relationships/slide" Target="slides/slide19.xml"/><Relationship Id="rId34" Type="http://purl.oclc.org/ooxml/officeDocument/relationships/slide" Target="slides/slide32.xml"/><Relationship Id="rId7" Type="http://purl.oclc.org/ooxml/officeDocument/relationships/slide" Target="slides/slide5.xml"/><Relationship Id="rId12" Type="http://purl.oclc.org/ooxml/officeDocument/relationships/slide" Target="slides/slide10.xml"/><Relationship Id="rId17" Type="http://purl.oclc.org/ooxml/officeDocument/relationships/slide" Target="slides/slide15.xml"/><Relationship Id="rId25" Type="http://purl.oclc.org/ooxml/officeDocument/relationships/slide" Target="slides/slide23.xml"/><Relationship Id="rId33" Type="http://purl.oclc.org/ooxml/officeDocument/relationships/slide" Target="slides/slide31.xml"/><Relationship Id="rId38" Type="http://purl.oclc.org/ooxml/officeDocument/relationships/presProps" Target="presProps.xml"/><Relationship Id="rId2" Type="http://purl.oclc.org/ooxml/officeDocument/relationships/slideMaster" Target="slideMasters/slideMaster2.xml"/><Relationship Id="rId16" Type="http://purl.oclc.org/ooxml/officeDocument/relationships/slide" Target="slides/slide14.xml"/><Relationship Id="rId20" Type="http://purl.oclc.org/ooxml/officeDocument/relationships/slide" Target="slides/slide18.xml"/><Relationship Id="rId29" Type="http://purl.oclc.org/ooxml/officeDocument/relationships/slide" Target="slides/slide27.xml"/><Relationship Id="rId41" Type="http://purl.oclc.org/ooxml/officeDocument/relationships/tableStyles" Target="tableStyles.xml"/><Relationship Id="rId1" Type="http://purl.oclc.org/ooxml/officeDocument/relationships/slideMaster" Target="slideMasters/slideMaster1.xml"/><Relationship Id="rId6" Type="http://purl.oclc.org/ooxml/officeDocument/relationships/slide" Target="slides/slide4.xml"/><Relationship Id="rId11" Type="http://purl.oclc.org/ooxml/officeDocument/relationships/slide" Target="slides/slide9.xml"/><Relationship Id="rId24" Type="http://purl.oclc.org/ooxml/officeDocument/relationships/slide" Target="slides/slide22.xml"/><Relationship Id="rId32" Type="http://purl.oclc.org/ooxml/officeDocument/relationships/slide" Target="slides/slide30.xml"/><Relationship Id="rId37" Type="http://purl.oclc.org/ooxml/officeDocument/relationships/notesMaster" Target="notesMasters/notesMaster1.xml"/><Relationship Id="rId40" Type="http://purl.oclc.org/ooxml/officeDocument/relationships/theme" Target="theme/theme1.xml"/><Relationship Id="rId5" Type="http://purl.oclc.org/ooxml/officeDocument/relationships/slide" Target="slides/slide3.xml"/><Relationship Id="rId15" Type="http://purl.oclc.org/ooxml/officeDocument/relationships/slide" Target="slides/slide13.xml"/><Relationship Id="rId23" Type="http://purl.oclc.org/ooxml/officeDocument/relationships/slide" Target="slides/slide21.xml"/><Relationship Id="rId28" Type="http://purl.oclc.org/ooxml/officeDocument/relationships/slide" Target="slides/slide26.xml"/><Relationship Id="rId36" Type="http://purl.oclc.org/ooxml/officeDocument/relationships/slide" Target="slides/slide34.xml"/><Relationship Id="rId10" Type="http://purl.oclc.org/ooxml/officeDocument/relationships/slide" Target="slides/slide8.xml"/><Relationship Id="rId19" Type="http://purl.oclc.org/ooxml/officeDocument/relationships/slide" Target="slides/slide17.xml"/><Relationship Id="rId31" Type="http://purl.oclc.org/ooxml/officeDocument/relationships/slide" Target="slides/slide29.xml"/><Relationship Id="rId4" Type="http://purl.oclc.org/ooxml/officeDocument/relationships/slide" Target="slides/slide2.xml"/><Relationship Id="rId9" Type="http://purl.oclc.org/ooxml/officeDocument/relationships/slide" Target="slides/slide7.xml"/><Relationship Id="rId14" Type="http://purl.oclc.org/ooxml/officeDocument/relationships/slide" Target="slides/slide12.xml"/><Relationship Id="rId22" Type="http://purl.oclc.org/ooxml/officeDocument/relationships/slide" Target="slides/slide20.xml"/><Relationship Id="rId27" Type="http://purl.oclc.org/ooxml/officeDocument/relationships/slide" Target="slides/slide25.xml"/><Relationship Id="rId30" Type="http://purl.oclc.org/ooxml/officeDocument/relationships/slide" Target="slides/slide28.xml"/><Relationship Id="rId35" Type="http://purl.oclc.org/ooxml/officeDocument/relationships/slide" Target="slides/slide33.xml"/></Relationships>
</file>

<file path=ppt/drawings/_rels/vmlDrawing1.vml.rels><?xml version="1.0" encoding="UTF-8" standalone="yes"?>
<Relationships xmlns="http://schemas.openxmlformats.org/package/2006/relationships"><Relationship Id="rId1" Type="http://purl.oclc.org/ooxml/officeDocument/relationships/image" Target="../media/image2.emf"/></Relationships>
</file>

<file path=ppt/notesMasters/_rels/notesMaster1.xml.rels><?xml version="1.0" encoding="UTF-8" standalone="yes"?>
<Relationships xmlns="http://schemas.openxmlformats.org/package/2006/relationships"><Relationship Id="rId1" Type="http://purl.oclc.org/ooxml/officeDocument/relationships/theme" Target="../theme/theme3.xml"/></Relationships>
</file>

<file path=ppt/notesMasters/notesMaster1.xml><?xml version="1.0" encoding="utf-8"?>
<p:notes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DBF3C2-BB57-4BEF-BAAB-61726EF29DCB}" type="datetimeFigureOut">
              <a:rPr lang="en-US" smtClean="0"/>
              <a:t>10/25/2018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8E44B5-19CC-4629-81C8-85E958D30082}" type="slidenum">
              <a:rPr lang="en-US" smtClean="0"/>
              <a:t>‹#›</a:t>
            </a:fld>
            <a:endParaRPr lang="en-US"/>
          </a:p>
        </p:txBody>
      </p:sp>
    </p:spTree>
    <p:extLst>
      <p:ext uri="{BB962C8B-B14F-4D97-AF65-F5344CB8AC3E}">
        <p14:creationId xmlns:p14="http://schemas.microsoft.com/office/powerpoint/2010/main" val="3221777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purl.oclc.org/ooxml/officeDocument/relationships/slide" Target="../slides/slide1.xml"/><Relationship Id="rId1" Type="http://purl.oclc.org/ooxml/officeDocument/relationships/notesMaster" Target="../notesMasters/notesMaster1.xml"/></Relationships>
</file>

<file path=ppt/notesSlides/_rels/notesSlide10.xml.rels><?xml version="1.0" encoding="UTF-8" standalone="yes"?>
<Relationships xmlns="http://schemas.openxmlformats.org/package/2006/relationships"><Relationship Id="rId2" Type="http://purl.oclc.org/ooxml/officeDocument/relationships/slide" Target="../slides/slide10.xml"/><Relationship Id="rId1" Type="http://purl.oclc.org/ooxml/officeDocument/relationships/notesMaster" Target="../notesMasters/notesMaster1.xml"/></Relationships>
</file>

<file path=ppt/notesSlides/_rels/notesSlide11.xml.rels><?xml version="1.0" encoding="UTF-8" standalone="yes"?>
<Relationships xmlns="http://schemas.openxmlformats.org/package/2006/relationships"><Relationship Id="rId2" Type="http://purl.oclc.org/ooxml/officeDocument/relationships/slide" Target="../slides/slide11.xml"/><Relationship Id="rId1" Type="http://purl.oclc.org/ooxml/officeDocument/relationships/notesMaster" Target="../notesMasters/notesMaster1.xml"/></Relationships>
</file>

<file path=ppt/notesSlides/_rels/notesSlide12.xml.rels><?xml version="1.0" encoding="UTF-8" standalone="yes"?>
<Relationships xmlns="http://schemas.openxmlformats.org/package/2006/relationships"><Relationship Id="rId2" Type="http://purl.oclc.org/ooxml/officeDocument/relationships/slide" Target="../slides/slide12.xml"/><Relationship Id="rId1" Type="http://purl.oclc.org/ooxml/officeDocument/relationships/notesMaster" Target="../notesMasters/notesMaster1.xml"/></Relationships>
</file>

<file path=ppt/notesSlides/_rels/notesSlide13.xml.rels><?xml version="1.0" encoding="UTF-8" standalone="yes"?>
<Relationships xmlns="http://schemas.openxmlformats.org/package/2006/relationships"><Relationship Id="rId2" Type="http://purl.oclc.org/ooxml/officeDocument/relationships/slide" Target="../slides/slide13.xml"/><Relationship Id="rId1" Type="http://purl.oclc.org/ooxml/officeDocument/relationships/notesMaster" Target="../notesMasters/notesMaster1.xml"/></Relationships>
</file>

<file path=ppt/notesSlides/_rels/notesSlide14.xml.rels><?xml version="1.0" encoding="UTF-8" standalone="yes"?>
<Relationships xmlns="http://schemas.openxmlformats.org/package/2006/relationships"><Relationship Id="rId2" Type="http://purl.oclc.org/ooxml/officeDocument/relationships/slide" Target="../slides/slide14.xml"/><Relationship Id="rId1" Type="http://purl.oclc.org/ooxml/officeDocument/relationships/notesMaster" Target="../notesMasters/notesMaster1.xml"/></Relationships>
</file>

<file path=ppt/notesSlides/_rels/notesSlide15.xml.rels><?xml version="1.0" encoding="UTF-8" standalone="yes"?>
<Relationships xmlns="http://schemas.openxmlformats.org/package/2006/relationships"><Relationship Id="rId2" Type="http://purl.oclc.org/ooxml/officeDocument/relationships/slide" Target="../slides/slide15.xml"/><Relationship Id="rId1" Type="http://purl.oclc.org/ooxml/officeDocument/relationships/notesMaster" Target="../notesMasters/notesMaster1.xml"/></Relationships>
</file>

<file path=ppt/notesSlides/_rels/notesSlide16.xml.rels><?xml version="1.0" encoding="UTF-8" standalone="yes"?>
<Relationships xmlns="http://schemas.openxmlformats.org/package/2006/relationships"><Relationship Id="rId2" Type="http://purl.oclc.org/ooxml/officeDocument/relationships/slide" Target="../slides/slide18.xml"/><Relationship Id="rId1" Type="http://purl.oclc.org/ooxml/officeDocument/relationships/notesMaster" Target="../notesMasters/notesMaster1.xml"/></Relationships>
</file>

<file path=ppt/notesSlides/_rels/notesSlide17.xml.rels><?xml version="1.0" encoding="UTF-8" standalone="yes"?>
<Relationships xmlns="http://schemas.openxmlformats.org/package/2006/relationships"><Relationship Id="rId2" Type="http://purl.oclc.org/ooxml/officeDocument/relationships/slide" Target="../slides/slide34.xml"/><Relationship Id="rId1" Type="http://purl.oclc.org/ooxml/officeDocument/relationships/notesMaster" Target="../notesMasters/notesMaster1.xml"/></Relationships>
</file>

<file path=ppt/notesSlides/_rels/notesSlide2.xml.rels><?xml version="1.0" encoding="UTF-8" standalone="yes"?>
<Relationships xmlns="http://schemas.openxmlformats.org/package/2006/relationships"><Relationship Id="rId2" Type="http://purl.oclc.org/ooxml/officeDocument/relationships/slide" Target="../slides/slide2.xml"/><Relationship Id="rId1" Type="http://purl.oclc.org/ooxml/officeDocument/relationships/notesMaster" Target="../notesMasters/notesMaster1.xml"/></Relationships>
</file>

<file path=ppt/notesSlides/_rels/notesSlide3.xml.rels><?xml version="1.0" encoding="UTF-8" standalone="yes"?>
<Relationships xmlns="http://schemas.openxmlformats.org/package/2006/relationships"><Relationship Id="rId2" Type="http://purl.oclc.org/ooxml/officeDocument/relationships/slide" Target="../slides/slide3.xml"/><Relationship Id="rId1" Type="http://purl.oclc.org/ooxml/officeDocument/relationships/notesMaster" Target="../notesMasters/notesMaster1.xml"/></Relationships>
</file>

<file path=ppt/notesSlides/_rels/notesSlide4.xml.rels><?xml version="1.0" encoding="UTF-8" standalone="yes"?>
<Relationships xmlns="http://schemas.openxmlformats.org/package/2006/relationships"><Relationship Id="rId2" Type="http://purl.oclc.org/ooxml/officeDocument/relationships/slide" Target="../slides/slide4.xml"/><Relationship Id="rId1" Type="http://purl.oclc.org/ooxml/officeDocument/relationships/notesMaster" Target="../notesMasters/notesMaster1.xml"/></Relationships>
</file>

<file path=ppt/notesSlides/_rels/notesSlide5.xml.rels><?xml version="1.0" encoding="UTF-8" standalone="yes"?>
<Relationships xmlns="http://schemas.openxmlformats.org/package/2006/relationships"><Relationship Id="rId2" Type="http://purl.oclc.org/ooxml/officeDocument/relationships/slide" Target="../slides/slide5.xml"/><Relationship Id="rId1" Type="http://purl.oclc.org/ooxml/officeDocument/relationships/notesMaster" Target="../notesMasters/notesMaster1.xml"/></Relationships>
</file>

<file path=ppt/notesSlides/_rels/notesSlide6.xml.rels><?xml version="1.0" encoding="UTF-8" standalone="yes"?>
<Relationships xmlns="http://schemas.openxmlformats.org/package/2006/relationships"><Relationship Id="rId2" Type="http://purl.oclc.org/ooxml/officeDocument/relationships/slide" Target="../slides/slide6.xml"/><Relationship Id="rId1" Type="http://purl.oclc.org/ooxml/officeDocument/relationships/notesMaster" Target="../notesMasters/notesMaster1.xml"/></Relationships>
</file>

<file path=ppt/notesSlides/_rels/notesSlide7.xml.rels><?xml version="1.0" encoding="UTF-8" standalone="yes"?>
<Relationships xmlns="http://schemas.openxmlformats.org/package/2006/relationships"><Relationship Id="rId2" Type="http://purl.oclc.org/ooxml/officeDocument/relationships/slide" Target="../slides/slide7.xml"/><Relationship Id="rId1" Type="http://purl.oclc.org/ooxml/officeDocument/relationships/notesMaster" Target="../notesMasters/notesMaster1.xml"/></Relationships>
</file>

<file path=ppt/notesSlides/_rels/notesSlide8.xml.rels><?xml version="1.0" encoding="UTF-8" standalone="yes"?>
<Relationships xmlns="http://schemas.openxmlformats.org/package/2006/relationships"><Relationship Id="rId2" Type="http://purl.oclc.org/ooxml/officeDocument/relationships/slide" Target="../slides/slide8.xml"/><Relationship Id="rId1" Type="http://purl.oclc.org/ooxml/officeDocument/relationships/notesMaster" Target="../notesMasters/notesMaster1.xml"/></Relationships>
</file>

<file path=ppt/notesSlides/_rels/notesSlide9.xml.rels><?xml version="1.0" encoding="UTF-8" standalone="yes"?>
<Relationships xmlns="http://schemas.openxmlformats.org/package/2006/relationships"><Relationship Id="rId2" Type="http://purl.oclc.org/ooxml/officeDocument/relationships/slide" Target="../slides/slide9.xml"/><Relationship Id="rId1" Type="http://purl.oclc.org/ooxml/officeDocument/relationships/notesMaster" Target="../notesMasters/notesMaster1.xml"/></Relationships>
</file>

<file path=ppt/notesSlides/notesSlide1.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lvl1pPr defTabSz="914106">
              <a:defRPr sz="2400">
                <a:solidFill>
                  <a:schemeClr val="tx1"/>
                </a:solidFill>
                <a:latin typeface="Times" pitchFamily="18" charset="0"/>
              </a:defRPr>
            </a:lvl1pPr>
            <a:lvl2pPr marL="727554" indent="-279829" defTabSz="914106">
              <a:defRPr sz="2400">
                <a:solidFill>
                  <a:schemeClr val="tx1"/>
                </a:solidFill>
                <a:latin typeface="Times" pitchFamily="18" charset="0"/>
              </a:defRPr>
            </a:lvl2pPr>
            <a:lvl3pPr marL="1119314" indent="-223863" defTabSz="914106">
              <a:defRPr sz="2400">
                <a:solidFill>
                  <a:schemeClr val="tx1"/>
                </a:solidFill>
                <a:latin typeface="Times" pitchFamily="18" charset="0"/>
              </a:defRPr>
            </a:lvl3pPr>
            <a:lvl4pPr marL="1567039" indent="-223863" defTabSz="914106">
              <a:defRPr sz="2400">
                <a:solidFill>
                  <a:schemeClr val="tx1"/>
                </a:solidFill>
                <a:latin typeface="Times" pitchFamily="18" charset="0"/>
              </a:defRPr>
            </a:lvl4pPr>
            <a:lvl5pPr marL="2014763" indent="-223863" defTabSz="914106">
              <a:defRPr sz="2400">
                <a:solidFill>
                  <a:schemeClr val="tx1"/>
                </a:solidFill>
                <a:latin typeface="Times" pitchFamily="18" charset="0"/>
              </a:defRPr>
            </a:lvl5pPr>
            <a:lvl6pPr marL="2462489" indent="-223863" defTabSz="914106" eaLnBrk="0" fontAlgn="base" hangingPunct="0">
              <a:spcBef>
                <a:spcPct val="0%"/>
              </a:spcBef>
              <a:spcAft>
                <a:spcPct val="0%"/>
              </a:spcAft>
              <a:defRPr sz="2400">
                <a:solidFill>
                  <a:schemeClr val="tx1"/>
                </a:solidFill>
                <a:latin typeface="Times" pitchFamily="18" charset="0"/>
              </a:defRPr>
            </a:lvl6pPr>
            <a:lvl7pPr marL="2910216" indent="-223863" defTabSz="914106" eaLnBrk="0" fontAlgn="base" hangingPunct="0">
              <a:spcBef>
                <a:spcPct val="0%"/>
              </a:spcBef>
              <a:spcAft>
                <a:spcPct val="0%"/>
              </a:spcAft>
              <a:defRPr sz="2400">
                <a:solidFill>
                  <a:schemeClr val="tx1"/>
                </a:solidFill>
                <a:latin typeface="Times" pitchFamily="18" charset="0"/>
              </a:defRPr>
            </a:lvl7pPr>
            <a:lvl8pPr marL="3357940" indent="-223863" defTabSz="914106" eaLnBrk="0" fontAlgn="base" hangingPunct="0">
              <a:spcBef>
                <a:spcPct val="0%"/>
              </a:spcBef>
              <a:spcAft>
                <a:spcPct val="0%"/>
              </a:spcAft>
              <a:defRPr sz="2400">
                <a:solidFill>
                  <a:schemeClr val="tx1"/>
                </a:solidFill>
                <a:latin typeface="Times" pitchFamily="18" charset="0"/>
              </a:defRPr>
            </a:lvl8pPr>
            <a:lvl9pPr marL="3805664" indent="-223863" defTabSz="914106" eaLnBrk="0" fontAlgn="base" hangingPunct="0">
              <a:spcBef>
                <a:spcPct val="0%"/>
              </a:spcBef>
              <a:spcAft>
                <a:spcPct val="0%"/>
              </a:spcAft>
              <a:defRPr sz="2400">
                <a:solidFill>
                  <a:schemeClr val="tx1"/>
                </a:solidFill>
                <a:latin typeface="Times" pitchFamily="18" charset="0"/>
              </a:defRPr>
            </a:lvl9pPr>
          </a:lstStyle>
          <a:p>
            <a:fld id="{798F902C-6A30-4554-93D7-3B782BF75B48}" type="slidenum">
              <a:rPr lang="en-US" sz="1100">
                <a:solidFill>
                  <a:prstClr val="black"/>
                </a:solidFill>
              </a:rPr>
              <a:pPr/>
              <a:t>1</a:t>
            </a:fld>
            <a:endParaRPr lang="en-US" sz="1100">
              <a:solidFill>
                <a:prstClr val="black"/>
              </a:solidFill>
            </a:endParaRPr>
          </a:p>
        </p:txBody>
      </p:sp>
      <p:sp>
        <p:nvSpPr>
          <p:cNvPr id="151555" name="Rectangle 2"/>
          <p:cNvSpPr>
            <a:spLocks noGrp="1" noChangeArrowheads="1"/>
          </p:cNvSpPr>
          <p:nvPr>
            <p:ph type="body" idx="1"/>
          </p:nvPr>
        </p:nvSpPr>
        <p:spPr>
          <a:xfrm>
            <a:off x="914611" y="4344337"/>
            <a:ext cx="5028786" cy="4116671"/>
          </a:xfrm>
          <a:noFill/>
          <a:extLst>
            <a:ext uri="{91240B29-F687-4F45-9708-019B960494DF}">
              <a14:hiddenLine xmlns:a14="http://schemas.microsoft.com/office/drawing/2010/main" w="12700">
                <a:solidFill>
                  <a:schemeClr val="tx1"/>
                </a:solidFill>
                <a:miter lim="800%"/>
                <a:headEnd/>
                <a:tailEnd/>
              </a14:hiddenLine>
            </a:ext>
          </a:extLst>
        </p:spPr>
        <p:txBody>
          <a:bodyPr lIns="90328" tIns="44371" rIns="90328" bIns="44371"/>
          <a:lstStyle/>
          <a:p>
            <a:pPr eaLnBrk="1" hangingPunct="1"/>
            <a:r>
              <a:rPr lang="en-CA" dirty="0"/>
              <a:t>May 2007: </a:t>
            </a:r>
            <a:r>
              <a:rPr lang="en-US" dirty="0"/>
              <a:t>http://www.imf.org/external/pubs/ft/weo/2007/01/data/weorept.aspx?pr.x=61&amp;pr.y=16&amp;sy=2001&amp;ey=2008&amp;scsm=1&amp;ssd=1&amp;sort=country&amp;ds=.&amp;br=1&amp;c=001&amp;s=NGDPD&amp;grp=1&amp;a=1</a:t>
            </a:r>
          </a:p>
          <a:p>
            <a:pPr eaLnBrk="1" hangingPunct="1"/>
            <a:endParaRPr lang="en-CA" dirty="0"/>
          </a:p>
          <a:p>
            <a:pPr eaLnBrk="1" hangingPunct="1"/>
            <a:r>
              <a:rPr lang="en-CA" dirty="0"/>
              <a:t>(</a:t>
            </a:r>
            <a:r>
              <a:rPr lang="en-CA" dirty="0" err="1"/>
              <a:t>Naixin</a:t>
            </a:r>
            <a:r>
              <a:rPr lang="en-CA" dirty="0"/>
              <a:t>, March 2003): http://www.cia.gov/cia/publications/factbook/fields/2078.html for 2001 data.</a:t>
            </a:r>
          </a:p>
          <a:p>
            <a:pPr eaLnBrk="1" hangingPunct="1"/>
            <a:endParaRPr lang="en-CA" dirty="0"/>
          </a:p>
        </p:txBody>
      </p:sp>
      <p:sp>
        <p:nvSpPr>
          <p:cNvPr id="151556" name="Rectangle 3"/>
          <p:cNvSpPr>
            <a:spLocks noGrp="1" noRot="1" noChangeAspect="1" noChangeArrowheads="1" noTextEdit="1"/>
          </p:cNvSpPr>
          <p:nvPr>
            <p:ph type="sldImg"/>
          </p:nvPr>
        </p:nvSpPr>
        <p:spPr>
          <a:xfrm>
            <a:off x="1144588" y="682625"/>
            <a:ext cx="4573587" cy="3432175"/>
          </a:xfrm>
          <a:ln w="12700" cap="flat">
            <a:solidFill>
              <a:schemeClr val="tx1"/>
            </a:solidFill>
          </a:ln>
        </p:spPr>
      </p:sp>
    </p:spTree>
  </p:cSld>
  <p:clrMapOvr>
    <a:masterClrMapping/>
  </p:clrMapOvr>
</p:notes>
</file>

<file path=ppt/notesSlides/notesSlide10.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lvl1pPr defTabSz="914106">
              <a:defRPr sz="2400">
                <a:solidFill>
                  <a:schemeClr val="tx1"/>
                </a:solidFill>
                <a:latin typeface="Times" pitchFamily="18" charset="0"/>
              </a:defRPr>
            </a:lvl1pPr>
            <a:lvl2pPr marL="727554" indent="-279829" defTabSz="914106">
              <a:defRPr sz="2400">
                <a:solidFill>
                  <a:schemeClr val="tx1"/>
                </a:solidFill>
                <a:latin typeface="Times" pitchFamily="18" charset="0"/>
              </a:defRPr>
            </a:lvl2pPr>
            <a:lvl3pPr marL="1119314" indent="-223863" defTabSz="914106">
              <a:defRPr sz="2400">
                <a:solidFill>
                  <a:schemeClr val="tx1"/>
                </a:solidFill>
                <a:latin typeface="Times" pitchFamily="18" charset="0"/>
              </a:defRPr>
            </a:lvl3pPr>
            <a:lvl4pPr marL="1567039" indent="-223863" defTabSz="914106">
              <a:defRPr sz="2400">
                <a:solidFill>
                  <a:schemeClr val="tx1"/>
                </a:solidFill>
                <a:latin typeface="Times" pitchFamily="18" charset="0"/>
              </a:defRPr>
            </a:lvl4pPr>
            <a:lvl5pPr marL="2014763" indent="-223863" defTabSz="914106">
              <a:defRPr sz="2400">
                <a:solidFill>
                  <a:schemeClr val="tx1"/>
                </a:solidFill>
                <a:latin typeface="Times" pitchFamily="18" charset="0"/>
              </a:defRPr>
            </a:lvl5pPr>
            <a:lvl6pPr marL="2462489" indent="-223863" defTabSz="914106" eaLnBrk="0" fontAlgn="base" hangingPunct="0">
              <a:spcBef>
                <a:spcPct val="0%"/>
              </a:spcBef>
              <a:spcAft>
                <a:spcPct val="0%"/>
              </a:spcAft>
              <a:defRPr sz="2400">
                <a:solidFill>
                  <a:schemeClr val="tx1"/>
                </a:solidFill>
                <a:latin typeface="Times" pitchFamily="18" charset="0"/>
              </a:defRPr>
            </a:lvl6pPr>
            <a:lvl7pPr marL="2910216" indent="-223863" defTabSz="914106" eaLnBrk="0" fontAlgn="base" hangingPunct="0">
              <a:spcBef>
                <a:spcPct val="0%"/>
              </a:spcBef>
              <a:spcAft>
                <a:spcPct val="0%"/>
              </a:spcAft>
              <a:defRPr sz="2400">
                <a:solidFill>
                  <a:schemeClr val="tx1"/>
                </a:solidFill>
                <a:latin typeface="Times" pitchFamily="18" charset="0"/>
              </a:defRPr>
            </a:lvl7pPr>
            <a:lvl8pPr marL="3357940" indent="-223863" defTabSz="914106" eaLnBrk="0" fontAlgn="base" hangingPunct="0">
              <a:spcBef>
                <a:spcPct val="0%"/>
              </a:spcBef>
              <a:spcAft>
                <a:spcPct val="0%"/>
              </a:spcAft>
              <a:defRPr sz="2400">
                <a:solidFill>
                  <a:schemeClr val="tx1"/>
                </a:solidFill>
                <a:latin typeface="Times" pitchFamily="18" charset="0"/>
              </a:defRPr>
            </a:lvl8pPr>
            <a:lvl9pPr marL="3805664" indent="-223863" defTabSz="914106" eaLnBrk="0" fontAlgn="base" hangingPunct="0">
              <a:spcBef>
                <a:spcPct val="0%"/>
              </a:spcBef>
              <a:spcAft>
                <a:spcPct val="0%"/>
              </a:spcAft>
              <a:defRPr sz="2400">
                <a:solidFill>
                  <a:schemeClr val="tx1"/>
                </a:solidFill>
                <a:latin typeface="Times" pitchFamily="18" charset="0"/>
              </a:defRPr>
            </a:lvl9pPr>
          </a:lstStyle>
          <a:p>
            <a:fld id="{8728FB76-847D-49C6-A446-9E7E551F2890}" type="slidenum">
              <a:rPr lang="en-US" sz="1100">
                <a:solidFill>
                  <a:prstClr val="black"/>
                </a:solidFill>
              </a:rPr>
              <a:pPr/>
              <a:t>10</a:t>
            </a:fld>
            <a:endParaRPr lang="en-US" sz="1100">
              <a:solidFill>
                <a:prstClr val="black"/>
              </a:solidFill>
            </a:endParaRPr>
          </a:p>
        </p:txBody>
      </p:sp>
      <p:sp>
        <p:nvSpPr>
          <p:cNvPr id="160771" name="Rectangle 2"/>
          <p:cNvSpPr>
            <a:spLocks noGrp="1" noChangeArrowheads="1"/>
          </p:cNvSpPr>
          <p:nvPr>
            <p:ph type="body" idx="1"/>
          </p:nvPr>
        </p:nvSpPr>
        <p:spPr>
          <a:xfrm>
            <a:off x="914611" y="4344337"/>
            <a:ext cx="5028786" cy="4116671"/>
          </a:xfrm>
          <a:noFill/>
          <a:extLst>
            <a:ext uri="{91240B29-F687-4F45-9708-019B960494DF}">
              <a14:hiddenLine xmlns:a14="http://schemas.microsoft.com/office/drawing/2010/main" w="12700">
                <a:solidFill>
                  <a:schemeClr val="tx1"/>
                </a:solidFill>
                <a:miter lim="800%"/>
                <a:headEnd/>
                <a:tailEnd/>
              </a14:hiddenLine>
            </a:ext>
          </a:extLst>
        </p:spPr>
        <p:txBody>
          <a:bodyPr lIns="90328" tIns="44371" rIns="90328" bIns="44371"/>
          <a:lstStyle/>
          <a:p>
            <a:pPr eaLnBrk="1" hangingPunct="1"/>
            <a:r>
              <a:rPr lang="en-CA"/>
              <a:t>May 2007: </a:t>
            </a:r>
            <a:r>
              <a:rPr lang="en-US"/>
              <a:t>http://www.imf.org/external/pubs/ft/weo/2007/01/data/weorept.aspx?pr.x=61&amp;pr.y=16&amp;sy=2001&amp;ey=2008&amp;scsm=1&amp;ssd=1&amp;sort=country&amp;ds=.&amp;br=1&amp;c=001&amp;s=NGDPD&amp;grp=1&amp;a=1</a:t>
            </a:r>
          </a:p>
          <a:p>
            <a:pPr eaLnBrk="1" hangingPunct="1"/>
            <a:endParaRPr lang="en-CA"/>
          </a:p>
          <a:p>
            <a:pPr eaLnBrk="1" hangingPunct="1"/>
            <a:r>
              <a:rPr lang="en-CA"/>
              <a:t>(Naixin, March 2003): http://www.cia.gov/cia/publications/factbook/fields/2078.html for 2001 data.</a:t>
            </a:r>
          </a:p>
          <a:p>
            <a:pPr eaLnBrk="1" hangingPunct="1"/>
            <a:endParaRPr lang="en-CA"/>
          </a:p>
        </p:txBody>
      </p:sp>
      <p:sp>
        <p:nvSpPr>
          <p:cNvPr id="160772" name="Rectangle 3"/>
          <p:cNvSpPr>
            <a:spLocks noGrp="1" noRot="1" noChangeAspect="1" noChangeArrowheads="1" noTextEdit="1"/>
          </p:cNvSpPr>
          <p:nvPr>
            <p:ph type="sldImg"/>
          </p:nvPr>
        </p:nvSpPr>
        <p:spPr>
          <a:xfrm>
            <a:off x="1144588" y="682625"/>
            <a:ext cx="4573587" cy="3432175"/>
          </a:xfrm>
          <a:ln w="12700" cap="flat">
            <a:solidFill>
              <a:schemeClr val="tx1"/>
            </a:solidFill>
          </a:ln>
        </p:spPr>
      </p:sp>
    </p:spTree>
  </p:cSld>
  <p:clrMapOvr>
    <a:masterClrMapping/>
  </p:clrMapOvr>
</p:notes>
</file>

<file path=ppt/notesSlides/notesSlide11.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lvl1pPr defTabSz="914106">
              <a:defRPr sz="2400">
                <a:solidFill>
                  <a:schemeClr val="tx1"/>
                </a:solidFill>
                <a:latin typeface="Times" pitchFamily="18" charset="0"/>
              </a:defRPr>
            </a:lvl1pPr>
            <a:lvl2pPr marL="727554" indent="-279829" defTabSz="914106">
              <a:defRPr sz="2400">
                <a:solidFill>
                  <a:schemeClr val="tx1"/>
                </a:solidFill>
                <a:latin typeface="Times" pitchFamily="18" charset="0"/>
              </a:defRPr>
            </a:lvl2pPr>
            <a:lvl3pPr marL="1119314" indent="-223863" defTabSz="914106">
              <a:defRPr sz="2400">
                <a:solidFill>
                  <a:schemeClr val="tx1"/>
                </a:solidFill>
                <a:latin typeface="Times" pitchFamily="18" charset="0"/>
              </a:defRPr>
            </a:lvl3pPr>
            <a:lvl4pPr marL="1567039" indent="-223863" defTabSz="914106">
              <a:defRPr sz="2400">
                <a:solidFill>
                  <a:schemeClr val="tx1"/>
                </a:solidFill>
                <a:latin typeface="Times" pitchFamily="18" charset="0"/>
              </a:defRPr>
            </a:lvl4pPr>
            <a:lvl5pPr marL="2014763" indent="-223863" defTabSz="914106">
              <a:defRPr sz="2400">
                <a:solidFill>
                  <a:schemeClr val="tx1"/>
                </a:solidFill>
                <a:latin typeface="Times" pitchFamily="18" charset="0"/>
              </a:defRPr>
            </a:lvl5pPr>
            <a:lvl6pPr marL="2462489" indent="-223863" defTabSz="914106" eaLnBrk="0" fontAlgn="base" hangingPunct="0">
              <a:spcBef>
                <a:spcPct val="0%"/>
              </a:spcBef>
              <a:spcAft>
                <a:spcPct val="0%"/>
              </a:spcAft>
              <a:defRPr sz="2400">
                <a:solidFill>
                  <a:schemeClr val="tx1"/>
                </a:solidFill>
                <a:latin typeface="Times" pitchFamily="18" charset="0"/>
              </a:defRPr>
            </a:lvl6pPr>
            <a:lvl7pPr marL="2910216" indent="-223863" defTabSz="914106" eaLnBrk="0" fontAlgn="base" hangingPunct="0">
              <a:spcBef>
                <a:spcPct val="0%"/>
              </a:spcBef>
              <a:spcAft>
                <a:spcPct val="0%"/>
              </a:spcAft>
              <a:defRPr sz="2400">
                <a:solidFill>
                  <a:schemeClr val="tx1"/>
                </a:solidFill>
                <a:latin typeface="Times" pitchFamily="18" charset="0"/>
              </a:defRPr>
            </a:lvl7pPr>
            <a:lvl8pPr marL="3357940" indent="-223863" defTabSz="914106" eaLnBrk="0" fontAlgn="base" hangingPunct="0">
              <a:spcBef>
                <a:spcPct val="0%"/>
              </a:spcBef>
              <a:spcAft>
                <a:spcPct val="0%"/>
              </a:spcAft>
              <a:defRPr sz="2400">
                <a:solidFill>
                  <a:schemeClr val="tx1"/>
                </a:solidFill>
                <a:latin typeface="Times" pitchFamily="18" charset="0"/>
              </a:defRPr>
            </a:lvl8pPr>
            <a:lvl9pPr marL="3805664" indent="-223863" defTabSz="914106" eaLnBrk="0" fontAlgn="base" hangingPunct="0">
              <a:spcBef>
                <a:spcPct val="0%"/>
              </a:spcBef>
              <a:spcAft>
                <a:spcPct val="0%"/>
              </a:spcAft>
              <a:defRPr sz="2400">
                <a:solidFill>
                  <a:schemeClr val="tx1"/>
                </a:solidFill>
                <a:latin typeface="Times" pitchFamily="18" charset="0"/>
              </a:defRPr>
            </a:lvl9pPr>
          </a:lstStyle>
          <a:p>
            <a:fld id="{E4D89968-0AB0-467B-B505-07126784EFB2}" type="slidenum">
              <a:rPr lang="en-US" sz="1100">
                <a:solidFill>
                  <a:prstClr val="black"/>
                </a:solidFill>
              </a:rPr>
              <a:pPr/>
              <a:t>11</a:t>
            </a:fld>
            <a:endParaRPr lang="en-US" sz="1100">
              <a:solidFill>
                <a:prstClr val="black"/>
              </a:solidFill>
            </a:endParaRPr>
          </a:p>
        </p:txBody>
      </p:sp>
      <p:sp>
        <p:nvSpPr>
          <p:cNvPr id="161795" name="Rectangle 2"/>
          <p:cNvSpPr>
            <a:spLocks noGrp="1" noChangeArrowheads="1"/>
          </p:cNvSpPr>
          <p:nvPr>
            <p:ph type="body" idx="1"/>
          </p:nvPr>
        </p:nvSpPr>
        <p:spPr>
          <a:xfrm>
            <a:off x="914611" y="4344337"/>
            <a:ext cx="5028786" cy="4116671"/>
          </a:xfrm>
          <a:noFill/>
          <a:extLst>
            <a:ext uri="{91240B29-F687-4F45-9708-019B960494DF}">
              <a14:hiddenLine xmlns:a14="http://schemas.microsoft.com/office/drawing/2010/main" w="12700">
                <a:solidFill>
                  <a:schemeClr val="tx1"/>
                </a:solidFill>
                <a:miter lim="800%"/>
                <a:headEnd/>
                <a:tailEnd/>
              </a14:hiddenLine>
            </a:ext>
          </a:extLst>
        </p:spPr>
        <p:txBody>
          <a:bodyPr lIns="90328" tIns="44371" rIns="90328" bIns="44371"/>
          <a:lstStyle/>
          <a:p>
            <a:pPr eaLnBrk="1" hangingPunct="1"/>
            <a:r>
              <a:rPr lang="en-CA"/>
              <a:t>May 2007: </a:t>
            </a:r>
            <a:r>
              <a:rPr lang="en-US"/>
              <a:t>http://www.imf.org/external/pubs/ft/weo/2007/01/data/weorept.aspx?pr.x=61&amp;pr.y=16&amp;sy=2001&amp;ey=2008&amp;scsm=1&amp;ssd=1&amp;sort=country&amp;ds=.&amp;br=1&amp;c=001&amp;s=NGDPD&amp;grp=1&amp;a=1</a:t>
            </a:r>
          </a:p>
          <a:p>
            <a:pPr eaLnBrk="1" hangingPunct="1"/>
            <a:endParaRPr lang="en-CA"/>
          </a:p>
          <a:p>
            <a:pPr eaLnBrk="1" hangingPunct="1"/>
            <a:r>
              <a:rPr lang="en-CA"/>
              <a:t>(Naixin, March 2003): http://www.cia.gov/cia/publications/factbook/fields/2078.html for 2001 data.</a:t>
            </a:r>
          </a:p>
          <a:p>
            <a:pPr eaLnBrk="1" hangingPunct="1"/>
            <a:endParaRPr lang="en-CA"/>
          </a:p>
        </p:txBody>
      </p:sp>
      <p:sp>
        <p:nvSpPr>
          <p:cNvPr id="161796" name="Rectangle 3"/>
          <p:cNvSpPr>
            <a:spLocks noGrp="1" noRot="1" noChangeAspect="1" noChangeArrowheads="1" noTextEdit="1"/>
          </p:cNvSpPr>
          <p:nvPr>
            <p:ph type="sldImg"/>
          </p:nvPr>
        </p:nvSpPr>
        <p:spPr>
          <a:xfrm>
            <a:off x="1144588" y="682625"/>
            <a:ext cx="4573587" cy="3432175"/>
          </a:xfrm>
          <a:ln w="12700" cap="flat">
            <a:solidFill>
              <a:schemeClr val="tx1"/>
            </a:solidFill>
          </a:ln>
        </p:spPr>
      </p:sp>
    </p:spTree>
  </p:cSld>
  <p:clrMapOvr>
    <a:masterClrMapping/>
  </p:clrMapOvr>
</p:notes>
</file>

<file path=ppt/notesSlides/notesSlide12.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lvl1pPr defTabSz="914106">
              <a:defRPr sz="2400">
                <a:solidFill>
                  <a:schemeClr val="tx1"/>
                </a:solidFill>
                <a:latin typeface="Times" pitchFamily="18" charset="0"/>
              </a:defRPr>
            </a:lvl1pPr>
            <a:lvl2pPr marL="727554" indent="-279829" defTabSz="914106">
              <a:defRPr sz="2400">
                <a:solidFill>
                  <a:schemeClr val="tx1"/>
                </a:solidFill>
                <a:latin typeface="Times" pitchFamily="18" charset="0"/>
              </a:defRPr>
            </a:lvl2pPr>
            <a:lvl3pPr marL="1119314" indent="-223863" defTabSz="914106">
              <a:defRPr sz="2400">
                <a:solidFill>
                  <a:schemeClr val="tx1"/>
                </a:solidFill>
                <a:latin typeface="Times" pitchFamily="18" charset="0"/>
              </a:defRPr>
            </a:lvl3pPr>
            <a:lvl4pPr marL="1567039" indent="-223863" defTabSz="914106">
              <a:defRPr sz="2400">
                <a:solidFill>
                  <a:schemeClr val="tx1"/>
                </a:solidFill>
                <a:latin typeface="Times" pitchFamily="18" charset="0"/>
              </a:defRPr>
            </a:lvl4pPr>
            <a:lvl5pPr marL="2014763" indent="-223863" defTabSz="914106">
              <a:defRPr sz="2400">
                <a:solidFill>
                  <a:schemeClr val="tx1"/>
                </a:solidFill>
                <a:latin typeface="Times" pitchFamily="18" charset="0"/>
              </a:defRPr>
            </a:lvl5pPr>
            <a:lvl6pPr marL="2462489" indent="-223863" defTabSz="914106" eaLnBrk="0" fontAlgn="base" hangingPunct="0">
              <a:spcBef>
                <a:spcPct val="0%"/>
              </a:spcBef>
              <a:spcAft>
                <a:spcPct val="0%"/>
              </a:spcAft>
              <a:defRPr sz="2400">
                <a:solidFill>
                  <a:schemeClr val="tx1"/>
                </a:solidFill>
                <a:latin typeface="Times" pitchFamily="18" charset="0"/>
              </a:defRPr>
            </a:lvl6pPr>
            <a:lvl7pPr marL="2910216" indent="-223863" defTabSz="914106" eaLnBrk="0" fontAlgn="base" hangingPunct="0">
              <a:spcBef>
                <a:spcPct val="0%"/>
              </a:spcBef>
              <a:spcAft>
                <a:spcPct val="0%"/>
              </a:spcAft>
              <a:defRPr sz="2400">
                <a:solidFill>
                  <a:schemeClr val="tx1"/>
                </a:solidFill>
                <a:latin typeface="Times" pitchFamily="18" charset="0"/>
              </a:defRPr>
            </a:lvl7pPr>
            <a:lvl8pPr marL="3357940" indent="-223863" defTabSz="914106" eaLnBrk="0" fontAlgn="base" hangingPunct="0">
              <a:spcBef>
                <a:spcPct val="0%"/>
              </a:spcBef>
              <a:spcAft>
                <a:spcPct val="0%"/>
              </a:spcAft>
              <a:defRPr sz="2400">
                <a:solidFill>
                  <a:schemeClr val="tx1"/>
                </a:solidFill>
                <a:latin typeface="Times" pitchFamily="18" charset="0"/>
              </a:defRPr>
            </a:lvl8pPr>
            <a:lvl9pPr marL="3805664" indent="-223863" defTabSz="914106" eaLnBrk="0" fontAlgn="base" hangingPunct="0">
              <a:spcBef>
                <a:spcPct val="0%"/>
              </a:spcBef>
              <a:spcAft>
                <a:spcPct val="0%"/>
              </a:spcAft>
              <a:defRPr sz="2400">
                <a:solidFill>
                  <a:schemeClr val="tx1"/>
                </a:solidFill>
                <a:latin typeface="Times" pitchFamily="18" charset="0"/>
              </a:defRPr>
            </a:lvl9pPr>
          </a:lstStyle>
          <a:p>
            <a:fld id="{1DA7438E-A2DC-4BEA-9E8A-F60563EF2216}" type="slidenum">
              <a:rPr lang="en-US" sz="1100">
                <a:solidFill>
                  <a:prstClr val="black"/>
                </a:solidFill>
              </a:rPr>
              <a:pPr/>
              <a:t>12</a:t>
            </a:fld>
            <a:endParaRPr lang="en-US" sz="1100">
              <a:solidFill>
                <a:prstClr val="black"/>
              </a:solidFill>
            </a:endParaRPr>
          </a:p>
        </p:txBody>
      </p:sp>
      <p:sp>
        <p:nvSpPr>
          <p:cNvPr id="162819" name="Rectangle 2"/>
          <p:cNvSpPr>
            <a:spLocks noGrp="1" noChangeArrowheads="1"/>
          </p:cNvSpPr>
          <p:nvPr>
            <p:ph type="body" idx="1"/>
          </p:nvPr>
        </p:nvSpPr>
        <p:spPr>
          <a:xfrm>
            <a:off x="914611" y="4344337"/>
            <a:ext cx="5028786" cy="4116671"/>
          </a:xfrm>
          <a:noFill/>
          <a:extLst>
            <a:ext uri="{91240B29-F687-4F45-9708-019B960494DF}">
              <a14:hiddenLine xmlns:a14="http://schemas.microsoft.com/office/drawing/2010/main" w="12700">
                <a:solidFill>
                  <a:schemeClr val="tx1"/>
                </a:solidFill>
                <a:miter lim="800%"/>
                <a:headEnd/>
                <a:tailEnd/>
              </a14:hiddenLine>
            </a:ext>
          </a:extLst>
        </p:spPr>
        <p:txBody>
          <a:bodyPr lIns="90328" tIns="44371" rIns="90328" bIns="44371"/>
          <a:lstStyle/>
          <a:p>
            <a:pPr eaLnBrk="1" hangingPunct="1"/>
            <a:r>
              <a:rPr lang="en-CA"/>
              <a:t>May 2007: </a:t>
            </a:r>
            <a:r>
              <a:rPr lang="en-US"/>
              <a:t>http://www.imf.org/external/pubs/ft/weo/2007/01/data/weorept.aspx?pr.x=61&amp;pr.y=16&amp;sy=2001&amp;ey=2008&amp;scsm=1&amp;ssd=1&amp;sort=country&amp;ds=.&amp;br=1&amp;c=001&amp;s=NGDPD&amp;grp=1&amp;a=1</a:t>
            </a:r>
          </a:p>
          <a:p>
            <a:pPr eaLnBrk="1" hangingPunct="1"/>
            <a:endParaRPr lang="en-CA"/>
          </a:p>
          <a:p>
            <a:pPr eaLnBrk="1" hangingPunct="1"/>
            <a:r>
              <a:rPr lang="en-CA"/>
              <a:t>(Naixin, March 2003): http://www.cia.gov/cia/publications/factbook/fields/2078.html for 2001 data.</a:t>
            </a:r>
          </a:p>
          <a:p>
            <a:pPr eaLnBrk="1" hangingPunct="1"/>
            <a:endParaRPr lang="en-CA"/>
          </a:p>
        </p:txBody>
      </p:sp>
      <p:sp>
        <p:nvSpPr>
          <p:cNvPr id="162820" name="Rectangle 3"/>
          <p:cNvSpPr>
            <a:spLocks noGrp="1" noRot="1" noChangeAspect="1" noChangeArrowheads="1" noTextEdit="1"/>
          </p:cNvSpPr>
          <p:nvPr>
            <p:ph type="sldImg"/>
          </p:nvPr>
        </p:nvSpPr>
        <p:spPr>
          <a:xfrm>
            <a:off x="1144588" y="682625"/>
            <a:ext cx="4573587" cy="3432175"/>
          </a:xfrm>
          <a:ln w="12700" cap="flat">
            <a:solidFill>
              <a:schemeClr val="tx1"/>
            </a:solidFill>
          </a:ln>
        </p:spPr>
      </p:sp>
    </p:spTree>
  </p:cSld>
  <p:clrMapOvr>
    <a:masterClrMapping/>
  </p:clrMapOvr>
</p:notes>
</file>

<file path=ppt/notesSlides/notesSlide13.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lvl1pPr defTabSz="914106">
              <a:defRPr sz="2400">
                <a:solidFill>
                  <a:schemeClr val="tx1"/>
                </a:solidFill>
                <a:latin typeface="Times" pitchFamily="18" charset="0"/>
              </a:defRPr>
            </a:lvl1pPr>
            <a:lvl2pPr marL="727554" indent="-279829" defTabSz="914106">
              <a:defRPr sz="2400">
                <a:solidFill>
                  <a:schemeClr val="tx1"/>
                </a:solidFill>
                <a:latin typeface="Times" pitchFamily="18" charset="0"/>
              </a:defRPr>
            </a:lvl2pPr>
            <a:lvl3pPr marL="1119314" indent="-223863" defTabSz="914106">
              <a:defRPr sz="2400">
                <a:solidFill>
                  <a:schemeClr val="tx1"/>
                </a:solidFill>
                <a:latin typeface="Times" pitchFamily="18" charset="0"/>
              </a:defRPr>
            </a:lvl3pPr>
            <a:lvl4pPr marL="1567039" indent="-223863" defTabSz="914106">
              <a:defRPr sz="2400">
                <a:solidFill>
                  <a:schemeClr val="tx1"/>
                </a:solidFill>
                <a:latin typeface="Times" pitchFamily="18" charset="0"/>
              </a:defRPr>
            </a:lvl4pPr>
            <a:lvl5pPr marL="2014763" indent="-223863" defTabSz="914106">
              <a:defRPr sz="2400">
                <a:solidFill>
                  <a:schemeClr val="tx1"/>
                </a:solidFill>
                <a:latin typeface="Times" pitchFamily="18" charset="0"/>
              </a:defRPr>
            </a:lvl5pPr>
            <a:lvl6pPr marL="2462489" indent="-223863" defTabSz="914106" eaLnBrk="0" fontAlgn="base" hangingPunct="0">
              <a:spcBef>
                <a:spcPct val="0%"/>
              </a:spcBef>
              <a:spcAft>
                <a:spcPct val="0%"/>
              </a:spcAft>
              <a:defRPr sz="2400">
                <a:solidFill>
                  <a:schemeClr val="tx1"/>
                </a:solidFill>
                <a:latin typeface="Times" pitchFamily="18" charset="0"/>
              </a:defRPr>
            </a:lvl6pPr>
            <a:lvl7pPr marL="2910216" indent="-223863" defTabSz="914106" eaLnBrk="0" fontAlgn="base" hangingPunct="0">
              <a:spcBef>
                <a:spcPct val="0%"/>
              </a:spcBef>
              <a:spcAft>
                <a:spcPct val="0%"/>
              </a:spcAft>
              <a:defRPr sz="2400">
                <a:solidFill>
                  <a:schemeClr val="tx1"/>
                </a:solidFill>
                <a:latin typeface="Times" pitchFamily="18" charset="0"/>
              </a:defRPr>
            </a:lvl7pPr>
            <a:lvl8pPr marL="3357940" indent="-223863" defTabSz="914106" eaLnBrk="0" fontAlgn="base" hangingPunct="0">
              <a:spcBef>
                <a:spcPct val="0%"/>
              </a:spcBef>
              <a:spcAft>
                <a:spcPct val="0%"/>
              </a:spcAft>
              <a:defRPr sz="2400">
                <a:solidFill>
                  <a:schemeClr val="tx1"/>
                </a:solidFill>
                <a:latin typeface="Times" pitchFamily="18" charset="0"/>
              </a:defRPr>
            </a:lvl8pPr>
            <a:lvl9pPr marL="3805664" indent="-223863" defTabSz="914106" eaLnBrk="0" fontAlgn="base" hangingPunct="0">
              <a:spcBef>
                <a:spcPct val="0%"/>
              </a:spcBef>
              <a:spcAft>
                <a:spcPct val="0%"/>
              </a:spcAft>
              <a:defRPr sz="2400">
                <a:solidFill>
                  <a:schemeClr val="tx1"/>
                </a:solidFill>
                <a:latin typeface="Times" pitchFamily="18" charset="0"/>
              </a:defRPr>
            </a:lvl9pPr>
          </a:lstStyle>
          <a:p>
            <a:fld id="{EA5C9778-7767-43C8-9EC7-B0207BAC2560}" type="slidenum">
              <a:rPr lang="en-US" sz="1100">
                <a:solidFill>
                  <a:prstClr val="black"/>
                </a:solidFill>
              </a:rPr>
              <a:pPr/>
              <a:t>13</a:t>
            </a:fld>
            <a:endParaRPr lang="en-US" sz="1100">
              <a:solidFill>
                <a:prstClr val="black"/>
              </a:solidFill>
            </a:endParaRPr>
          </a:p>
        </p:txBody>
      </p:sp>
      <p:sp>
        <p:nvSpPr>
          <p:cNvPr id="163843" name="Rectangle 2"/>
          <p:cNvSpPr>
            <a:spLocks noGrp="1" noChangeArrowheads="1"/>
          </p:cNvSpPr>
          <p:nvPr>
            <p:ph type="body" idx="1"/>
          </p:nvPr>
        </p:nvSpPr>
        <p:spPr>
          <a:xfrm>
            <a:off x="914611" y="4344337"/>
            <a:ext cx="5028786" cy="4116671"/>
          </a:xfrm>
          <a:noFill/>
          <a:extLst>
            <a:ext uri="{91240B29-F687-4F45-9708-019B960494DF}">
              <a14:hiddenLine xmlns:a14="http://schemas.microsoft.com/office/drawing/2010/main" w="12700">
                <a:solidFill>
                  <a:schemeClr val="tx1"/>
                </a:solidFill>
                <a:miter lim="800%"/>
                <a:headEnd/>
                <a:tailEnd/>
              </a14:hiddenLine>
            </a:ext>
          </a:extLst>
        </p:spPr>
        <p:txBody>
          <a:bodyPr lIns="90328" tIns="44371" rIns="90328" bIns="44371"/>
          <a:lstStyle/>
          <a:p>
            <a:pPr eaLnBrk="1" hangingPunct="1"/>
            <a:r>
              <a:rPr lang="en-CA"/>
              <a:t>May 2007: </a:t>
            </a:r>
            <a:r>
              <a:rPr lang="en-US"/>
              <a:t>http://www.imf.org/external/pubs/ft/weo/2007/01/data/weorept.aspx?pr.x=61&amp;pr.y=16&amp;sy=2001&amp;ey=2008&amp;scsm=1&amp;ssd=1&amp;sort=country&amp;ds=.&amp;br=1&amp;c=001&amp;s=NGDPD&amp;grp=1&amp;a=1</a:t>
            </a:r>
          </a:p>
          <a:p>
            <a:pPr eaLnBrk="1" hangingPunct="1"/>
            <a:endParaRPr lang="en-CA"/>
          </a:p>
          <a:p>
            <a:pPr eaLnBrk="1" hangingPunct="1"/>
            <a:r>
              <a:rPr lang="en-CA"/>
              <a:t>(Naixin, March 2003): http://www.cia.gov/cia/publications/factbook/fields/2078.html for 2001 data.</a:t>
            </a:r>
          </a:p>
          <a:p>
            <a:pPr eaLnBrk="1" hangingPunct="1"/>
            <a:endParaRPr lang="en-CA"/>
          </a:p>
        </p:txBody>
      </p:sp>
      <p:sp>
        <p:nvSpPr>
          <p:cNvPr id="163844" name="Rectangle 3"/>
          <p:cNvSpPr>
            <a:spLocks noGrp="1" noRot="1" noChangeAspect="1" noChangeArrowheads="1" noTextEdit="1"/>
          </p:cNvSpPr>
          <p:nvPr>
            <p:ph type="sldImg"/>
          </p:nvPr>
        </p:nvSpPr>
        <p:spPr>
          <a:xfrm>
            <a:off x="1144588" y="682625"/>
            <a:ext cx="4573587" cy="3432175"/>
          </a:xfrm>
          <a:ln w="12700" cap="flat">
            <a:solidFill>
              <a:schemeClr val="tx1"/>
            </a:solidFill>
          </a:ln>
        </p:spPr>
      </p:sp>
    </p:spTree>
  </p:cSld>
  <p:clrMapOvr>
    <a:masterClrMapping/>
  </p:clrMapOvr>
</p:notes>
</file>

<file path=ppt/notesSlides/notesSlide14.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lvl1pPr defTabSz="914106">
              <a:defRPr sz="2400">
                <a:solidFill>
                  <a:schemeClr val="tx1"/>
                </a:solidFill>
                <a:latin typeface="Times" pitchFamily="18" charset="0"/>
              </a:defRPr>
            </a:lvl1pPr>
            <a:lvl2pPr marL="727554" indent="-279829" defTabSz="914106">
              <a:defRPr sz="2400">
                <a:solidFill>
                  <a:schemeClr val="tx1"/>
                </a:solidFill>
                <a:latin typeface="Times" pitchFamily="18" charset="0"/>
              </a:defRPr>
            </a:lvl2pPr>
            <a:lvl3pPr marL="1119314" indent="-223863" defTabSz="914106">
              <a:defRPr sz="2400">
                <a:solidFill>
                  <a:schemeClr val="tx1"/>
                </a:solidFill>
                <a:latin typeface="Times" pitchFamily="18" charset="0"/>
              </a:defRPr>
            </a:lvl3pPr>
            <a:lvl4pPr marL="1567039" indent="-223863" defTabSz="914106">
              <a:defRPr sz="2400">
                <a:solidFill>
                  <a:schemeClr val="tx1"/>
                </a:solidFill>
                <a:latin typeface="Times" pitchFamily="18" charset="0"/>
              </a:defRPr>
            </a:lvl4pPr>
            <a:lvl5pPr marL="2014763" indent="-223863" defTabSz="914106">
              <a:defRPr sz="2400">
                <a:solidFill>
                  <a:schemeClr val="tx1"/>
                </a:solidFill>
                <a:latin typeface="Times" pitchFamily="18" charset="0"/>
              </a:defRPr>
            </a:lvl5pPr>
            <a:lvl6pPr marL="2462489" indent="-223863" defTabSz="914106" eaLnBrk="0" fontAlgn="base" hangingPunct="0">
              <a:spcBef>
                <a:spcPct val="0%"/>
              </a:spcBef>
              <a:spcAft>
                <a:spcPct val="0%"/>
              </a:spcAft>
              <a:defRPr sz="2400">
                <a:solidFill>
                  <a:schemeClr val="tx1"/>
                </a:solidFill>
                <a:latin typeface="Times" pitchFamily="18" charset="0"/>
              </a:defRPr>
            </a:lvl6pPr>
            <a:lvl7pPr marL="2910216" indent="-223863" defTabSz="914106" eaLnBrk="0" fontAlgn="base" hangingPunct="0">
              <a:spcBef>
                <a:spcPct val="0%"/>
              </a:spcBef>
              <a:spcAft>
                <a:spcPct val="0%"/>
              </a:spcAft>
              <a:defRPr sz="2400">
                <a:solidFill>
                  <a:schemeClr val="tx1"/>
                </a:solidFill>
                <a:latin typeface="Times" pitchFamily="18" charset="0"/>
              </a:defRPr>
            </a:lvl7pPr>
            <a:lvl8pPr marL="3357940" indent="-223863" defTabSz="914106" eaLnBrk="0" fontAlgn="base" hangingPunct="0">
              <a:spcBef>
                <a:spcPct val="0%"/>
              </a:spcBef>
              <a:spcAft>
                <a:spcPct val="0%"/>
              </a:spcAft>
              <a:defRPr sz="2400">
                <a:solidFill>
                  <a:schemeClr val="tx1"/>
                </a:solidFill>
                <a:latin typeface="Times" pitchFamily="18" charset="0"/>
              </a:defRPr>
            </a:lvl8pPr>
            <a:lvl9pPr marL="3805664" indent="-223863" defTabSz="914106" eaLnBrk="0" fontAlgn="base" hangingPunct="0">
              <a:spcBef>
                <a:spcPct val="0%"/>
              </a:spcBef>
              <a:spcAft>
                <a:spcPct val="0%"/>
              </a:spcAft>
              <a:defRPr sz="2400">
                <a:solidFill>
                  <a:schemeClr val="tx1"/>
                </a:solidFill>
                <a:latin typeface="Times" pitchFamily="18" charset="0"/>
              </a:defRPr>
            </a:lvl9pPr>
          </a:lstStyle>
          <a:p>
            <a:fld id="{67EEA6EA-91E7-4943-B6A1-DC884FFEA255}" type="slidenum">
              <a:rPr lang="en-US" sz="1100">
                <a:solidFill>
                  <a:prstClr val="black"/>
                </a:solidFill>
              </a:rPr>
              <a:pPr/>
              <a:t>14</a:t>
            </a:fld>
            <a:endParaRPr lang="en-US" sz="1100">
              <a:solidFill>
                <a:prstClr val="black"/>
              </a:solidFill>
            </a:endParaRPr>
          </a:p>
        </p:txBody>
      </p:sp>
      <p:sp>
        <p:nvSpPr>
          <p:cNvPr id="164867" name="Rectangle 2"/>
          <p:cNvSpPr>
            <a:spLocks noGrp="1" noChangeArrowheads="1"/>
          </p:cNvSpPr>
          <p:nvPr>
            <p:ph type="body" idx="1"/>
          </p:nvPr>
        </p:nvSpPr>
        <p:spPr>
          <a:xfrm>
            <a:off x="914611" y="4344337"/>
            <a:ext cx="5028786" cy="4116671"/>
          </a:xfrm>
          <a:noFill/>
          <a:extLst>
            <a:ext uri="{91240B29-F687-4F45-9708-019B960494DF}">
              <a14:hiddenLine xmlns:a14="http://schemas.microsoft.com/office/drawing/2010/main" w="12700">
                <a:solidFill>
                  <a:schemeClr val="tx1"/>
                </a:solidFill>
                <a:miter lim="800%"/>
                <a:headEnd/>
                <a:tailEnd/>
              </a14:hiddenLine>
            </a:ext>
          </a:extLst>
        </p:spPr>
        <p:txBody>
          <a:bodyPr lIns="90328" tIns="44371" rIns="90328" bIns="44371"/>
          <a:lstStyle/>
          <a:p>
            <a:pPr eaLnBrk="1" hangingPunct="1"/>
            <a:r>
              <a:rPr lang="en-CA"/>
              <a:t>May 2007: </a:t>
            </a:r>
            <a:r>
              <a:rPr lang="en-US"/>
              <a:t>http://www.imf.org/external/pubs/ft/weo/2007/01/data/weorept.aspx?pr.x=61&amp;pr.y=16&amp;sy=2001&amp;ey=2008&amp;scsm=1&amp;ssd=1&amp;sort=country&amp;ds=.&amp;br=1&amp;c=001&amp;s=NGDPD&amp;grp=1&amp;a=1</a:t>
            </a:r>
          </a:p>
          <a:p>
            <a:pPr eaLnBrk="1" hangingPunct="1"/>
            <a:endParaRPr lang="en-CA"/>
          </a:p>
          <a:p>
            <a:pPr eaLnBrk="1" hangingPunct="1"/>
            <a:r>
              <a:rPr lang="en-CA"/>
              <a:t>(Naixin, March 2003): http://www.cia.gov/cia/publications/factbook/fields/2078.html for 2001 data.</a:t>
            </a:r>
          </a:p>
          <a:p>
            <a:pPr eaLnBrk="1" hangingPunct="1"/>
            <a:endParaRPr lang="en-CA"/>
          </a:p>
        </p:txBody>
      </p:sp>
      <p:sp>
        <p:nvSpPr>
          <p:cNvPr id="164868" name="Rectangle 3"/>
          <p:cNvSpPr>
            <a:spLocks noGrp="1" noRot="1" noChangeAspect="1" noChangeArrowheads="1" noTextEdit="1"/>
          </p:cNvSpPr>
          <p:nvPr>
            <p:ph type="sldImg"/>
          </p:nvPr>
        </p:nvSpPr>
        <p:spPr>
          <a:xfrm>
            <a:off x="1144588" y="682625"/>
            <a:ext cx="4573587" cy="3432175"/>
          </a:xfrm>
          <a:ln w="12700" cap="flat">
            <a:solidFill>
              <a:schemeClr val="tx1"/>
            </a:solidFill>
          </a:ln>
        </p:spPr>
      </p:sp>
    </p:spTree>
  </p:cSld>
  <p:clrMapOvr>
    <a:masterClrMapping/>
  </p:clrMapOvr>
</p:notes>
</file>

<file path=ppt/notesSlides/notesSlide15.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lvl1pPr defTabSz="914106">
              <a:defRPr sz="2400">
                <a:solidFill>
                  <a:schemeClr val="tx1"/>
                </a:solidFill>
                <a:latin typeface="Times" pitchFamily="18" charset="0"/>
              </a:defRPr>
            </a:lvl1pPr>
            <a:lvl2pPr marL="727554" indent="-279829" defTabSz="914106">
              <a:defRPr sz="2400">
                <a:solidFill>
                  <a:schemeClr val="tx1"/>
                </a:solidFill>
                <a:latin typeface="Times" pitchFamily="18" charset="0"/>
              </a:defRPr>
            </a:lvl2pPr>
            <a:lvl3pPr marL="1119314" indent="-223863" defTabSz="914106">
              <a:defRPr sz="2400">
                <a:solidFill>
                  <a:schemeClr val="tx1"/>
                </a:solidFill>
                <a:latin typeface="Times" pitchFamily="18" charset="0"/>
              </a:defRPr>
            </a:lvl3pPr>
            <a:lvl4pPr marL="1567039" indent="-223863" defTabSz="914106">
              <a:defRPr sz="2400">
                <a:solidFill>
                  <a:schemeClr val="tx1"/>
                </a:solidFill>
                <a:latin typeface="Times" pitchFamily="18" charset="0"/>
              </a:defRPr>
            </a:lvl4pPr>
            <a:lvl5pPr marL="2014763" indent="-223863" defTabSz="914106">
              <a:defRPr sz="2400">
                <a:solidFill>
                  <a:schemeClr val="tx1"/>
                </a:solidFill>
                <a:latin typeface="Times" pitchFamily="18" charset="0"/>
              </a:defRPr>
            </a:lvl5pPr>
            <a:lvl6pPr marL="2462489" indent="-223863" defTabSz="914106" eaLnBrk="0" fontAlgn="base" hangingPunct="0">
              <a:spcBef>
                <a:spcPct val="0%"/>
              </a:spcBef>
              <a:spcAft>
                <a:spcPct val="0%"/>
              </a:spcAft>
              <a:defRPr sz="2400">
                <a:solidFill>
                  <a:schemeClr val="tx1"/>
                </a:solidFill>
                <a:latin typeface="Times" pitchFamily="18" charset="0"/>
              </a:defRPr>
            </a:lvl6pPr>
            <a:lvl7pPr marL="2910216" indent="-223863" defTabSz="914106" eaLnBrk="0" fontAlgn="base" hangingPunct="0">
              <a:spcBef>
                <a:spcPct val="0%"/>
              </a:spcBef>
              <a:spcAft>
                <a:spcPct val="0%"/>
              </a:spcAft>
              <a:defRPr sz="2400">
                <a:solidFill>
                  <a:schemeClr val="tx1"/>
                </a:solidFill>
                <a:latin typeface="Times" pitchFamily="18" charset="0"/>
              </a:defRPr>
            </a:lvl7pPr>
            <a:lvl8pPr marL="3357940" indent="-223863" defTabSz="914106" eaLnBrk="0" fontAlgn="base" hangingPunct="0">
              <a:spcBef>
                <a:spcPct val="0%"/>
              </a:spcBef>
              <a:spcAft>
                <a:spcPct val="0%"/>
              </a:spcAft>
              <a:defRPr sz="2400">
                <a:solidFill>
                  <a:schemeClr val="tx1"/>
                </a:solidFill>
                <a:latin typeface="Times" pitchFamily="18" charset="0"/>
              </a:defRPr>
            </a:lvl8pPr>
            <a:lvl9pPr marL="3805664" indent="-223863" defTabSz="914106" eaLnBrk="0" fontAlgn="base" hangingPunct="0">
              <a:spcBef>
                <a:spcPct val="0%"/>
              </a:spcBef>
              <a:spcAft>
                <a:spcPct val="0%"/>
              </a:spcAft>
              <a:defRPr sz="2400">
                <a:solidFill>
                  <a:schemeClr val="tx1"/>
                </a:solidFill>
                <a:latin typeface="Times" pitchFamily="18" charset="0"/>
              </a:defRPr>
            </a:lvl9pPr>
          </a:lstStyle>
          <a:p>
            <a:fld id="{3DA60515-6B75-4B91-95AF-9FFD2F3F8DC3}" type="slidenum">
              <a:rPr lang="en-US" sz="1100">
                <a:solidFill>
                  <a:prstClr val="black"/>
                </a:solidFill>
              </a:rPr>
              <a:pPr/>
              <a:t>15</a:t>
            </a:fld>
            <a:endParaRPr lang="en-US" sz="1100">
              <a:solidFill>
                <a:prstClr val="black"/>
              </a:solidFill>
            </a:endParaRPr>
          </a:p>
        </p:txBody>
      </p:sp>
      <p:sp>
        <p:nvSpPr>
          <p:cNvPr id="165891" name="Rectangle 2"/>
          <p:cNvSpPr>
            <a:spLocks noGrp="1" noChangeArrowheads="1"/>
          </p:cNvSpPr>
          <p:nvPr>
            <p:ph type="body" idx="1"/>
          </p:nvPr>
        </p:nvSpPr>
        <p:spPr>
          <a:xfrm>
            <a:off x="914611" y="4344337"/>
            <a:ext cx="5028786" cy="4116671"/>
          </a:xfrm>
          <a:noFill/>
          <a:extLst>
            <a:ext uri="{91240B29-F687-4F45-9708-019B960494DF}">
              <a14:hiddenLine xmlns:a14="http://schemas.microsoft.com/office/drawing/2010/main" w="12700">
                <a:solidFill>
                  <a:schemeClr val="tx1"/>
                </a:solidFill>
                <a:miter lim="800%"/>
                <a:headEnd/>
                <a:tailEnd/>
              </a14:hiddenLine>
            </a:ext>
          </a:extLst>
        </p:spPr>
        <p:txBody>
          <a:bodyPr lIns="90328" tIns="44371" rIns="90328" bIns="44371"/>
          <a:lstStyle/>
          <a:p>
            <a:pPr eaLnBrk="1" hangingPunct="1"/>
            <a:r>
              <a:rPr lang="en-CA"/>
              <a:t>May 2007: </a:t>
            </a:r>
            <a:r>
              <a:rPr lang="en-US"/>
              <a:t>http://www.imf.org/external/pubs/ft/weo/2007/01/data/weorept.aspx?pr.x=61&amp;pr.y=16&amp;sy=2001&amp;ey=2008&amp;scsm=1&amp;ssd=1&amp;sort=country&amp;ds=.&amp;br=1&amp;c=001&amp;s=NGDPD&amp;grp=1&amp;a=1</a:t>
            </a:r>
          </a:p>
          <a:p>
            <a:pPr eaLnBrk="1" hangingPunct="1"/>
            <a:endParaRPr lang="en-CA"/>
          </a:p>
          <a:p>
            <a:pPr eaLnBrk="1" hangingPunct="1"/>
            <a:r>
              <a:rPr lang="en-CA"/>
              <a:t>(Naixin, March 2003): http://www.cia.gov/cia/publications/factbook/fields/2078.html for 2001 data.</a:t>
            </a:r>
          </a:p>
          <a:p>
            <a:pPr eaLnBrk="1" hangingPunct="1"/>
            <a:endParaRPr lang="en-CA"/>
          </a:p>
        </p:txBody>
      </p:sp>
      <p:sp>
        <p:nvSpPr>
          <p:cNvPr id="165892" name="Rectangle 3"/>
          <p:cNvSpPr>
            <a:spLocks noGrp="1" noRot="1" noChangeAspect="1" noChangeArrowheads="1" noTextEdit="1"/>
          </p:cNvSpPr>
          <p:nvPr>
            <p:ph type="sldImg"/>
          </p:nvPr>
        </p:nvSpPr>
        <p:spPr>
          <a:xfrm>
            <a:off x="1144588" y="682625"/>
            <a:ext cx="4573587" cy="3432175"/>
          </a:xfrm>
          <a:ln w="12700" cap="flat">
            <a:solidFill>
              <a:schemeClr val="tx1"/>
            </a:solidFill>
          </a:ln>
        </p:spPr>
      </p:sp>
    </p:spTree>
  </p:cSld>
  <p:clrMapOvr>
    <a:masterClrMapping/>
  </p:clrMapOvr>
</p:notes>
</file>

<file path=ppt/notesSlides/notesSlide16.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8E44B5-19CC-4629-81C8-85E958D30082}" type="slidenum">
              <a:rPr lang="en-US" smtClean="0"/>
              <a:t>18</a:t>
            </a:fld>
            <a:endParaRPr lang="en-US"/>
          </a:p>
        </p:txBody>
      </p:sp>
    </p:spTree>
    <p:extLst>
      <p:ext uri="{BB962C8B-B14F-4D97-AF65-F5344CB8AC3E}">
        <p14:creationId xmlns:p14="http://schemas.microsoft.com/office/powerpoint/2010/main" val="64857113"/>
      </p:ext>
    </p:extLst>
  </p:cSld>
  <p:clrMapOvr>
    <a:masterClrMapping/>
  </p:clrMapOvr>
</p:notes>
</file>

<file path=ppt/notesSlides/notesSlide17.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AE3FBA-B494-4F03-9A44-13D05B395FEE}" type="slidenum">
              <a:rPr lang="en-US" smtClean="0">
                <a:solidFill>
                  <a:prstClr val="black"/>
                </a:solidFill>
              </a:rPr>
              <a:pPr>
                <a:defRPr/>
              </a:pPr>
              <a:t>34</a:t>
            </a:fld>
            <a:endParaRPr lang="en-US">
              <a:solidFill>
                <a:prstClr val="black"/>
              </a:solidFill>
            </a:endParaRPr>
          </a:p>
        </p:txBody>
      </p:sp>
    </p:spTree>
    <p:extLst>
      <p:ext uri="{BB962C8B-B14F-4D97-AF65-F5344CB8AC3E}">
        <p14:creationId xmlns:p14="http://schemas.microsoft.com/office/powerpoint/2010/main" val="483090763"/>
      </p:ext>
    </p:extLst>
  </p:cSld>
  <p:clrMapOvr>
    <a:masterClrMapping/>
  </p:clrMapOvr>
</p:notes>
</file>

<file path=ppt/notesSlides/notesSlide2.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lvl1pPr defTabSz="914106">
              <a:defRPr sz="2400">
                <a:solidFill>
                  <a:schemeClr val="tx1"/>
                </a:solidFill>
                <a:latin typeface="Times" pitchFamily="18" charset="0"/>
              </a:defRPr>
            </a:lvl1pPr>
            <a:lvl2pPr marL="727554" indent="-279829" defTabSz="914106">
              <a:defRPr sz="2400">
                <a:solidFill>
                  <a:schemeClr val="tx1"/>
                </a:solidFill>
                <a:latin typeface="Times" pitchFamily="18" charset="0"/>
              </a:defRPr>
            </a:lvl2pPr>
            <a:lvl3pPr marL="1119314" indent="-223863" defTabSz="914106">
              <a:defRPr sz="2400">
                <a:solidFill>
                  <a:schemeClr val="tx1"/>
                </a:solidFill>
                <a:latin typeface="Times" pitchFamily="18" charset="0"/>
              </a:defRPr>
            </a:lvl3pPr>
            <a:lvl4pPr marL="1567039" indent="-223863" defTabSz="914106">
              <a:defRPr sz="2400">
                <a:solidFill>
                  <a:schemeClr val="tx1"/>
                </a:solidFill>
                <a:latin typeface="Times" pitchFamily="18" charset="0"/>
              </a:defRPr>
            </a:lvl4pPr>
            <a:lvl5pPr marL="2014763" indent="-223863" defTabSz="914106">
              <a:defRPr sz="2400">
                <a:solidFill>
                  <a:schemeClr val="tx1"/>
                </a:solidFill>
                <a:latin typeface="Times" pitchFamily="18" charset="0"/>
              </a:defRPr>
            </a:lvl5pPr>
            <a:lvl6pPr marL="2462489" indent="-223863" defTabSz="914106" eaLnBrk="0" fontAlgn="base" hangingPunct="0">
              <a:spcBef>
                <a:spcPct val="0%"/>
              </a:spcBef>
              <a:spcAft>
                <a:spcPct val="0%"/>
              </a:spcAft>
              <a:defRPr sz="2400">
                <a:solidFill>
                  <a:schemeClr val="tx1"/>
                </a:solidFill>
                <a:latin typeface="Times" pitchFamily="18" charset="0"/>
              </a:defRPr>
            </a:lvl6pPr>
            <a:lvl7pPr marL="2910216" indent="-223863" defTabSz="914106" eaLnBrk="0" fontAlgn="base" hangingPunct="0">
              <a:spcBef>
                <a:spcPct val="0%"/>
              </a:spcBef>
              <a:spcAft>
                <a:spcPct val="0%"/>
              </a:spcAft>
              <a:defRPr sz="2400">
                <a:solidFill>
                  <a:schemeClr val="tx1"/>
                </a:solidFill>
                <a:latin typeface="Times" pitchFamily="18" charset="0"/>
              </a:defRPr>
            </a:lvl7pPr>
            <a:lvl8pPr marL="3357940" indent="-223863" defTabSz="914106" eaLnBrk="0" fontAlgn="base" hangingPunct="0">
              <a:spcBef>
                <a:spcPct val="0%"/>
              </a:spcBef>
              <a:spcAft>
                <a:spcPct val="0%"/>
              </a:spcAft>
              <a:defRPr sz="2400">
                <a:solidFill>
                  <a:schemeClr val="tx1"/>
                </a:solidFill>
                <a:latin typeface="Times" pitchFamily="18" charset="0"/>
              </a:defRPr>
            </a:lvl8pPr>
            <a:lvl9pPr marL="3805664" indent="-223863" defTabSz="914106" eaLnBrk="0" fontAlgn="base" hangingPunct="0">
              <a:spcBef>
                <a:spcPct val="0%"/>
              </a:spcBef>
              <a:spcAft>
                <a:spcPct val="0%"/>
              </a:spcAft>
              <a:defRPr sz="2400">
                <a:solidFill>
                  <a:schemeClr val="tx1"/>
                </a:solidFill>
                <a:latin typeface="Times" pitchFamily="18" charset="0"/>
              </a:defRPr>
            </a:lvl9pPr>
          </a:lstStyle>
          <a:p>
            <a:fld id="{94DD78E4-FC3D-4484-8276-64B7F6BCC2F8}" type="slidenum">
              <a:rPr lang="en-US" sz="1100">
                <a:solidFill>
                  <a:prstClr val="black"/>
                </a:solidFill>
              </a:rPr>
              <a:pPr/>
              <a:t>2</a:t>
            </a:fld>
            <a:endParaRPr lang="en-US" sz="1100">
              <a:solidFill>
                <a:prstClr val="black"/>
              </a:solidFill>
            </a:endParaRPr>
          </a:p>
        </p:txBody>
      </p:sp>
      <p:sp>
        <p:nvSpPr>
          <p:cNvPr id="152579" name="Rectangle 2"/>
          <p:cNvSpPr>
            <a:spLocks noGrp="1" noChangeArrowheads="1"/>
          </p:cNvSpPr>
          <p:nvPr>
            <p:ph type="body" idx="1"/>
          </p:nvPr>
        </p:nvSpPr>
        <p:spPr>
          <a:xfrm>
            <a:off x="914611" y="4344337"/>
            <a:ext cx="5028786" cy="4116671"/>
          </a:xfrm>
          <a:noFill/>
          <a:extLst>
            <a:ext uri="{91240B29-F687-4F45-9708-019B960494DF}">
              <a14:hiddenLine xmlns:a14="http://schemas.microsoft.com/office/drawing/2010/main" w="12700">
                <a:solidFill>
                  <a:schemeClr val="tx1"/>
                </a:solidFill>
                <a:miter lim="800%"/>
                <a:headEnd/>
                <a:tailEnd/>
              </a14:hiddenLine>
            </a:ext>
          </a:extLst>
        </p:spPr>
        <p:txBody>
          <a:bodyPr lIns="90328" tIns="44371" rIns="90328" bIns="44371"/>
          <a:lstStyle/>
          <a:p>
            <a:pPr eaLnBrk="1" hangingPunct="1"/>
            <a:r>
              <a:rPr lang="en-CA"/>
              <a:t>May 2007: </a:t>
            </a:r>
            <a:r>
              <a:rPr lang="en-US"/>
              <a:t>http://www.imf.org/external/pubs/ft/weo/2007/01/data/weorept.aspx?pr.x=61&amp;pr.y=16&amp;sy=2001&amp;ey=2008&amp;scsm=1&amp;ssd=1&amp;sort=country&amp;ds=.&amp;br=1&amp;c=001&amp;s=NGDPD&amp;grp=1&amp;a=1</a:t>
            </a:r>
          </a:p>
          <a:p>
            <a:pPr eaLnBrk="1" hangingPunct="1"/>
            <a:endParaRPr lang="en-CA"/>
          </a:p>
          <a:p>
            <a:pPr eaLnBrk="1" hangingPunct="1"/>
            <a:r>
              <a:rPr lang="en-CA"/>
              <a:t>(Naixin, March 2003): http://www.cia.gov/cia/publications/factbook/fields/2078.html for 2001 data.</a:t>
            </a:r>
          </a:p>
          <a:p>
            <a:pPr eaLnBrk="1" hangingPunct="1"/>
            <a:endParaRPr lang="en-CA"/>
          </a:p>
        </p:txBody>
      </p:sp>
      <p:sp>
        <p:nvSpPr>
          <p:cNvPr id="152580" name="Rectangle 3"/>
          <p:cNvSpPr>
            <a:spLocks noGrp="1" noRot="1" noChangeAspect="1" noChangeArrowheads="1" noTextEdit="1"/>
          </p:cNvSpPr>
          <p:nvPr>
            <p:ph type="sldImg"/>
          </p:nvPr>
        </p:nvSpPr>
        <p:spPr>
          <a:xfrm>
            <a:off x="1144588" y="682625"/>
            <a:ext cx="4573587" cy="3432175"/>
          </a:xfrm>
          <a:ln w="12700" cap="flat">
            <a:solidFill>
              <a:schemeClr val="tx1"/>
            </a:solidFill>
          </a:ln>
        </p:spPr>
      </p:sp>
    </p:spTree>
  </p:cSld>
  <p:clrMapOvr>
    <a:masterClrMapping/>
  </p:clrMapOvr>
</p:notes>
</file>

<file path=ppt/notesSlides/notesSlide3.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lvl1pPr defTabSz="914106">
              <a:defRPr sz="2400">
                <a:solidFill>
                  <a:schemeClr val="tx1"/>
                </a:solidFill>
                <a:latin typeface="Times" pitchFamily="18" charset="0"/>
              </a:defRPr>
            </a:lvl1pPr>
            <a:lvl2pPr marL="727554" indent="-279829" defTabSz="914106">
              <a:defRPr sz="2400">
                <a:solidFill>
                  <a:schemeClr val="tx1"/>
                </a:solidFill>
                <a:latin typeface="Times" pitchFamily="18" charset="0"/>
              </a:defRPr>
            </a:lvl2pPr>
            <a:lvl3pPr marL="1119314" indent="-223863" defTabSz="914106">
              <a:defRPr sz="2400">
                <a:solidFill>
                  <a:schemeClr val="tx1"/>
                </a:solidFill>
                <a:latin typeface="Times" pitchFamily="18" charset="0"/>
              </a:defRPr>
            </a:lvl3pPr>
            <a:lvl4pPr marL="1567039" indent="-223863" defTabSz="914106">
              <a:defRPr sz="2400">
                <a:solidFill>
                  <a:schemeClr val="tx1"/>
                </a:solidFill>
                <a:latin typeface="Times" pitchFamily="18" charset="0"/>
              </a:defRPr>
            </a:lvl4pPr>
            <a:lvl5pPr marL="2014763" indent="-223863" defTabSz="914106">
              <a:defRPr sz="2400">
                <a:solidFill>
                  <a:schemeClr val="tx1"/>
                </a:solidFill>
                <a:latin typeface="Times" pitchFamily="18" charset="0"/>
              </a:defRPr>
            </a:lvl5pPr>
            <a:lvl6pPr marL="2462489" indent="-223863" defTabSz="914106" eaLnBrk="0" fontAlgn="base" hangingPunct="0">
              <a:spcBef>
                <a:spcPct val="0%"/>
              </a:spcBef>
              <a:spcAft>
                <a:spcPct val="0%"/>
              </a:spcAft>
              <a:defRPr sz="2400">
                <a:solidFill>
                  <a:schemeClr val="tx1"/>
                </a:solidFill>
                <a:latin typeface="Times" pitchFamily="18" charset="0"/>
              </a:defRPr>
            </a:lvl6pPr>
            <a:lvl7pPr marL="2910216" indent="-223863" defTabSz="914106" eaLnBrk="0" fontAlgn="base" hangingPunct="0">
              <a:spcBef>
                <a:spcPct val="0%"/>
              </a:spcBef>
              <a:spcAft>
                <a:spcPct val="0%"/>
              </a:spcAft>
              <a:defRPr sz="2400">
                <a:solidFill>
                  <a:schemeClr val="tx1"/>
                </a:solidFill>
                <a:latin typeface="Times" pitchFamily="18" charset="0"/>
              </a:defRPr>
            </a:lvl7pPr>
            <a:lvl8pPr marL="3357940" indent="-223863" defTabSz="914106" eaLnBrk="0" fontAlgn="base" hangingPunct="0">
              <a:spcBef>
                <a:spcPct val="0%"/>
              </a:spcBef>
              <a:spcAft>
                <a:spcPct val="0%"/>
              </a:spcAft>
              <a:defRPr sz="2400">
                <a:solidFill>
                  <a:schemeClr val="tx1"/>
                </a:solidFill>
                <a:latin typeface="Times" pitchFamily="18" charset="0"/>
              </a:defRPr>
            </a:lvl8pPr>
            <a:lvl9pPr marL="3805664" indent="-223863" defTabSz="914106" eaLnBrk="0" fontAlgn="base" hangingPunct="0">
              <a:spcBef>
                <a:spcPct val="0%"/>
              </a:spcBef>
              <a:spcAft>
                <a:spcPct val="0%"/>
              </a:spcAft>
              <a:defRPr sz="2400">
                <a:solidFill>
                  <a:schemeClr val="tx1"/>
                </a:solidFill>
                <a:latin typeface="Times" pitchFamily="18" charset="0"/>
              </a:defRPr>
            </a:lvl9pPr>
          </a:lstStyle>
          <a:p>
            <a:fld id="{A2C5F808-5081-43F8-B317-7E263EF6263A}" type="slidenum">
              <a:rPr lang="en-US" sz="1100">
                <a:solidFill>
                  <a:prstClr val="black"/>
                </a:solidFill>
              </a:rPr>
              <a:pPr/>
              <a:t>3</a:t>
            </a:fld>
            <a:endParaRPr lang="en-US" sz="1100">
              <a:solidFill>
                <a:prstClr val="black"/>
              </a:solidFill>
            </a:endParaRPr>
          </a:p>
        </p:txBody>
      </p:sp>
      <p:sp>
        <p:nvSpPr>
          <p:cNvPr id="153603" name="Rectangle 2"/>
          <p:cNvSpPr>
            <a:spLocks noGrp="1" noChangeArrowheads="1"/>
          </p:cNvSpPr>
          <p:nvPr>
            <p:ph type="body" idx="1"/>
          </p:nvPr>
        </p:nvSpPr>
        <p:spPr>
          <a:xfrm>
            <a:off x="914611" y="4344337"/>
            <a:ext cx="5028786" cy="4116671"/>
          </a:xfrm>
          <a:noFill/>
          <a:extLst>
            <a:ext uri="{91240B29-F687-4F45-9708-019B960494DF}">
              <a14:hiddenLine xmlns:a14="http://schemas.microsoft.com/office/drawing/2010/main" w="12700">
                <a:solidFill>
                  <a:schemeClr val="tx1"/>
                </a:solidFill>
                <a:miter lim="800%"/>
                <a:headEnd/>
                <a:tailEnd/>
              </a14:hiddenLine>
            </a:ext>
          </a:extLst>
        </p:spPr>
        <p:txBody>
          <a:bodyPr lIns="90328" tIns="44371" rIns="90328" bIns="44371"/>
          <a:lstStyle/>
          <a:p>
            <a:pPr eaLnBrk="1" hangingPunct="1"/>
            <a:r>
              <a:rPr lang="en-CA"/>
              <a:t>May 2007: </a:t>
            </a:r>
            <a:r>
              <a:rPr lang="en-US"/>
              <a:t>http://www.imf.org/external/pubs/ft/weo/2007/01/data/weorept.aspx?pr.x=61&amp;pr.y=16&amp;sy=2001&amp;ey=2008&amp;scsm=1&amp;ssd=1&amp;sort=country&amp;ds=.&amp;br=1&amp;c=001&amp;s=NGDPD&amp;grp=1&amp;a=1</a:t>
            </a:r>
          </a:p>
          <a:p>
            <a:pPr eaLnBrk="1" hangingPunct="1"/>
            <a:endParaRPr lang="en-CA"/>
          </a:p>
          <a:p>
            <a:pPr eaLnBrk="1" hangingPunct="1"/>
            <a:r>
              <a:rPr lang="en-CA"/>
              <a:t>(Naixin, March 2003): http://www.cia.gov/cia/publications/factbook/fields/2078.html for 2001 data.</a:t>
            </a:r>
          </a:p>
          <a:p>
            <a:pPr eaLnBrk="1" hangingPunct="1"/>
            <a:endParaRPr lang="en-CA"/>
          </a:p>
        </p:txBody>
      </p:sp>
      <p:sp>
        <p:nvSpPr>
          <p:cNvPr id="153604" name="Rectangle 3"/>
          <p:cNvSpPr>
            <a:spLocks noGrp="1" noRot="1" noChangeAspect="1" noChangeArrowheads="1" noTextEdit="1"/>
          </p:cNvSpPr>
          <p:nvPr>
            <p:ph type="sldImg"/>
          </p:nvPr>
        </p:nvSpPr>
        <p:spPr>
          <a:xfrm>
            <a:off x="1144588" y="682625"/>
            <a:ext cx="4573587" cy="3432175"/>
          </a:xfrm>
          <a:ln w="12700" cap="flat">
            <a:solidFill>
              <a:schemeClr val="tx1"/>
            </a:solidFill>
          </a:ln>
        </p:spPr>
      </p:sp>
    </p:spTree>
  </p:cSld>
  <p:clrMapOvr>
    <a:masterClrMapping/>
  </p:clrMapOvr>
</p:notes>
</file>

<file path=ppt/notesSlides/notesSlide4.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lvl1pPr defTabSz="914106">
              <a:defRPr sz="2400">
                <a:solidFill>
                  <a:schemeClr val="tx1"/>
                </a:solidFill>
                <a:latin typeface="Times" pitchFamily="18" charset="0"/>
              </a:defRPr>
            </a:lvl1pPr>
            <a:lvl2pPr marL="727554" indent="-279829" defTabSz="914106">
              <a:defRPr sz="2400">
                <a:solidFill>
                  <a:schemeClr val="tx1"/>
                </a:solidFill>
                <a:latin typeface="Times" pitchFamily="18" charset="0"/>
              </a:defRPr>
            </a:lvl2pPr>
            <a:lvl3pPr marL="1119314" indent="-223863" defTabSz="914106">
              <a:defRPr sz="2400">
                <a:solidFill>
                  <a:schemeClr val="tx1"/>
                </a:solidFill>
                <a:latin typeface="Times" pitchFamily="18" charset="0"/>
              </a:defRPr>
            </a:lvl3pPr>
            <a:lvl4pPr marL="1567039" indent="-223863" defTabSz="914106">
              <a:defRPr sz="2400">
                <a:solidFill>
                  <a:schemeClr val="tx1"/>
                </a:solidFill>
                <a:latin typeface="Times" pitchFamily="18" charset="0"/>
              </a:defRPr>
            </a:lvl4pPr>
            <a:lvl5pPr marL="2014763" indent="-223863" defTabSz="914106">
              <a:defRPr sz="2400">
                <a:solidFill>
                  <a:schemeClr val="tx1"/>
                </a:solidFill>
                <a:latin typeface="Times" pitchFamily="18" charset="0"/>
              </a:defRPr>
            </a:lvl5pPr>
            <a:lvl6pPr marL="2462489" indent="-223863" defTabSz="914106" eaLnBrk="0" fontAlgn="base" hangingPunct="0">
              <a:spcBef>
                <a:spcPct val="0%"/>
              </a:spcBef>
              <a:spcAft>
                <a:spcPct val="0%"/>
              </a:spcAft>
              <a:defRPr sz="2400">
                <a:solidFill>
                  <a:schemeClr val="tx1"/>
                </a:solidFill>
                <a:latin typeface="Times" pitchFamily="18" charset="0"/>
              </a:defRPr>
            </a:lvl6pPr>
            <a:lvl7pPr marL="2910216" indent="-223863" defTabSz="914106" eaLnBrk="0" fontAlgn="base" hangingPunct="0">
              <a:spcBef>
                <a:spcPct val="0%"/>
              </a:spcBef>
              <a:spcAft>
                <a:spcPct val="0%"/>
              </a:spcAft>
              <a:defRPr sz="2400">
                <a:solidFill>
                  <a:schemeClr val="tx1"/>
                </a:solidFill>
                <a:latin typeface="Times" pitchFamily="18" charset="0"/>
              </a:defRPr>
            </a:lvl7pPr>
            <a:lvl8pPr marL="3357940" indent="-223863" defTabSz="914106" eaLnBrk="0" fontAlgn="base" hangingPunct="0">
              <a:spcBef>
                <a:spcPct val="0%"/>
              </a:spcBef>
              <a:spcAft>
                <a:spcPct val="0%"/>
              </a:spcAft>
              <a:defRPr sz="2400">
                <a:solidFill>
                  <a:schemeClr val="tx1"/>
                </a:solidFill>
                <a:latin typeface="Times" pitchFamily="18" charset="0"/>
              </a:defRPr>
            </a:lvl8pPr>
            <a:lvl9pPr marL="3805664" indent="-223863" defTabSz="914106" eaLnBrk="0" fontAlgn="base" hangingPunct="0">
              <a:spcBef>
                <a:spcPct val="0%"/>
              </a:spcBef>
              <a:spcAft>
                <a:spcPct val="0%"/>
              </a:spcAft>
              <a:defRPr sz="2400">
                <a:solidFill>
                  <a:schemeClr val="tx1"/>
                </a:solidFill>
                <a:latin typeface="Times" pitchFamily="18" charset="0"/>
              </a:defRPr>
            </a:lvl9pPr>
          </a:lstStyle>
          <a:p>
            <a:fld id="{9F39CFAC-FD12-4C9D-9860-7C4E48C3DFD8}" type="slidenum">
              <a:rPr lang="en-US" sz="1100">
                <a:solidFill>
                  <a:prstClr val="black"/>
                </a:solidFill>
              </a:rPr>
              <a:pPr/>
              <a:t>4</a:t>
            </a:fld>
            <a:endParaRPr lang="en-US" sz="1100">
              <a:solidFill>
                <a:prstClr val="black"/>
              </a:solidFill>
            </a:endParaRPr>
          </a:p>
        </p:txBody>
      </p:sp>
      <p:sp>
        <p:nvSpPr>
          <p:cNvPr id="154627" name="Rectangle 2"/>
          <p:cNvSpPr>
            <a:spLocks noGrp="1" noChangeArrowheads="1"/>
          </p:cNvSpPr>
          <p:nvPr>
            <p:ph type="body" idx="1"/>
          </p:nvPr>
        </p:nvSpPr>
        <p:spPr>
          <a:xfrm>
            <a:off x="914611" y="4344337"/>
            <a:ext cx="5028786" cy="4116671"/>
          </a:xfrm>
          <a:noFill/>
          <a:extLst>
            <a:ext uri="{91240B29-F687-4F45-9708-019B960494DF}">
              <a14:hiddenLine xmlns:a14="http://schemas.microsoft.com/office/drawing/2010/main" w="12700">
                <a:solidFill>
                  <a:schemeClr val="tx1"/>
                </a:solidFill>
                <a:miter lim="800%"/>
                <a:headEnd/>
                <a:tailEnd/>
              </a14:hiddenLine>
            </a:ext>
          </a:extLst>
        </p:spPr>
        <p:txBody>
          <a:bodyPr lIns="90328" tIns="44371" rIns="90328" bIns="44371"/>
          <a:lstStyle/>
          <a:p>
            <a:pPr eaLnBrk="1" hangingPunct="1"/>
            <a:r>
              <a:rPr lang="en-CA"/>
              <a:t>May 2007: </a:t>
            </a:r>
            <a:r>
              <a:rPr lang="en-US"/>
              <a:t>http://www.imf.org/external/pubs/ft/weo/2007/01/data/weorept.aspx?pr.x=61&amp;pr.y=16&amp;sy=2001&amp;ey=2008&amp;scsm=1&amp;ssd=1&amp;sort=country&amp;ds=.&amp;br=1&amp;c=001&amp;s=NGDPD&amp;grp=1&amp;a=1</a:t>
            </a:r>
          </a:p>
          <a:p>
            <a:pPr eaLnBrk="1" hangingPunct="1"/>
            <a:endParaRPr lang="en-CA"/>
          </a:p>
          <a:p>
            <a:pPr eaLnBrk="1" hangingPunct="1"/>
            <a:r>
              <a:rPr lang="en-CA"/>
              <a:t>(Naixin, March 2003): http://www.cia.gov/cia/publications/factbook/fields/2078.html for 2001 data.</a:t>
            </a:r>
          </a:p>
          <a:p>
            <a:pPr eaLnBrk="1" hangingPunct="1"/>
            <a:endParaRPr lang="en-CA"/>
          </a:p>
        </p:txBody>
      </p:sp>
      <p:sp>
        <p:nvSpPr>
          <p:cNvPr id="154628" name="Rectangle 3"/>
          <p:cNvSpPr>
            <a:spLocks noGrp="1" noRot="1" noChangeAspect="1" noChangeArrowheads="1" noTextEdit="1"/>
          </p:cNvSpPr>
          <p:nvPr>
            <p:ph type="sldImg"/>
          </p:nvPr>
        </p:nvSpPr>
        <p:spPr>
          <a:xfrm>
            <a:off x="1144588" y="682625"/>
            <a:ext cx="4573587" cy="3432175"/>
          </a:xfrm>
          <a:ln w="12700" cap="flat">
            <a:solidFill>
              <a:schemeClr val="tx1"/>
            </a:solidFill>
          </a:ln>
        </p:spPr>
      </p:sp>
    </p:spTree>
  </p:cSld>
  <p:clrMapOvr>
    <a:masterClrMapping/>
  </p:clrMapOvr>
</p:notes>
</file>

<file path=ppt/notesSlides/notesSlide5.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lvl1pPr defTabSz="914106">
              <a:defRPr sz="2400">
                <a:solidFill>
                  <a:schemeClr val="tx1"/>
                </a:solidFill>
                <a:latin typeface="Times" pitchFamily="18" charset="0"/>
              </a:defRPr>
            </a:lvl1pPr>
            <a:lvl2pPr marL="727554" indent="-279829" defTabSz="914106">
              <a:defRPr sz="2400">
                <a:solidFill>
                  <a:schemeClr val="tx1"/>
                </a:solidFill>
                <a:latin typeface="Times" pitchFamily="18" charset="0"/>
              </a:defRPr>
            </a:lvl2pPr>
            <a:lvl3pPr marL="1119314" indent="-223863" defTabSz="914106">
              <a:defRPr sz="2400">
                <a:solidFill>
                  <a:schemeClr val="tx1"/>
                </a:solidFill>
                <a:latin typeface="Times" pitchFamily="18" charset="0"/>
              </a:defRPr>
            </a:lvl3pPr>
            <a:lvl4pPr marL="1567039" indent="-223863" defTabSz="914106">
              <a:defRPr sz="2400">
                <a:solidFill>
                  <a:schemeClr val="tx1"/>
                </a:solidFill>
                <a:latin typeface="Times" pitchFamily="18" charset="0"/>
              </a:defRPr>
            </a:lvl4pPr>
            <a:lvl5pPr marL="2014763" indent="-223863" defTabSz="914106">
              <a:defRPr sz="2400">
                <a:solidFill>
                  <a:schemeClr val="tx1"/>
                </a:solidFill>
                <a:latin typeface="Times" pitchFamily="18" charset="0"/>
              </a:defRPr>
            </a:lvl5pPr>
            <a:lvl6pPr marL="2462489" indent="-223863" defTabSz="914106" eaLnBrk="0" fontAlgn="base" hangingPunct="0">
              <a:spcBef>
                <a:spcPct val="0%"/>
              </a:spcBef>
              <a:spcAft>
                <a:spcPct val="0%"/>
              </a:spcAft>
              <a:defRPr sz="2400">
                <a:solidFill>
                  <a:schemeClr val="tx1"/>
                </a:solidFill>
                <a:latin typeface="Times" pitchFamily="18" charset="0"/>
              </a:defRPr>
            </a:lvl6pPr>
            <a:lvl7pPr marL="2910216" indent="-223863" defTabSz="914106" eaLnBrk="0" fontAlgn="base" hangingPunct="0">
              <a:spcBef>
                <a:spcPct val="0%"/>
              </a:spcBef>
              <a:spcAft>
                <a:spcPct val="0%"/>
              </a:spcAft>
              <a:defRPr sz="2400">
                <a:solidFill>
                  <a:schemeClr val="tx1"/>
                </a:solidFill>
                <a:latin typeface="Times" pitchFamily="18" charset="0"/>
              </a:defRPr>
            </a:lvl7pPr>
            <a:lvl8pPr marL="3357940" indent="-223863" defTabSz="914106" eaLnBrk="0" fontAlgn="base" hangingPunct="0">
              <a:spcBef>
                <a:spcPct val="0%"/>
              </a:spcBef>
              <a:spcAft>
                <a:spcPct val="0%"/>
              </a:spcAft>
              <a:defRPr sz="2400">
                <a:solidFill>
                  <a:schemeClr val="tx1"/>
                </a:solidFill>
                <a:latin typeface="Times" pitchFamily="18" charset="0"/>
              </a:defRPr>
            </a:lvl8pPr>
            <a:lvl9pPr marL="3805664" indent="-223863" defTabSz="914106" eaLnBrk="0" fontAlgn="base" hangingPunct="0">
              <a:spcBef>
                <a:spcPct val="0%"/>
              </a:spcBef>
              <a:spcAft>
                <a:spcPct val="0%"/>
              </a:spcAft>
              <a:defRPr sz="2400">
                <a:solidFill>
                  <a:schemeClr val="tx1"/>
                </a:solidFill>
                <a:latin typeface="Times" pitchFamily="18" charset="0"/>
              </a:defRPr>
            </a:lvl9pPr>
          </a:lstStyle>
          <a:p>
            <a:fld id="{BEC4B0DC-F9DB-4D9C-9925-1D47FAF7D821}" type="slidenum">
              <a:rPr lang="en-US" sz="1100">
                <a:solidFill>
                  <a:prstClr val="black"/>
                </a:solidFill>
              </a:rPr>
              <a:pPr/>
              <a:t>5</a:t>
            </a:fld>
            <a:endParaRPr lang="en-US" sz="1100">
              <a:solidFill>
                <a:prstClr val="black"/>
              </a:solidFill>
            </a:endParaRPr>
          </a:p>
        </p:txBody>
      </p:sp>
      <p:sp>
        <p:nvSpPr>
          <p:cNvPr id="155651" name="Rectangle 2"/>
          <p:cNvSpPr>
            <a:spLocks noGrp="1" noChangeArrowheads="1"/>
          </p:cNvSpPr>
          <p:nvPr>
            <p:ph type="body" idx="1"/>
          </p:nvPr>
        </p:nvSpPr>
        <p:spPr>
          <a:xfrm>
            <a:off x="914611" y="4344337"/>
            <a:ext cx="5028786" cy="4116671"/>
          </a:xfrm>
          <a:noFill/>
          <a:extLst>
            <a:ext uri="{91240B29-F687-4F45-9708-019B960494DF}">
              <a14:hiddenLine xmlns:a14="http://schemas.microsoft.com/office/drawing/2010/main" w="12700">
                <a:solidFill>
                  <a:schemeClr val="tx1"/>
                </a:solidFill>
                <a:miter lim="800%"/>
                <a:headEnd/>
                <a:tailEnd/>
              </a14:hiddenLine>
            </a:ext>
          </a:extLst>
        </p:spPr>
        <p:txBody>
          <a:bodyPr lIns="90328" tIns="44371" rIns="90328" bIns="44371"/>
          <a:lstStyle/>
          <a:p>
            <a:pPr eaLnBrk="1" hangingPunct="1"/>
            <a:r>
              <a:rPr lang="en-CA"/>
              <a:t>May 2007: </a:t>
            </a:r>
            <a:r>
              <a:rPr lang="en-US"/>
              <a:t>http://www.imf.org/external/pubs/ft/weo/2007/01/data/weorept.aspx?pr.x=61&amp;pr.y=16&amp;sy=2001&amp;ey=2008&amp;scsm=1&amp;ssd=1&amp;sort=country&amp;ds=.&amp;br=1&amp;c=001&amp;s=NGDPD&amp;grp=1&amp;a=1</a:t>
            </a:r>
          </a:p>
          <a:p>
            <a:pPr eaLnBrk="1" hangingPunct="1"/>
            <a:endParaRPr lang="en-CA"/>
          </a:p>
          <a:p>
            <a:pPr eaLnBrk="1" hangingPunct="1"/>
            <a:r>
              <a:rPr lang="en-CA"/>
              <a:t>(Naixin, March 2003): http://www.cia.gov/cia/publications/factbook/fields/2078.html for 2001 data.</a:t>
            </a:r>
          </a:p>
          <a:p>
            <a:pPr eaLnBrk="1" hangingPunct="1"/>
            <a:endParaRPr lang="en-CA"/>
          </a:p>
        </p:txBody>
      </p:sp>
      <p:sp>
        <p:nvSpPr>
          <p:cNvPr id="155652" name="Rectangle 3"/>
          <p:cNvSpPr>
            <a:spLocks noGrp="1" noRot="1" noChangeAspect="1" noChangeArrowheads="1" noTextEdit="1"/>
          </p:cNvSpPr>
          <p:nvPr>
            <p:ph type="sldImg"/>
          </p:nvPr>
        </p:nvSpPr>
        <p:spPr>
          <a:xfrm>
            <a:off x="1144588" y="682625"/>
            <a:ext cx="4573587" cy="3432175"/>
          </a:xfrm>
          <a:ln w="12700" cap="flat">
            <a:solidFill>
              <a:schemeClr val="tx1"/>
            </a:solidFill>
          </a:ln>
        </p:spPr>
      </p:sp>
    </p:spTree>
  </p:cSld>
  <p:clrMapOvr>
    <a:masterClrMapping/>
  </p:clrMapOvr>
</p:notes>
</file>

<file path=ppt/notesSlides/notesSlide6.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lvl1pPr defTabSz="914106">
              <a:defRPr sz="2400">
                <a:solidFill>
                  <a:schemeClr val="tx1"/>
                </a:solidFill>
                <a:latin typeface="Times" pitchFamily="18" charset="0"/>
              </a:defRPr>
            </a:lvl1pPr>
            <a:lvl2pPr marL="727554" indent="-279829" defTabSz="914106">
              <a:defRPr sz="2400">
                <a:solidFill>
                  <a:schemeClr val="tx1"/>
                </a:solidFill>
                <a:latin typeface="Times" pitchFamily="18" charset="0"/>
              </a:defRPr>
            </a:lvl2pPr>
            <a:lvl3pPr marL="1119314" indent="-223863" defTabSz="914106">
              <a:defRPr sz="2400">
                <a:solidFill>
                  <a:schemeClr val="tx1"/>
                </a:solidFill>
                <a:latin typeface="Times" pitchFamily="18" charset="0"/>
              </a:defRPr>
            </a:lvl3pPr>
            <a:lvl4pPr marL="1567039" indent="-223863" defTabSz="914106">
              <a:defRPr sz="2400">
                <a:solidFill>
                  <a:schemeClr val="tx1"/>
                </a:solidFill>
                <a:latin typeface="Times" pitchFamily="18" charset="0"/>
              </a:defRPr>
            </a:lvl4pPr>
            <a:lvl5pPr marL="2014763" indent="-223863" defTabSz="914106">
              <a:defRPr sz="2400">
                <a:solidFill>
                  <a:schemeClr val="tx1"/>
                </a:solidFill>
                <a:latin typeface="Times" pitchFamily="18" charset="0"/>
              </a:defRPr>
            </a:lvl5pPr>
            <a:lvl6pPr marL="2462489" indent="-223863" defTabSz="914106" eaLnBrk="0" fontAlgn="base" hangingPunct="0">
              <a:spcBef>
                <a:spcPct val="0%"/>
              </a:spcBef>
              <a:spcAft>
                <a:spcPct val="0%"/>
              </a:spcAft>
              <a:defRPr sz="2400">
                <a:solidFill>
                  <a:schemeClr val="tx1"/>
                </a:solidFill>
                <a:latin typeface="Times" pitchFamily="18" charset="0"/>
              </a:defRPr>
            </a:lvl6pPr>
            <a:lvl7pPr marL="2910216" indent="-223863" defTabSz="914106" eaLnBrk="0" fontAlgn="base" hangingPunct="0">
              <a:spcBef>
                <a:spcPct val="0%"/>
              </a:spcBef>
              <a:spcAft>
                <a:spcPct val="0%"/>
              </a:spcAft>
              <a:defRPr sz="2400">
                <a:solidFill>
                  <a:schemeClr val="tx1"/>
                </a:solidFill>
                <a:latin typeface="Times" pitchFamily="18" charset="0"/>
              </a:defRPr>
            </a:lvl7pPr>
            <a:lvl8pPr marL="3357940" indent="-223863" defTabSz="914106" eaLnBrk="0" fontAlgn="base" hangingPunct="0">
              <a:spcBef>
                <a:spcPct val="0%"/>
              </a:spcBef>
              <a:spcAft>
                <a:spcPct val="0%"/>
              </a:spcAft>
              <a:defRPr sz="2400">
                <a:solidFill>
                  <a:schemeClr val="tx1"/>
                </a:solidFill>
                <a:latin typeface="Times" pitchFamily="18" charset="0"/>
              </a:defRPr>
            </a:lvl8pPr>
            <a:lvl9pPr marL="3805664" indent="-223863" defTabSz="914106" eaLnBrk="0" fontAlgn="base" hangingPunct="0">
              <a:spcBef>
                <a:spcPct val="0%"/>
              </a:spcBef>
              <a:spcAft>
                <a:spcPct val="0%"/>
              </a:spcAft>
              <a:defRPr sz="2400">
                <a:solidFill>
                  <a:schemeClr val="tx1"/>
                </a:solidFill>
                <a:latin typeface="Times" pitchFamily="18" charset="0"/>
              </a:defRPr>
            </a:lvl9pPr>
          </a:lstStyle>
          <a:p>
            <a:fld id="{FBC158B8-6182-45E7-90F6-7EF13A1DAF99}" type="slidenum">
              <a:rPr lang="en-US" sz="1100">
                <a:solidFill>
                  <a:prstClr val="black"/>
                </a:solidFill>
              </a:rPr>
              <a:pPr/>
              <a:t>6</a:t>
            </a:fld>
            <a:endParaRPr lang="en-US" sz="1100">
              <a:solidFill>
                <a:prstClr val="black"/>
              </a:solidFill>
            </a:endParaRPr>
          </a:p>
        </p:txBody>
      </p:sp>
      <p:sp>
        <p:nvSpPr>
          <p:cNvPr id="156675" name="Rectangle 2"/>
          <p:cNvSpPr>
            <a:spLocks noGrp="1" noChangeArrowheads="1"/>
          </p:cNvSpPr>
          <p:nvPr>
            <p:ph type="body" idx="1"/>
          </p:nvPr>
        </p:nvSpPr>
        <p:spPr>
          <a:xfrm>
            <a:off x="914611" y="4344337"/>
            <a:ext cx="5028786" cy="4116671"/>
          </a:xfrm>
          <a:noFill/>
          <a:extLst>
            <a:ext uri="{91240B29-F687-4F45-9708-019B960494DF}">
              <a14:hiddenLine xmlns:a14="http://schemas.microsoft.com/office/drawing/2010/main" w="12700">
                <a:solidFill>
                  <a:schemeClr val="tx1"/>
                </a:solidFill>
                <a:miter lim="800%"/>
                <a:headEnd/>
                <a:tailEnd/>
              </a14:hiddenLine>
            </a:ext>
          </a:extLst>
        </p:spPr>
        <p:txBody>
          <a:bodyPr lIns="90328" tIns="44371" rIns="90328" bIns="44371"/>
          <a:lstStyle/>
          <a:p>
            <a:pPr eaLnBrk="1" hangingPunct="1"/>
            <a:r>
              <a:rPr lang="en-CA"/>
              <a:t>May 2007: </a:t>
            </a:r>
            <a:r>
              <a:rPr lang="en-US"/>
              <a:t>http://www.imf.org/external/pubs/ft/weo/2007/01/data/weorept.aspx?pr.x=61&amp;pr.y=16&amp;sy=2001&amp;ey=2008&amp;scsm=1&amp;ssd=1&amp;sort=country&amp;ds=.&amp;br=1&amp;c=001&amp;s=NGDPD&amp;grp=1&amp;a=1</a:t>
            </a:r>
          </a:p>
          <a:p>
            <a:pPr eaLnBrk="1" hangingPunct="1"/>
            <a:endParaRPr lang="en-CA"/>
          </a:p>
          <a:p>
            <a:pPr eaLnBrk="1" hangingPunct="1"/>
            <a:r>
              <a:rPr lang="en-CA"/>
              <a:t>(Naixin, March 2003): http://www.cia.gov/cia/publications/factbook/fields/2078.html for 2001 data.</a:t>
            </a:r>
          </a:p>
          <a:p>
            <a:pPr eaLnBrk="1" hangingPunct="1"/>
            <a:endParaRPr lang="en-CA"/>
          </a:p>
        </p:txBody>
      </p:sp>
      <p:sp>
        <p:nvSpPr>
          <p:cNvPr id="156676" name="Rectangle 3"/>
          <p:cNvSpPr>
            <a:spLocks noGrp="1" noRot="1" noChangeAspect="1" noChangeArrowheads="1" noTextEdit="1"/>
          </p:cNvSpPr>
          <p:nvPr>
            <p:ph type="sldImg"/>
          </p:nvPr>
        </p:nvSpPr>
        <p:spPr>
          <a:xfrm>
            <a:off x="1144588" y="682625"/>
            <a:ext cx="4573587" cy="3432175"/>
          </a:xfrm>
          <a:ln w="12700" cap="flat">
            <a:solidFill>
              <a:schemeClr val="tx1"/>
            </a:solidFill>
          </a:ln>
        </p:spPr>
      </p:sp>
    </p:spTree>
  </p:cSld>
  <p:clrMapOvr>
    <a:masterClrMapping/>
  </p:clrMapOvr>
</p:notes>
</file>

<file path=ppt/notesSlides/notesSlide7.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lvl1pPr defTabSz="914106">
              <a:defRPr sz="2400">
                <a:solidFill>
                  <a:schemeClr val="tx1"/>
                </a:solidFill>
                <a:latin typeface="Times" pitchFamily="18" charset="0"/>
              </a:defRPr>
            </a:lvl1pPr>
            <a:lvl2pPr marL="727554" indent="-279829" defTabSz="914106">
              <a:defRPr sz="2400">
                <a:solidFill>
                  <a:schemeClr val="tx1"/>
                </a:solidFill>
                <a:latin typeface="Times" pitchFamily="18" charset="0"/>
              </a:defRPr>
            </a:lvl2pPr>
            <a:lvl3pPr marL="1119314" indent="-223863" defTabSz="914106">
              <a:defRPr sz="2400">
                <a:solidFill>
                  <a:schemeClr val="tx1"/>
                </a:solidFill>
                <a:latin typeface="Times" pitchFamily="18" charset="0"/>
              </a:defRPr>
            </a:lvl3pPr>
            <a:lvl4pPr marL="1567039" indent="-223863" defTabSz="914106">
              <a:defRPr sz="2400">
                <a:solidFill>
                  <a:schemeClr val="tx1"/>
                </a:solidFill>
                <a:latin typeface="Times" pitchFamily="18" charset="0"/>
              </a:defRPr>
            </a:lvl4pPr>
            <a:lvl5pPr marL="2014763" indent="-223863" defTabSz="914106">
              <a:defRPr sz="2400">
                <a:solidFill>
                  <a:schemeClr val="tx1"/>
                </a:solidFill>
                <a:latin typeface="Times" pitchFamily="18" charset="0"/>
              </a:defRPr>
            </a:lvl5pPr>
            <a:lvl6pPr marL="2462489" indent="-223863" defTabSz="914106" eaLnBrk="0" fontAlgn="base" hangingPunct="0">
              <a:spcBef>
                <a:spcPct val="0%"/>
              </a:spcBef>
              <a:spcAft>
                <a:spcPct val="0%"/>
              </a:spcAft>
              <a:defRPr sz="2400">
                <a:solidFill>
                  <a:schemeClr val="tx1"/>
                </a:solidFill>
                <a:latin typeface="Times" pitchFamily="18" charset="0"/>
              </a:defRPr>
            </a:lvl6pPr>
            <a:lvl7pPr marL="2910216" indent="-223863" defTabSz="914106" eaLnBrk="0" fontAlgn="base" hangingPunct="0">
              <a:spcBef>
                <a:spcPct val="0%"/>
              </a:spcBef>
              <a:spcAft>
                <a:spcPct val="0%"/>
              </a:spcAft>
              <a:defRPr sz="2400">
                <a:solidFill>
                  <a:schemeClr val="tx1"/>
                </a:solidFill>
                <a:latin typeface="Times" pitchFamily="18" charset="0"/>
              </a:defRPr>
            </a:lvl7pPr>
            <a:lvl8pPr marL="3357940" indent="-223863" defTabSz="914106" eaLnBrk="0" fontAlgn="base" hangingPunct="0">
              <a:spcBef>
                <a:spcPct val="0%"/>
              </a:spcBef>
              <a:spcAft>
                <a:spcPct val="0%"/>
              </a:spcAft>
              <a:defRPr sz="2400">
                <a:solidFill>
                  <a:schemeClr val="tx1"/>
                </a:solidFill>
                <a:latin typeface="Times" pitchFamily="18" charset="0"/>
              </a:defRPr>
            </a:lvl8pPr>
            <a:lvl9pPr marL="3805664" indent="-223863" defTabSz="914106" eaLnBrk="0" fontAlgn="base" hangingPunct="0">
              <a:spcBef>
                <a:spcPct val="0%"/>
              </a:spcBef>
              <a:spcAft>
                <a:spcPct val="0%"/>
              </a:spcAft>
              <a:defRPr sz="2400">
                <a:solidFill>
                  <a:schemeClr val="tx1"/>
                </a:solidFill>
                <a:latin typeface="Times" pitchFamily="18" charset="0"/>
              </a:defRPr>
            </a:lvl9pPr>
          </a:lstStyle>
          <a:p>
            <a:fld id="{1F40F36A-7368-442B-BBB6-4DA28EF41E0C}" type="slidenum">
              <a:rPr lang="en-US" sz="1100">
                <a:solidFill>
                  <a:prstClr val="black"/>
                </a:solidFill>
              </a:rPr>
              <a:pPr/>
              <a:t>7</a:t>
            </a:fld>
            <a:endParaRPr lang="en-US" sz="1100">
              <a:solidFill>
                <a:prstClr val="black"/>
              </a:solidFill>
            </a:endParaRPr>
          </a:p>
        </p:txBody>
      </p:sp>
      <p:sp>
        <p:nvSpPr>
          <p:cNvPr id="157699" name="Rectangle 2"/>
          <p:cNvSpPr>
            <a:spLocks noGrp="1" noChangeArrowheads="1"/>
          </p:cNvSpPr>
          <p:nvPr>
            <p:ph type="body" idx="1"/>
          </p:nvPr>
        </p:nvSpPr>
        <p:spPr>
          <a:xfrm>
            <a:off x="914611" y="4344337"/>
            <a:ext cx="5028786" cy="4116671"/>
          </a:xfrm>
          <a:noFill/>
          <a:extLst>
            <a:ext uri="{91240B29-F687-4F45-9708-019B960494DF}">
              <a14:hiddenLine xmlns:a14="http://schemas.microsoft.com/office/drawing/2010/main" w="12700">
                <a:solidFill>
                  <a:schemeClr val="tx1"/>
                </a:solidFill>
                <a:miter lim="800%"/>
                <a:headEnd/>
                <a:tailEnd/>
              </a14:hiddenLine>
            </a:ext>
          </a:extLst>
        </p:spPr>
        <p:txBody>
          <a:bodyPr lIns="90328" tIns="44371" rIns="90328" bIns="44371"/>
          <a:lstStyle/>
          <a:p>
            <a:pPr eaLnBrk="1" hangingPunct="1"/>
            <a:r>
              <a:rPr lang="en-CA"/>
              <a:t>May 2007: </a:t>
            </a:r>
            <a:r>
              <a:rPr lang="en-US"/>
              <a:t>http://www.imf.org/external/pubs/ft/weo/2007/01/data/weorept.aspx?pr.x=61&amp;pr.y=16&amp;sy=2001&amp;ey=2008&amp;scsm=1&amp;ssd=1&amp;sort=country&amp;ds=.&amp;br=1&amp;c=001&amp;s=NGDPD&amp;grp=1&amp;a=1</a:t>
            </a:r>
          </a:p>
          <a:p>
            <a:pPr eaLnBrk="1" hangingPunct="1"/>
            <a:endParaRPr lang="en-CA"/>
          </a:p>
          <a:p>
            <a:pPr eaLnBrk="1" hangingPunct="1"/>
            <a:r>
              <a:rPr lang="en-CA"/>
              <a:t>(Naixin, March 2003): http://www.cia.gov/cia/publications/factbook/fields/2078.html for 2001 data.</a:t>
            </a:r>
          </a:p>
          <a:p>
            <a:pPr eaLnBrk="1" hangingPunct="1"/>
            <a:endParaRPr lang="en-CA"/>
          </a:p>
        </p:txBody>
      </p:sp>
      <p:sp>
        <p:nvSpPr>
          <p:cNvPr id="157700" name="Rectangle 3"/>
          <p:cNvSpPr>
            <a:spLocks noGrp="1" noRot="1" noChangeAspect="1" noChangeArrowheads="1" noTextEdit="1"/>
          </p:cNvSpPr>
          <p:nvPr>
            <p:ph type="sldImg"/>
          </p:nvPr>
        </p:nvSpPr>
        <p:spPr>
          <a:xfrm>
            <a:off x="1144588" y="682625"/>
            <a:ext cx="4573587" cy="3432175"/>
          </a:xfrm>
          <a:ln w="12700" cap="flat">
            <a:solidFill>
              <a:schemeClr val="tx1"/>
            </a:solidFill>
          </a:ln>
        </p:spPr>
      </p:sp>
    </p:spTree>
  </p:cSld>
  <p:clrMapOvr>
    <a:masterClrMapping/>
  </p:clrMapOvr>
</p:notes>
</file>

<file path=ppt/notesSlides/notesSlide8.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lvl1pPr defTabSz="914106">
              <a:defRPr sz="2400">
                <a:solidFill>
                  <a:schemeClr val="tx1"/>
                </a:solidFill>
                <a:latin typeface="Times" pitchFamily="18" charset="0"/>
              </a:defRPr>
            </a:lvl1pPr>
            <a:lvl2pPr marL="727554" indent="-279829" defTabSz="914106">
              <a:defRPr sz="2400">
                <a:solidFill>
                  <a:schemeClr val="tx1"/>
                </a:solidFill>
                <a:latin typeface="Times" pitchFamily="18" charset="0"/>
              </a:defRPr>
            </a:lvl2pPr>
            <a:lvl3pPr marL="1119314" indent="-223863" defTabSz="914106">
              <a:defRPr sz="2400">
                <a:solidFill>
                  <a:schemeClr val="tx1"/>
                </a:solidFill>
                <a:latin typeface="Times" pitchFamily="18" charset="0"/>
              </a:defRPr>
            </a:lvl3pPr>
            <a:lvl4pPr marL="1567039" indent="-223863" defTabSz="914106">
              <a:defRPr sz="2400">
                <a:solidFill>
                  <a:schemeClr val="tx1"/>
                </a:solidFill>
                <a:latin typeface="Times" pitchFamily="18" charset="0"/>
              </a:defRPr>
            </a:lvl4pPr>
            <a:lvl5pPr marL="2014763" indent="-223863" defTabSz="914106">
              <a:defRPr sz="2400">
                <a:solidFill>
                  <a:schemeClr val="tx1"/>
                </a:solidFill>
                <a:latin typeface="Times" pitchFamily="18" charset="0"/>
              </a:defRPr>
            </a:lvl5pPr>
            <a:lvl6pPr marL="2462489" indent="-223863" defTabSz="914106" eaLnBrk="0" fontAlgn="base" hangingPunct="0">
              <a:spcBef>
                <a:spcPct val="0%"/>
              </a:spcBef>
              <a:spcAft>
                <a:spcPct val="0%"/>
              </a:spcAft>
              <a:defRPr sz="2400">
                <a:solidFill>
                  <a:schemeClr val="tx1"/>
                </a:solidFill>
                <a:latin typeface="Times" pitchFamily="18" charset="0"/>
              </a:defRPr>
            </a:lvl6pPr>
            <a:lvl7pPr marL="2910216" indent="-223863" defTabSz="914106" eaLnBrk="0" fontAlgn="base" hangingPunct="0">
              <a:spcBef>
                <a:spcPct val="0%"/>
              </a:spcBef>
              <a:spcAft>
                <a:spcPct val="0%"/>
              </a:spcAft>
              <a:defRPr sz="2400">
                <a:solidFill>
                  <a:schemeClr val="tx1"/>
                </a:solidFill>
                <a:latin typeface="Times" pitchFamily="18" charset="0"/>
              </a:defRPr>
            </a:lvl7pPr>
            <a:lvl8pPr marL="3357940" indent="-223863" defTabSz="914106" eaLnBrk="0" fontAlgn="base" hangingPunct="0">
              <a:spcBef>
                <a:spcPct val="0%"/>
              </a:spcBef>
              <a:spcAft>
                <a:spcPct val="0%"/>
              </a:spcAft>
              <a:defRPr sz="2400">
                <a:solidFill>
                  <a:schemeClr val="tx1"/>
                </a:solidFill>
                <a:latin typeface="Times" pitchFamily="18" charset="0"/>
              </a:defRPr>
            </a:lvl8pPr>
            <a:lvl9pPr marL="3805664" indent="-223863" defTabSz="914106" eaLnBrk="0" fontAlgn="base" hangingPunct="0">
              <a:spcBef>
                <a:spcPct val="0%"/>
              </a:spcBef>
              <a:spcAft>
                <a:spcPct val="0%"/>
              </a:spcAft>
              <a:defRPr sz="2400">
                <a:solidFill>
                  <a:schemeClr val="tx1"/>
                </a:solidFill>
                <a:latin typeface="Times" pitchFamily="18" charset="0"/>
              </a:defRPr>
            </a:lvl9pPr>
          </a:lstStyle>
          <a:p>
            <a:fld id="{DBFE2189-51EC-4BFD-9854-05E3E49D2FF1}" type="slidenum">
              <a:rPr lang="en-US" sz="1100">
                <a:solidFill>
                  <a:prstClr val="black"/>
                </a:solidFill>
              </a:rPr>
              <a:pPr/>
              <a:t>8</a:t>
            </a:fld>
            <a:endParaRPr lang="en-US" sz="1100">
              <a:solidFill>
                <a:prstClr val="black"/>
              </a:solidFill>
            </a:endParaRPr>
          </a:p>
        </p:txBody>
      </p:sp>
      <p:sp>
        <p:nvSpPr>
          <p:cNvPr id="158723" name="Rectangle 2"/>
          <p:cNvSpPr>
            <a:spLocks noGrp="1" noChangeArrowheads="1"/>
          </p:cNvSpPr>
          <p:nvPr>
            <p:ph type="body" idx="1"/>
          </p:nvPr>
        </p:nvSpPr>
        <p:spPr>
          <a:xfrm>
            <a:off x="914611" y="4344337"/>
            <a:ext cx="5028786" cy="4116671"/>
          </a:xfrm>
          <a:noFill/>
          <a:extLst>
            <a:ext uri="{91240B29-F687-4F45-9708-019B960494DF}">
              <a14:hiddenLine xmlns:a14="http://schemas.microsoft.com/office/drawing/2010/main" w="12700">
                <a:solidFill>
                  <a:schemeClr val="tx1"/>
                </a:solidFill>
                <a:miter lim="800%"/>
                <a:headEnd/>
                <a:tailEnd/>
              </a14:hiddenLine>
            </a:ext>
          </a:extLst>
        </p:spPr>
        <p:txBody>
          <a:bodyPr lIns="90328" tIns="44371" rIns="90328" bIns="44371"/>
          <a:lstStyle/>
          <a:p>
            <a:pPr eaLnBrk="1" hangingPunct="1"/>
            <a:r>
              <a:rPr lang="en-CA"/>
              <a:t>May 2007: </a:t>
            </a:r>
            <a:r>
              <a:rPr lang="en-US"/>
              <a:t>http://www.imf.org/external/pubs/ft/weo/2007/01/data/weorept.aspx?pr.x=61&amp;pr.y=16&amp;sy=2001&amp;ey=2008&amp;scsm=1&amp;ssd=1&amp;sort=country&amp;ds=.&amp;br=1&amp;c=001&amp;s=NGDPD&amp;grp=1&amp;a=1</a:t>
            </a:r>
          </a:p>
          <a:p>
            <a:pPr eaLnBrk="1" hangingPunct="1"/>
            <a:endParaRPr lang="en-CA"/>
          </a:p>
          <a:p>
            <a:pPr eaLnBrk="1" hangingPunct="1"/>
            <a:r>
              <a:rPr lang="en-CA"/>
              <a:t>(Naixin, March 2003): http://www.cia.gov/cia/publications/factbook/fields/2078.html for 2001 data.</a:t>
            </a:r>
          </a:p>
          <a:p>
            <a:pPr eaLnBrk="1" hangingPunct="1"/>
            <a:endParaRPr lang="en-CA"/>
          </a:p>
        </p:txBody>
      </p:sp>
      <p:sp>
        <p:nvSpPr>
          <p:cNvPr id="158724" name="Rectangle 3"/>
          <p:cNvSpPr>
            <a:spLocks noGrp="1" noRot="1" noChangeAspect="1" noChangeArrowheads="1" noTextEdit="1"/>
          </p:cNvSpPr>
          <p:nvPr>
            <p:ph type="sldImg"/>
          </p:nvPr>
        </p:nvSpPr>
        <p:spPr>
          <a:xfrm>
            <a:off x="1144588" y="682625"/>
            <a:ext cx="4573587" cy="3432175"/>
          </a:xfrm>
          <a:ln w="12700" cap="flat">
            <a:solidFill>
              <a:schemeClr val="tx1"/>
            </a:solidFill>
          </a:ln>
        </p:spPr>
      </p:sp>
    </p:spTree>
  </p:cSld>
  <p:clrMapOvr>
    <a:masterClrMapping/>
  </p:clrMapOvr>
</p:notes>
</file>

<file path=ppt/notesSlides/notesSlide9.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lvl1pPr defTabSz="914106">
              <a:defRPr sz="2400">
                <a:solidFill>
                  <a:schemeClr val="tx1"/>
                </a:solidFill>
                <a:latin typeface="Times" pitchFamily="18" charset="0"/>
              </a:defRPr>
            </a:lvl1pPr>
            <a:lvl2pPr marL="727554" indent="-279829" defTabSz="914106">
              <a:defRPr sz="2400">
                <a:solidFill>
                  <a:schemeClr val="tx1"/>
                </a:solidFill>
                <a:latin typeface="Times" pitchFamily="18" charset="0"/>
              </a:defRPr>
            </a:lvl2pPr>
            <a:lvl3pPr marL="1119314" indent="-223863" defTabSz="914106">
              <a:defRPr sz="2400">
                <a:solidFill>
                  <a:schemeClr val="tx1"/>
                </a:solidFill>
                <a:latin typeface="Times" pitchFamily="18" charset="0"/>
              </a:defRPr>
            </a:lvl3pPr>
            <a:lvl4pPr marL="1567039" indent="-223863" defTabSz="914106">
              <a:defRPr sz="2400">
                <a:solidFill>
                  <a:schemeClr val="tx1"/>
                </a:solidFill>
                <a:latin typeface="Times" pitchFamily="18" charset="0"/>
              </a:defRPr>
            </a:lvl4pPr>
            <a:lvl5pPr marL="2014763" indent="-223863" defTabSz="914106">
              <a:defRPr sz="2400">
                <a:solidFill>
                  <a:schemeClr val="tx1"/>
                </a:solidFill>
                <a:latin typeface="Times" pitchFamily="18" charset="0"/>
              </a:defRPr>
            </a:lvl5pPr>
            <a:lvl6pPr marL="2462489" indent="-223863" defTabSz="914106" eaLnBrk="0" fontAlgn="base" hangingPunct="0">
              <a:spcBef>
                <a:spcPct val="0%"/>
              </a:spcBef>
              <a:spcAft>
                <a:spcPct val="0%"/>
              </a:spcAft>
              <a:defRPr sz="2400">
                <a:solidFill>
                  <a:schemeClr val="tx1"/>
                </a:solidFill>
                <a:latin typeface="Times" pitchFamily="18" charset="0"/>
              </a:defRPr>
            </a:lvl6pPr>
            <a:lvl7pPr marL="2910216" indent="-223863" defTabSz="914106" eaLnBrk="0" fontAlgn="base" hangingPunct="0">
              <a:spcBef>
                <a:spcPct val="0%"/>
              </a:spcBef>
              <a:spcAft>
                <a:spcPct val="0%"/>
              </a:spcAft>
              <a:defRPr sz="2400">
                <a:solidFill>
                  <a:schemeClr val="tx1"/>
                </a:solidFill>
                <a:latin typeface="Times" pitchFamily="18" charset="0"/>
              </a:defRPr>
            </a:lvl7pPr>
            <a:lvl8pPr marL="3357940" indent="-223863" defTabSz="914106" eaLnBrk="0" fontAlgn="base" hangingPunct="0">
              <a:spcBef>
                <a:spcPct val="0%"/>
              </a:spcBef>
              <a:spcAft>
                <a:spcPct val="0%"/>
              </a:spcAft>
              <a:defRPr sz="2400">
                <a:solidFill>
                  <a:schemeClr val="tx1"/>
                </a:solidFill>
                <a:latin typeface="Times" pitchFamily="18" charset="0"/>
              </a:defRPr>
            </a:lvl8pPr>
            <a:lvl9pPr marL="3805664" indent="-223863" defTabSz="914106" eaLnBrk="0" fontAlgn="base" hangingPunct="0">
              <a:spcBef>
                <a:spcPct val="0%"/>
              </a:spcBef>
              <a:spcAft>
                <a:spcPct val="0%"/>
              </a:spcAft>
              <a:defRPr sz="2400">
                <a:solidFill>
                  <a:schemeClr val="tx1"/>
                </a:solidFill>
                <a:latin typeface="Times" pitchFamily="18" charset="0"/>
              </a:defRPr>
            </a:lvl9pPr>
          </a:lstStyle>
          <a:p>
            <a:fld id="{BBD96319-AC2A-4B33-8935-276B418292F5}" type="slidenum">
              <a:rPr lang="en-US" sz="1100">
                <a:solidFill>
                  <a:prstClr val="black"/>
                </a:solidFill>
              </a:rPr>
              <a:pPr/>
              <a:t>9</a:t>
            </a:fld>
            <a:endParaRPr lang="en-US" sz="1100">
              <a:solidFill>
                <a:prstClr val="black"/>
              </a:solidFill>
            </a:endParaRPr>
          </a:p>
        </p:txBody>
      </p:sp>
      <p:sp>
        <p:nvSpPr>
          <p:cNvPr id="159747" name="Rectangle 2"/>
          <p:cNvSpPr>
            <a:spLocks noGrp="1" noChangeArrowheads="1"/>
          </p:cNvSpPr>
          <p:nvPr>
            <p:ph type="body" idx="1"/>
          </p:nvPr>
        </p:nvSpPr>
        <p:spPr>
          <a:xfrm>
            <a:off x="914611" y="4344337"/>
            <a:ext cx="5028786" cy="4116671"/>
          </a:xfrm>
          <a:noFill/>
          <a:extLst>
            <a:ext uri="{91240B29-F687-4F45-9708-019B960494DF}">
              <a14:hiddenLine xmlns:a14="http://schemas.microsoft.com/office/drawing/2010/main" w="12700">
                <a:solidFill>
                  <a:schemeClr val="tx1"/>
                </a:solidFill>
                <a:miter lim="800%"/>
                <a:headEnd/>
                <a:tailEnd/>
              </a14:hiddenLine>
            </a:ext>
          </a:extLst>
        </p:spPr>
        <p:txBody>
          <a:bodyPr lIns="90328" tIns="44371" rIns="90328" bIns="44371"/>
          <a:lstStyle/>
          <a:p>
            <a:pPr eaLnBrk="1" hangingPunct="1"/>
            <a:r>
              <a:rPr lang="en-CA"/>
              <a:t>May 2007: </a:t>
            </a:r>
            <a:r>
              <a:rPr lang="en-US"/>
              <a:t>http://www.imf.org/external/pubs/ft/weo/2007/01/data/weorept.aspx?pr.x=61&amp;pr.y=16&amp;sy=2001&amp;ey=2008&amp;scsm=1&amp;ssd=1&amp;sort=country&amp;ds=.&amp;br=1&amp;c=001&amp;s=NGDPD&amp;grp=1&amp;a=1</a:t>
            </a:r>
          </a:p>
          <a:p>
            <a:pPr eaLnBrk="1" hangingPunct="1"/>
            <a:endParaRPr lang="en-CA"/>
          </a:p>
          <a:p>
            <a:pPr eaLnBrk="1" hangingPunct="1"/>
            <a:r>
              <a:rPr lang="en-CA"/>
              <a:t>(Naixin, March 2003): http://www.cia.gov/cia/publications/factbook/fields/2078.html for 2001 data.</a:t>
            </a:r>
          </a:p>
          <a:p>
            <a:pPr eaLnBrk="1" hangingPunct="1"/>
            <a:endParaRPr lang="en-CA"/>
          </a:p>
        </p:txBody>
      </p:sp>
      <p:sp>
        <p:nvSpPr>
          <p:cNvPr id="159748" name="Rectangle 3"/>
          <p:cNvSpPr>
            <a:spLocks noGrp="1" noRot="1" noChangeAspect="1" noChangeArrowheads="1" noTextEdit="1"/>
          </p:cNvSpPr>
          <p:nvPr>
            <p:ph type="sldImg"/>
          </p:nvPr>
        </p:nvSpPr>
        <p:spPr>
          <a:xfrm>
            <a:off x="1144588" y="682625"/>
            <a:ext cx="4573587" cy="3432175"/>
          </a:xfrm>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3.xml.rels><?xml version="1.0" encoding="UTF-8" standalone="yes"?>
<Relationships xmlns="http://schemas.openxmlformats.org/package/2006/relationships"><Relationship Id="rId1" Type="http://purl.oclc.org/ooxml/officeDocument/relationships/slideMaster" Target="../slideMasters/slideMaster2.xml"/></Relationships>
</file>

<file path=ppt/slideLayouts/_rels/slideLayout14.xml.rels><?xml version="1.0" encoding="UTF-8" standalone="yes"?>
<Relationships xmlns="http://schemas.openxmlformats.org/package/2006/relationships"><Relationship Id="rId1" Type="http://purl.oclc.org/ooxml/officeDocument/relationships/slideMaster" Target="../slideMasters/slideMaster2.xml"/></Relationships>
</file>

<file path=ppt/slideLayouts/_rels/slideLayout15.xml.rels><?xml version="1.0" encoding="UTF-8" standalone="yes"?>
<Relationships xmlns="http://schemas.openxmlformats.org/package/2006/relationships"><Relationship Id="rId1" Type="http://purl.oclc.org/ooxml/officeDocument/relationships/slideMaster" Target="../slideMasters/slideMaster2.xml"/></Relationships>
</file>

<file path=ppt/slideLayouts/_rels/slideLayout16.xml.rels><?xml version="1.0" encoding="UTF-8" standalone="yes"?>
<Relationships xmlns="http://schemas.openxmlformats.org/package/2006/relationships"><Relationship Id="rId1" Type="http://purl.oclc.org/ooxml/officeDocument/relationships/slideMaster" Target="../slideMasters/slideMaster2.xml"/></Relationships>
</file>

<file path=ppt/slideLayouts/_rels/slideLayout17.xml.rels><?xml version="1.0" encoding="UTF-8" standalone="yes"?>
<Relationships xmlns="http://schemas.openxmlformats.org/package/2006/relationships"><Relationship Id="rId1" Type="http://purl.oclc.org/ooxml/officeDocument/relationships/slideMaster" Target="../slideMasters/slideMaster2.xml"/></Relationships>
</file>

<file path=ppt/slideLayouts/_rels/slideLayout18.xml.rels><?xml version="1.0" encoding="UTF-8" standalone="yes"?>
<Relationships xmlns="http://schemas.openxmlformats.org/package/2006/relationships"><Relationship Id="rId1" Type="http://purl.oclc.org/ooxml/officeDocument/relationships/slideMaster" Target="../slideMasters/slideMaster2.xml"/></Relationships>
</file>

<file path=ppt/slideLayouts/_rels/slideLayout19.xml.rels><?xml version="1.0" encoding="UTF-8" standalone="yes"?>
<Relationships xmlns="http://schemas.openxmlformats.org/package/2006/relationships"><Relationship Id="rId1" Type="http://purl.oclc.org/ooxml/officeDocument/relationships/slideMaster" Target="../slideMasters/slideMaster2.xml"/></Relationships>
</file>

<file path=ppt/slideLayouts/_rels/slideLayout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0.xml.rels><?xml version="1.0" encoding="UTF-8" standalone="yes"?>
<Relationships xmlns="http://schemas.openxmlformats.org/package/2006/relationships"><Relationship Id="rId1" Type="http://purl.oclc.org/ooxml/officeDocument/relationships/slideMaster" Target="../slideMasters/slideMaster2.xml"/></Relationships>
</file>

<file path=ppt/slideLayouts/_rels/slideLayout21.xml.rels><?xml version="1.0" encoding="UTF-8" standalone="yes"?>
<Relationships xmlns="http://schemas.openxmlformats.org/package/2006/relationships"><Relationship Id="rId1" Type="http://purl.oclc.org/ooxml/officeDocument/relationships/slideMaster" Target="../slideMasters/slideMaster2.xml"/></Relationships>
</file>

<file path=ppt/slideLayouts/_rels/slideLayout22.xml.rels><?xml version="1.0" encoding="UTF-8" standalone="yes"?>
<Relationships xmlns="http://schemas.openxmlformats.org/package/2006/relationships"><Relationship Id="rId1" Type="http://purl.oclc.org/ooxml/officeDocument/relationships/slideMaster" Target="../slideMasters/slideMaster2.xml"/></Relationships>
</file>

<file path=ppt/slideLayouts/_rels/slideLayout23.xml.rels><?xml version="1.0" encoding="UTF-8" standalone="yes"?>
<Relationships xmlns="http://schemas.openxmlformats.org/package/2006/relationships"><Relationship Id="rId1" Type="http://purl.oclc.org/ooxml/officeDocument/relationships/slideMaster" Target="../slideMasters/slideMaster2.xml"/></Relationships>
</file>

<file path=ppt/slideLayouts/_rels/slideLayout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9.xml.rels><?xml version="1.0" encoding="UTF-8" standalone="yes"?>
<Relationships xmlns="http://schemas.openxmlformats.org/package/2006/relationships"><Relationship Id="rId1" Type="http://purl.oclc.org/ooxml/officeDocument/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BCDDE5A6-00CB-47D5-9252-8FF430365859}" type="slidenum">
              <a:rPr lang="en-US">
                <a:solidFill>
                  <a:srgbClr val="808080"/>
                </a:solidFill>
              </a:rPr>
              <a:pPr>
                <a:defRPr/>
              </a:pPr>
              <a:t>‹#›</a:t>
            </a:fld>
            <a:endParaRPr lang="en-US">
              <a:solidFill>
                <a:srgbClr val="808080"/>
              </a:solidFill>
            </a:endParaRPr>
          </a:p>
        </p:txBody>
      </p:sp>
    </p:spTree>
    <p:extLst>
      <p:ext uri="{BB962C8B-B14F-4D97-AF65-F5344CB8AC3E}">
        <p14:creationId xmlns:p14="http://schemas.microsoft.com/office/powerpoint/2010/main" val="3171527864"/>
      </p:ext>
    </p:extLst>
  </p:cSld>
  <p:clrMapOvr>
    <a:masterClrMapping/>
  </p:clrMapOvr>
</p:sldLayout>
</file>

<file path=ppt/slideLayouts/slideLayout10.xml><?xml version="1.0" encoding="utf-8"?>
<p:sldLayout xmlns:a="http://purl.oclc.org/ooxml/drawingml/main" xmlns:r="http://purl.oclc.org/ooxml/officeDocument/relationships" xmlns:p="http://purl.oclc.org/ooxml/presentationml/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2A2D8530-0F49-4153-B597-EE8A3A1A9823}" type="slidenum">
              <a:rPr lang="en-US">
                <a:solidFill>
                  <a:srgbClr val="808080"/>
                </a:solidFill>
              </a:rPr>
              <a:pPr>
                <a:defRPr/>
              </a:pPr>
              <a:t>‹#›</a:t>
            </a:fld>
            <a:endParaRPr lang="en-US">
              <a:solidFill>
                <a:srgbClr val="808080"/>
              </a:solidFill>
            </a:endParaRPr>
          </a:p>
        </p:txBody>
      </p:sp>
    </p:spTree>
    <p:extLst>
      <p:ext uri="{BB962C8B-B14F-4D97-AF65-F5344CB8AC3E}">
        <p14:creationId xmlns:p14="http://schemas.microsoft.com/office/powerpoint/2010/main" val="2145039820"/>
      </p:ext>
    </p:extLst>
  </p:cSld>
  <p:clrMapOvr>
    <a:masterClrMapping/>
  </p:clrMapOvr>
</p:sldLayout>
</file>

<file path=ppt/slideLayouts/slideLayout11.xml><?xml version="1.0" encoding="utf-8"?>
<p:sldLayout xmlns:a="http://purl.oclc.org/ooxml/drawingml/main" xmlns:r="http://purl.oclc.org/ooxml/officeDocument/relationships" xmlns:p="http://purl.oclc.org/ooxml/presentationml/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81750" y="0"/>
            <a:ext cx="20764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0"/>
            <a:ext cx="60769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783621DA-02A5-42D4-9C0B-2C39A9BFBA31}" type="slidenum">
              <a:rPr lang="en-US">
                <a:solidFill>
                  <a:srgbClr val="808080"/>
                </a:solidFill>
              </a:rPr>
              <a:pPr>
                <a:defRPr/>
              </a:pPr>
              <a:t>‹#›</a:t>
            </a:fld>
            <a:endParaRPr lang="en-US">
              <a:solidFill>
                <a:srgbClr val="808080"/>
              </a:solidFill>
            </a:endParaRPr>
          </a:p>
        </p:txBody>
      </p:sp>
    </p:spTree>
    <p:extLst>
      <p:ext uri="{BB962C8B-B14F-4D97-AF65-F5344CB8AC3E}">
        <p14:creationId xmlns:p14="http://schemas.microsoft.com/office/powerpoint/2010/main" val="2561565575"/>
      </p:ext>
    </p:extLst>
  </p:cSld>
  <p:clrMapOvr>
    <a:masterClrMapping/>
  </p:clrMapOvr>
</p:sldLayout>
</file>

<file path=ppt/slideLayouts/slideLayout12.xml><?xml version="1.0" encoding="utf-8"?>
<p:sldLayout xmlns:a="http://purl.oclc.org/ooxml/drawingml/main" xmlns:r="http://purl.oclc.org/ooxml/officeDocument/relationships" xmlns:p="http://purl.oclc.org/ooxml/presentationml/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52400" y="0"/>
            <a:ext cx="8305800" cy="609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7"/>
          <p:cNvSpPr>
            <a:spLocks noGrp="1" noChangeArrowheads="1"/>
          </p:cNvSpPr>
          <p:nvPr>
            <p:ph type="sldNum" sz="quarter" idx="12"/>
          </p:nvPr>
        </p:nvSpPr>
        <p:spPr>
          <a:ln/>
        </p:spPr>
        <p:txBody>
          <a:bodyPr/>
          <a:lstStyle>
            <a:lvl1pPr>
              <a:defRPr/>
            </a:lvl1pPr>
          </a:lstStyle>
          <a:p>
            <a:pPr>
              <a:defRPr/>
            </a:pPr>
            <a:fld id="{04821B6D-128F-41A9-A9E3-54BDF7805FCF}" type="slidenum">
              <a:rPr lang="en-US">
                <a:solidFill>
                  <a:srgbClr val="808080"/>
                </a:solidFill>
              </a:rPr>
              <a:pPr>
                <a:defRPr/>
              </a:pPr>
              <a:t>‹#›</a:t>
            </a:fld>
            <a:endParaRPr lang="en-US">
              <a:solidFill>
                <a:srgbClr val="808080"/>
              </a:solidFill>
            </a:endParaRPr>
          </a:p>
        </p:txBody>
      </p:sp>
    </p:spTree>
    <p:extLst>
      <p:ext uri="{BB962C8B-B14F-4D97-AF65-F5344CB8AC3E}">
        <p14:creationId xmlns:p14="http://schemas.microsoft.com/office/powerpoint/2010/main" val="1950069962"/>
      </p:ext>
    </p:extLst>
  </p:cSld>
  <p:clrMapOvr>
    <a:masterClrMapping/>
  </p:clrMapOvr>
</p:sldLayout>
</file>

<file path=ppt/slideLayouts/slideLayout13.xml><?xml version="1.0" encoding="utf-8"?>
<p:sldLayout xmlns:a="http://purl.oclc.org/ooxml/drawingml/main" xmlns:r="http://purl.oclc.org/ooxml/officeDocument/relationships" xmlns:p="http://purl.oclc.org/ooxml/presentationml/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
                  </a:schemeClr>
                </a:solidFill>
              </a:defRPr>
            </a:lvl1pPr>
            <a:lvl2pPr marL="457200" indent="0" algn="ctr">
              <a:buNone/>
              <a:defRPr>
                <a:solidFill>
                  <a:schemeClr val="tx1">
                    <a:tint val="75%"/>
                  </a:schemeClr>
                </a:solidFill>
              </a:defRPr>
            </a:lvl2pPr>
            <a:lvl3pPr marL="914400" indent="0" algn="ctr">
              <a:buNone/>
              <a:defRPr>
                <a:solidFill>
                  <a:schemeClr val="tx1">
                    <a:tint val="75%"/>
                  </a:schemeClr>
                </a:solidFill>
              </a:defRPr>
            </a:lvl3pPr>
            <a:lvl4pPr marL="1371600" indent="0" algn="ctr">
              <a:buNone/>
              <a:defRPr>
                <a:solidFill>
                  <a:schemeClr val="tx1">
                    <a:tint val="75%"/>
                  </a:schemeClr>
                </a:solidFill>
              </a:defRPr>
            </a:lvl4pPr>
            <a:lvl5pPr marL="1828800" indent="0" algn="ctr">
              <a:buNone/>
              <a:defRPr>
                <a:solidFill>
                  <a:schemeClr val="tx1">
                    <a:tint val="75%"/>
                  </a:schemeClr>
                </a:solidFill>
              </a:defRPr>
            </a:lvl5pPr>
            <a:lvl6pPr marL="2286000" indent="0" algn="ctr">
              <a:buNone/>
              <a:defRPr>
                <a:solidFill>
                  <a:schemeClr val="tx1">
                    <a:tint val="75%"/>
                  </a:schemeClr>
                </a:solidFill>
              </a:defRPr>
            </a:lvl6pPr>
            <a:lvl7pPr marL="2743200" indent="0" algn="ctr">
              <a:buNone/>
              <a:defRPr>
                <a:solidFill>
                  <a:schemeClr val="tx1">
                    <a:tint val="75%"/>
                  </a:schemeClr>
                </a:solidFill>
              </a:defRPr>
            </a:lvl7pPr>
            <a:lvl8pPr marL="3200400" indent="0" algn="ctr">
              <a:buNone/>
              <a:defRPr>
                <a:solidFill>
                  <a:schemeClr val="tx1">
                    <a:tint val="75%"/>
                  </a:schemeClr>
                </a:solidFill>
              </a:defRPr>
            </a:lvl8pPr>
            <a:lvl9pPr marL="3657600" indent="0" algn="ctr">
              <a:buNone/>
              <a:defRPr>
                <a:solidFill>
                  <a:schemeClr val="tx1">
                    <a:tint val="75%"/>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833DA56-8CAA-4377-84C2-3F386F618768}" type="datetimeFigureOut">
              <a:rPr lang="en-US" smtClean="0">
                <a:solidFill>
                  <a:prstClr val="black">
                    <a:tint val="75%"/>
                  </a:prstClr>
                </a:solidFill>
              </a:rPr>
              <a:pPr/>
              <a:t>10/25/2018</a:t>
            </a:fld>
            <a:endParaRPr lang="en-US">
              <a:solidFill>
                <a:prstClr val="black">
                  <a:tint val="75%"/>
                </a:prstClr>
              </a:solidFill>
            </a:endParaRPr>
          </a:p>
        </p:txBody>
      </p:sp>
      <p:sp>
        <p:nvSpPr>
          <p:cNvPr id="5" name="Footer Placeholder 4"/>
          <p:cNvSpPr>
            <a:spLocks noGrp="1"/>
          </p:cNvSpPr>
          <p:nvPr>
            <p:ph type="ftr" sz="quarter" idx="11"/>
          </p:nvPr>
        </p:nvSpPr>
        <p:spPr/>
        <p:txBody>
          <a:bodyPr/>
          <a:lstStyle/>
          <a:p>
            <a:endParaRPr lang="en-US">
              <a:solidFill>
                <a:prstClr val="black">
                  <a:tint val="75%"/>
                </a:prstClr>
              </a:solidFill>
            </a:endParaRPr>
          </a:p>
        </p:txBody>
      </p:sp>
      <p:sp>
        <p:nvSpPr>
          <p:cNvPr id="6" name="Slide Number Placeholder 5"/>
          <p:cNvSpPr>
            <a:spLocks noGrp="1"/>
          </p:cNvSpPr>
          <p:nvPr>
            <p:ph type="sldNum" sz="quarter" idx="12"/>
          </p:nvPr>
        </p:nvSpPr>
        <p:spPr/>
        <p:txBody>
          <a:bodyPr/>
          <a:lstStyle/>
          <a:p>
            <a:fld id="{6774F08B-0A6D-448C-9B7A-CC1296142372}" type="slidenum">
              <a:rPr lang="en-US" smtClean="0">
                <a:solidFill>
                  <a:prstClr val="black">
                    <a:tint val="75%"/>
                  </a:prstClr>
                </a:solidFill>
              </a:rPr>
              <a:pPr/>
              <a:t>‹#›</a:t>
            </a:fld>
            <a:endParaRPr lang="en-US">
              <a:solidFill>
                <a:prstClr val="black">
                  <a:tint val="75%"/>
                </a:prstClr>
              </a:solidFill>
            </a:endParaRPr>
          </a:p>
        </p:txBody>
      </p:sp>
    </p:spTree>
    <p:extLst>
      <p:ext uri="{BB962C8B-B14F-4D97-AF65-F5344CB8AC3E}">
        <p14:creationId xmlns:p14="http://schemas.microsoft.com/office/powerpoint/2010/main" val="864019615"/>
      </p:ext>
    </p:extLst>
  </p:cSld>
  <p:clrMapOvr>
    <a:masterClrMapping/>
  </p:clrMapOvr>
</p:sldLayout>
</file>

<file path=ppt/slideLayouts/slideLayout14.xml><?xml version="1.0" encoding="utf-8"?>
<p:sldLayout xmlns:a="http://purl.oclc.org/ooxml/drawingml/main" xmlns:r="http://purl.oclc.org/ooxml/officeDocument/relationships" xmlns:p="http://purl.oclc.org/ooxml/presentationml/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33DA56-8CAA-4377-84C2-3F386F618768}" type="datetimeFigureOut">
              <a:rPr lang="en-US" smtClean="0">
                <a:solidFill>
                  <a:prstClr val="black">
                    <a:tint val="75%"/>
                  </a:prstClr>
                </a:solidFill>
              </a:rPr>
              <a:pPr/>
              <a:t>10/25/2018</a:t>
            </a:fld>
            <a:endParaRPr lang="en-US">
              <a:solidFill>
                <a:prstClr val="black">
                  <a:tint val="75%"/>
                </a:prstClr>
              </a:solidFill>
            </a:endParaRPr>
          </a:p>
        </p:txBody>
      </p:sp>
      <p:sp>
        <p:nvSpPr>
          <p:cNvPr id="5" name="Footer Placeholder 4"/>
          <p:cNvSpPr>
            <a:spLocks noGrp="1"/>
          </p:cNvSpPr>
          <p:nvPr>
            <p:ph type="ftr" sz="quarter" idx="11"/>
          </p:nvPr>
        </p:nvSpPr>
        <p:spPr/>
        <p:txBody>
          <a:bodyPr/>
          <a:lstStyle/>
          <a:p>
            <a:endParaRPr lang="en-US">
              <a:solidFill>
                <a:prstClr val="black">
                  <a:tint val="75%"/>
                </a:prstClr>
              </a:solidFill>
            </a:endParaRPr>
          </a:p>
        </p:txBody>
      </p:sp>
      <p:sp>
        <p:nvSpPr>
          <p:cNvPr id="6" name="Slide Number Placeholder 5"/>
          <p:cNvSpPr>
            <a:spLocks noGrp="1"/>
          </p:cNvSpPr>
          <p:nvPr>
            <p:ph type="sldNum" sz="quarter" idx="12"/>
          </p:nvPr>
        </p:nvSpPr>
        <p:spPr/>
        <p:txBody>
          <a:bodyPr/>
          <a:lstStyle/>
          <a:p>
            <a:fld id="{6774F08B-0A6D-448C-9B7A-CC1296142372}" type="slidenum">
              <a:rPr lang="en-US" smtClean="0">
                <a:solidFill>
                  <a:prstClr val="black">
                    <a:tint val="75%"/>
                  </a:prstClr>
                </a:solidFill>
              </a:rPr>
              <a:pPr/>
              <a:t>‹#›</a:t>
            </a:fld>
            <a:endParaRPr lang="en-US">
              <a:solidFill>
                <a:prstClr val="black">
                  <a:tint val="75%"/>
                </a:prstClr>
              </a:solidFill>
            </a:endParaRPr>
          </a:p>
        </p:txBody>
      </p:sp>
    </p:spTree>
    <p:extLst>
      <p:ext uri="{BB962C8B-B14F-4D97-AF65-F5344CB8AC3E}">
        <p14:creationId xmlns:p14="http://schemas.microsoft.com/office/powerpoint/2010/main" val="3889341196"/>
      </p:ext>
    </p:extLst>
  </p:cSld>
  <p:clrMapOvr>
    <a:masterClrMapping/>
  </p:clrMapOvr>
</p:sldLayout>
</file>

<file path=ppt/slideLayouts/slideLayout15.xml><?xml version="1.0" encoding="utf-8"?>
<p:sldLayout xmlns:a="http://purl.oclc.org/ooxml/drawingml/main" xmlns:r="http://purl.oclc.org/ooxml/officeDocument/relationships" xmlns:p="http://purl.oclc.org/ooxml/presentationml/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
                  </a:schemeClr>
                </a:solidFill>
              </a:defRPr>
            </a:lvl1pPr>
            <a:lvl2pPr marL="457200" indent="0">
              <a:buNone/>
              <a:defRPr sz="1800">
                <a:solidFill>
                  <a:schemeClr val="tx1">
                    <a:tint val="75%"/>
                  </a:schemeClr>
                </a:solidFill>
              </a:defRPr>
            </a:lvl2pPr>
            <a:lvl3pPr marL="914400" indent="0">
              <a:buNone/>
              <a:defRPr sz="1600">
                <a:solidFill>
                  <a:schemeClr val="tx1">
                    <a:tint val="75%"/>
                  </a:schemeClr>
                </a:solidFill>
              </a:defRPr>
            </a:lvl3pPr>
            <a:lvl4pPr marL="1371600" indent="0">
              <a:buNone/>
              <a:defRPr sz="1400">
                <a:solidFill>
                  <a:schemeClr val="tx1">
                    <a:tint val="75%"/>
                  </a:schemeClr>
                </a:solidFill>
              </a:defRPr>
            </a:lvl4pPr>
            <a:lvl5pPr marL="1828800" indent="0">
              <a:buNone/>
              <a:defRPr sz="1400">
                <a:solidFill>
                  <a:schemeClr val="tx1">
                    <a:tint val="75%"/>
                  </a:schemeClr>
                </a:solidFill>
              </a:defRPr>
            </a:lvl5pPr>
            <a:lvl6pPr marL="2286000" indent="0">
              <a:buNone/>
              <a:defRPr sz="1400">
                <a:solidFill>
                  <a:schemeClr val="tx1">
                    <a:tint val="75%"/>
                  </a:schemeClr>
                </a:solidFill>
              </a:defRPr>
            </a:lvl6pPr>
            <a:lvl7pPr marL="2743200" indent="0">
              <a:buNone/>
              <a:defRPr sz="1400">
                <a:solidFill>
                  <a:schemeClr val="tx1">
                    <a:tint val="75%"/>
                  </a:schemeClr>
                </a:solidFill>
              </a:defRPr>
            </a:lvl7pPr>
            <a:lvl8pPr marL="3200400" indent="0">
              <a:buNone/>
              <a:defRPr sz="1400">
                <a:solidFill>
                  <a:schemeClr val="tx1">
                    <a:tint val="75%"/>
                  </a:schemeClr>
                </a:solidFill>
              </a:defRPr>
            </a:lvl8pPr>
            <a:lvl9pPr marL="3657600" indent="0">
              <a:buNone/>
              <a:defRPr sz="1400">
                <a:solidFill>
                  <a:schemeClr val="tx1">
                    <a:tint val="75%"/>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33DA56-8CAA-4377-84C2-3F386F618768}" type="datetimeFigureOut">
              <a:rPr lang="en-US" smtClean="0">
                <a:solidFill>
                  <a:prstClr val="black">
                    <a:tint val="75%"/>
                  </a:prstClr>
                </a:solidFill>
              </a:rPr>
              <a:pPr/>
              <a:t>10/25/2018</a:t>
            </a:fld>
            <a:endParaRPr lang="en-US">
              <a:solidFill>
                <a:prstClr val="black">
                  <a:tint val="75%"/>
                </a:prstClr>
              </a:solidFill>
            </a:endParaRPr>
          </a:p>
        </p:txBody>
      </p:sp>
      <p:sp>
        <p:nvSpPr>
          <p:cNvPr id="5" name="Footer Placeholder 4"/>
          <p:cNvSpPr>
            <a:spLocks noGrp="1"/>
          </p:cNvSpPr>
          <p:nvPr>
            <p:ph type="ftr" sz="quarter" idx="11"/>
          </p:nvPr>
        </p:nvSpPr>
        <p:spPr/>
        <p:txBody>
          <a:bodyPr/>
          <a:lstStyle/>
          <a:p>
            <a:endParaRPr lang="en-US">
              <a:solidFill>
                <a:prstClr val="black">
                  <a:tint val="75%"/>
                </a:prstClr>
              </a:solidFill>
            </a:endParaRPr>
          </a:p>
        </p:txBody>
      </p:sp>
      <p:sp>
        <p:nvSpPr>
          <p:cNvPr id="6" name="Slide Number Placeholder 5"/>
          <p:cNvSpPr>
            <a:spLocks noGrp="1"/>
          </p:cNvSpPr>
          <p:nvPr>
            <p:ph type="sldNum" sz="quarter" idx="12"/>
          </p:nvPr>
        </p:nvSpPr>
        <p:spPr/>
        <p:txBody>
          <a:bodyPr/>
          <a:lstStyle/>
          <a:p>
            <a:fld id="{6774F08B-0A6D-448C-9B7A-CC1296142372}" type="slidenum">
              <a:rPr lang="en-US" smtClean="0">
                <a:solidFill>
                  <a:prstClr val="black">
                    <a:tint val="75%"/>
                  </a:prstClr>
                </a:solidFill>
              </a:rPr>
              <a:pPr/>
              <a:t>‹#›</a:t>
            </a:fld>
            <a:endParaRPr lang="en-US">
              <a:solidFill>
                <a:prstClr val="black">
                  <a:tint val="75%"/>
                </a:prstClr>
              </a:solidFill>
            </a:endParaRPr>
          </a:p>
        </p:txBody>
      </p:sp>
    </p:spTree>
    <p:extLst>
      <p:ext uri="{BB962C8B-B14F-4D97-AF65-F5344CB8AC3E}">
        <p14:creationId xmlns:p14="http://schemas.microsoft.com/office/powerpoint/2010/main" val="369463352"/>
      </p:ext>
    </p:extLst>
  </p:cSld>
  <p:clrMapOvr>
    <a:masterClrMapping/>
  </p:clrMapOvr>
</p:sldLayout>
</file>

<file path=ppt/slideLayouts/slideLayout16.xml><?xml version="1.0" encoding="utf-8"?>
<p:sldLayout xmlns:a="http://purl.oclc.org/ooxml/drawingml/main" xmlns:r="http://purl.oclc.org/ooxml/officeDocument/relationships" xmlns:p="http://purl.oclc.org/ooxml/presentationml/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833DA56-8CAA-4377-84C2-3F386F618768}" type="datetimeFigureOut">
              <a:rPr lang="en-US" smtClean="0">
                <a:solidFill>
                  <a:prstClr val="black">
                    <a:tint val="75%"/>
                  </a:prstClr>
                </a:solidFill>
              </a:rPr>
              <a:pPr/>
              <a:t>10/25/2018</a:t>
            </a:fld>
            <a:endParaRPr lang="en-US">
              <a:solidFill>
                <a:prstClr val="black">
                  <a:tint val="75%"/>
                </a:prstClr>
              </a:solidFill>
            </a:endParaRPr>
          </a:p>
        </p:txBody>
      </p:sp>
      <p:sp>
        <p:nvSpPr>
          <p:cNvPr id="6" name="Footer Placeholder 5"/>
          <p:cNvSpPr>
            <a:spLocks noGrp="1"/>
          </p:cNvSpPr>
          <p:nvPr>
            <p:ph type="ftr" sz="quarter" idx="11"/>
          </p:nvPr>
        </p:nvSpPr>
        <p:spPr/>
        <p:txBody>
          <a:bodyPr/>
          <a:lstStyle/>
          <a:p>
            <a:endParaRPr lang="en-US">
              <a:solidFill>
                <a:prstClr val="black">
                  <a:tint val="75%"/>
                </a:prstClr>
              </a:solidFill>
            </a:endParaRPr>
          </a:p>
        </p:txBody>
      </p:sp>
      <p:sp>
        <p:nvSpPr>
          <p:cNvPr id="7" name="Slide Number Placeholder 6"/>
          <p:cNvSpPr>
            <a:spLocks noGrp="1"/>
          </p:cNvSpPr>
          <p:nvPr>
            <p:ph type="sldNum" sz="quarter" idx="12"/>
          </p:nvPr>
        </p:nvSpPr>
        <p:spPr/>
        <p:txBody>
          <a:bodyPr/>
          <a:lstStyle/>
          <a:p>
            <a:fld id="{6774F08B-0A6D-448C-9B7A-CC1296142372}" type="slidenum">
              <a:rPr lang="en-US" smtClean="0">
                <a:solidFill>
                  <a:prstClr val="black">
                    <a:tint val="75%"/>
                  </a:prstClr>
                </a:solidFill>
              </a:rPr>
              <a:pPr/>
              <a:t>‹#›</a:t>
            </a:fld>
            <a:endParaRPr lang="en-US">
              <a:solidFill>
                <a:prstClr val="black">
                  <a:tint val="75%"/>
                </a:prstClr>
              </a:solidFill>
            </a:endParaRPr>
          </a:p>
        </p:txBody>
      </p:sp>
    </p:spTree>
    <p:extLst>
      <p:ext uri="{BB962C8B-B14F-4D97-AF65-F5344CB8AC3E}">
        <p14:creationId xmlns:p14="http://schemas.microsoft.com/office/powerpoint/2010/main" val="3814720406"/>
      </p:ext>
    </p:extLst>
  </p:cSld>
  <p:clrMapOvr>
    <a:masterClrMapping/>
  </p:clrMapOvr>
</p:sldLayout>
</file>

<file path=ppt/slideLayouts/slideLayout17.xml><?xml version="1.0" encoding="utf-8"?>
<p:sldLayout xmlns:a="http://purl.oclc.org/ooxml/drawingml/main" xmlns:r="http://purl.oclc.org/ooxml/officeDocument/relationships" xmlns:p="http://purl.oclc.org/ooxml/presentationml/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33DA56-8CAA-4377-84C2-3F386F618768}" type="datetimeFigureOut">
              <a:rPr lang="en-US" smtClean="0">
                <a:solidFill>
                  <a:prstClr val="black">
                    <a:tint val="75%"/>
                  </a:prstClr>
                </a:solidFill>
              </a:rPr>
              <a:pPr/>
              <a:t>10/25/2018</a:t>
            </a:fld>
            <a:endParaRPr lang="en-US">
              <a:solidFill>
                <a:prstClr val="black">
                  <a:tint val="75%"/>
                </a:prstClr>
              </a:solidFill>
            </a:endParaRPr>
          </a:p>
        </p:txBody>
      </p:sp>
      <p:sp>
        <p:nvSpPr>
          <p:cNvPr id="8" name="Footer Placeholder 7"/>
          <p:cNvSpPr>
            <a:spLocks noGrp="1"/>
          </p:cNvSpPr>
          <p:nvPr>
            <p:ph type="ftr" sz="quarter" idx="11"/>
          </p:nvPr>
        </p:nvSpPr>
        <p:spPr/>
        <p:txBody>
          <a:bodyPr/>
          <a:lstStyle/>
          <a:p>
            <a:endParaRPr lang="en-US">
              <a:solidFill>
                <a:prstClr val="black">
                  <a:tint val="75%"/>
                </a:prstClr>
              </a:solidFill>
            </a:endParaRPr>
          </a:p>
        </p:txBody>
      </p:sp>
      <p:sp>
        <p:nvSpPr>
          <p:cNvPr id="9" name="Slide Number Placeholder 8"/>
          <p:cNvSpPr>
            <a:spLocks noGrp="1"/>
          </p:cNvSpPr>
          <p:nvPr>
            <p:ph type="sldNum" sz="quarter" idx="12"/>
          </p:nvPr>
        </p:nvSpPr>
        <p:spPr/>
        <p:txBody>
          <a:bodyPr/>
          <a:lstStyle/>
          <a:p>
            <a:fld id="{6774F08B-0A6D-448C-9B7A-CC1296142372}" type="slidenum">
              <a:rPr lang="en-US" smtClean="0">
                <a:solidFill>
                  <a:prstClr val="black">
                    <a:tint val="75%"/>
                  </a:prstClr>
                </a:solidFill>
              </a:rPr>
              <a:pPr/>
              <a:t>‹#›</a:t>
            </a:fld>
            <a:endParaRPr lang="en-US">
              <a:solidFill>
                <a:prstClr val="black">
                  <a:tint val="75%"/>
                </a:prstClr>
              </a:solidFill>
            </a:endParaRPr>
          </a:p>
        </p:txBody>
      </p:sp>
    </p:spTree>
    <p:extLst>
      <p:ext uri="{BB962C8B-B14F-4D97-AF65-F5344CB8AC3E}">
        <p14:creationId xmlns:p14="http://schemas.microsoft.com/office/powerpoint/2010/main" val="546087443"/>
      </p:ext>
    </p:extLst>
  </p:cSld>
  <p:clrMapOvr>
    <a:masterClrMapping/>
  </p:clrMapOvr>
</p:sldLayout>
</file>

<file path=ppt/slideLayouts/slideLayout18.xml><?xml version="1.0" encoding="utf-8"?>
<p:sldLayout xmlns:a="http://purl.oclc.org/ooxml/drawingml/main" xmlns:r="http://purl.oclc.org/ooxml/officeDocument/relationships" xmlns:p="http://purl.oclc.org/ooxml/presentationml/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833DA56-8CAA-4377-84C2-3F386F618768}" type="datetimeFigureOut">
              <a:rPr lang="en-US" smtClean="0">
                <a:solidFill>
                  <a:prstClr val="black">
                    <a:tint val="75%"/>
                  </a:prstClr>
                </a:solidFill>
              </a:rPr>
              <a:pPr/>
              <a:t>10/25/2018</a:t>
            </a:fld>
            <a:endParaRPr lang="en-US">
              <a:solidFill>
                <a:prstClr val="black">
                  <a:tint val="75%"/>
                </a:prstClr>
              </a:solidFill>
            </a:endParaRPr>
          </a:p>
        </p:txBody>
      </p:sp>
      <p:sp>
        <p:nvSpPr>
          <p:cNvPr id="4" name="Footer Placeholder 3"/>
          <p:cNvSpPr>
            <a:spLocks noGrp="1"/>
          </p:cNvSpPr>
          <p:nvPr>
            <p:ph type="ftr" sz="quarter" idx="11"/>
          </p:nvPr>
        </p:nvSpPr>
        <p:spPr/>
        <p:txBody>
          <a:bodyPr/>
          <a:lstStyle/>
          <a:p>
            <a:endParaRPr lang="en-US">
              <a:solidFill>
                <a:prstClr val="black">
                  <a:tint val="75%"/>
                </a:prstClr>
              </a:solidFill>
            </a:endParaRPr>
          </a:p>
        </p:txBody>
      </p:sp>
      <p:sp>
        <p:nvSpPr>
          <p:cNvPr id="5" name="Slide Number Placeholder 4"/>
          <p:cNvSpPr>
            <a:spLocks noGrp="1"/>
          </p:cNvSpPr>
          <p:nvPr>
            <p:ph type="sldNum" sz="quarter" idx="12"/>
          </p:nvPr>
        </p:nvSpPr>
        <p:spPr/>
        <p:txBody>
          <a:bodyPr/>
          <a:lstStyle/>
          <a:p>
            <a:fld id="{6774F08B-0A6D-448C-9B7A-CC1296142372}" type="slidenum">
              <a:rPr lang="en-US" smtClean="0">
                <a:solidFill>
                  <a:prstClr val="black">
                    <a:tint val="75%"/>
                  </a:prstClr>
                </a:solidFill>
              </a:rPr>
              <a:pPr/>
              <a:t>‹#›</a:t>
            </a:fld>
            <a:endParaRPr lang="en-US">
              <a:solidFill>
                <a:prstClr val="black">
                  <a:tint val="75%"/>
                </a:prstClr>
              </a:solidFill>
            </a:endParaRPr>
          </a:p>
        </p:txBody>
      </p:sp>
    </p:spTree>
    <p:extLst>
      <p:ext uri="{BB962C8B-B14F-4D97-AF65-F5344CB8AC3E}">
        <p14:creationId xmlns:p14="http://schemas.microsoft.com/office/powerpoint/2010/main" val="2061189481"/>
      </p:ext>
    </p:extLst>
  </p:cSld>
  <p:clrMapOvr>
    <a:masterClrMapping/>
  </p:clrMapOvr>
</p:sldLayout>
</file>

<file path=ppt/slideLayouts/slideLayout19.xml><?xml version="1.0" encoding="utf-8"?>
<p:sldLayout xmlns:a="http://purl.oclc.org/ooxml/drawingml/main" xmlns:r="http://purl.oclc.org/ooxml/officeDocument/relationships" xmlns:p="http://purl.oclc.org/ooxml/presentationml/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33DA56-8CAA-4377-84C2-3F386F618768}" type="datetimeFigureOut">
              <a:rPr lang="en-US" smtClean="0">
                <a:solidFill>
                  <a:prstClr val="black">
                    <a:tint val="75%"/>
                  </a:prstClr>
                </a:solidFill>
              </a:rPr>
              <a:pPr/>
              <a:t>10/25/2018</a:t>
            </a:fld>
            <a:endParaRPr lang="en-US">
              <a:solidFill>
                <a:prstClr val="black">
                  <a:tint val="75%"/>
                </a:prstClr>
              </a:solidFill>
            </a:endParaRPr>
          </a:p>
        </p:txBody>
      </p:sp>
      <p:sp>
        <p:nvSpPr>
          <p:cNvPr id="3" name="Footer Placeholder 2"/>
          <p:cNvSpPr>
            <a:spLocks noGrp="1"/>
          </p:cNvSpPr>
          <p:nvPr>
            <p:ph type="ftr" sz="quarter" idx="11"/>
          </p:nvPr>
        </p:nvSpPr>
        <p:spPr/>
        <p:txBody>
          <a:bodyPr/>
          <a:lstStyle/>
          <a:p>
            <a:endParaRPr lang="en-US">
              <a:solidFill>
                <a:prstClr val="black">
                  <a:tint val="75%"/>
                </a:prstClr>
              </a:solidFill>
            </a:endParaRPr>
          </a:p>
        </p:txBody>
      </p:sp>
      <p:sp>
        <p:nvSpPr>
          <p:cNvPr id="4" name="Slide Number Placeholder 3"/>
          <p:cNvSpPr>
            <a:spLocks noGrp="1"/>
          </p:cNvSpPr>
          <p:nvPr>
            <p:ph type="sldNum" sz="quarter" idx="12"/>
          </p:nvPr>
        </p:nvSpPr>
        <p:spPr/>
        <p:txBody>
          <a:bodyPr/>
          <a:lstStyle/>
          <a:p>
            <a:fld id="{6774F08B-0A6D-448C-9B7A-CC1296142372}" type="slidenum">
              <a:rPr lang="en-US" smtClean="0">
                <a:solidFill>
                  <a:prstClr val="black">
                    <a:tint val="75%"/>
                  </a:prstClr>
                </a:solidFill>
              </a:rPr>
              <a:pPr/>
              <a:t>‹#›</a:t>
            </a:fld>
            <a:endParaRPr lang="en-US">
              <a:solidFill>
                <a:prstClr val="black">
                  <a:tint val="75%"/>
                </a:prstClr>
              </a:solidFill>
            </a:endParaRPr>
          </a:p>
        </p:txBody>
      </p:sp>
    </p:spTree>
    <p:extLst>
      <p:ext uri="{BB962C8B-B14F-4D97-AF65-F5344CB8AC3E}">
        <p14:creationId xmlns:p14="http://schemas.microsoft.com/office/powerpoint/2010/main" val="3652116443"/>
      </p:ext>
    </p:extLst>
  </p:cSld>
  <p:clrMapOvr>
    <a:masterClrMapping/>
  </p:clrMapOvr>
</p:sldLayout>
</file>

<file path=ppt/slideLayouts/slideLayout2.xml><?xml version="1.0" encoding="utf-8"?>
<p:sldLayout xmlns:a="http://purl.oclc.org/ooxml/drawingml/main" xmlns:r="http://purl.oclc.org/ooxml/officeDocument/relationships" xmlns:p="http://purl.oclc.org/ooxml/presentationml/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39AEE7EC-E032-455B-8588-99D0B6A303AA}" type="slidenum">
              <a:rPr lang="en-US">
                <a:solidFill>
                  <a:srgbClr val="808080"/>
                </a:solidFill>
              </a:rPr>
              <a:pPr>
                <a:defRPr/>
              </a:pPr>
              <a:t>‹#›</a:t>
            </a:fld>
            <a:endParaRPr lang="en-US">
              <a:solidFill>
                <a:srgbClr val="808080"/>
              </a:solidFill>
            </a:endParaRPr>
          </a:p>
        </p:txBody>
      </p:sp>
    </p:spTree>
    <p:extLst>
      <p:ext uri="{BB962C8B-B14F-4D97-AF65-F5344CB8AC3E}">
        <p14:creationId xmlns:p14="http://schemas.microsoft.com/office/powerpoint/2010/main" val="3466661256"/>
      </p:ext>
    </p:extLst>
  </p:cSld>
  <p:clrMapOvr>
    <a:masterClrMapping/>
  </p:clrMapOvr>
</p:sldLayout>
</file>

<file path=ppt/slideLayouts/slideLayout20.xml><?xml version="1.0" encoding="utf-8"?>
<p:sldLayout xmlns:a="http://purl.oclc.org/ooxml/drawingml/main" xmlns:r="http://purl.oclc.org/ooxml/officeDocument/relationships" xmlns:p="http://purl.oclc.org/ooxml/presentationml/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33DA56-8CAA-4377-84C2-3F386F618768}" type="datetimeFigureOut">
              <a:rPr lang="en-US" smtClean="0">
                <a:solidFill>
                  <a:prstClr val="black">
                    <a:tint val="75%"/>
                  </a:prstClr>
                </a:solidFill>
              </a:rPr>
              <a:pPr/>
              <a:t>10/25/2018</a:t>
            </a:fld>
            <a:endParaRPr lang="en-US">
              <a:solidFill>
                <a:prstClr val="black">
                  <a:tint val="75%"/>
                </a:prstClr>
              </a:solidFill>
            </a:endParaRPr>
          </a:p>
        </p:txBody>
      </p:sp>
      <p:sp>
        <p:nvSpPr>
          <p:cNvPr id="6" name="Footer Placeholder 5"/>
          <p:cNvSpPr>
            <a:spLocks noGrp="1"/>
          </p:cNvSpPr>
          <p:nvPr>
            <p:ph type="ftr" sz="quarter" idx="11"/>
          </p:nvPr>
        </p:nvSpPr>
        <p:spPr/>
        <p:txBody>
          <a:bodyPr/>
          <a:lstStyle/>
          <a:p>
            <a:endParaRPr lang="en-US">
              <a:solidFill>
                <a:prstClr val="black">
                  <a:tint val="75%"/>
                </a:prstClr>
              </a:solidFill>
            </a:endParaRPr>
          </a:p>
        </p:txBody>
      </p:sp>
      <p:sp>
        <p:nvSpPr>
          <p:cNvPr id="7" name="Slide Number Placeholder 6"/>
          <p:cNvSpPr>
            <a:spLocks noGrp="1"/>
          </p:cNvSpPr>
          <p:nvPr>
            <p:ph type="sldNum" sz="quarter" idx="12"/>
          </p:nvPr>
        </p:nvSpPr>
        <p:spPr/>
        <p:txBody>
          <a:bodyPr/>
          <a:lstStyle/>
          <a:p>
            <a:fld id="{6774F08B-0A6D-448C-9B7A-CC1296142372}" type="slidenum">
              <a:rPr lang="en-US" smtClean="0">
                <a:solidFill>
                  <a:prstClr val="black">
                    <a:tint val="75%"/>
                  </a:prstClr>
                </a:solidFill>
              </a:rPr>
              <a:pPr/>
              <a:t>‹#›</a:t>
            </a:fld>
            <a:endParaRPr lang="en-US">
              <a:solidFill>
                <a:prstClr val="black">
                  <a:tint val="75%"/>
                </a:prstClr>
              </a:solidFill>
            </a:endParaRPr>
          </a:p>
        </p:txBody>
      </p:sp>
    </p:spTree>
    <p:extLst>
      <p:ext uri="{BB962C8B-B14F-4D97-AF65-F5344CB8AC3E}">
        <p14:creationId xmlns:p14="http://schemas.microsoft.com/office/powerpoint/2010/main" val="131139603"/>
      </p:ext>
    </p:extLst>
  </p:cSld>
  <p:clrMapOvr>
    <a:masterClrMapping/>
  </p:clrMapOvr>
</p:sldLayout>
</file>

<file path=ppt/slideLayouts/slideLayout21.xml><?xml version="1.0" encoding="utf-8"?>
<p:sldLayout xmlns:a="http://purl.oclc.org/ooxml/drawingml/main" xmlns:r="http://purl.oclc.org/ooxml/officeDocument/relationships" xmlns:p="http://purl.oclc.org/ooxml/presentationml/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33DA56-8CAA-4377-84C2-3F386F618768}" type="datetimeFigureOut">
              <a:rPr lang="en-US" smtClean="0">
                <a:solidFill>
                  <a:prstClr val="black">
                    <a:tint val="75%"/>
                  </a:prstClr>
                </a:solidFill>
              </a:rPr>
              <a:pPr/>
              <a:t>10/25/2018</a:t>
            </a:fld>
            <a:endParaRPr lang="en-US">
              <a:solidFill>
                <a:prstClr val="black">
                  <a:tint val="75%"/>
                </a:prstClr>
              </a:solidFill>
            </a:endParaRPr>
          </a:p>
        </p:txBody>
      </p:sp>
      <p:sp>
        <p:nvSpPr>
          <p:cNvPr id="6" name="Footer Placeholder 5"/>
          <p:cNvSpPr>
            <a:spLocks noGrp="1"/>
          </p:cNvSpPr>
          <p:nvPr>
            <p:ph type="ftr" sz="quarter" idx="11"/>
          </p:nvPr>
        </p:nvSpPr>
        <p:spPr/>
        <p:txBody>
          <a:bodyPr/>
          <a:lstStyle/>
          <a:p>
            <a:endParaRPr lang="en-US">
              <a:solidFill>
                <a:prstClr val="black">
                  <a:tint val="75%"/>
                </a:prstClr>
              </a:solidFill>
            </a:endParaRPr>
          </a:p>
        </p:txBody>
      </p:sp>
      <p:sp>
        <p:nvSpPr>
          <p:cNvPr id="7" name="Slide Number Placeholder 6"/>
          <p:cNvSpPr>
            <a:spLocks noGrp="1"/>
          </p:cNvSpPr>
          <p:nvPr>
            <p:ph type="sldNum" sz="quarter" idx="12"/>
          </p:nvPr>
        </p:nvSpPr>
        <p:spPr/>
        <p:txBody>
          <a:bodyPr/>
          <a:lstStyle/>
          <a:p>
            <a:fld id="{6774F08B-0A6D-448C-9B7A-CC1296142372}" type="slidenum">
              <a:rPr lang="en-US" smtClean="0">
                <a:solidFill>
                  <a:prstClr val="black">
                    <a:tint val="75%"/>
                  </a:prstClr>
                </a:solidFill>
              </a:rPr>
              <a:pPr/>
              <a:t>‹#›</a:t>
            </a:fld>
            <a:endParaRPr lang="en-US">
              <a:solidFill>
                <a:prstClr val="black">
                  <a:tint val="75%"/>
                </a:prstClr>
              </a:solidFill>
            </a:endParaRPr>
          </a:p>
        </p:txBody>
      </p:sp>
    </p:spTree>
    <p:extLst>
      <p:ext uri="{BB962C8B-B14F-4D97-AF65-F5344CB8AC3E}">
        <p14:creationId xmlns:p14="http://schemas.microsoft.com/office/powerpoint/2010/main" val="3684265645"/>
      </p:ext>
    </p:extLst>
  </p:cSld>
  <p:clrMapOvr>
    <a:masterClrMapping/>
  </p:clrMapOvr>
</p:sldLayout>
</file>

<file path=ppt/slideLayouts/slideLayout22.xml><?xml version="1.0" encoding="utf-8"?>
<p:sldLayout xmlns:a="http://purl.oclc.org/ooxml/drawingml/main" xmlns:r="http://purl.oclc.org/ooxml/officeDocument/relationships" xmlns:p="http://purl.oclc.org/ooxml/presentationml/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33DA56-8CAA-4377-84C2-3F386F618768}" type="datetimeFigureOut">
              <a:rPr lang="en-US" smtClean="0">
                <a:solidFill>
                  <a:prstClr val="black">
                    <a:tint val="75%"/>
                  </a:prstClr>
                </a:solidFill>
              </a:rPr>
              <a:pPr/>
              <a:t>10/25/2018</a:t>
            </a:fld>
            <a:endParaRPr lang="en-US">
              <a:solidFill>
                <a:prstClr val="black">
                  <a:tint val="75%"/>
                </a:prstClr>
              </a:solidFill>
            </a:endParaRPr>
          </a:p>
        </p:txBody>
      </p:sp>
      <p:sp>
        <p:nvSpPr>
          <p:cNvPr id="5" name="Footer Placeholder 4"/>
          <p:cNvSpPr>
            <a:spLocks noGrp="1"/>
          </p:cNvSpPr>
          <p:nvPr>
            <p:ph type="ftr" sz="quarter" idx="11"/>
          </p:nvPr>
        </p:nvSpPr>
        <p:spPr/>
        <p:txBody>
          <a:bodyPr/>
          <a:lstStyle/>
          <a:p>
            <a:endParaRPr lang="en-US">
              <a:solidFill>
                <a:prstClr val="black">
                  <a:tint val="75%"/>
                </a:prstClr>
              </a:solidFill>
            </a:endParaRPr>
          </a:p>
        </p:txBody>
      </p:sp>
      <p:sp>
        <p:nvSpPr>
          <p:cNvPr id="6" name="Slide Number Placeholder 5"/>
          <p:cNvSpPr>
            <a:spLocks noGrp="1"/>
          </p:cNvSpPr>
          <p:nvPr>
            <p:ph type="sldNum" sz="quarter" idx="12"/>
          </p:nvPr>
        </p:nvSpPr>
        <p:spPr/>
        <p:txBody>
          <a:bodyPr/>
          <a:lstStyle/>
          <a:p>
            <a:fld id="{6774F08B-0A6D-448C-9B7A-CC1296142372}" type="slidenum">
              <a:rPr lang="en-US" smtClean="0">
                <a:solidFill>
                  <a:prstClr val="black">
                    <a:tint val="75%"/>
                  </a:prstClr>
                </a:solidFill>
              </a:rPr>
              <a:pPr/>
              <a:t>‹#›</a:t>
            </a:fld>
            <a:endParaRPr lang="en-US">
              <a:solidFill>
                <a:prstClr val="black">
                  <a:tint val="75%"/>
                </a:prstClr>
              </a:solidFill>
            </a:endParaRPr>
          </a:p>
        </p:txBody>
      </p:sp>
    </p:spTree>
    <p:extLst>
      <p:ext uri="{BB962C8B-B14F-4D97-AF65-F5344CB8AC3E}">
        <p14:creationId xmlns:p14="http://schemas.microsoft.com/office/powerpoint/2010/main" val="1272651729"/>
      </p:ext>
    </p:extLst>
  </p:cSld>
  <p:clrMapOvr>
    <a:masterClrMapping/>
  </p:clrMapOvr>
</p:sldLayout>
</file>

<file path=ppt/slideLayouts/slideLayout23.xml><?xml version="1.0" encoding="utf-8"?>
<p:sldLayout xmlns:a="http://purl.oclc.org/ooxml/drawingml/main" xmlns:r="http://purl.oclc.org/ooxml/officeDocument/relationships" xmlns:p="http://purl.oclc.org/ooxml/presentationml/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33DA56-8CAA-4377-84C2-3F386F618768}" type="datetimeFigureOut">
              <a:rPr lang="en-US" smtClean="0">
                <a:solidFill>
                  <a:prstClr val="black">
                    <a:tint val="75%"/>
                  </a:prstClr>
                </a:solidFill>
              </a:rPr>
              <a:pPr/>
              <a:t>10/25/2018</a:t>
            </a:fld>
            <a:endParaRPr lang="en-US">
              <a:solidFill>
                <a:prstClr val="black">
                  <a:tint val="75%"/>
                </a:prstClr>
              </a:solidFill>
            </a:endParaRPr>
          </a:p>
        </p:txBody>
      </p:sp>
      <p:sp>
        <p:nvSpPr>
          <p:cNvPr id="5" name="Footer Placeholder 4"/>
          <p:cNvSpPr>
            <a:spLocks noGrp="1"/>
          </p:cNvSpPr>
          <p:nvPr>
            <p:ph type="ftr" sz="quarter" idx="11"/>
          </p:nvPr>
        </p:nvSpPr>
        <p:spPr/>
        <p:txBody>
          <a:bodyPr/>
          <a:lstStyle/>
          <a:p>
            <a:endParaRPr lang="en-US">
              <a:solidFill>
                <a:prstClr val="black">
                  <a:tint val="75%"/>
                </a:prstClr>
              </a:solidFill>
            </a:endParaRPr>
          </a:p>
        </p:txBody>
      </p:sp>
      <p:sp>
        <p:nvSpPr>
          <p:cNvPr id="6" name="Slide Number Placeholder 5"/>
          <p:cNvSpPr>
            <a:spLocks noGrp="1"/>
          </p:cNvSpPr>
          <p:nvPr>
            <p:ph type="sldNum" sz="quarter" idx="12"/>
          </p:nvPr>
        </p:nvSpPr>
        <p:spPr/>
        <p:txBody>
          <a:bodyPr/>
          <a:lstStyle/>
          <a:p>
            <a:fld id="{6774F08B-0A6D-448C-9B7A-CC1296142372}" type="slidenum">
              <a:rPr lang="en-US" smtClean="0">
                <a:solidFill>
                  <a:prstClr val="black">
                    <a:tint val="75%"/>
                  </a:prstClr>
                </a:solidFill>
              </a:rPr>
              <a:pPr/>
              <a:t>‹#›</a:t>
            </a:fld>
            <a:endParaRPr lang="en-US">
              <a:solidFill>
                <a:prstClr val="black">
                  <a:tint val="75%"/>
                </a:prstClr>
              </a:solidFill>
            </a:endParaRPr>
          </a:p>
        </p:txBody>
      </p:sp>
    </p:spTree>
    <p:extLst>
      <p:ext uri="{BB962C8B-B14F-4D97-AF65-F5344CB8AC3E}">
        <p14:creationId xmlns:p14="http://schemas.microsoft.com/office/powerpoint/2010/main" val="2718591773"/>
      </p:ext>
    </p:extLst>
  </p:cSld>
  <p:clrMapOvr>
    <a:masterClrMapping/>
  </p:clrMapOvr>
</p:sldLayout>
</file>

<file path=ppt/slideLayouts/slideLayout3.xml><?xml version="1.0" encoding="utf-8"?>
<p:sldLayout xmlns:a="http://purl.oclc.org/ooxml/drawingml/main" xmlns:r="http://purl.oclc.org/ooxml/officeDocument/relationships" xmlns:p="http://purl.oclc.org/ooxml/presentationml/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884F2B89-27B7-42E5-A70D-9EF59129977B}" type="slidenum">
              <a:rPr lang="en-US">
                <a:solidFill>
                  <a:srgbClr val="808080"/>
                </a:solidFill>
              </a:rPr>
              <a:pPr>
                <a:defRPr/>
              </a:pPr>
              <a:t>‹#›</a:t>
            </a:fld>
            <a:endParaRPr lang="en-US">
              <a:solidFill>
                <a:srgbClr val="808080"/>
              </a:solidFill>
            </a:endParaRPr>
          </a:p>
        </p:txBody>
      </p:sp>
    </p:spTree>
    <p:extLst>
      <p:ext uri="{BB962C8B-B14F-4D97-AF65-F5344CB8AC3E}">
        <p14:creationId xmlns:p14="http://schemas.microsoft.com/office/powerpoint/2010/main" val="742787195"/>
      </p:ext>
    </p:extLst>
  </p:cSld>
  <p:clrMapOvr>
    <a:masterClrMapping/>
  </p:clrMapOvr>
</p:sldLayout>
</file>

<file path=ppt/slideLayouts/slideLayout4.xml><?xml version="1.0" encoding="utf-8"?>
<p:sldLayout xmlns:a="http://purl.oclc.org/ooxml/drawingml/main" xmlns:r="http://purl.oclc.org/ooxml/officeDocument/relationships" xmlns:p="http://purl.oclc.org/ooxml/presentationml/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29244760-DD72-454B-88FE-33C99292612D}" type="slidenum">
              <a:rPr lang="en-US">
                <a:solidFill>
                  <a:srgbClr val="808080"/>
                </a:solidFill>
              </a:rPr>
              <a:pPr>
                <a:defRPr/>
              </a:pPr>
              <a:t>‹#›</a:t>
            </a:fld>
            <a:endParaRPr lang="en-US">
              <a:solidFill>
                <a:srgbClr val="808080"/>
              </a:solidFill>
            </a:endParaRPr>
          </a:p>
        </p:txBody>
      </p:sp>
    </p:spTree>
    <p:extLst>
      <p:ext uri="{BB962C8B-B14F-4D97-AF65-F5344CB8AC3E}">
        <p14:creationId xmlns:p14="http://schemas.microsoft.com/office/powerpoint/2010/main" val="771590361"/>
      </p:ext>
    </p:extLst>
  </p:cSld>
  <p:clrMapOvr>
    <a:masterClrMapping/>
  </p:clrMapOvr>
</p:sldLayout>
</file>

<file path=ppt/slideLayouts/slideLayout5.xml><?xml version="1.0" encoding="utf-8"?>
<p:sldLayout xmlns:a="http://purl.oclc.org/ooxml/drawingml/main" xmlns:r="http://purl.oclc.org/ooxml/officeDocument/relationships" xmlns:p="http://purl.oclc.org/ooxml/presentationml/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7"/>
          <p:cNvSpPr>
            <a:spLocks noGrp="1" noChangeArrowheads="1"/>
          </p:cNvSpPr>
          <p:nvPr>
            <p:ph type="sldNum" sz="quarter" idx="12"/>
          </p:nvPr>
        </p:nvSpPr>
        <p:spPr>
          <a:ln/>
        </p:spPr>
        <p:txBody>
          <a:bodyPr/>
          <a:lstStyle>
            <a:lvl1pPr>
              <a:defRPr/>
            </a:lvl1pPr>
          </a:lstStyle>
          <a:p>
            <a:pPr>
              <a:defRPr/>
            </a:pPr>
            <a:fld id="{E889CF41-C423-4F72-AC3E-55D845CB78E7}" type="slidenum">
              <a:rPr lang="en-US">
                <a:solidFill>
                  <a:srgbClr val="808080"/>
                </a:solidFill>
              </a:rPr>
              <a:pPr>
                <a:defRPr/>
              </a:pPr>
              <a:t>‹#›</a:t>
            </a:fld>
            <a:endParaRPr lang="en-US">
              <a:solidFill>
                <a:srgbClr val="808080"/>
              </a:solidFill>
            </a:endParaRPr>
          </a:p>
        </p:txBody>
      </p:sp>
    </p:spTree>
    <p:extLst>
      <p:ext uri="{BB962C8B-B14F-4D97-AF65-F5344CB8AC3E}">
        <p14:creationId xmlns:p14="http://schemas.microsoft.com/office/powerpoint/2010/main" val="2695934592"/>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7"/>
          <p:cNvSpPr>
            <a:spLocks noGrp="1" noChangeArrowheads="1"/>
          </p:cNvSpPr>
          <p:nvPr>
            <p:ph type="sldNum" sz="quarter" idx="12"/>
          </p:nvPr>
        </p:nvSpPr>
        <p:spPr>
          <a:ln/>
        </p:spPr>
        <p:txBody>
          <a:bodyPr/>
          <a:lstStyle>
            <a:lvl1pPr>
              <a:defRPr/>
            </a:lvl1pPr>
          </a:lstStyle>
          <a:p>
            <a:pPr>
              <a:defRPr/>
            </a:pPr>
            <a:fld id="{51E902E6-1E21-4A05-8A00-9C0E25D30B09}" type="slidenum">
              <a:rPr lang="en-US">
                <a:solidFill>
                  <a:srgbClr val="808080"/>
                </a:solidFill>
              </a:rPr>
              <a:pPr>
                <a:defRPr/>
              </a:pPr>
              <a:t>‹#›</a:t>
            </a:fld>
            <a:endParaRPr lang="en-US">
              <a:solidFill>
                <a:srgbClr val="808080"/>
              </a:solidFill>
            </a:endParaRPr>
          </a:p>
        </p:txBody>
      </p:sp>
    </p:spTree>
    <p:extLst>
      <p:ext uri="{BB962C8B-B14F-4D97-AF65-F5344CB8AC3E}">
        <p14:creationId xmlns:p14="http://schemas.microsoft.com/office/powerpoint/2010/main" val="2139383412"/>
      </p:ext>
    </p:extLst>
  </p:cSld>
  <p:clrMapOvr>
    <a:masterClrMapping/>
  </p:clrMapOvr>
</p:sldLayout>
</file>

<file path=ppt/slideLayouts/slideLayout7.xml><?xml version="1.0" encoding="utf-8"?>
<p:sldLayout xmlns:a="http://purl.oclc.org/ooxml/drawingml/main" xmlns:r="http://purl.oclc.org/ooxml/officeDocument/relationships" xmlns:p="http://purl.oclc.org/ooxml/presentationml/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7"/>
          <p:cNvSpPr>
            <a:spLocks noGrp="1" noChangeArrowheads="1"/>
          </p:cNvSpPr>
          <p:nvPr>
            <p:ph type="sldNum" sz="quarter" idx="12"/>
          </p:nvPr>
        </p:nvSpPr>
        <p:spPr>
          <a:ln/>
        </p:spPr>
        <p:txBody>
          <a:bodyPr/>
          <a:lstStyle>
            <a:lvl1pPr>
              <a:defRPr/>
            </a:lvl1pPr>
          </a:lstStyle>
          <a:p>
            <a:pPr>
              <a:defRPr/>
            </a:pPr>
            <a:fld id="{F8450877-012E-4AAA-9A61-9A8ACDF85329}" type="slidenum">
              <a:rPr lang="en-US">
                <a:solidFill>
                  <a:srgbClr val="808080"/>
                </a:solidFill>
              </a:rPr>
              <a:pPr>
                <a:defRPr/>
              </a:pPr>
              <a:t>‹#›</a:t>
            </a:fld>
            <a:endParaRPr lang="en-US">
              <a:solidFill>
                <a:srgbClr val="808080"/>
              </a:solidFill>
            </a:endParaRPr>
          </a:p>
        </p:txBody>
      </p:sp>
    </p:spTree>
    <p:extLst>
      <p:ext uri="{BB962C8B-B14F-4D97-AF65-F5344CB8AC3E}">
        <p14:creationId xmlns:p14="http://schemas.microsoft.com/office/powerpoint/2010/main" val="1931336110"/>
      </p:ext>
    </p:extLst>
  </p:cSld>
  <p:clrMapOvr>
    <a:masterClrMapping/>
  </p:clrMapOvr>
</p:sldLayout>
</file>

<file path=ppt/slideLayouts/slideLayout8.xml><?xml version="1.0" encoding="utf-8"?>
<p:sldLayout xmlns:a="http://purl.oclc.org/ooxml/drawingml/main" xmlns:r="http://purl.oclc.org/ooxml/officeDocument/relationships" xmlns:p="http://purl.oclc.org/ooxml/presentationml/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7AFF537C-4D30-41C4-B1B5-8FA773C0BAC0}" type="slidenum">
              <a:rPr lang="en-US">
                <a:solidFill>
                  <a:srgbClr val="808080"/>
                </a:solidFill>
              </a:rPr>
              <a:pPr>
                <a:defRPr/>
              </a:pPr>
              <a:t>‹#›</a:t>
            </a:fld>
            <a:endParaRPr lang="en-US">
              <a:solidFill>
                <a:srgbClr val="808080"/>
              </a:solidFill>
            </a:endParaRPr>
          </a:p>
        </p:txBody>
      </p:sp>
    </p:spTree>
    <p:extLst>
      <p:ext uri="{BB962C8B-B14F-4D97-AF65-F5344CB8AC3E}">
        <p14:creationId xmlns:p14="http://schemas.microsoft.com/office/powerpoint/2010/main" val="905096925"/>
      </p:ext>
    </p:extLst>
  </p:cSld>
  <p:clrMapOvr>
    <a:masterClrMapping/>
  </p:clrMapOvr>
</p:sldLayout>
</file>

<file path=ppt/slideLayouts/slideLayout9.xml><?xml version="1.0" encoding="utf-8"?>
<p:sldLayout xmlns:a="http://purl.oclc.org/ooxml/drawingml/main" xmlns:r="http://purl.oclc.org/ooxml/officeDocument/relationships" xmlns:p="http://purl.oclc.org/ooxml/presentationml/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403D4E74-83E7-465D-9B62-F7DDD63CFCAA}" type="slidenum">
              <a:rPr lang="en-US">
                <a:solidFill>
                  <a:srgbClr val="808080"/>
                </a:solidFill>
              </a:rPr>
              <a:pPr>
                <a:defRPr/>
              </a:pPr>
              <a:t>‹#›</a:t>
            </a:fld>
            <a:endParaRPr lang="en-US">
              <a:solidFill>
                <a:srgbClr val="808080"/>
              </a:solidFill>
            </a:endParaRPr>
          </a:p>
        </p:txBody>
      </p:sp>
    </p:spTree>
    <p:extLst>
      <p:ext uri="{BB962C8B-B14F-4D97-AF65-F5344CB8AC3E}">
        <p14:creationId xmlns:p14="http://schemas.microsoft.com/office/powerpoint/2010/main" val="2643557436"/>
      </p:ext>
    </p:extLst>
  </p:cSld>
  <p:clrMapOvr>
    <a:masterClrMapping/>
  </p:clrMapOvr>
</p:sldLayout>
</file>

<file path=ppt/slideMasters/_rels/slideMaster1.xml.rels><?xml version="1.0" encoding="UTF-8" standalone="yes"?>
<Relationships xmlns="http://schemas.openxmlformats.org/package/2006/relationships"><Relationship Id="rId8" Type="http://purl.oclc.org/ooxml/officeDocument/relationships/slideLayout" Target="../slideLayouts/slideLayout8.xml"/><Relationship Id="rId13" Type="http://purl.oclc.org/ooxml/officeDocument/relationships/theme" Target="../theme/theme1.xml"/><Relationship Id="rId3" Type="http://purl.oclc.org/ooxml/officeDocument/relationships/slideLayout" Target="../slideLayouts/slideLayout3.xml"/><Relationship Id="rId7" Type="http://purl.oclc.org/ooxml/officeDocument/relationships/slideLayout" Target="../slideLayouts/slideLayout7.xml"/><Relationship Id="rId12" Type="http://purl.oclc.org/ooxml/officeDocument/relationships/slideLayout" Target="../slideLayouts/slideLayout12.xml"/><Relationship Id="rId2" Type="http://purl.oclc.org/ooxml/officeDocument/relationships/slideLayout" Target="../slideLayouts/slideLayout2.xml"/><Relationship Id="rId1" Type="http://purl.oclc.org/ooxml/officeDocument/relationships/slideLayout" Target="../slideLayouts/slideLayout1.xml"/><Relationship Id="rId6" Type="http://purl.oclc.org/ooxml/officeDocument/relationships/slideLayout" Target="../slideLayouts/slideLayout6.xml"/><Relationship Id="rId11" Type="http://purl.oclc.org/ooxml/officeDocument/relationships/slideLayout" Target="../slideLayouts/slideLayout11.xml"/><Relationship Id="rId5" Type="http://purl.oclc.org/ooxml/officeDocument/relationships/slideLayout" Target="../slideLayouts/slideLayout5.xml"/><Relationship Id="rId10" Type="http://purl.oclc.org/ooxml/officeDocument/relationships/slideLayout" Target="../slideLayouts/slideLayout10.xml"/><Relationship Id="rId4" Type="http://purl.oclc.org/ooxml/officeDocument/relationships/slideLayout" Target="../slideLayouts/slideLayout4.xml"/><Relationship Id="rId9" Type="http://purl.oclc.org/ooxml/officeDocument/relationships/slideLayout" Target="../slideLayouts/slideLayout9.xml"/><Relationship Id="rId14" Type="http://purl.oclc.org/ooxml/officeDocument/relationships/image" Target="../media/image1.jpeg"/></Relationships>
</file>

<file path=ppt/slideMasters/_rels/slideMaster2.xml.rels><?xml version="1.0" encoding="UTF-8" standalone="yes"?>
<Relationships xmlns="http://schemas.openxmlformats.org/package/2006/relationships"><Relationship Id="rId8" Type="http://purl.oclc.org/ooxml/officeDocument/relationships/slideLayout" Target="../slideLayouts/slideLayout20.xml"/><Relationship Id="rId3" Type="http://purl.oclc.org/ooxml/officeDocument/relationships/slideLayout" Target="../slideLayouts/slideLayout15.xml"/><Relationship Id="rId7" Type="http://purl.oclc.org/ooxml/officeDocument/relationships/slideLayout" Target="../slideLayouts/slideLayout19.xml"/><Relationship Id="rId12" Type="http://purl.oclc.org/ooxml/officeDocument/relationships/theme" Target="../theme/theme2.xml"/><Relationship Id="rId2" Type="http://purl.oclc.org/ooxml/officeDocument/relationships/slideLayout" Target="../slideLayouts/slideLayout14.xml"/><Relationship Id="rId1" Type="http://purl.oclc.org/ooxml/officeDocument/relationships/slideLayout" Target="../slideLayouts/slideLayout13.xml"/><Relationship Id="rId6" Type="http://purl.oclc.org/ooxml/officeDocument/relationships/slideLayout" Target="../slideLayouts/slideLayout18.xml"/><Relationship Id="rId11" Type="http://purl.oclc.org/ooxml/officeDocument/relationships/slideLayout" Target="../slideLayouts/slideLayout23.xml"/><Relationship Id="rId5" Type="http://purl.oclc.org/ooxml/officeDocument/relationships/slideLayout" Target="../slideLayouts/slideLayout17.xml"/><Relationship Id="rId10" Type="http://purl.oclc.org/ooxml/officeDocument/relationships/slideLayout" Target="../slideLayouts/slideLayout22.xml"/><Relationship Id="rId4" Type="http://purl.oclc.org/ooxml/officeDocument/relationships/slideLayout" Target="../slideLayouts/slideLayout16.xml"/><Relationship Id="rId9" Type="http://purl.oclc.org/ooxml/officeDocument/relationships/slideLayout" Target="../slideLayouts/slideLayout21.xml"/></Relationships>
</file>

<file path=ppt/slideMasters/slideMaster1.xml><?xml version="1.0" encoding="utf-8"?>
<p:sldMaster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5588"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sp>
        <p:nvSpPr>
          <p:cNvPr id="1027" name="Rectangle 3"/>
          <p:cNvSpPr>
            <a:spLocks noGrp="1" noChangeArrowheads="1"/>
          </p:cNvSpPr>
          <p:nvPr>
            <p:ph type="title"/>
          </p:nvPr>
        </p:nvSpPr>
        <p:spPr bwMode="auto">
          <a:xfrm>
            <a:off x="15240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1093"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eaLnBrk="0" fontAlgn="base" hangingPunct="0">
              <a:spcBef>
                <a:spcPct val="0%"/>
              </a:spcBef>
              <a:spcAft>
                <a:spcPct val="0%"/>
              </a:spcAft>
              <a:defRPr/>
            </a:pPr>
            <a:endParaRPr lang="en-US">
              <a:solidFill>
                <a:srgbClr val="000000"/>
              </a:solidFill>
              <a:latin typeface="Times" pitchFamily="18" charset="0"/>
            </a:endParaRPr>
          </a:p>
        </p:txBody>
      </p:sp>
      <p:sp>
        <p:nvSpPr>
          <p:cNvPr id="601094"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eaLnBrk="0" fontAlgn="base" hangingPunct="0">
              <a:spcBef>
                <a:spcPct val="0%"/>
              </a:spcBef>
              <a:spcAft>
                <a:spcPct val="0%"/>
              </a:spcAft>
              <a:defRPr/>
            </a:pPr>
            <a:endParaRPr lang="en-US">
              <a:solidFill>
                <a:srgbClr val="000000"/>
              </a:solidFill>
              <a:latin typeface="Times" pitchFamily="18" charset="0"/>
            </a:endParaRPr>
          </a:p>
        </p:txBody>
      </p:sp>
      <p:sp>
        <p:nvSpPr>
          <p:cNvPr id="601095"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bg2"/>
                </a:solidFill>
                <a:latin typeface="+mj-lt"/>
              </a:defRPr>
            </a:lvl1pPr>
          </a:lstStyle>
          <a:p>
            <a:pPr eaLnBrk="0" fontAlgn="base" hangingPunct="0">
              <a:spcBef>
                <a:spcPct val="0%"/>
              </a:spcBef>
              <a:spcAft>
                <a:spcPct val="0%"/>
              </a:spcAft>
              <a:defRPr/>
            </a:pPr>
            <a:fld id="{B14B1D23-FC19-486C-BCFA-2F530DC6EF66}" type="slidenum">
              <a:rPr lang="en-US">
                <a:solidFill>
                  <a:srgbClr val="808080"/>
                </a:solidFill>
              </a:rPr>
              <a:pPr eaLnBrk="0" fontAlgn="base" hangingPunct="0">
                <a:spcBef>
                  <a:spcPct val="0%"/>
                </a:spcBef>
                <a:spcAft>
                  <a:spcPct val="0%"/>
                </a:spcAft>
                <a:defRPr/>
              </a:pPr>
              <a:t>‹#›</a:t>
            </a:fld>
            <a:endParaRPr lang="en-US">
              <a:solidFill>
                <a:srgbClr val="808080"/>
              </a:solidFill>
            </a:endParaRPr>
          </a:p>
        </p:txBody>
      </p:sp>
    </p:spTree>
    <p:extLst>
      <p:ext uri="{BB962C8B-B14F-4D97-AF65-F5344CB8AC3E}">
        <p14:creationId xmlns:p14="http://schemas.microsoft.com/office/powerpoint/2010/main" val="12063669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rtl="0" eaLnBrk="0" fontAlgn="base" hangingPunct="0">
        <a:spcBef>
          <a:spcPct val="0%"/>
        </a:spcBef>
        <a:spcAft>
          <a:spcPct val="0%"/>
        </a:spcAft>
        <a:defRPr sz="3200">
          <a:solidFill>
            <a:srgbClr val="996633"/>
          </a:solidFill>
          <a:latin typeface="+mj-lt"/>
          <a:ea typeface="+mj-ea"/>
          <a:cs typeface="+mj-cs"/>
        </a:defRPr>
      </a:lvl1pPr>
      <a:lvl2pPr algn="ctr" rtl="0" eaLnBrk="0" fontAlgn="base" hangingPunct="0">
        <a:spcBef>
          <a:spcPct val="0%"/>
        </a:spcBef>
        <a:spcAft>
          <a:spcPct val="0%"/>
        </a:spcAft>
        <a:defRPr sz="3200">
          <a:solidFill>
            <a:srgbClr val="996633"/>
          </a:solidFill>
          <a:latin typeface="Arial Bold" charset="0"/>
        </a:defRPr>
      </a:lvl2pPr>
      <a:lvl3pPr algn="ctr" rtl="0" eaLnBrk="0" fontAlgn="base" hangingPunct="0">
        <a:spcBef>
          <a:spcPct val="0%"/>
        </a:spcBef>
        <a:spcAft>
          <a:spcPct val="0%"/>
        </a:spcAft>
        <a:defRPr sz="3200">
          <a:solidFill>
            <a:srgbClr val="996633"/>
          </a:solidFill>
          <a:latin typeface="Arial Bold" charset="0"/>
        </a:defRPr>
      </a:lvl3pPr>
      <a:lvl4pPr algn="ctr" rtl="0" eaLnBrk="0" fontAlgn="base" hangingPunct="0">
        <a:spcBef>
          <a:spcPct val="0%"/>
        </a:spcBef>
        <a:spcAft>
          <a:spcPct val="0%"/>
        </a:spcAft>
        <a:defRPr sz="3200">
          <a:solidFill>
            <a:srgbClr val="996633"/>
          </a:solidFill>
          <a:latin typeface="Arial Bold" charset="0"/>
        </a:defRPr>
      </a:lvl4pPr>
      <a:lvl5pPr algn="ctr" rtl="0" eaLnBrk="0" fontAlgn="base" hangingPunct="0">
        <a:spcBef>
          <a:spcPct val="0%"/>
        </a:spcBef>
        <a:spcAft>
          <a:spcPct val="0%"/>
        </a:spcAft>
        <a:defRPr sz="3200">
          <a:solidFill>
            <a:srgbClr val="996633"/>
          </a:solidFill>
          <a:latin typeface="Arial Bold" charset="0"/>
        </a:defRPr>
      </a:lvl5pPr>
      <a:lvl6pPr marL="457200" algn="ctr" rtl="0" fontAlgn="base">
        <a:spcBef>
          <a:spcPct val="0%"/>
        </a:spcBef>
        <a:spcAft>
          <a:spcPct val="0%"/>
        </a:spcAft>
        <a:defRPr sz="3200">
          <a:solidFill>
            <a:srgbClr val="996633"/>
          </a:solidFill>
          <a:latin typeface="Arial Bold" charset="0"/>
        </a:defRPr>
      </a:lvl6pPr>
      <a:lvl7pPr marL="914400" algn="ctr" rtl="0" fontAlgn="base">
        <a:spcBef>
          <a:spcPct val="0%"/>
        </a:spcBef>
        <a:spcAft>
          <a:spcPct val="0%"/>
        </a:spcAft>
        <a:defRPr sz="3200">
          <a:solidFill>
            <a:srgbClr val="996633"/>
          </a:solidFill>
          <a:latin typeface="Arial Bold" charset="0"/>
        </a:defRPr>
      </a:lvl7pPr>
      <a:lvl8pPr marL="1371600" algn="ctr" rtl="0" fontAlgn="base">
        <a:spcBef>
          <a:spcPct val="0%"/>
        </a:spcBef>
        <a:spcAft>
          <a:spcPct val="0%"/>
        </a:spcAft>
        <a:defRPr sz="3200">
          <a:solidFill>
            <a:srgbClr val="996633"/>
          </a:solidFill>
          <a:latin typeface="Arial Bold" charset="0"/>
        </a:defRPr>
      </a:lvl8pPr>
      <a:lvl9pPr marL="1828800" algn="ctr" rtl="0" fontAlgn="base">
        <a:spcBef>
          <a:spcPct val="0%"/>
        </a:spcBef>
        <a:spcAft>
          <a:spcPct val="0%"/>
        </a:spcAft>
        <a:defRPr sz="3200">
          <a:solidFill>
            <a:srgbClr val="996633"/>
          </a:solidFill>
          <a:latin typeface="Arial Bold" charset="0"/>
        </a:defRPr>
      </a:lvl9pPr>
    </p:titleStyle>
    <p:bodyStyle>
      <a:lvl1pPr marL="342900" indent="-342900" algn="l" rtl="0" eaLnBrk="0" fontAlgn="base" hangingPunct="0">
        <a:spcBef>
          <a:spcPct val="20%"/>
        </a:spcBef>
        <a:spcAft>
          <a:spcPct val="0%"/>
        </a:spcAft>
        <a:buChar char="•"/>
        <a:defRPr sz="3200">
          <a:solidFill>
            <a:schemeClr val="tx1"/>
          </a:solidFill>
          <a:latin typeface="+mn-lt"/>
          <a:ea typeface="+mn-ea"/>
          <a:cs typeface="+mn-cs"/>
        </a:defRPr>
      </a:lvl1pPr>
      <a:lvl2pPr marL="742950" indent="-285750" algn="l" rtl="0" eaLnBrk="0" fontAlgn="base" hangingPunct="0">
        <a:spcBef>
          <a:spcPct val="20%"/>
        </a:spcBef>
        <a:spcAft>
          <a:spcPct val="0%"/>
        </a:spcAft>
        <a:buChar char="–"/>
        <a:defRPr sz="2800">
          <a:solidFill>
            <a:schemeClr val="tx1"/>
          </a:solidFill>
          <a:latin typeface="+mn-lt"/>
        </a:defRPr>
      </a:lvl2pPr>
      <a:lvl3pPr marL="1143000" indent="-228600" algn="l" rtl="0" eaLnBrk="0" fontAlgn="base" hangingPunct="0">
        <a:spcBef>
          <a:spcPct val="20%"/>
        </a:spcBef>
        <a:spcAft>
          <a:spcPct val="0%"/>
        </a:spcAft>
        <a:buChar char="•"/>
        <a:defRPr sz="2400">
          <a:solidFill>
            <a:schemeClr val="tx1"/>
          </a:solidFill>
          <a:latin typeface="+mn-lt"/>
        </a:defRPr>
      </a:lvl3pPr>
      <a:lvl4pPr marL="1600200" indent="-228600" algn="l" rtl="0" eaLnBrk="0" fontAlgn="base" hangingPunct="0">
        <a:spcBef>
          <a:spcPct val="20%"/>
        </a:spcBef>
        <a:spcAft>
          <a:spcPct val="0%"/>
        </a:spcAft>
        <a:buChar char="–"/>
        <a:defRPr sz="2000">
          <a:solidFill>
            <a:schemeClr val="tx1"/>
          </a:solidFill>
          <a:latin typeface="+mn-lt"/>
        </a:defRPr>
      </a:lvl4pPr>
      <a:lvl5pPr marL="2057400" indent="-228600" algn="l" rtl="0" eaLnBrk="0" fontAlgn="base" hangingPunct="0">
        <a:spcBef>
          <a:spcPct val="20%"/>
        </a:spcBef>
        <a:spcAft>
          <a:spcPct val="0%"/>
        </a:spcAft>
        <a:buChar char="»"/>
        <a:defRPr sz="2000">
          <a:solidFill>
            <a:schemeClr val="tx1"/>
          </a:solidFill>
          <a:latin typeface="+mn-lt"/>
        </a:defRPr>
      </a:lvl5pPr>
      <a:lvl6pPr marL="2514600" indent="-228600" algn="l" rtl="0" fontAlgn="base">
        <a:spcBef>
          <a:spcPct val="20%"/>
        </a:spcBef>
        <a:spcAft>
          <a:spcPct val="0%"/>
        </a:spcAft>
        <a:buChar char="»"/>
        <a:defRPr sz="2000">
          <a:solidFill>
            <a:schemeClr val="tx1"/>
          </a:solidFill>
          <a:latin typeface="+mn-lt"/>
        </a:defRPr>
      </a:lvl6pPr>
      <a:lvl7pPr marL="2971800" indent="-228600" algn="l" rtl="0" fontAlgn="base">
        <a:spcBef>
          <a:spcPct val="20%"/>
        </a:spcBef>
        <a:spcAft>
          <a:spcPct val="0%"/>
        </a:spcAft>
        <a:buChar char="»"/>
        <a:defRPr sz="2000">
          <a:solidFill>
            <a:schemeClr val="tx1"/>
          </a:solidFill>
          <a:latin typeface="+mn-lt"/>
        </a:defRPr>
      </a:lvl7pPr>
      <a:lvl8pPr marL="3429000" indent="-228600" algn="l" rtl="0" fontAlgn="base">
        <a:spcBef>
          <a:spcPct val="20%"/>
        </a:spcBef>
        <a:spcAft>
          <a:spcPct val="0%"/>
        </a:spcAft>
        <a:buChar char="»"/>
        <a:defRPr sz="2000">
          <a:solidFill>
            <a:schemeClr val="tx1"/>
          </a:solidFill>
          <a:latin typeface="+mn-lt"/>
        </a:defRPr>
      </a:lvl8pPr>
      <a:lvl9pPr marL="3886200" indent="-228600" algn="l" rtl="0" fontAlgn="base">
        <a:spcBef>
          <a:spcPct val="2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
                  </a:schemeClr>
                </a:solidFill>
              </a:defRPr>
            </a:lvl1pPr>
          </a:lstStyle>
          <a:p>
            <a:fld id="{D833DA56-8CAA-4377-84C2-3F386F618768}" type="datetimeFigureOut">
              <a:rPr lang="en-US" smtClean="0">
                <a:solidFill>
                  <a:prstClr val="black">
                    <a:tint val="75%"/>
                  </a:prstClr>
                </a:solidFill>
              </a:rPr>
              <a:pPr/>
              <a:t>10/25/2018</a:t>
            </a:fld>
            <a:endParaRPr lang="en-US">
              <a:solidFill>
                <a:prstClr val="black">
                  <a:tint val="75%"/>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
                  </a:schemeClr>
                </a:solidFill>
              </a:defRPr>
            </a:lvl1pPr>
          </a:lstStyle>
          <a:p>
            <a:endParaRPr lang="en-US">
              <a:solidFill>
                <a:prstClr val="black">
                  <a:tint val="75%"/>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
                  </a:schemeClr>
                </a:solidFill>
              </a:defRPr>
            </a:lvl1pPr>
          </a:lstStyle>
          <a:p>
            <a:fld id="{6774F08B-0A6D-448C-9B7A-CC1296142372}" type="slidenum">
              <a:rPr lang="en-US" smtClean="0">
                <a:solidFill>
                  <a:prstClr val="black">
                    <a:tint val="75%"/>
                  </a:prstClr>
                </a:solidFill>
              </a:rPr>
              <a:pPr/>
              <a:t>‹#›</a:t>
            </a:fld>
            <a:endParaRPr lang="en-US">
              <a:solidFill>
                <a:prstClr val="black">
                  <a:tint val="75%"/>
                </a:prstClr>
              </a:solidFill>
            </a:endParaRPr>
          </a:p>
        </p:txBody>
      </p:sp>
    </p:spTree>
    <p:extLst>
      <p:ext uri="{BB962C8B-B14F-4D97-AF65-F5344CB8AC3E}">
        <p14:creationId xmlns:p14="http://schemas.microsoft.com/office/powerpoint/2010/main" val="100008398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purl.oclc.org/ooxml/officeDocument/relationships/notesSlide" Target="../notesSlides/notesSlide1.xml"/><Relationship Id="rId2" Type="http://purl.oclc.org/ooxml/officeDocument/relationships/slideLayout" Target="../slideLayouts/slideLayout4.xml"/><Relationship Id="rId1" Type="http://schemas.openxmlformats.org/officeDocument/2006/relationships/vmlDrawing" Target="../drawings/vmlDrawing1.vml"/><Relationship Id="rId5" Type="http://purl.oclc.org/ooxml/officeDocument/relationships/image" Target="../media/image2.emf"/><Relationship Id="rId4" Type="http://purl.oclc.org/ooxml/officeDocument/relationships/package" Target="../embeddings/Microsoft_Excel_Worksheet.xlsx"/></Relationships>
</file>

<file path=ppt/slides/_rels/slide10.xml.rels><?xml version="1.0" encoding="UTF-8" standalone="yes"?>
<Relationships xmlns="http://schemas.openxmlformats.org/package/2006/relationships"><Relationship Id="rId2" Type="http://purl.oclc.org/ooxml/officeDocument/relationships/notesSlide" Target="../notesSlides/notesSlide10.xml"/><Relationship Id="rId1" Type="http://purl.oclc.org/ooxml/officeDocument/relationships/slideLayout" Target="../slideLayouts/slideLayout4.xml"/></Relationships>
</file>

<file path=ppt/slides/_rels/slide11.xml.rels><?xml version="1.0" encoding="UTF-8" standalone="yes"?>
<Relationships xmlns="http://schemas.openxmlformats.org/package/2006/relationships"><Relationship Id="rId2" Type="http://purl.oclc.org/ooxml/officeDocument/relationships/notesSlide" Target="../notesSlides/notesSlide11.xml"/><Relationship Id="rId1" Type="http://purl.oclc.org/ooxml/officeDocument/relationships/slideLayout" Target="../slideLayouts/slideLayout4.xml"/></Relationships>
</file>

<file path=ppt/slides/_rels/slide12.xml.rels><?xml version="1.0" encoding="UTF-8" standalone="yes"?>
<Relationships xmlns="http://schemas.openxmlformats.org/package/2006/relationships"><Relationship Id="rId2" Type="http://purl.oclc.org/ooxml/officeDocument/relationships/notesSlide" Target="../notesSlides/notesSlide12.xml"/><Relationship Id="rId1" Type="http://purl.oclc.org/ooxml/officeDocument/relationships/slideLayout" Target="../slideLayouts/slideLayout4.xml"/></Relationships>
</file>

<file path=ppt/slides/_rels/slide13.xml.rels><?xml version="1.0" encoding="UTF-8" standalone="yes"?>
<Relationships xmlns="http://schemas.openxmlformats.org/package/2006/relationships"><Relationship Id="rId2" Type="http://purl.oclc.org/ooxml/officeDocument/relationships/notesSlide" Target="../notesSlides/notesSlide13.xml"/><Relationship Id="rId1" Type="http://purl.oclc.org/ooxml/officeDocument/relationships/slideLayout" Target="../slideLayouts/slideLayout4.xml"/></Relationships>
</file>

<file path=ppt/slides/_rels/slide14.xml.rels><?xml version="1.0" encoding="UTF-8" standalone="yes"?>
<Relationships xmlns="http://schemas.openxmlformats.org/package/2006/relationships"><Relationship Id="rId2" Type="http://purl.oclc.org/ooxml/officeDocument/relationships/notesSlide" Target="../notesSlides/notesSlide14.xml"/><Relationship Id="rId1" Type="http://purl.oclc.org/ooxml/officeDocument/relationships/slideLayout" Target="../slideLayouts/slideLayout4.xml"/></Relationships>
</file>

<file path=ppt/slides/_rels/slide15.xml.rels><?xml version="1.0" encoding="UTF-8" standalone="yes"?>
<Relationships xmlns="http://schemas.openxmlformats.org/package/2006/relationships"><Relationship Id="rId2" Type="http://purl.oclc.org/ooxml/officeDocument/relationships/notesSlide" Target="../notesSlides/notesSlide15.xml"/><Relationship Id="rId1" Type="http://purl.oclc.org/ooxml/officeDocument/relationships/slideLayout" Target="../slideLayouts/slideLayout4.xml"/></Relationships>
</file>

<file path=ppt/slides/_rels/slide16.xml.rels><?xml version="1.0" encoding="UTF-8" standalone="yes"?>
<Relationships xmlns="http://schemas.openxmlformats.org/package/2006/relationships"><Relationship Id="rId1" Type="http://purl.oclc.org/ooxml/officeDocument/relationships/slideLayout" Target="../slideLayouts/slideLayout12.xml"/></Relationships>
</file>

<file path=ppt/slides/_rels/slide17.xml.rels><?xml version="1.0" encoding="UTF-8" standalone="yes"?>
<Relationships xmlns="http://schemas.openxmlformats.org/package/2006/relationships"><Relationship Id="rId1" Type="http://purl.oclc.org/ooxml/officeDocument/relationships/slideLayout" Target="../slideLayouts/slideLayout12.xml"/></Relationships>
</file>

<file path=ppt/slides/_rels/slide18.xml.rels><?xml version="1.0" encoding="UTF-8" standalone="yes"?>
<Relationships xmlns="http://schemas.openxmlformats.org/package/2006/relationships"><Relationship Id="rId2" Type="http://purl.oclc.org/ooxml/officeDocument/relationships/notesSlide" Target="../notesSlides/notesSlide16.xml"/><Relationship Id="rId1" Type="http://purl.oclc.org/ooxml/officeDocument/relationships/slideLayout" Target="../slideLayouts/slideLayout12.xml"/></Relationships>
</file>

<file path=ppt/slides/_rels/slide19.xml.rels><?xml version="1.0" encoding="UTF-8" standalone="yes"?>
<Relationships xmlns="http://schemas.openxmlformats.org/package/2006/relationships"><Relationship Id="rId1" Type="http://purl.oclc.org/ooxml/officeDocument/relationships/slideLayout" Target="../slideLayouts/slideLayout12.xml"/></Relationships>
</file>

<file path=ppt/slides/_rels/slide2.xml.rels><?xml version="1.0" encoding="UTF-8" standalone="yes"?>
<Relationships xmlns="http://schemas.openxmlformats.org/package/2006/relationships"><Relationship Id="rId2" Type="http://purl.oclc.org/ooxml/officeDocument/relationships/notesSlide" Target="../notesSlides/notesSlide2.xml"/><Relationship Id="rId1" Type="http://purl.oclc.org/ooxml/officeDocument/relationships/slideLayout" Target="../slideLayouts/slideLayout4.xml"/></Relationships>
</file>

<file path=ppt/slides/_rels/slide20.xml.rels><?xml version="1.0" encoding="UTF-8" standalone="yes"?>
<Relationships xmlns="http://schemas.openxmlformats.org/package/2006/relationships"><Relationship Id="rId3" Type="http://purl.oclc.org/ooxml/officeDocument/relationships/image" Target="../media/image1.jpeg"/><Relationship Id="rId2" Type="http://purl.oclc.org/ooxml/officeDocument/relationships/image" Target="../media/image4.png"/><Relationship Id="rId1" Type="http://purl.oclc.org/ooxml/officeDocument/relationships/slideLayout" Target="../slideLayouts/slideLayout14.xml"/></Relationships>
</file>

<file path=ppt/slides/_rels/slide21.xml.rels><?xml version="1.0" encoding="UTF-8" standalone="yes"?>
<Relationships xmlns="http://schemas.openxmlformats.org/package/2006/relationships"><Relationship Id="rId3" Type="http://purl.oclc.org/ooxml/officeDocument/relationships/image" Target="../media/image1.jpeg"/><Relationship Id="rId2" Type="http://purl.oclc.org/ooxml/officeDocument/relationships/image" Target="../media/image4.png"/><Relationship Id="rId1" Type="http://purl.oclc.org/ooxml/officeDocument/relationships/slideLayout" Target="../slideLayouts/slideLayout14.xml"/></Relationships>
</file>

<file path=ppt/slides/_rels/slide22.xml.rels><?xml version="1.0" encoding="UTF-8" standalone="yes"?>
<Relationships xmlns="http://schemas.openxmlformats.org/package/2006/relationships"><Relationship Id="rId3" Type="http://purl.oclc.org/ooxml/officeDocument/relationships/image" Target="../media/image1.jpeg"/><Relationship Id="rId2" Type="http://purl.oclc.org/ooxml/officeDocument/relationships/image" Target="../media/image4.png"/><Relationship Id="rId1" Type="http://purl.oclc.org/ooxml/officeDocument/relationships/slideLayout" Target="../slideLayouts/slideLayout14.xml"/></Relationships>
</file>

<file path=ppt/slides/_rels/slide23.xml.rels><?xml version="1.0" encoding="UTF-8" standalone="yes"?>
<Relationships xmlns="http://schemas.openxmlformats.org/package/2006/relationships"><Relationship Id="rId3" Type="http://purl.oclc.org/ooxml/officeDocument/relationships/image" Target="../media/image1.jpeg"/><Relationship Id="rId2" Type="http://purl.oclc.org/ooxml/officeDocument/relationships/image" Target="../media/image4.png"/><Relationship Id="rId1" Type="http://purl.oclc.org/ooxml/officeDocument/relationships/slideLayout" Target="../slideLayouts/slideLayout14.xml"/></Relationships>
</file>

<file path=ppt/slides/_rels/slide24.xml.rels><?xml version="1.0" encoding="UTF-8" standalone="yes"?>
<Relationships xmlns="http://schemas.openxmlformats.org/package/2006/relationships"><Relationship Id="rId3" Type="http://purl.oclc.org/ooxml/officeDocument/relationships/image" Target="../media/image1.jpeg"/><Relationship Id="rId2" Type="http://purl.oclc.org/ooxml/officeDocument/relationships/image" Target="../media/image4.png"/><Relationship Id="rId1" Type="http://purl.oclc.org/ooxml/officeDocument/relationships/slideLayout" Target="../slideLayouts/slideLayout14.xml"/></Relationships>
</file>

<file path=ppt/slides/_rels/slide25.xml.rels><?xml version="1.0" encoding="UTF-8" standalone="yes"?>
<Relationships xmlns="http://schemas.openxmlformats.org/package/2006/relationships"><Relationship Id="rId3" Type="http://purl.oclc.org/ooxml/officeDocument/relationships/image" Target="../media/image1.jpeg"/><Relationship Id="rId2" Type="http://purl.oclc.org/ooxml/officeDocument/relationships/image" Target="../media/image4.png"/><Relationship Id="rId1" Type="http://purl.oclc.org/ooxml/officeDocument/relationships/slideLayout" Target="../slideLayouts/slideLayout14.xml"/></Relationships>
</file>

<file path=ppt/slides/_rels/slide26.xml.rels><?xml version="1.0" encoding="UTF-8" standalone="yes"?>
<Relationships xmlns="http://schemas.openxmlformats.org/package/2006/relationships"><Relationship Id="rId3" Type="http://purl.oclc.org/ooxml/officeDocument/relationships/image" Target="../media/image1.jpeg"/><Relationship Id="rId2" Type="http://purl.oclc.org/ooxml/officeDocument/relationships/image" Target="../media/image4.png"/><Relationship Id="rId1" Type="http://purl.oclc.org/ooxml/officeDocument/relationships/slideLayout" Target="../slideLayouts/slideLayout14.xml"/></Relationships>
</file>

<file path=ppt/slides/_rels/slide27.xml.rels><?xml version="1.0" encoding="UTF-8" standalone="yes"?>
<Relationships xmlns="http://schemas.openxmlformats.org/package/2006/relationships"><Relationship Id="rId3" Type="http://purl.oclc.org/ooxml/officeDocument/relationships/image" Target="../media/image1.jpeg"/><Relationship Id="rId2" Type="http://purl.oclc.org/ooxml/officeDocument/relationships/image" Target="../media/image4.png"/><Relationship Id="rId1" Type="http://purl.oclc.org/ooxml/officeDocument/relationships/slideLayout" Target="../slideLayouts/slideLayout14.xml"/></Relationships>
</file>

<file path=ppt/slides/_rels/slide28.xml.rels><?xml version="1.0" encoding="UTF-8" standalone="yes"?>
<Relationships xmlns="http://schemas.openxmlformats.org/package/2006/relationships"><Relationship Id="rId3" Type="http://purl.oclc.org/ooxml/officeDocument/relationships/image" Target="../media/image1.jpeg"/><Relationship Id="rId2" Type="http://purl.oclc.org/ooxml/officeDocument/relationships/image" Target="../media/image4.png"/><Relationship Id="rId1" Type="http://purl.oclc.org/ooxml/officeDocument/relationships/slideLayout" Target="../slideLayouts/slideLayout14.xml"/></Relationships>
</file>

<file path=ppt/slides/_rels/slide29.xml.rels><?xml version="1.0" encoding="UTF-8" standalone="yes"?>
<Relationships xmlns="http://schemas.openxmlformats.org/package/2006/relationships"><Relationship Id="rId3" Type="http://purl.oclc.org/ooxml/officeDocument/relationships/image" Target="../media/image1.jpeg"/><Relationship Id="rId2" Type="http://purl.oclc.org/ooxml/officeDocument/relationships/image" Target="../media/image4.png"/><Relationship Id="rId1" Type="http://purl.oclc.org/ooxml/officeDocument/relationships/slideLayout" Target="../slideLayouts/slideLayout14.xml"/></Relationships>
</file>

<file path=ppt/slides/_rels/slide3.xml.rels><?xml version="1.0" encoding="UTF-8" standalone="yes"?>
<Relationships xmlns="http://schemas.openxmlformats.org/package/2006/relationships"><Relationship Id="rId3" Type="http://purl.oclc.org/ooxml/officeDocument/relationships/image" Target="../media/image3.wmf"/><Relationship Id="rId2" Type="http://purl.oclc.org/ooxml/officeDocument/relationships/notesSlide" Target="../notesSlides/notesSlide3.xml"/><Relationship Id="rId1" Type="http://purl.oclc.org/ooxml/officeDocument/relationships/slideLayout" Target="../slideLayouts/slideLayout4.xml"/></Relationships>
</file>

<file path=ppt/slides/_rels/slide30.xml.rels><?xml version="1.0" encoding="UTF-8" standalone="yes"?>
<Relationships xmlns="http://schemas.openxmlformats.org/package/2006/relationships"><Relationship Id="rId3" Type="http://purl.oclc.org/ooxml/officeDocument/relationships/image" Target="../media/image1.jpeg"/><Relationship Id="rId2" Type="http://purl.oclc.org/ooxml/officeDocument/relationships/image" Target="../media/image4.png"/><Relationship Id="rId1" Type="http://purl.oclc.org/ooxml/officeDocument/relationships/slideLayout" Target="../slideLayouts/slideLayout14.xml"/></Relationships>
</file>

<file path=ppt/slides/_rels/slide31.xml.rels><?xml version="1.0" encoding="UTF-8" standalone="yes"?>
<Relationships xmlns="http://schemas.openxmlformats.org/package/2006/relationships"><Relationship Id="rId3" Type="http://purl.oclc.org/ooxml/officeDocument/relationships/image" Target="../media/image1.jpeg"/><Relationship Id="rId2" Type="http://purl.oclc.org/ooxml/officeDocument/relationships/image" Target="../media/image4.png"/><Relationship Id="rId1" Type="http://purl.oclc.org/ooxml/officeDocument/relationships/slideLayout" Target="../slideLayouts/slideLayout14.xml"/></Relationships>
</file>

<file path=ppt/slides/_rels/slide32.xml.rels><?xml version="1.0" encoding="UTF-8" standalone="yes"?>
<Relationships xmlns="http://schemas.openxmlformats.org/package/2006/relationships"><Relationship Id="rId3" Type="http://purl.oclc.org/ooxml/officeDocument/relationships/image" Target="../media/image1.jpeg"/><Relationship Id="rId2" Type="http://purl.oclc.org/ooxml/officeDocument/relationships/image" Target="../media/image4.png"/><Relationship Id="rId1" Type="http://purl.oclc.org/ooxml/officeDocument/relationships/slideLayout" Target="../slideLayouts/slideLayout14.xml"/></Relationships>
</file>

<file path=ppt/slides/_rels/slide33.xml.rels><?xml version="1.0" encoding="UTF-8" standalone="yes"?>
<Relationships xmlns="http://schemas.openxmlformats.org/package/2006/relationships"><Relationship Id="rId3" Type="http://purl.oclc.org/ooxml/officeDocument/relationships/image" Target="../media/image1.jpeg"/><Relationship Id="rId2" Type="http://purl.oclc.org/ooxml/officeDocument/relationships/image" Target="../media/image4.png"/><Relationship Id="rId1" Type="http://purl.oclc.org/ooxml/officeDocument/relationships/slideLayout" Target="../slideLayouts/slideLayout14.xml"/></Relationships>
</file>

<file path=ppt/slides/_rels/slide34.xml.rels><?xml version="1.0" encoding="UTF-8" standalone="yes"?>
<Relationships xmlns="http://schemas.openxmlformats.org/package/2006/relationships"><Relationship Id="rId3" Type="http://purl.oclc.org/ooxml/officeDocument/relationships/image" Target="../media/image4.png"/><Relationship Id="rId2" Type="http://purl.oclc.org/ooxml/officeDocument/relationships/notesSlide" Target="../notesSlides/notesSlide17.xml"/><Relationship Id="rId1" Type="http://purl.oclc.org/ooxml/officeDocument/relationships/slideLayout" Target="../slideLayouts/slideLayout14.xml"/><Relationship Id="rId4" Type="http://purl.oclc.org/ooxml/officeDocument/relationships/image" Target="../media/image1.jpeg"/></Relationships>
</file>

<file path=ppt/slides/_rels/slide4.xml.rels><?xml version="1.0" encoding="UTF-8" standalone="yes"?>
<Relationships xmlns="http://schemas.openxmlformats.org/package/2006/relationships"><Relationship Id="rId2" Type="http://purl.oclc.org/ooxml/officeDocument/relationships/notesSlide" Target="../notesSlides/notesSlide4.xml"/><Relationship Id="rId1" Type="http://purl.oclc.org/ooxml/officeDocument/relationships/slideLayout" Target="../slideLayouts/slideLayout4.xml"/></Relationships>
</file>

<file path=ppt/slides/_rels/slide5.xml.rels><?xml version="1.0" encoding="UTF-8" standalone="yes"?>
<Relationships xmlns="http://schemas.openxmlformats.org/package/2006/relationships"><Relationship Id="rId2" Type="http://purl.oclc.org/ooxml/officeDocument/relationships/notesSlide" Target="../notesSlides/notesSlide5.xml"/><Relationship Id="rId1" Type="http://purl.oclc.org/ooxml/officeDocument/relationships/slideLayout" Target="../slideLayouts/slideLayout4.xml"/></Relationships>
</file>

<file path=ppt/slides/_rels/slide6.xml.rels><?xml version="1.0" encoding="UTF-8" standalone="yes"?>
<Relationships xmlns="http://schemas.openxmlformats.org/package/2006/relationships"><Relationship Id="rId2" Type="http://purl.oclc.org/ooxml/officeDocument/relationships/notesSlide" Target="../notesSlides/notesSlide6.xml"/><Relationship Id="rId1" Type="http://purl.oclc.org/ooxml/officeDocument/relationships/slideLayout" Target="../slideLayouts/slideLayout4.xml"/></Relationships>
</file>

<file path=ppt/slides/_rels/slide7.xml.rels><?xml version="1.0" encoding="UTF-8" standalone="yes"?>
<Relationships xmlns="http://schemas.openxmlformats.org/package/2006/relationships"><Relationship Id="rId2" Type="http://purl.oclc.org/ooxml/officeDocument/relationships/notesSlide" Target="../notesSlides/notesSlide7.xml"/><Relationship Id="rId1" Type="http://purl.oclc.org/ooxml/officeDocument/relationships/slideLayout" Target="../slideLayouts/slideLayout4.xml"/></Relationships>
</file>

<file path=ppt/slides/_rels/slide8.xml.rels><?xml version="1.0" encoding="UTF-8" standalone="yes"?>
<Relationships xmlns="http://schemas.openxmlformats.org/package/2006/relationships"><Relationship Id="rId2" Type="http://purl.oclc.org/ooxml/officeDocument/relationships/notesSlide" Target="../notesSlides/notesSlide8.xml"/><Relationship Id="rId1" Type="http://purl.oclc.org/ooxml/officeDocument/relationships/slideLayout" Target="../slideLayouts/slideLayout4.xml"/></Relationships>
</file>

<file path=ppt/slides/_rels/slide9.xml.rels><?xml version="1.0" encoding="UTF-8" standalone="yes"?>
<Relationships xmlns="http://schemas.openxmlformats.org/package/2006/relationships"><Relationship Id="rId2" Type="http://purl.oclc.org/ooxml/officeDocument/relationships/notesSlide" Target="../notesSlides/notesSlide9.xml"/><Relationship Id="rId1" Type="http://purl.oclc.org/ooxml/officeDocument/relationships/slideLayout" Target="../slideLayouts/slideLayout4.xml"/></Relationships>
</file>

<file path=ppt/slides/slide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5364" name="Rectangle 3"/>
          <p:cNvSpPr>
            <a:spLocks noChangeArrowheads="1"/>
          </p:cNvSpPr>
          <p:nvPr/>
        </p:nvSpPr>
        <p:spPr bwMode="auto">
          <a:xfrm>
            <a:off x="20638" y="38100"/>
            <a:ext cx="7218362" cy="11906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fontAlgn="base">
              <a:spcBef>
                <a:spcPct val="0%"/>
              </a:spcBef>
              <a:spcAft>
                <a:spcPct val="0%"/>
              </a:spcAft>
            </a:pPr>
            <a:r>
              <a:rPr lang="en-US" sz="3200" b="1" dirty="0">
                <a:solidFill>
                  <a:srgbClr val="996633"/>
                </a:solidFill>
                <a:latin typeface="Arial Bold" charset="0"/>
              </a:rPr>
              <a:t>STRATEGIC RESPONSES</a:t>
            </a:r>
            <a:endParaRPr lang="en-US" sz="3200" dirty="0">
              <a:solidFill>
                <a:srgbClr val="000000"/>
              </a:solidFill>
              <a:latin typeface="Times" pitchFamily="18" charset="0"/>
            </a:endParaRPr>
          </a:p>
          <a:p>
            <a:pPr fontAlgn="base">
              <a:spcBef>
                <a:spcPct val="0%"/>
              </a:spcBef>
              <a:spcAft>
                <a:spcPct val="0%"/>
              </a:spcAft>
            </a:pPr>
            <a:endParaRPr lang="en-US" sz="2000" dirty="0">
              <a:solidFill>
                <a:srgbClr val="996633"/>
              </a:solidFill>
              <a:latin typeface="Arial Bold" charset="0"/>
            </a:endParaRPr>
          </a:p>
          <a:p>
            <a:pPr fontAlgn="base">
              <a:spcBef>
                <a:spcPct val="0%"/>
              </a:spcBef>
              <a:spcAft>
                <a:spcPct val="0%"/>
              </a:spcAft>
            </a:pPr>
            <a:r>
              <a:rPr lang="en-US" sz="2000" dirty="0">
                <a:solidFill>
                  <a:srgbClr val="996633"/>
                </a:solidFill>
                <a:latin typeface="Arial Bold" charset="0"/>
              </a:rPr>
              <a:t>Innovations &amp; Recognition</a:t>
            </a:r>
          </a:p>
        </p:txBody>
      </p:sp>
      <p:grpSp>
        <p:nvGrpSpPr>
          <p:cNvPr id="15366" name="Group 5"/>
          <p:cNvGrpSpPr>
            <a:grpSpLocks noChangeAspect="1"/>
          </p:cNvGrpSpPr>
          <p:nvPr/>
        </p:nvGrpSpPr>
        <p:grpSpPr bwMode="auto">
          <a:xfrm>
            <a:off x="1314450" y="1901825"/>
            <a:ext cx="7391400" cy="4151314"/>
            <a:chOff x="828" y="1008"/>
            <a:chExt cx="4656" cy="2615"/>
          </a:xfrm>
        </p:grpSpPr>
        <p:sp>
          <p:nvSpPr>
            <p:cNvPr id="15394" name="AutoShape 6"/>
            <p:cNvSpPr>
              <a:spLocks noChangeAspect="1" noChangeArrowheads="1" noTextEdit="1"/>
            </p:cNvSpPr>
            <p:nvPr/>
          </p:nvSpPr>
          <p:spPr bwMode="auto">
            <a:xfrm>
              <a:off x="828" y="1008"/>
              <a:ext cx="4656" cy="2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a:lstStyle/>
            <a:p>
              <a:pPr eaLnBrk="0" fontAlgn="base" hangingPunct="0">
                <a:spcBef>
                  <a:spcPct val="0%"/>
                </a:spcBef>
                <a:spcAft>
                  <a:spcPct val="0%"/>
                </a:spcAft>
              </a:pPr>
              <a:endParaRPr lang="en-US" sz="2400">
                <a:solidFill>
                  <a:srgbClr val="000000"/>
                </a:solidFill>
                <a:latin typeface="Times" pitchFamily="18" charset="0"/>
              </a:endParaRPr>
            </a:p>
          </p:txBody>
        </p:sp>
        <p:sp>
          <p:nvSpPr>
            <p:cNvPr id="15395" name="Rectangle 7"/>
            <p:cNvSpPr>
              <a:spLocks noChangeArrowheads="1"/>
            </p:cNvSpPr>
            <p:nvPr/>
          </p:nvSpPr>
          <p:spPr bwMode="auto">
            <a:xfrm>
              <a:off x="830" y="1015"/>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endParaRPr lang="en-US" sz="2400" dirty="0">
                <a:solidFill>
                  <a:srgbClr val="000000"/>
                </a:solidFill>
                <a:latin typeface="Times" pitchFamily="18" charset="0"/>
              </a:endParaRPr>
            </a:p>
          </p:txBody>
        </p:sp>
        <p:sp>
          <p:nvSpPr>
            <p:cNvPr id="15396" name="Rectangle 8"/>
            <p:cNvSpPr>
              <a:spLocks noChangeArrowheads="1"/>
            </p:cNvSpPr>
            <p:nvPr/>
          </p:nvSpPr>
          <p:spPr bwMode="auto">
            <a:xfrm>
              <a:off x="830" y="1179"/>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endParaRPr lang="en-US" sz="2400" dirty="0">
                <a:solidFill>
                  <a:srgbClr val="000000"/>
                </a:solidFill>
                <a:latin typeface="Times" pitchFamily="18" charset="0"/>
              </a:endParaRPr>
            </a:p>
          </p:txBody>
        </p:sp>
        <p:sp>
          <p:nvSpPr>
            <p:cNvPr id="15397" name="Rectangle 9"/>
            <p:cNvSpPr>
              <a:spLocks noChangeArrowheads="1"/>
            </p:cNvSpPr>
            <p:nvPr/>
          </p:nvSpPr>
          <p:spPr bwMode="auto">
            <a:xfrm>
              <a:off x="830" y="1343"/>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endParaRPr lang="en-US" sz="2400" dirty="0">
                <a:solidFill>
                  <a:srgbClr val="000000"/>
                </a:solidFill>
                <a:latin typeface="Times" pitchFamily="18" charset="0"/>
              </a:endParaRPr>
            </a:p>
          </p:txBody>
        </p:sp>
        <p:sp>
          <p:nvSpPr>
            <p:cNvPr id="15398" name="Rectangle 10"/>
            <p:cNvSpPr>
              <a:spLocks noChangeArrowheads="1"/>
            </p:cNvSpPr>
            <p:nvPr/>
          </p:nvSpPr>
          <p:spPr bwMode="auto">
            <a:xfrm>
              <a:off x="830" y="1507"/>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endParaRPr lang="en-US" sz="2400" dirty="0">
                <a:solidFill>
                  <a:srgbClr val="000000"/>
                </a:solidFill>
                <a:latin typeface="Times" pitchFamily="18" charset="0"/>
              </a:endParaRPr>
            </a:p>
          </p:txBody>
        </p:sp>
        <p:sp>
          <p:nvSpPr>
            <p:cNvPr id="15399" name="Rectangle 11"/>
            <p:cNvSpPr>
              <a:spLocks noChangeArrowheads="1"/>
            </p:cNvSpPr>
            <p:nvPr/>
          </p:nvSpPr>
          <p:spPr bwMode="auto">
            <a:xfrm>
              <a:off x="830" y="1619"/>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endParaRPr lang="en-US" sz="2400" dirty="0">
                <a:solidFill>
                  <a:srgbClr val="000000"/>
                </a:solidFill>
                <a:latin typeface="Times" pitchFamily="18" charset="0"/>
              </a:endParaRPr>
            </a:p>
          </p:txBody>
        </p:sp>
        <p:sp>
          <p:nvSpPr>
            <p:cNvPr id="15401" name="Rectangle 13"/>
            <p:cNvSpPr>
              <a:spLocks noChangeArrowheads="1"/>
            </p:cNvSpPr>
            <p:nvPr/>
          </p:nvSpPr>
          <p:spPr bwMode="auto">
            <a:xfrm>
              <a:off x="830" y="1896"/>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endParaRPr lang="en-US" sz="2400" dirty="0">
                <a:solidFill>
                  <a:srgbClr val="000000"/>
                </a:solidFill>
                <a:latin typeface="Times" pitchFamily="18" charset="0"/>
              </a:endParaRPr>
            </a:p>
          </p:txBody>
        </p:sp>
        <p:sp>
          <p:nvSpPr>
            <p:cNvPr id="15403" name="Rectangle 15"/>
            <p:cNvSpPr>
              <a:spLocks noChangeArrowheads="1"/>
            </p:cNvSpPr>
            <p:nvPr/>
          </p:nvSpPr>
          <p:spPr bwMode="auto">
            <a:xfrm>
              <a:off x="860" y="2008"/>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endParaRPr lang="en-US" sz="2400" dirty="0">
                <a:solidFill>
                  <a:srgbClr val="000000"/>
                </a:solidFill>
                <a:latin typeface="Times" pitchFamily="18" charset="0"/>
              </a:endParaRPr>
            </a:p>
          </p:txBody>
        </p:sp>
        <p:sp>
          <p:nvSpPr>
            <p:cNvPr id="15404" name="Rectangle 16"/>
            <p:cNvSpPr>
              <a:spLocks noChangeArrowheads="1"/>
            </p:cNvSpPr>
            <p:nvPr/>
          </p:nvSpPr>
          <p:spPr bwMode="auto">
            <a:xfrm>
              <a:off x="830" y="2121"/>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endParaRPr lang="en-US" sz="2400" dirty="0">
                <a:solidFill>
                  <a:srgbClr val="000000"/>
                </a:solidFill>
                <a:latin typeface="Times" pitchFamily="18" charset="0"/>
              </a:endParaRPr>
            </a:p>
          </p:txBody>
        </p:sp>
        <p:sp>
          <p:nvSpPr>
            <p:cNvPr id="15405" name="Rectangle 17"/>
            <p:cNvSpPr>
              <a:spLocks noChangeArrowheads="1"/>
            </p:cNvSpPr>
            <p:nvPr/>
          </p:nvSpPr>
          <p:spPr bwMode="auto">
            <a:xfrm>
              <a:off x="830" y="2233"/>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endParaRPr lang="en-US" sz="2400" dirty="0">
                <a:solidFill>
                  <a:srgbClr val="000000"/>
                </a:solidFill>
                <a:latin typeface="Times" pitchFamily="18" charset="0"/>
              </a:endParaRPr>
            </a:p>
          </p:txBody>
        </p:sp>
        <p:sp>
          <p:nvSpPr>
            <p:cNvPr id="15406" name="Rectangle 18"/>
            <p:cNvSpPr>
              <a:spLocks noChangeArrowheads="1"/>
            </p:cNvSpPr>
            <p:nvPr/>
          </p:nvSpPr>
          <p:spPr bwMode="auto">
            <a:xfrm>
              <a:off x="830" y="2346"/>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endParaRPr lang="en-US" sz="2400" dirty="0">
                <a:solidFill>
                  <a:srgbClr val="000000"/>
                </a:solidFill>
                <a:latin typeface="Times" pitchFamily="18" charset="0"/>
              </a:endParaRPr>
            </a:p>
          </p:txBody>
        </p:sp>
        <p:sp>
          <p:nvSpPr>
            <p:cNvPr id="15407" name="Rectangle 19"/>
            <p:cNvSpPr>
              <a:spLocks noChangeArrowheads="1"/>
            </p:cNvSpPr>
            <p:nvPr/>
          </p:nvSpPr>
          <p:spPr bwMode="auto">
            <a:xfrm>
              <a:off x="830" y="2509"/>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endParaRPr lang="en-US" sz="2400" dirty="0">
                <a:solidFill>
                  <a:srgbClr val="000000"/>
                </a:solidFill>
                <a:latin typeface="Times" pitchFamily="18" charset="0"/>
              </a:endParaRPr>
            </a:p>
          </p:txBody>
        </p:sp>
        <p:sp>
          <p:nvSpPr>
            <p:cNvPr id="15408" name="Rectangle 20"/>
            <p:cNvSpPr>
              <a:spLocks noChangeArrowheads="1"/>
            </p:cNvSpPr>
            <p:nvPr/>
          </p:nvSpPr>
          <p:spPr bwMode="auto">
            <a:xfrm>
              <a:off x="830" y="2622"/>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endParaRPr lang="en-US" sz="2400" dirty="0">
                <a:solidFill>
                  <a:srgbClr val="000000"/>
                </a:solidFill>
                <a:latin typeface="Times" pitchFamily="18" charset="0"/>
              </a:endParaRPr>
            </a:p>
          </p:txBody>
        </p:sp>
        <p:sp>
          <p:nvSpPr>
            <p:cNvPr id="15409" name="Rectangle 21"/>
            <p:cNvSpPr>
              <a:spLocks noChangeArrowheads="1"/>
            </p:cNvSpPr>
            <p:nvPr/>
          </p:nvSpPr>
          <p:spPr bwMode="auto">
            <a:xfrm>
              <a:off x="830" y="2786"/>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endParaRPr lang="en-US" sz="2400" dirty="0">
                <a:solidFill>
                  <a:srgbClr val="000000"/>
                </a:solidFill>
                <a:latin typeface="Times" pitchFamily="18" charset="0"/>
              </a:endParaRPr>
            </a:p>
          </p:txBody>
        </p:sp>
        <p:sp>
          <p:nvSpPr>
            <p:cNvPr id="15410" name="Rectangle 22"/>
            <p:cNvSpPr>
              <a:spLocks noChangeArrowheads="1"/>
            </p:cNvSpPr>
            <p:nvPr/>
          </p:nvSpPr>
          <p:spPr bwMode="auto">
            <a:xfrm>
              <a:off x="830" y="2898"/>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endParaRPr lang="en-US" sz="2400" dirty="0">
                <a:solidFill>
                  <a:srgbClr val="000000"/>
                </a:solidFill>
                <a:latin typeface="Times" pitchFamily="18" charset="0"/>
              </a:endParaRPr>
            </a:p>
          </p:txBody>
        </p:sp>
        <p:sp>
          <p:nvSpPr>
            <p:cNvPr id="15411" name="Rectangle 23"/>
            <p:cNvSpPr>
              <a:spLocks noChangeArrowheads="1"/>
            </p:cNvSpPr>
            <p:nvPr/>
          </p:nvSpPr>
          <p:spPr bwMode="auto">
            <a:xfrm>
              <a:off x="830" y="3062"/>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endParaRPr lang="en-US" sz="2400" dirty="0">
                <a:solidFill>
                  <a:srgbClr val="000000"/>
                </a:solidFill>
                <a:latin typeface="Times" pitchFamily="18" charset="0"/>
              </a:endParaRPr>
            </a:p>
          </p:txBody>
        </p:sp>
        <p:sp>
          <p:nvSpPr>
            <p:cNvPr id="15412" name="Rectangle 24"/>
            <p:cNvSpPr>
              <a:spLocks noChangeArrowheads="1"/>
            </p:cNvSpPr>
            <p:nvPr/>
          </p:nvSpPr>
          <p:spPr bwMode="auto">
            <a:xfrm>
              <a:off x="860" y="3062"/>
              <a:ext cx="63"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r>
                <a:rPr lang="en-US" sz="1100">
                  <a:solidFill>
                    <a:srgbClr val="000000"/>
                  </a:solidFill>
                </a:rPr>
                <a:t> </a:t>
              </a:r>
              <a:endParaRPr lang="en-US" sz="2400">
                <a:solidFill>
                  <a:srgbClr val="000000"/>
                </a:solidFill>
                <a:latin typeface="Times" pitchFamily="18" charset="0"/>
              </a:endParaRPr>
            </a:p>
          </p:txBody>
        </p:sp>
        <p:sp>
          <p:nvSpPr>
            <p:cNvPr id="15413" name="Rectangle 25"/>
            <p:cNvSpPr>
              <a:spLocks noChangeArrowheads="1"/>
            </p:cNvSpPr>
            <p:nvPr/>
          </p:nvSpPr>
          <p:spPr bwMode="auto">
            <a:xfrm>
              <a:off x="885" y="3062"/>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endParaRPr lang="en-US" sz="2400" dirty="0">
                <a:solidFill>
                  <a:srgbClr val="000000"/>
                </a:solidFill>
                <a:latin typeface="Times" pitchFamily="18" charset="0"/>
              </a:endParaRPr>
            </a:p>
          </p:txBody>
        </p:sp>
        <p:sp>
          <p:nvSpPr>
            <p:cNvPr id="15414" name="Rectangle 26"/>
            <p:cNvSpPr>
              <a:spLocks noChangeArrowheads="1"/>
            </p:cNvSpPr>
            <p:nvPr/>
          </p:nvSpPr>
          <p:spPr bwMode="auto">
            <a:xfrm>
              <a:off x="830" y="3165"/>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endParaRPr lang="en-US" sz="2400" dirty="0">
                <a:solidFill>
                  <a:srgbClr val="000000"/>
                </a:solidFill>
                <a:latin typeface="Times" pitchFamily="18" charset="0"/>
              </a:endParaRPr>
            </a:p>
          </p:txBody>
        </p:sp>
        <p:sp>
          <p:nvSpPr>
            <p:cNvPr id="15415" name="Rectangle 27"/>
            <p:cNvSpPr>
              <a:spLocks noChangeArrowheads="1"/>
            </p:cNvSpPr>
            <p:nvPr/>
          </p:nvSpPr>
          <p:spPr bwMode="auto">
            <a:xfrm>
              <a:off x="830" y="3277"/>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endParaRPr lang="en-US" sz="2400" dirty="0">
                <a:solidFill>
                  <a:srgbClr val="000000"/>
                </a:solidFill>
                <a:latin typeface="Times" pitchFamily="18" charset="0"/>
              </a:endParaRPr>
            </a:p>
          </p:txBody>
        </p:sp>
        <p:sp>
          <p:nvSpPr>
            <p:cNvPr id="15416" name="Rectangle 28"/>
            <p:cNvSpPr>
              <a:spLocks noChangeArrowheads="1"/>
            </p:cNvSpPr>
            <p:nvPr/>
          </p:nvSpPr>
          <p:spPr bwMode="auto">
            <a:xfrm>
              <a:off x="830" y="3390"/>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endParaRPr lang="en-US" sz="2400" dirty="0">
                <a:solidFill>
                  <a:srgbClr val="000000"/>
                </a:solidFill>
                <a:latin typeface="Times" pitchFamily="18" charset="0"/>
              </a:endParaRPr>
            </a:p>
          </p:txBody>
        </p:sp>
      </p:grpSp>
      <p:grpSp>
        <p:nvGrpSpPr>
          <p:cNvPr id="5" name="Group 4">
            <a:extLst>
              <a:ext uri="{FF2B5EF4-FFF2-40B4-BE49-F238E27FC236}">
                <a16:creationId xmlns:a16="http://schemas.microsoft.com/office/drawing/2014/main" id="{77BC11E0-3EC5-475C-9885-006AC592D2E3}"/>
              </a:ext>
            </a:extLst>
          </p:cNvPr>
          <p:cNvGrpSpPr/>
          <p:nvPr/>
        </p:nvGrpSpPr>
        <p:grpSpPr>
          <a:xfrm>
            <a:off x="825569" y="1480048"/>
            <a:ext cx="6472962" cy="4450852"/>
            <a:chOff x="825569" y="1480048"/>
            <a:chExt cx="6472962" cy="4450852"/>
          </a:xfrm>
        </p:grpSpPr>
        <p:sp>
          <p:nvSpPr>
            <p:cNvPr id="15363" name="Rectangle 2"/>
            <p:cNvSpPr>
              <a:spLocks noChangeArrowheads="1"/>
            </p:cNvSpPr>
            <p:nvPr/>
          </p:nvSpPr>
          <p:spPr bwMode="auto">
            <a:xfrm>
              <a:off x="2043113" y="5829300"/>
              <a:ext cx="203200" cy="10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latin typeface="Times" pitchFamily="18" charset="0"/>
              </a:endParaRPr>
            </a:p>
          </p:txBody>
        </p:sp>
        <p:sp>
          <p:nvSpPr>
            <p:cNvPr id="57" name="Rectangle 56"/>
            <p:cNvSpPr>
              <a:spLocks noChangeArrowheads="1"/>
            </p:cNvSpPr>
            <p:nvPr/>
          </p:nvSpPr>
          <p:spPr bwMode="auto">
            <a:xfrm>
              <a:off x="825569" y="1524000"/>
              <a:ext cx="3141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r>
                <a:rPr lang="en-US" sz="1100" dirty="0">
                  <a:solidFill>
                    <a:srgbClr val="000000"/>
                  </a:solidFill>
                </a:rPr>
                <a:t>1988</a:t>
              </a:r>
              <a:endParaRPr lang="en-US" sz="2000" dirty="0">
                <a:solidFill>
                  <a:srgbClr val="000000"/>
                </a:solidFill>
                <a:latin typeface="Times" pitchFamily="18" charset="0"/>
              </a:endParaRPr>
            </a:p>
          </p:txBody>
        </p:sp>
        <p:sp>
          <p:nvSpPr>
            <p:cNvPr id="58" name="Rectangle 57"/>
            <p:cNvSpPr>
              <a:spLocks noChangeArrowheads="1"/>
            </p:cNvSpPr>
            <p:nvPr/>
          </p:nvSpPr>
          <p:spPr bwMode="auto">
            <a:xfrm>
              <a:off x="825569" y="2954923"/>
              <a:ext cx="3141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r>
                <a:rPr lang="en-US" sz="1100" dirty="0">
                  <a:solidFill>
                    <a:srgbClr val="000000"/>
                  </a:solidFill>
                </a:rPr>
                <a:t>1992</a:t>
              </a:r>
              <a:endParaRPr lang="en-US" sz="2000" dirty="0">
                <a:solidFill>
                  <a:srgbClr val="000000"/>
                </a:solidFill>
                <a:latin typeface="Times" pitchFamily="18" charset="0"/>
              </a:endParaRPr>
            </a:p>
          </p:txBody>
        </p:sp>
        <p:sp>
          <p:nvSpPr>
            <p:cNvPr id="59" name="Rectangle 58"/>
            <p:cNvSpPr>
              <a:spLocks noChangeArrowheads="1"/>
            </p:cNvSpPr>
            <p:nvPr/>
          </p:nvSpPr>
          <p:spPr bwMode="auto">
            <a:xfrm>
              <a:off x="825569" y="3964836"/>
              <a:ext cx="3141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r>
                <a:rPr lang="en-US" sz="1100" dirty="0">
                  <a:solidFill>
                    <a:srgbClr val="000000"/>
                  </a:solidFill>
                </a:rPr>
                <a:t>1993</a:t>
              </a:r>
              <a:endParaRPr lang="en-US" sz="2000" dirty="0">
                <a:solidFill>
                  <a:srgbClr val="000000"/>
                </a:solidFill>
                <a:latin typeface="Times" pitchFamily="18" charset="0"/>
              </a:endParaRPr>
            </a:p>
          </p:txBody>
        </p:sp>
        <p:sp>
          <p:nvSpPr>
            <p:cNvPr id="60" name="Rectangle 59"/>
            <p:cNvSpPr>
              <a:spLocks noChangeArrowheads="1"/>
            </p:cNvSpPr>
            <p:nvPr/>
          </p:nvSpPr>
          <p:spPr bwMode="auto">
            <a:xfrm>
              <a:off x="825569" y="1856909"/>
              <a:ext cx="3141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r>
                <a:rPr lang="en-US" sz="1100" dirty="0">
                  <a:solidFill>
                    <a:srgbClr val="000000"/>
                  </a:solidFill>
                </a:rPr>
                <a:t>1989</a:t>
              </a:r>
              <a:endParaRPr lang="en-US" sz="2000" dirty="0">
                <a:solidFill>
                  <a:srgbClr val="000000"/>
                </a:solidFill>
                <a:latin typeface="Times" pitchFamily="18" charset="0"/>
              </a:endParaRPr>
            </a:p>
          </p:txBody>
        </p:sp>
        <p:sp>
          <p:nvSpPr>
            <p:cNvPr id="61" name="Rectangle 60"/>
            <p:cNvSpPr>
              <a:spLocks noChangeArrowheads="1"/>
            </p:cNvSpPr>
            <p:nvPr/>
          </p:nvSpPr>
          <p:spPr bwMode="auto">
            <a:xfrm>
              <a:off x="825569" y="2163747"/>
              <a:ext cx="3141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r>
                <a:rPr lang="en-US" sz="1100" dirty="0">
                  <a:solidFill>
                    <a:srgbClr val="000000"/>
                  </a:solidFill>
                </a:rPr>
                <a:t>1990</a:t>
              </a:r>
              <a:endParaRPr lang="en-US" sz="2000" dirty="0">
                <a:solidFill>
                  <a:srgbClr val="000000"/>
                </a:solidFill>
                <a:latin typeface="Times" pitchFamily="18" charset="0"/>
              </a:endParaRPr>
            </a:p>
          </p:txBody>
        </p:sp>
        <p:sp>
          <p:nvSpPr>
            <p:cNvPr id="62" name="Rectangle 61"/>
            <p:cNvSpPr>
              <a:spLocks noChangeArrowheads="1"/>
            </p:cNvSpPr>
            <p:nvPr/>
          </p:nvSpPr>
          <p:spPr bwMode="auto">
            <a:xfrm>
              <a:off x="825569" y="2471053"/>
              <a:ext cx="3141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r>
                <a:rPr lang="en-US" sz="1100" dirty="0">
                  <a:solidFill>
                    <a:srgbClr val="000000"/>
                  </a:solidFill>
                </a:rPr>
                <a:t>1991</a:t>
              </a:r>
              <a:endParaRPr lang="en-US" sz="2000" dirty="0">
                <a:solidFill>
                  <a:srgbClr val="000000"/>
                </a:solidFill>
                <a:latin typeface="Times" pitchFamily="18" charset="0"/>
              </a:endParaRPr>
            </a:p>
          </p:txBody>
        </p:sp>
        <p:sp>
          <p:nvSpPr>
            <p:cNvPr id="63" name="Rectangle 62"/>
            <p:cNvSpPr>
              <a:spLocks noChangeArrowheads="1"/>
            </p:cNvSpPr>
            <p:nvPr/>
          </p:nvSpPr>
          <p:spPr bwMode="auto">
            <a:xfrm>
              <a:off x="825569" y="4478923"/>
              <a:ext cx="3141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r>
                <a:rPr lang="en-US" sz="1100" dirty="0">
                  <a:solidFill>
                    <a:srgbClr val="000000"/>
                  </a:solidFill>
                </a:rPr>
                <a:t>1994</a:t>
              </a:r>
              <a:endParaRPr lang="en-US" sz="2000" dirty="0">
                <a:solidFill>
                  <a:srgbClr val="000000"/>
                </a:solidFill>
                <a:latin typeface="Times" pitchFamily="18" charset="0"/>
              </a:endParaRPr>
            </a:p>
          </p:txBody>
        </p:sp>
        <p:sp>
          <p:nvSpPr>
            <p:cNvPr id="64" name="Rectangle 63"/>
            <p:cNvSpPr>
              <a:spLocks noChangeArrowheads="1"/>
            </p:cNvSpPr>
            <p:nvPr/>
          </p:nvSpPr>
          <p:spPr bwMode="auto">
            <a:xfrm>
              <a:off x="825569" y="4959873"/>
              <a:ext cx="3141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r>
                <a:rPr lang="en-US" sz="1100" dirty="0">
                  <a:solidFill>
                    <a:srgbClr val="000000"/>
                  </a:solidFill>
                </a:rPr>
                <a:t>1995</a:t>
              </a:r>
              <a:endParaRPr lang="en-US" sz="2000" dirty="0">
                <a:solidFill>
                  <a:srgbClr val="000000"/>
                </a:solidFill>
                <a:latin typeface="Times" pitchFamily="18" charset="0"/>
              </a:endParaRPr>
            </a:p>
          </p:txBody>
        </p:sp>
        <p:sp>
          <p:nvSpPr>
            <p:cNvPr id="2" name="TextBox 1"/>
            <p:cNvSpPr txBox="1"/>
            <p:nvPr/>
          </p:nvSpPr>
          <p:spPr>
            <a:xfrm>
              <a:off x="1219200" y="1480048"/>
              <a:ext cx="4310062" cy="261610"/>
            </a:xfrm>
            <a:prstGeom prst="rect">
              <a:avLst/>
            </a:prstGeom>
            <a:noFill/>
          </p:spPr>
          <p:txBody>
            <a:bodyPr wrap="square" rtlCol="0">
              <a:spAutoFit/>
            </a:bodyPr>
            <a:lstStyle/>
            <a:p>
              <a:pPr marL="171450" lvl="0" indent="-171450" eaLnBrk="0" fontAlgn="base" hangingPunct="0">
                <a:spcBef>
                  <a:spcPct val="0%"/>
                </a:spcBef>
                <a:spcAft>
                  <a:spcPct val="0%"/>
                </a:spcAft>
                <a:buFont typeface="Arial" pitchFamily="34" charset="0"/>
                <a:buChar char="−"/>
              </a:pPr>
              <a:r>
                <a:rPr lang="en-US" sz="1100" dirty="0">
                  <a:solidFill>
                    <a:srgbClr val="000000"/>
                  </a:solidFill>
                </a:rPr>
                <a:t>MIT/York Enterprise Forum established</a:t>
              </a:r>
              <a:endParaRPr lang="en-US" sz="2400" dirty="0">
                <a:solidFill>
                  <a:srgbClr val="000000"/>
                </a:solidFill>
                <a:latin typeface="Times" pitchFamily="18" charset="0"/>
              </a:endParaRPr>
            </a:p>
          </p:txBody>
        </p:sp>
        <p:sp>
          <p:nvSpPr>
            <p:cNvPr id="66" name="TextBox 65"/>
            <p:cNvSpPr txBox="1"/>
            <p:nvPr/>
          </p:nvSpPr>
          <p:spPr>
            <a:xfrm>
              <a:off x="1219200" y="1823857"/>
              <a:ext cx="4310062" cy="261610"/>
            </a:xfrm>
            <a:prstGeom prst="rect">
              <a:avLst/>
            </a:prstGeom>
            <a:noFill/>
          </p:spPr>
          <p:txBody>
            <a:bodyPr wrap="square" rtlCol="0">
              <a:spAutoFit/>
            </a:bodyPr>
            <a:lstStyle/>
            <a:p>
              <a:pPr marL="171450" indent="-171450" eaLnBrk="0" fontAlgn="base" hangingPunct="0">
                <a:spcBef>
                  <a:spcPct val="0%"/>
                </a:spcBef>
                <a:spcAft>
                  <a:spcPct val="0%"/>
                </a:spcAft>
                <a:buFont typeface="Arial" pitchFamily="34" charset="0"/>
                <a:buChar char="−"/>
              </a:pPr>
              <a:r>
                <a:rPr lang="en-US" sz="1100" dirty="0">
                  <a:solidFill>
                    <a:srgbClr val="000000"/>
                  </a:solidFill>
                </a:rPr>
                <a:t>East/West Enterprise Exchange Program established</a:t>
              </a:r>
              <a:endParaRPr lang="en-US" sz="2400" dirty="0">
                <a:solidFill>
                  <a:srgbClr val="000000"/>
                </a:solidFill>
                <a:latin typeface="Times" pitchFamily="18" charset="0"/>
              </a:endParaRPr>
            </a:p>
          </p:txBody>
        </p:sp>
        <p:sp>
          <p:nvSpPr>
            <p:cNvPr id="67" name="TextBox 66"/>
            <p:cNvSpPr txBox="1"/>
            <p:nvPr/>
          </p:nvSpPr>
          <p:spPr>
            <a:xfrm>
              <a:off x="1219200" y="2129290"/>
              <a:ext cx="4310062" cy="261610"/>
            </a:xfrm>
            <a:prstGeom prst="rect">
              <a:avLst/>
            </a:prstGeom>
            <a:noFill/>
          </p:spPr>
          <p:txBody>
            <a:bodyPr wrap="square" rtlCol="0">
              <a:spAutoFit/>
            </a:bodyPr>
            <a:lstStyle/>
            <a:p>
              <a:pPr marL="171450" indent="-171450" eaLnBrk="0" fontAlgn="base" hangingPunct="0">
                <a:spcBef>
                  <a:spcPct val="0%"/>
                </a:spcBef>
                <a:spcAft>
                  <a:spcPct val="0%"/>
                </a:spcAft>
                <a:buFont typeface="Arial" pitchFamily="34" charset="0"/>
                <a:buChar char="−"/>
              </a:pPr>
              <a:r>
                <a:rPr lang="en-US" sz="1100" dirty="0">
                  <a:solidFill>
                    <a:srgbClr val="000000"/>
                  </a:solidFill>
                </a:rPr>
                <a:t>Canada’s first International MBA (IMBA) program established</a:t>
              </a:r>
              <a:endParaRPr lang="en-US" sz="2400" dirty="0">
                <a:solidFill>
                  <a:srgbClr val="000000"/>
                </a:solidFill>
                <a:latin typeface="Times" pitchFamily="18" charset="0"/>
              </a:endParaRPr>
            </a:p>
          </p:txBody>
        </p:sp>
        <p:sp>
          <p:nvSpPr>
            <p:cNvPr id="68" name="TextBox 67"/>
            <p:cNvSpPr txBox="1"/>
            <p:nvPr/>
          </p:nvSpPr>
          <p:spPr>
            <a:xfrm>
              <a:off x="1219200" y="2440963"/>
              <a:ext cx="5987256" cy="430887"/>
            </a:xfrm>
            <a:prstGeom prst="rect">
              <a:avLst/>
            </a:prstGeom>
            <a:noFill/>
          </p:spPr>
          <p:txBody>
            <a:bodyPr wrap="square" rtlCol="0">
              <a:spAutoFit/>
            </a:bodyPr>
            <a:lstStyle/>
            <a:p>
              <a:pPr marL="171450" indent="-171450" eaLnBrk="0" fontAlgn="base" hangingPunct="0">
                <a:spcBef>
                  <a:spcPct val="0%"/>
                </a:spcBef>
                <a:spcAft>
                  <a:spcPct val="0%"/>
                </a:spcAft>
                <a:buFont typeface="Arial" pitchFamily="34" charset="0"/>
                <a:buChar char="−"/>
              </a:pPr>
              <a:r>
                <a:rPr lang="en-US" sz="1100" dirty="0">
                  <a:solidFill>
                    <a:srgbClr val="000000"/>
                  </a:solidFill>
                </a:rPr>
                <a:t>Inaugural “CEO Back to Campus” event held</a:t>
              </a:r>
            </a:p>
            <a:p>
              <a:pPr marL="171450" indent="-171450" eaLnBrk="0" fontAlgn="base" hangingPunct="0">
                <a:spcBef>
                  <a:spcPct val="0%"/>
                </a:spcBef>
                <a:spcAft>
                  <a:spcPct val="0%"/>
                </a:spcAft>
                <a:buFont typeface="Arial" pitchFamily="34" charset="0"/>
                <a:buChar char="−"/>
              </a:pPr>
              <a:r>
                <a:rPr lang="en-US" sz="1100" dirty="0">
                  <a:solidFill>
                    <a:srgbClr val="000000"/>
                  </a:solidFill>
                </a:rPr>
                <a:t>York - Wharton - </a:t>
              </a:r>
              <a:r>
                <a:rPr lang="en-US" sz="1100" dirty="0" err="1">
                  <a:solidFill>
                    <a:srgbClr val="000000"/>
                  </a:solidFill>
                </a:rPr>
                <a:t>Recanati</a:t>
              </a:r>
              <a:r>
                <a:rPr lang="en-US" sz="1100" dirty="0">
                  <a:solidFill>
                    <a:srgbClr val="000000"/>
                  </a:solidFill>
                </a:rPr>
                <a:t> Program established (first Global Leadership Program) </a:t>
              </a:r>
              <a:endParaRPr lang="en-US" sz="2400" dirty="0">
                <a:solidFill>
                  <a:srgbClr val="000000"/>
                </a:solidFill>
                <a:latin typeface="Times" pitchFamily="18" charset="0"/>
              </a:endParaRPr>
            </a:p>
          </p:txBody>
        </p:sp>
        <p:sp>
          <p:nvSpPr>
            <p:cNvPr id="3" name="TextBox 2"/>
            <p:cNvSpPr txBox="1"/>
            <p:nvPr/>
          </p:nvSpPr>
          <p:spPr>
            <a:xfrm>
              <a:off x="1219200" y="2906906"/>
              <a:ext cx="5638800" cy="938719"/>
            </a:xfrm>
            <a:prstGeom prst="rect">
              <a:avLst/>
            </a:prstGeom>
            <a:noFill/>
          </p:spPr>
          <p:txBody>
            <a:bodyPr wrap="square" rtlCol="0">
              <a:spAutoFit/>
            </a:bodyPr>
            <a:lstStyle/>
            <a:p>
              <a:pPr marL="171450" lvl="0" indent="-171450" eaLnBrk="0" fontAlgn="base" hangingPunct="0">
                <a:spcBef>
                  <a:spcPct val="0%"/>
                </a:spcBef>
                <a:spcAft>
                  <a:spcPct val="0%"/>
                </a:spcAft>
                <a:buFont typeface="Arial" pitchFamily="34" charset="0"/>
                <a:buChar char="−"/>
              </a:pPr>
              <a:r>
                <a:rPr lang="en-US" sz="1100" dirty="0">
                  <a:solidFill>
                    <a:srgbClr val="000080"/>
                  </a:solidFill>
                </a:rPr>
                <a:t>Ethics Program and Gardiner Professorship in Business Ethics established</a:t>
              </a:r>
            </a:p>
            <a:p>
              <a:pPr marL="171450" lvl="0" indent="-171450" eaLnBrk="0" fontAlgn="base" hangingPunct="0">
                <a:spcBef>
                  <a:spcPct val="0%"/>
                </a:spcBef>
                <a:spcAft>
                  <a:spcPct val="0%"/>
                </a:spcAft>
                <a:buFont typeface="Arial" pitchFamily="34" charset="0"/>
                <a:buChar char="−"/>
              </a:pPr>
              <a:r>
                <a:rPr lang="en-US" sz="1100" dirty="0">
                  <a:solidFill>
                    <a:srgbClr val="000080"/>
                  </a:solidFill>
                </a:rPr>
                <a:t>Erivan K. </a:t>
              </a:r>
              <a:r>
                <a:rPr lang="en-US" sz="1100" dirty="0" err="1">
                  <a:solidFill>
                    <a:srgbClr val="000080"/>
                  </a:solidFill>
                </a:rPr>
                <a:t>Haub</a:t>
              </a:r>
              <a:r>
                <a:rPr lang="en-US" sz="1100" dirty="0">
                  <a:solidFill>
                    <a:srgbClr val="000080"/>
                  </a:solidFill>
                </a:rPr>
                <a:t> Program and Chair in Business and Sustainability established</a:t>
              </a:r>
            </a:p>
            <a:p>
              <a:pPr marL="171450" lvl="0" indent="-171450" eaLnBrk="0" fontAlgn="base" hangingPunct="0">
                <a:spcBef>
                  <a:spcPct val="0%"/>
                </a:spcBef>
                <a:spcAft>
                  <a:spcPct val="0%"/>
                </a:spcAft>
                <a:buFont typeface="Arial" pitchFamily="34" charset="0"/>
                <a:buChar char="−"/>
              </a:pPr>
              <a:r>
                <a:rPr lang="en-US" sz="1100" dirty="0">
                  <a:solidFill>
                    <a:srgbClr val="000000"/>
                  </a:solidFill>
                </a:rPr>
                <a:t>Nonprofit Management &amp; Leadership Program established</a:t>
              </a:r>
            </a:p>
            <a:p>
              <a:pPr marL="171450" lvl="0" indent="-171450" eaLnBrk="0" fontAlgn="base" hangingPunct="0">
                <a:spcBef>
                  <a:spcPct val="0%"/>
                </a:spcBef>
                <a:spcAft>
                  <a:spcPct val="0%"/>
                </a:spcAft>
                <a:buFont typeface="Arial" pitchFamily="34" charset="0"/>
                <a:buChar char="−"/>
              </a:pPr>
              <a:r>
                <a:rPr lang="en-US" sz="1100" dirty="0">
                  <a:solidFill>
                    <a:srgbClr val="000000"/>
                  </a:solidFill>
                </a:rPr>
                <a:t>Real Property Program established</a:t>
              </a:r>
            </a:p>
            <a:p>
              <a:pPr marL="171450" lvl="0" indent="-171450" eaLnBrk="0" fontAlgn="base" hangingPunct="0">
                <a:spcBef>
                  <a:spcPct val="0%"/>
                </a:spcBef>
                <a:spcAft>
                  <a:spcPct val="0%"/>
                </a:spcAft>
                <a:buFont typeface="Arial" pitchFamily="34" charset="0"/>
                <a:buChar char="−"/>
              </a:pPr>
              <a:r>
                <a:rPr lang="en-US" sz="1100" dirty="0">
                  <a:solidFill>
                    <a:srgbClr val="000000"/>
                  </a:solidFill>
                </a:rPr>
                <a:t>Direct-Entry BBA Program established</a:t>
              </a:r>
              <a:endParaRPr lang="en-US" sz="2400" dirty="0">
                <a:solidFill>
                  <a:srgbClr val="000000"/>
                </a:solidFill>
                <a:latin typeface="Times" pitchFamily="18" charset="0"/>
              </a:endParaRPr>
            </a:p>
          </p:txBody>
        </p:sp>
        <p:sp>
          <p:nvSpPr>
            <p:cNvPr id="70" name="TextBox 69"/>
            <p:cNvSpPr txBox="1"/>
            <p:nvPr/>
          </p:nvSpPr>
          <p:spPr>
            <a:xfrm>
              <a:off x="1219200" y="3924388"/>
              <a:ext cx="6079331" cy="430887"/>
            </a:xfrm>
            <a:prstGeom prst="rect">
              <a:avLst/>
            </a:prstGeom>
            <a:noFill/>
          </p:spPr>
          <p:txBody>
            <a:bodyPr wrap="square" rtlCol="0">
              <a:spAutoFit/>
            </a:bodyPr>
            <a:lstStyle/>
            <a:p>
              <a:pPr marL="171450" indent="-171450" eaLnBrk="0" fontAlgn="base" hangingPunct="0">
                <a:spcBef>
                  <a:spcPct val="0%"/>
                </a:spcBef>
                <a:spcAft>
                  <a:spcPct val="0%"/>
                </a:spcAft>
                <a:buFont typeface="Arial" pitchFamily="34" charset="0"/>
                <a:buChar char="−"/>
              </a:pPr>
              <a:r>
                <a:rPr lang="en-US" sz="1100" dirty="0">
                  <a:solidFill>
                    <a:srgbClr val="000000"/>
                  </a:solidFill>
                </a:rPr>
                <a:t>PhD curriculum revised to incorporate both qualitative and quantitative methods</a:t>
              </a:r>
            </a:p>
            <a:p>
              <a:pPr marL="171450" indent="-171450" eaLnBrk="0" fontAlgn="base" hangingPunct="0">
                <a:spcBef>
                  <a:spcPct val="0%"/>
                </a:spcBef>
                <a:spcAft>
                  <a:spcPct val="0%"/>
                </a:spcAft>
                <a:buFont typeface="Arial" pitchFamily="34" charset="0"/>
                <a:buChar char="−"/>
              </a:pPr>
              <a:r>
                <a:rPr lang="en-US" sz="1100" dirty="0">
                  <a:solidFill>
                    <a:srgbClr val="000000"/>
                  </a:solidFill>
                </a:rPr>
                <a:t>PhD Program specialization in Management Science added </a:t>
              </a:r>
              <a:endParaRPr lang="en-US" sz="2400" dirty="0">
                <a:solidFill>
                  <a:srgbClr val="000000"/>
                </a:solidFill>
                <a:latin typeface="Times" pitchFamily="18" charset="0"/>
              </a:endParaRPr>
            </a:p>
          </p:txBody>
        </p:sp>
        <p:sp>
          <p:nvSpPr>
            <p:cNvPr id="71" name="TextBox 70"/>
            <p:cNvSpPr txBox="1"/>
            <p:nvPr/>
          </p:nvSpPr>
          <p:spPr>
            <a:xfrm>
              <a:off x="1219200" y="4429036"/>
              <a:ext cx="5638800" cy="430887"/>
            </a:xfrm>
            <a:prstGeom prst="rect">
              <a:avLst/>
            </a:prstGeom>
            <a:noFill/>
          </p:spPr>
          <p:txBody>
            <a:bodyPr wrap="square" rtlCol="0">
              <a:spAutoFit/>
            </a:bodyPr>
            <a:lstStyle/>
            <a:p>
              <a:pPr marL="171450" lvl="0" indent="-171450" eaLnBrk="0" fontAlgn="base" hangingPunct="0">
                <a:spcBef>
                  <a:spcPct val="0%"/>
                </a:spcBef>
                <a:spcAft>
                  <a:spcPct val="0%"/>
                </a:spcAft>
                <a:buFont typeface="Arial" pitchFamily="34" charset="0"/>
                <a:buChar char="−"/>
              </a:pPr>
              <a:r>
                <a:rPr lang="en-US" sz="1100" dirty="0">
                  <a:solidFill>
                    <a:srgbClr val="000080"/>
                  </a:solidFill>
                </a:rPr>
                <a:t>Financial Services Program and CIBC Chair in Financial Services established</a:t>
              </a:r>
              <a:endParaRPr lang="en-US" sz="2400" dirty="0">
                <a:solidFill>
                  <a:srgbClr val="000000"/>
                </a:solidFill>
                <a:latin typeface="Times" pitchFamily="18" charset="0"/>
              </a:endParaRPr>
            </a:p>
            <a:p>
              <a:pPr marL="171450" lvl="0" indent="-171450" eaLnBrk="0" fontAlgn="base" hangingPunct="0">
                <a:spcBef>
                  <a:spcPct val="0%"/>
                </a:spcBef>
                <a:spcAft>
                  <a:spcPct val="0%"/>
                </a:spcAft>
                <a:buFont typeface="Arial" pitchFamily="34" charset="0"/>
                <a:buChar char="−"/>
              </a:pPr>
              <a:r>
                <a:rPr lang="en-US" sz="1100" dirty="0">
                  <a:solidFill>
                    <a:srgbClr val="000000"/>
                  </a:solidFill>
                </a:rPr>
                <a:t>MBA Program restructured to create “A New MBA For a World of Change” </a:t>
              </a:r>
              <a:endParaRPr lang="en-US" sz="2400" dirty="0">
                <a:solidFill>
                  <a:srgbClr val="000000"/>
                </a:solidFill>
                <a:latin typeface="Times" pitchFamily="18" charset="0"/>
              </a:endParaRPr>
            </a:p>
          </p:txBody>
        </p:sp>
        <p:sp>
          <p:nvSpPr>
            <p:cNvPr id="72" name="TextBox 71"/>
            <p:cNvSpPr txBox="1"/>
            <p:nvPr/>
          </p:nvSpPr>
          <p:spPr>
            <a:xfrm>
              <a:off x="1219200" y="4927943"/>
              <a:ext cx="5638800" cy="769441"/>
            </a:xfrm>
            <a:prstGeom prst="rect">
              <a:avLst/>
            </a:prstGeom>
            <a:noFill/>
          </p:spPr>
          <p:txBody>
            <a:bodyPr wrap="square" rtlCol="0">
              <a:spAutoFit/>
            </a:bodyPr>
            <a:lstStyle/>
            <a:p>
              <a:pPr marL="171450" lvl="0" indent="-171450" eaLnBrk="0" fontAlgn="base" hangingPunct="0">
                <a:spcBef>
                  <a:spcPct val="0%"/>
                </a:spcBef>
                <a:spcAft>
                  <a:spcPct val="0%"/>
                </a:spcAft>
                <a:buFont typeface="Arial" pitchFamily="34" charset="0"/>
                <a:buChar char="−"/>
              </a:pPr>
              <a:r>
                <a:rPr lang="en-US" sz="1100" dirty="0">
                  <a:solidFill>
                    <a:srgbClr val="000080"/>
                  </a:solidFill>
                </a:rPr>
                <a:t>Faculty of Administrative Studies renamed Schulich School of Business in honour of  Distinguished Benefactor Seymour Schulich</a:t>
              </a:r>
              <a:endParaRPr lang="en-US" sz="2400" dirty="0">
                <a:solidFill>
                  <a:srgbClr val="000000"/>
                </a:solidFill>
                <a:latin typeface="Times" pitchFamily="18" charset="0"/>
              </a:endParaRPr>
            </a:p>
            <a:p>
              <a:pPr marL="171450" lvl="0" indent="-171450" eaLnBrk="0" fontAlgn="base" hangingPunct="0">
                <a:spcBef>
                  <a:spcPct val="0%"/>
                </a:spcBef>
                <a:spcAft>
                  <a:spcPct val="0%"/>
                </a:spcAft>
                <a:buFont typeface="Arial" pitchFamily="34" charset="0"/>
                <a:buChar char="−"/>
              </a:pPr>
              <a:r>
                <a:rPr lang="en-US" sz="1100" dirty="0">
                  <a:solidFill>
                    <a:srgbClr val="000000"/>
                  </a:solidFill>
                </a:rPr>
                <a:t>Post-Graduate Diploma in Advanced Management Program (PDAM) established</a:t>
              </a:r>
              <a:endParaRPr lang="en-US" sz="2400" dirty="0">
                <a:solidFill>
                  <a:srgbClr val="000000"/>
                </a:solidFill>
                <a:latin typeface="Times" pitchFamily="18" charset="0"/>
              </a:endParaRPr>
            </a:p>
            <a:p>
              <a:pPr marL="171450" lvl="0" indent="-171450" eaLnBrk="0" fontAlgn="base" hangingPunct="0">
                <a:spcBef>
                  <a:spcPct val="0%"/>
                </a:spcBef>
                <a:spcAft>
                  <a:spcPct val="0%"/>
                </a:spcAft>
                <a:buFont typeface="Arial" pitchFamily="34" charset="0"/>
                <a:buChar char="−"/>
              </a:pPr>
              <a:r>
                <a:rPr lang="en-US" sz="1100" dirty="0">
                  <a:solidFill>
                    <a:srgbClr val="000000"/>
                  </a:solidFill>
                </a:rPr>
                <a:t>Schulich Centre for Teaching Excellence established  </a:t>
              </a:r>
              <a:endParaRPr lang="en-US" sz="2400" dirty="0">
                <a:solidFill>
                  <a:srgbClr val="000000"/>
                </a:solidFill>
                <a:latin typeface="Times" pitchFamily="18" charset="0"/>
              </a:endParaRPr>
            </a:p>
          </p:txBody>
        </p:sp>
      </p:grpSp>
      <p:sp>
        <p:nvSpPr>
          <p:cNvPr id="73" name="Slide Number Placeholder 6"/>
          <p:cNvSpPr txBox="1">
            <a:spLocks/>
          </p:cNvSpPr>
          <p:nvPr/>
        </p:nvSpPr>
        <p:spPr bwMode="auto">
          <a:xfrm>
            <a:off x="6875172" y="6095009"/>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bg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4047C44-FD25-4A14-B21D-F3EAB8BC95D3}" type="slidenum">
              <a:rPr lang="en-US" sz="1200" smtClean="0">
                <a:solidFill>
                  <a:srgbClr val="808080"/>
                </a:solidFill>
                <a:latin typeface="Calibri" pitchFamily="34" charset="0"/>
                <a:cs typeface="Calibri" pitchFamily="34" charset="0"/>
              </a:rPr>
              <a:pPr>
                <a:defRPr/>
              </a:pPr>
              <a:t>1</a:t>
            </a:fld>
            <a:endParaRPr lang="en-US" sz="1200" dirty="0">
              <a:solidFill>
                <a:srgbClr val="808080"/>
              </a:solidFill>
              <a:latin typeface="Calibri" pitchFamily="34" charset="0"/>
              <a:cs typeface="Calibri" pitchFamily="34" charset="0"/>
            </a:endParaRPr>
          </a:p>
        </p:txBody>
      </p:sp>
      <p:grpSp>
        <p:nvGrpSpPr>
          <p:cNvPr id="74" name="Group 73"/>
          <p:cNvGrpSpPr/>
          <p:nvPr/>
        </p:nvGrpSpPr>
        <p:grpSpPr>
          <a:xfrm>
            <a:off x="228600" y="6241165"/>
            <a:ext cx="8686800" cy="400110"/>
            <a:chOff x="228600" y="6248400"/>
            <a:chExt cx="8686800" cy="400110"/>
          </a:xfrm>
        </p:grpSpPr>
        <p:sp>
          <p:nvSpPr>
            <p:cNvPr id="75" name="TextBox 74"/>
            <p:cNvSpPr txBox="1"/>
            <p:nvPr/>
          </p:nvSpPr>
          <p:spPr>
            <a:xfrm>
              <a:off x="228600" y="6248400"/>
              <a:ext cx="8686800" cy="400110"/>
            </a:xfrm>
            <a:prstGeom prst="rect">
              <a:avLst/>
            </a:prstGeom>
            <a:noFill/>
          </p:spPr>
          <p:txBody>
            <a:bodyPr wrap="square" rtlCol="0">
              <a:spAutoFit/>
            </a:bodyPr>
            <a:lstStyle/>
            <a:p>
              <a:pPr>
                <a:lnSpc>
                  <a:spcPts val="1200"/>
                </a:lnSpc>
              </a:pPr>
              <a:r>
                <a:rPr lang="en-US" sz="900" b="1" dirty="0">
                  <a:solidFill>
                    <a:prstClr val="black"/>
                  </a:solidFill>
                  <a:latin typeface="Arial" pitchFamily="34" charset="0"/>
                  <a:cs typeface="Arial" pitchFamily="34" charset="0"/>
                </a:rPr>
                <a:t>LEGEND</a:t>
              </a:r>
            </a:p>
            <a:p>
              <a:pPr>
                <a:lnSpc>
                  <a:spcPts val="1200"/>
                </a:lnSpc>
              </a:pPr>
              <a:r>
                <a:rPr lang="en-US" sz="900" b="1" dirty="0">
                  <a:solidFill>
                    <a:srgbClr val="132AD3"/>
                  </a:solidFill>
                  <a:latin typeface="Arial" pitchFamily="34" charset="0"/>
                  <a:cs typeface="Arial" pitchFamily="34" charset="0"/>
                </a:rPr>
                <a:t>Chairs/Professorships</a:t>
              </a:r>
              <a:r>
                <a:rPr lang="en-US" sz="900" b="1" dirty="0">
                  <a:solidFill>
                    <a:prstClr val="black"/>
                  </a:solidFill>
                  <a:latin typeface="Arial" pitchFamily="34" charset="0"/>
                  <a:cs typeface="Arial" pitchFamily="34" charset="0"/>
                </a:rPr>
                <a:t>	</a:t>
              </a:r>
              <a:r>
                <a:rPr lang="en-US" sz="900" b="1" dirty="0">
                  <a:solidFill>
                    <a:srgbClr val="00B050"/>
                  </a:solidFill>
                  <a:latin typeface="Arial" pitchFamily="34" charset="0"/>
                  <a:cs typeface="Arial" pitchFamily="34" charset="0"/>
                </a:rPr>
                <a:t>Faculty Achievement</a:t>
              </a:r>
              <a:r>
                <a:rPr lang="en-US" sz="900" b="1" dirty="0">
                  <a:solidFill>
                    <a:prstClr val="black"/>
                  </a:solidFill>
                  <a:latin typeface="Arial" pitchFamily="34" charset="0"/>
                  <a:cs typeface="Arial" pitchFamily="34" charset="0"/>
                </a:rPr>
                <a:t>	</a:t>
              </a:r>
              <a:r>
                <a:rPr lang="en-US" sz="900" b="1" dirty="0">
                  <a:solidFill>
                    <a:srgbClr val="FF0000"/>
                  </a:solidFill>
                  <a:latin typeface="Arial" pitchFamily="34" charset="0"/>
                  <a:cs typeface="Arial" pitchFamily="34" charset="0"/>
                </a:rPr>
                <a:t>Student Achievement</a:t>
              </a:r>
              <a:r>
                <a:rPr lang="en-US" sz="900" b="1" dirty="0">
                  <a:solidFill>
                    <a:prstClr val="black"/>
                  </a:solidFill>
                  <a:latin typeface="Arial" pitchFamily="34" charset="0"/>
                  <a:cs typeface="Arial" pitchFamily="34" charset="0"/>
                </a:rPr>
                <a:t>	</a:t>
              </a:r>
              <a:r>
                <a:rPr lang="en-US" sz="900" b="1" dirty="0">
                  <a:solidFill>
                    <a:srgbClr val="F79646">
                      <a:lumMod val="75%"/>
                    </a:srgbClr>
                  </a:solidFill>
                  <a:latin typeface="Arial" pitchFamily="34" charset="0"/>
                  <a:cs typeface="Arial" pitchFamily="34" charset="0"/>
                </a:rPr>
                <a:t>Alumni Achievement </a:t>
              </a:r>
              <a:r>
                <a:rPr lang="en-US" sz="900" b="1" dirty="0">
                  <a:solidFill>
                    <a:prstClr val="black"/>
                  </a:solidFill>
                  <a:latin typeface="Arial" pitchFamily="34" charset="0"/>
                  <a:cs typeface="Arial" pitchFamily="34" charset="0"/>
                </a:rPr>
                <a:t>	Initiatives</a:t>
              </a:r>
            </a:p>
          </p:txBody>
        </p:sp>
        <p:sp>
          <p:nvSpPr>
            <p:cNvPr id="76" name="Rectangle 75"/>
            <p:cNvSpPr/>
            <p:nvPr/>
          </p:nvSpPr>
          <p:spPr>
            <a:xfrm>
              <a:off x="1619450" y="6469075"/>
              <a:ext cx="115491" cy="100028"/>
            </a:xfrm>
            <a:prstGeom prst="rect">
              <a:avLst/>
            </a:prstGeom>
            <a:solidFill>
              <a:srgbClr val="132AD3"/>
            </a:solidFill>
            <a:ln>
              <a:solidFill>
                <a:srgbClr val="132AD3"/>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ectangle 76"/>
            <p:cNvSpPr/>
            <p:nvPr/>
          </p:nvSpPr>
          <p:spPr>
            <a:xfrm>
              <a:off x="3362425" y="6469075"/>
              <a:ext cx="115491" cy="100028"/>
            </a:xfrm>
            <a:prstGeom prst="rect">
              <a:avLst/>
            </a:prstGeom>
            <a:solidFill>
              <a:srgbClr val="00B050"/>
            </a:solidFill>
            <a:ln>
              <a:solidFill>
                <a:srgbClr val="00B05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Rectangle 77"/>
            <p:cNvSpPr/>
            <p:nvPr/>
          </p:nvSpPr>
          <p:spPr>
            <a:xfrm>
              <a:off x="5227748" y="6469075"/>
              <a:ext cx="115491" cy="100028"/>
            </a:xfrm>
            <a:prstGeom prst="rect">
              <a:avLst/>
            </a:prstGeom>
            <a:solidFill>
              <a:srgbClr val="FF0000"/>
            </a:solidFill>
            <a:ln>
              <a:solidFill>
                <a:srgbClr val="FF000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9" name="Rectangle 78"/>
            <p:cNvSpPr/>
            <p:nvPr/>
          </p:nvSpPr>
          <p:spPr>
            <a:xfrm>
              <a:off x="7020025" y="6469075"/>
              <a:ext cx="115491" cy="100028"/>
            </a:xfrm>
            <a:prstGeom prst="rect">
              <a:avLst/>
            </a:prstGeom>
            <a:solidFill>
              <a:srgbClr val="F09C06"/>
            </a:solidFill>
            <a:ln>
              <a:solidFill>
                <a:srgbClr val="F09C06"/>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0" name="Rectangle 79"/>
            <p:cNvSpPr/>
            <p:nvPr/>
          </p:nvSpPr>
          <p:spPr>
            <a:xfrm>
              <a:off x="8222365" y="6469075"/>
              <a:ext cx="115491" cy="100028"/>
            </a:xfrm>
            <a:prstGeom prst="rect">
              <a:avLst/>
            </a:prstGeom>
            <a:solidFill>
              <a:schemeClr val="tx1"/>
            </a:solidFill>
            <a:ln>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aphicFrame>
        <p:nvGraphicFramePr>
          <p:cNvPr id="9" name="Object 8">
            <a:extLst>
              <a:ext uri="{FF2B5EF4-FFF2-40B4-BE49-F238E27FC236}">
                <a16:creationId xmlns:a16="http://schemas.microsoft.com/office/drawing/2014/main" id="{F990E578-274A-4D10-89FA-959010B8FB08}"/>
              </a:ext>
            </a:extLst>
          </p:cNvPr>
          <p:cNvGraphicFramePr>
            <a:graphicFrameLocks noChangeAspect="1"/>
          </p:cNvGraphicFramePr>
          <p:nvPr>
            <p:extLst>
              <p:ext uri="{D42A27DB-BD31-4B8C-83A1-F6EECF244321}">
                <p14:modId xmlns:p14="http://schemas.microsoft.com/office/powerpoint/2010/main" val="4136334742"/>
              </p:ext>
            </p:extLst>
          </p:nvPr>
        </p:nvGraphicFramePr>
        <p:xfrm>
          <a:off x="3921125" y="3244850"/>
          <a:ext cx="1300163" cy="366713"/>
        </p:xfrm>
        <a:graphic>
          <a:graphicData uri="http://purl.oclc.org/ooxml/officeDocument/oleObject">
            <mc:AlternateContent xmlns:mc="http://schemas.openxmlformats.org/markup-compatibility/2006">
              <mc:Choice xmlns:v="urn:schemas-microsoft-com:vml" Requires="v">
                <p:oleObj spid="_x0000_s1027" name="Worksheet" r:id="rId4" imgW="1300013" imgH="366553" progId="Excel.Sheet.12">
                  <p:embed/>
                </p:oleObj>
              </mc:Choice>
              <mc:Fallback>
                <p:oleObj name="Worksheet" r:id="rId4" imgW="1300013" imgH="366553" progId="Excel.Sheet.12">
                  <p:embed/>
                  <p:pic>
                    <p:nvPicPr>
                      <p:cNvPr id="0" name=""/>
                      <p:cNvPicPr/>
                      <p:nvPr/>
                    </p:nvPicPr>
                    <p:blipFill>
                      <a:blip r:embed="rId5"/>
                      <a:stretch>
                        <a:fillRect/>
                      </a:stretch>
                    </p:blipFill>
                    <p:spPr>
                      <a:xfrm>
                        <a:off x="3921125" y="3244850"/>
                        <a:ext cx="1300163" cy="366713"/>
                      </a:xfrm>
                      <a:prstGeom prst="rect">
                        <a:avLst/>
                      </a:prstGeom>
                    </p:spPr>
                  </p:pic>
                </p:oleObj>
              </mc:Fallback>
            </mc:AlternateContent>
          </a:graphicData>
        </a:graphic>
      </p:graphicFrame>
    </p:spTree>
    <p:extLst>
      <p:ext uri="{BB962C8B-B14F-4D97-AF65-F5344CB8AC3E}">
        <p14:creationId xmlns:p14="http://schemas.microsoft.com/office/powerpoint/2010/main" val="3209006355"/>
      </p:ext>
    </p:extLst>
  </p:cSld>
  <p:clrMapOvr>
    <a:masterClrMapping/>
  </p:clrMapOvr>
  <p:transition/>
</p:sld>
</file>

<file path=ppt/slides/slide10.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4581" name="AutoShape 4"/>
          <p:cNvSpPr>
            <a:spLocks noChangeAspect="1" noChangeArrowheads="1" noTextEdit="1"/>
          </p:cNvSpPr>
          <p:nvPr/>
        </p:nvSpPr>
        <p:spPr bwMode="auto">
          <a:xfrm>
            <a:off x="542925" y="1447800"/>
            <a:ext cx="1016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a:lstStyle/>
          <a:p>
            <a:pPr eaLnBrk="0" fontAlgn="base" hangingPunct="0">
              <a:spcBef>
                <a:spcPct val="0%"/>
              </a:spcBef>
              <a:spcAft>
                <a:spcPct val="0%"/>
              </a:spcAft>
            </a:pPr>
            <a:endParaRPr lang="en-US" sz="2400">
              <a:solidFill>
                <a:srgbClr val="000000"/>
              </a:solidFill>
              <a:latin typeface="Times" pitchFamily="18" charset="0"/>
            </a:endParaRPr>
          </a:p>
        </p:txBody>
      </p:sp>
      <p:sp>
        <p:nvSpPr>
          <p:cNvPr id="24583" name="Text Box 9"/>
          <p:cNvSpPr txBox="1">
            <a:spLocks noChangeArrowheads="1"/>
          </p:cNvSpPr>
          <p:nvPr/>
        </p:nvSpPr>
        <p:spPr bwMode="auto">
          <a:xfrm>
            <a:off x="1143000" y="1573798"/>
            <a:ext cx="68580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marL="171450" indent="-171450" eaLnBrk="0" fontAlgn="base" hangingPunct="0">
              <a:spcBef>
                <a:spcPct val="0%"/>
              </a:spcBef>
              <a:spcAft>
                <a:spcPct val="0%"/>
              </a:spcAft>
              <a:buFontTx/>
              <a:buChar char="−"/>
            </a:pPr>
            <a:r>
              <a:rPr lang="en-US" sz="1100" dirty="0">
                <a:solidFill>
                  <a:srgbClr val="00B050"/>
                </a:solidFill>
                <a:latin typeface="Arial" pitchFamily="34" charset="0"/>
                <a:cs typeface="Arial" pitchFamily="34" charset="0"/>
              </a:rPr>
              <a:t>Professor of Organizational </a:t>
            </a:r>
            <a:r>
              <a:rPr lang="en-US" sz="1100" dirty="0" err="1">
                <a:solidFill>
                  <a:srgbClr val="00B050"/>
                </a:solidFill>
                <a:latin typeface="Arial" pitchFamily="34" charset="0"/>
                <a:cs typeface="Arial" pitchFamily="34" charset="0"/>
              </a:rPr>
              <a:t>Behaviour</a:t>
            </a:r>
            <a:r>
              <a:rPr lang="en-US" sz="1100" dirty="0">
                <a:solidFill>
                  <a:srgbClr val="00B050"/>
                </a:solidFill>
                <a:latin typeface="Arial" pitchFamily="34" charset="0"/>
                <a:cs typeface="Arial" pitchFamily="34" charset="0"/>
              </a:rPr>
              <a:t>/Industrial Relations and Henry J. Knowles Chair in Organizational Strategy Christine Oliver receives the annual Distinguished Scholar Award from the Organization and Management Theory Division of the Academy of Management (AOM) for work "that has substantively affected the practice of management" and for the respect she has earned from both business practitioners and academic colleagues (the AOM is the world's oldest and largest scholarly management association, representing close to 18,000 members from 105 countries)</a:t>
            </a:r>
          </a:p>
          <a:p>
            <a:pPr marL="171450" indent="-171450" eaLnBrk="0" fontAlgn="base" hangingPunct="0">
              <a:spcBef>
                <a:spcPct val="0%"/>
              </a:spcBef>
              <a:spcAft>
                <a:spcPct val="0%"/>
              </a:spcAft>
              <a:buFontTx/>
              <a:buChar char="−"/>
            </a:pPr>
            <a:r>
              <a:rPr lang="en-US" sz="1100" dirty="0" err="1">
                <a:solidFill>
                  <a:srgbClr val="00B050"/>
                </a:solidFill>
                <a:latin typeface="Arial" pitchFamily="34" charset="0"/>
                <a:cs typeface="Arial" pitchFamily="34" charset="0"/>
              </a:rPr>
              <a:t>Anoop</a:t>
            </a:r>
            <a:r>
              <a:rPr lang="en-US" sz="1100" dirty="0">
                <a:solidFill>
                  <a:srgbClr val="00B050"/>
                </a:solidFill>
                <a:latin typeface="Arial" pitchFamily="34" charset="0"/>
                <a:cs typeface="Arial" pitchFamily="34" charset="0"/>
              </a:rPr>
              <a:t> </a:t>
            </a:r>
            <a:r>
              <a:rPr lang="en-US" sz="1100" dirty="0" err="1">
                <a:solidFill>
                  <a:srgbClr val="00B050"/>
                </a:solidFill>
                <a:latin typeface="Arial" pitchFamily="34" charset="0"/>
                <a:cs typeface="Arial" pitchFamily="34" charset="0"/>
              </a:rPr>
              <a:t>Madhok</a:t>
            </a:r>
            <a:r>
              <a:rPr lang="en-US" sz="1100" dirty="0">
                <a:solidFill>
                  <a:srgbClr val="00B050"/>
                </a:solidFill>
                <a:latin typeface="Arial" pitchFamily="34" charset="0"/>
                <a:cs typeface="Arial" pitchFamily="34" charset="0"/>
              </a:rPr>
              <a:t>, Professor of Strategy, is recognized as having published the most influential paper globally in strategy research in the field of dynamic capabilities which appeared in Strategic Management Journal in 2002 – Professor </a:t>
            </a:r>
            <a:r>
              <a:rPr lang="en-US" sz="1100" dirty="0" err="1">
                <a:solidFill>
                  <a:srgbClr val="00B050"/>
                </a:solidFill>
                <a:latin typeface="Arial" pitchFamily="34" charset="0"/>
                <a:cs typeface="Arial" pitchFamily="34" charset="0"/>
              </a:rPr>
              <a:t>Madhok</a:t>
            </a:r>
            <a:r>
              <a:rPr lang="en-US" sz="1100" dirty="0">
                <a:solidFill>
                  <a:srgbClr val="00B050"/>
                </a:solidFill>
                <a:latin typeface="Arial" pitchFamily="34" charset="0"/>
                <a:cs typeface="Arial" pitchFamily="34" charset="0"/>
              </a:rPr>
              <a:t> holds the Decade Award from the Academy of International Business (AIB) for an article appearing in the Journal of International Business Studies judged to have had the most influence over the past decade</a:t>
            </a:r>
          </a:p>
          <a:p>
            <a:pPr marL="171450" indent="-171450" eaLnBrk="0" fontAlgn="base" hangingPunct="0">
              <a:spcBef>
                <a:spcPct val="0%"/>
              </a:spcBef>
              <a:spcAft>
                <a:spcPct val="0%"/>
              </a:spcAft>
              <a:buFontTx/>
              <a:buChar char="−"/>
            </a:pPr>
            <a:r>
              <a:rPr lang="en-US" sz="1100" dirty="0">
                <a:solidFill>
                  <a:srgbClr val="00B050"/>
                </a:solidFill>
                <a:latin typeface="Arial" pitchFamily="34" charset="0"/>
                <a:cs typeface="Arial" pitchFamily="34" charset="0"/>
              </a:rPr>
              <a:t>Russell Belk, Professor of Marketing, and Robert </a:t>
            </a:r>
            <a:r>
              <a:rPr lang="en-US" sz="1100" dirty="0" err="1">
                <a:solidFill>
                  <a:srgbClr val="00B050"/>
                </a:solidFill>
                <a:latin typeface="Arial" pitchFamily="34" charset="0"/>
                <a:cs typeface="Arial" pitchFamily="34" charset="0"/>
              </a:rPr>
              <a:t>Kozinets</a:t>
            </a:r>
            <a:r>
              <a:rPr lang="en-US" sz="1100" dirty="0">
                <a:solidFill>
                  <a:srgbClr val="00B050"/>
                </a:solidFill>
                <a:latin typeface="Arial" pitchFamily="34" charset="0"/>
                <a:cs typeface="Arial" pitchFamily="34" charset="0"/>
              </a:rPr>
              <a:t>, Professor of Marketing, are recognized in the Journal of Marketing as two of the most prolific scholars in the world’s top marketing journals from 1982 to 2006 </a:t>
            </a:r>
          </a:p>
          <a:p>
            <a:pPr marL="171450" indent="-171450" eaLnBrk="0" fontAlgn="base" hangingPunct="0">
              <a:spcBef>
                <a:spcPct val="0%"/>
              </a:spcBef>
              <a:spcAft>
                <a:spcPct val="0%"/>
              </a:spcAft>
              <a:buFontTx/>
              <a:buChar char="−"/>
            </a:pPr>
            <a:r>
              <a:rPr lang="en-US" sz="1100" dirty="0">
                <a:solidFill>
                  <a:srgbClr val="00B050"/>
                </a:solidFill>
                <a:latin typeface="Arial" pitchFamily="34" charset="0"/>
                <a:cs typeface="Arial" pitchFamily="34" charset="0"/>
              </a:rPr>
              <a:t>Moshe </a:t>
            </a:r>
            <a:r>
              <a:rPr lang="en-US" sz="1100" dirty="0" err="1">
                <a:solidFill>
                  <a:srgbClr val="00B050"/>
                </a:solidFill>
                <a:latin typeface="Arial" pitchFamily="34" charset="0"/>
                <a:cs typeface="Arial" pitchFamily="34" charset="0"/>
              </a:rPr>
              <a:t>Milevsky</a:t>
            </a:r>
            <a:r>
              <a:rPr lang="en-US" sz="1100" dirty="0">
                <a:solidFill>
                  <a:srgbClr val="00B050"/>
                </a:solidFill>
                <a:latin typeface="Arial" pitchFamily="34" charset="0"/>
                <a:cs typeface="Arial" pitchFamily="34" charset="0"/>
              </a:rPr>
              <a:t>, Schulich Associate Professor of Finance, is named by Investment Advisory magazine as one of the 25 most influential people in the US investment advisory industry, joining high profile individuals such as Timothy Geithner, US Treasury Secretary</a:t>
            </a:r>
          </a:p>
          <a:p>
            <a:pPr marL="171450" indent="-171450" eaLnBrk="0" fontAlgn="base" hangingPunct="0">
              <a:spcBef>
                <a:spcPct val="0%"/>
              </a:spcBef>
              <a:spcAft>
                <a:spcPct val="0%"/>
              </a:spcAft>
              <a:buFontTx/>
              <a:buChar char="−"/>
            </a:pPr>
            <a:r>
              <a:rPr lang="en-US" sz="1100" dirty="0">
                <a:solidFill>
                  <a:srgbClr val="00B050"/>
                </a:solidFill>
                <a:latin typeface="Arial" pitchFamily="34" charset="0"/>
                <a:cs typeface="Arial" pitchFamily="34" charset="0"/>
              </a:rPr>
              <a:t>Douglas Cumming, Associate Professor of Finance and Entrepreneurship and Ontario Research Chair in Economics and Cross Cultural Studies, shares the annual “Best Paper” award presented by the Canadian Institute of Chartered Business Valuators</a:t>
            </a:r>
          </a:p>
        </p:txBody>
      </p:sp>
      <p:sp>
        <p:nvSpPr>
          <p:cNvPr id="11" name="Rectangle 3"/>
          <p:cNvSpPr>
            <a:spLocks noChangeArrowheads="1"/>
          </p:cNvSpPr>
          <p:nvPr/>
        </p:nvSpPr>
        <p:spPr bwMode="auto">
          <a:xfrm>
            <a:off x="20638" y="38100"/>
            <a:ext cx="7218362" cy="11906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fontAlgn="base">
              <a:spcBef>
                <a:spcPct val="0%"/>
              </a:spcBef>
              <a:spcAft>
                <a:spcPct val="0%"/>
              </a:spcAft>
            </a:pPr>
            <a:r>
              <a:rPr lang="en-US" sz="3200" b="1" dirty="0">
                <a:solidFill>
                  <a:srgbClr val="996633"/>
                </a:solidFill>
                <a:latin typeface="Arial Bold" charset="0"/>
              </a:rPr>
              <a:t>STRATEGIC RESPONSES</a:t>
            </a:r>
            <a:endParaRPr lang="en-US" sz="3200" dirty="0">
              <a:solidFill>
                <a:srgbClr val="000000"/>
              </a:solidFill>
              <a:latin typeface="Times" pitchFamily="18" charset="0"/>
            </a:endParaRPr>
          </a:p>
          <a:p>
            <a:pPr fontAlgn="base">
              <a:spcBef>
                <a:spcPct val="0%"/>
              </a:spcBef>
              <a:spcAft>
                <a:spcPct val="0%"/>
              </a:spcAft>
            </a:pPr>
            <a:endParaRPr lang="en-US" sz="2000" dirty="0">
              <a:solidFill>
                <a:srgbClr val="996633"/>
              </a:solidFill>
              <a:latin typeface="Arial Bold" charset="0"/>
            </a:endParaRPr>
          </a:p>
          <a:p>
            <a:pPr fontAlgn="base">
              <a:spcBef>
                <a:spcPct val="0%"/>
              </a:spcBef>
              <a:spcAft>
                <a:spcPct val="0%"/>
              </a:spcAft>
            </a:pPr>
            <a:r>
              <a:rPr lang="en-US" sz="2000" dirty="0">
                <a:solidFill>
                  <a:srgbClr val="996633"/>
                </a:solidFill>
                <a:latin typeface="Arial Bold" charset="0"/>
              </a:rPr>
              <a:t>Innovations &amp; Recognition</a:t>
            </a:r>
          </a:p>
        </p:txBody>
      </p:sp>
      <p:sp>
        <p:nvSpPr>
          <p:cNvPr id="10" name="Rectangle 9"/>
          <p:cNvSpPr>
            <a:spLocks noChangeArrowheads="1"/>
          </p:cNvSpPr>
          <p:nvPr/>
        </p:nvSpPr>
        <p:spPr bwMode="auto">
          <a:xfrm>
            <a:off x="676411" y="1611898"/>
            <a:ext cx="3141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r>
              <a:rPr lang="en-US" sz="1100" dirty="0">
                <a:solidFill>
                  <a:srgbClr val="000000"/>
                </a:solidFill>
              </a:rPr>
              <a:t>2009</a:t>
            </a:r>
            <a:endParaRPr lang="en-US" sz="2000" dirty="0">
              <a:solidFill>
                <a:srgbClr val="000000"/>
              </a:solidFill>
              <a:latin typeface="Times" pitchFamily="18" charset="0"/>
            </a:endParaRPr>
          </a:p>
        </p:txBody>
      </p:sp>
      <p:sp>
        <p:nvSpPr>
          <p:cNvPr id="12" name="Slide Number Placeholder 6"/>
          <p:cNvSpPr txBox="1">
            <a:spLocks/>
          </p:cNvSpPr>
          <p:nvPr/>
        </p:nvSpPr>
        <p:spPr bwMode="auto">
          <a:xfrm>
            <a:off x="6886575" y="60960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bg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4047C44-FD25-4A14-B21D-F3EAB8BC95D3}" type="slidenum">
              <a:rPr lang="en-US" sz="1200" smtClean="0">
                <a:solidFill>
                  <a:srgbClr val="808080"/>
                </a:solidFill>
                <a:latin typeface="Calibri" pitchFamily="34" charset="0"/>
                <a:cs typeface="Calibri" pitchFamily="34" charset="0"/>
              </a:rPr>
              <a:pPr>
                <a:defRPr/>
              </a:pPr>
              <a:t>10</a:t>
            </a:fld>
            <a:endParaRPr lang="en-US" sz="1200" dirty="0">
              <a:solidFill>
                <a:srgbClr val="808080"/>
              </a:solidFill>
              <a:latin typeface="Calibri" pitchFamily="34" charset="0"/>
              <a:cs typeface="Calibri" pitchFamily="34" charset="0"/>
            </a:endParaRPr>
          </a:p>
        </p:txBody>
      </p:sp>
      <p:grpSp>
        <p:nvGrpSpPr>
          <p:cNvPr id="13" name="Group 12"/>
          <p:cNvGrpSpPr/>
          <p:nvPr/>
        </p:nvGrpSpPr>
        <p:grpSpPr>
          <a:xfrm>
            <a:off x="228600" y="6241165"/>
            <a:ext cx="8686800" cy="400110"/>
            <a:chOff x="228600" y="6248400"/>
            <a:chExt cx="8686800" cy="400110"/>
          </a:xfrm>
        </p:grpSpPr>
        <p:sp>
          <p:nvSpPr>
            <p:cNvPr id="14" name="TextBox 13"/>
            <p:cNvSpPr txBox="1"/>
            <p:nvPr/>
          </p:nvSpPr>
          <p:spPr>
            <a:xfrm>
              <a:off x="228600" y="6248400"/>
              <a:ext cx="8686800" cy="400110"/>
            </a:xfrm>
            <a:prstGeom prst="rect">
              <a:avLst/>
            </a:prstGeom>
            <a:noFill/>
          </p:spPr>
          <p:txBody>
            <a:bodyPr wrap="square" rtlCol="0">
              <a:spAutoFit/>
            </a:bodyPr>
            <a:lstStyle/>
            <a:p>
              <a:pPr>
                <a:lnSpc>
                  <a:spcPts val="1200"/>
                </a:lnSpc>
              </a:pPr>
              <a:r>
                <a:rPr lang="en-US" sz="900" b="1" dirty="0">
                  <a:solidFill>
                    <a:prstClr val="black"/>
                  </a:solidFill>
                  <a:latin typeface="Arial" pitchFamily="34" charset="0"/>
                  <a:cs typeface="Arial" pitchFamily="34" charset="0"/>
                </a:rPr>
                <a:t>LEGEND</a:t>
              </a:r>
            </a:p>
            <a:p>
              <a:pPr>
                <a:lnSpc>
                  <a:spcPts val="1200"/>
                </a:lnSpc>
              </a:pPr>
              <a:r>
                <a:rPr lang="en-US" sz="900" b="1" dirty="0">
                  <a:solidFill>
                    <a:srgbClr val="132AD3"/>
                  </a:solidFill>
                  <a:latin typeface="Arial" pitchFamily="34" charset="0"/>
                  <a:cs typeface="Arial" pitchFamily="34" charset="0"/>
                </a:rPr>
                <a:t>Chairs/Professorships</a:t>
              </a:r>
              <a:r>
                <a:rPr lang="en-US" sz="900" b="1" dirty="0">
                  <a:solidFill>
                    <a:prstClr val="black"/>
                  </a:solidFill>
                  <a:latin typeface="Arial" pitchFamily="34" charset="0"/>
                  <a:cs typeface="Arial" pitchFamily="34" charset="0"/>
                </a:rPr>
                <a:t>	</a:t>
              </a:r>
              <a:r>
                <a:rPr lang="en-US" sz="900" b="1" dirty="0">
                  <a:solidFill>
                    <a:srgbClr val="00B050"/>
                  </a:solidFill>
                  <a:latin typeface="Arial" pitchFamily="34" charset="0"/>
                  <a:cs typeface="Arial" pitchFamily="34" charset="0"/>
                </a:rPr>
                <a:t>Faculty Achievement</a:t>
              </a:r>
              <a:r>
                <a:rPr lang="en-US" sz="900" b="1" dirty="0">
                  <a:solidFill>
                    <a:prstClr val="black"/>
                  </a:solidFill>
                  <a:latin typeface="Arial" pitchFamily="34" charset="0"/>
                  <a:cs typeface="Arial" pitchFamily="34" charset="0"/>
                </a:rPr>
                <a:t>	</a:t>
              </a:r>
              <a:r>
                <a:rPr lang="en-US" sz="900" b="1" dirty="0">
                  <a:solidFill>
                    <a:srgbClr val="FF0000"/>
                  </a:solidFill>
                  <a:latin typeface="Arial" pitchFamily="34" charset="0"/>
                  <a:cs typeface="Arial" pitchFamily="34" charset="0"/>
                </a:rPr>
                <a:t>Student Achievement</a:t>
              </a:r>
              <a:r>
                <a:rPr lang="en-US" sz="900" b="1" dirty="0">
                  <a:solidFill>
                    <a:prstClr val="black"/>
                  </a:solidFill>
                  <a:latin typeface="Arial" pitchFamily="34" charset="0"/>
                  <a:cs typeface="Arial" pitchFamily="34" charset="0"/>
                </a:rPr>
                <a:t>	</a:t>
              </a:r>
              <a:r>
                <a:rPr lang="en-US" sz="900" b="1" dirty="0">
                  <a:solidFill>
                    <a:srgbClr val="F79646">
                      <a:lumMod val="75%"/>
                    </a:srgbClr>
                  </a:solidFill>
                  <a:latin typeface="Arial" pitchFamily="34" charset="0"/>
                  <a:cs typeface="Arial" pitchFamily="34" charset="0"/>
                </a:rPr>
                <a:t>Alumni Achievement </a:t>
              </a:r>
              <a:r>
                <a:rPr lang="en-US" sz="900" b="1" dirty="0">
                  <a:solidFill>
                    <a:prstClr val="black"/>
                  </a:solidFill>
                  <a:latin typeface="Arial" pitchFamily="34" charset="0"/>
                  <a:cs typeface="Arial" pitchFamily="34" charset="0"/>
                </a:rPr>
                <a:t>	Initiatives</a:t>
              </a:r>
            </a:p>
          </p:txBody>
        </p:sp>
        <p:sp>
          <p:nvSpPr>
            <p:cNvPr id="15" name="Rectangle 14"/>
            <p:cNvSpPr/>
            <p:nvPr/>
          </p:nvSpPr>
          <p:spPr>
            <a:xfrm>
              <a:off x="1619450" y="6469075"/>
              <a:ext cx="115491" cy="100028"/>
            </a:xfrm>
            <a:prstGeom prst="rect">
              <a:avLst/>
            </a:prstGeom>
            <a:solidFill>
              <a:srgbClr val="132AD3"/>
            </a:solidFill>
            <a:ln>
              <a:solidFill>
                <a:srgbClr val="132AD3"/>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p:nvSpPr>
          <p:spPr>
            <a:xfrm>
              <a:off x="3362425" y="6469075"/>
              <a:ext cx="115491" cy="100028"/>
            </a:xfrm>
            <a:prstGeom prst="rect">
              <a:avLst/>
            </a:prstGeom>
            <a:solidFill>
              <a:srgbClr val="00B050"/>
            </a:solidFill>
            <a:ln>
              <a:solidFill>
                <a:srgbClr val="00B05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ectangle 16"/>
            <p:cNvSpPr/>
            <p:nvPr/>
          </p:nvSpPr>
          <p:spPr>
            <a:xfrm>
              <a:off x="5227748" y="6469075"/>
              <a:ext cx="115491" cy="100028"/>
            </a:xfrm>
            <a:prstGeom prst="rect">
              <a:avLst/>
            </a:prstGeom>
            <a:solidFill>
              <a:srgbClr val="FF0000"/>
            </a:solidFill>
            <a:ln>
              <a:solidFill>
                <a:srgbClr val="FF000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a:off x="7020025" y="6469075"/>
              <a:ext cx="115491" cy="100028"/>
            </a:xfrm>
            <a:prstGeom prst="rect">
              <a:avLst/>
            </a:prstGeom>
            <a:solidFill>
              <a:srgbClr val="F09C06"/>
            </a:solidFill>
            <a:ln>
              <a:solidFill>
                <a:srgbClr val="F09C06"/>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ectangle 18"/>
            <p:cNvSpPr/>
            <p:nvPr/>
          </p:nvSpPr>
          <p:spPr>
            <a:xfrm>
              <a:off x="8222365" y="6469075"/>
              <a:ext cx="115491" cy="100028"/>
            </a:xfrm>
            <a:prstGeom prst="rect">
              <a:avLst/>
            </a:prstGeom>
            <a:solidFill>
              <a:schemeClr val="tx1"/>
            </a:solidFill>
            <a:ln>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2899044872"/>
      </p:ext>
    </p:extLst>
  </p:cSld>
  <p:clrMapOvr>
    <a:masterClrMapping/>
  </p:clrMapOvr>
  <p:transition/>
</p:sld>
</file>

<file path=ppt/slides/slide1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5605" name="AutoShape 4"/>
          <p:cNvSpPr>
            <a:spLocks noChangeAspect="1" noChangeArrowheads="1" noTextEdit="1"/>
          </p:cNvSpPr>
          <p:nvPr/>
        </p:nvSpPr>
        <p:spPr bwMode="auto">
          <a:xfrm>
            <a:off x="542925" y="1447800"/>
            <a:ext cx="1016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a:lstStyle/>
          <a:p>
            <a:pPr eaLnBrk="0" fontAlgn="base" hangingPunct="0">
              <a:spcBef>
                <a:spcPct val="0%"/>
              </a:spcBef>
              <a:spcAft>
                <a:spcPct val="0%"/>
              </a:spcAft>
            </a:pPr>
            <a:endParaRPr lang="en-US" sz="2400">
              <a:solidFill>
                <a:srgbClr val="000000"/>
              </a:solidFill>
              <a:latin typeface="Times" pitchFamily="18" charset="0"/>
            </a:endParaRPr>
          </a:p>
        </p:txBody>
      </p:sp>
      <p:sp>
        <p:nvSpPr>
          <p:cNvPr id="25607" name="Text Box 7"/>
          <p:cNvSpPr txBox="1">
            <a:spLocks noChangeArrowheads="1"/>
          </p:cNvSpPr>
          <p:nvPr/>
        </p:nvSpPr>
        <p:spPr bwMode="auto">
          <a:xfrm>
            <a:off x="1143000" y="1560016"/>
            <a:ext cx="68580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marL="171450" indent="-171450" eaLnBrk="0" fontAlgn="base" hangingPunct="0">
              <a:spcBef>
                <a:spcPct val="0%"/>
              </a:spcBef>
              <a:spcAft>
                <a:spcPct val="0%"/>
              </a:spcAft>
              <a:buFont typeface="Arial" pitchFamily="34" charset="0"/>
              <a:buChar char="−"/>
            </a:pPr>
            <a:r>
              <a:rPr lang="en-US" sz="1100" dirty="0">
                <a:solidFill>
                  <a:srgbClr val="FF3300"/>
                </a:solidFill>
                <a:latin typeface="Arial" charset="0"/>
              </a:rPr>
              <a:t>Schulich BBAs and an MBA on three teams take top three spots in first annual </a:t>
            </a:r>
            <a:r>
              <a:rPr lang="en-US" sz="1100" dirty="0" err="1">
                <a:solidFill>
                  <a:srgbClr val="FF3300"/>
                </a:solidFill>
                <a:latin typeface="Arial" charset="0"/>
              </a:rPr>
              <a:t>Symcor</a:t>
            </a:r>
            <a:r>
              <a:rPr lang="en-US" sz="1100" dirty="0">
                <a:solidFill>
                  <a:srgbClr val="FF3300"/>
                </a:solidFill>
                <a:latin typeface="Arial" charset="0"/>
              </a:rPr>
              <a:t> Information Technology Management Case Competition sponsored by the Ryerson University Information Technology Management Student Association</a:t>
            </a:r>
          </a:p>
          <a:p>
            <a:pPr marL="171450" indent="-171450" eaLnBrk="0" fontAlgn="base" hangingPunct="0">
              <a:spcBef>
                <a:spcPct val="0%"/>
              </a:spcBef>
              <a:spcAft>
                <a:spcPct val="0%"/>
              </a:spcAft>
              <a:buFont typeface="Arial" pitchFamily="34" charset="0"/>
              <a:buChar char="−"/>
            </a:pPr>
            <a:r>
              <a:rPr lang="en-US" sz="1100" dirty="0">
                <a:solidFill>
                  <a:srgbClr val="FF3300"/>
                </a:solidFill>
                <a:latin typeface="Arial" charset="0"/>
              </a:rPr>
              <a:t>Two Schulich MBA students claim 1</a:t>
            </a:r>
            <a:r>
              <a:rPr lang="en-US" sz="1100" baseline="30%" dirty="0">
                <a:solidFill>
                  <a:srgbClr val="FF3300"/>
                </a:solidFill>
                <a:latin typeface="Arial" charset="0"/>
              </a:rPr>
              <a:t>st</a:t>
            </a:r>
            <a:r>
              <a:rPr lang="en-US" sz="1100" dirty="0">
                <a:solidFill>
                  <a:srgbClr val="FF3300"/>
                </a:solidFill>
                <a:latin typeface="Arial" charset="0"/>
              </a:rPr>
              <a:t>  and 3</a:t>
            </a:r>
            <a:r>
              <a:rPr lang="en-US" sz="1100" baseline="30%" dirty="0">
                <a:solidFill>
                  <a:srgbClr val="FF3300"/>
                </a:solidFill>
                <a:latin typeface="Arial" charset="0"/>
              </a:rPr>
              <a:t>rd</a:t>
            </a:r>
            <a:r>
              <a:rPr lang="en-US" sz="1100" dirty="0">
                <a:solidFill>
                  <a:srgbClr val="FF3300"/>
                </a:solidFill>
                <a:latin typeface="Arial" charset="0"/>
              </a:rPr>
              <a:t> place in the Ontario 2009 Real Estate Research Competition sponsored by Oxford Properties Group</a:t>
            </a:r>
          </a:p>
          <a:p>
            <a:pPr marL="171450" indent="-171450" eaLnBrk="0" fontAlgn="base" hangingPunct="0">
              <a:spcBef>
                <a:spcPct val="0%"/>
              </a:spcBef>
              <a:spcAft>
                <a:spcPct val="0%"/>
              </a:spcAft>
              <a:buFont typeface="Arial" pitchFamily="34" charset="0"/>
              <a:buChar char="−"/>
            </a:pPr>
            <a:r>
              <a:rPr lang="en-US" sz="1100" dirty="0">
                <a:solidFill>
                  <a:srgbClr val="FF3300"/>
                </a:solidFill>
                <a:latin typeface="Arial" charset="0"/>
              </a:rPr>
              <a:t>Fourth-year Schulich </a:t>
            </a:r>
            <a:r>
              <a:rPr lang="en-US" sz="1100" dirty="0" err="1">
                <a:solidFill>
                  <a:srgbClr val="FF3300"/>
                </a:solidFill>
                <a:latin typeface="Arial" charset="0"/>
              </a:rPr>
              <a:t>iBBA</a:t>
            </a:r>
            <a:r>
              <a:rPr lang="en-US" sz="1100" dirty="0">
                <a:solidFill>
                  <a:srgbClr val="FF3300"/>
                </a:solidFill>
                <a:latin typeface="Arial" charset="0"/>
              </a:rPr>
              <a:t> student takes 1</a:t>
            </a:r>
            <a:r>
              <a:rPr lang="en-US" sz="1100" baseline="30%" dirty="0">
                <a:solidFill>
                  <a:srgbClr val="FF3300"/>
                </a:solidFill>
                <a:latin typeface="Arial" charset="0"/>
              </a:rPr>
              <a:t>st</a:t>
            </a:r>
            <a:r>
              <a:rPr lang="en-US" sz="1100" dirty="0">
                <a:solidFill>
                  <a:srgbClr val="FF3300"/>
                </a:solidFill>
                <a:latin typeface="Arial" charset="0"/>
              </a:rPr>
              <a:t> place in the CGA Ontario Accounting Contest (Intermediate and Advanced Level category) </a:t>
            </a:r>
          </a:p>
          <a:p>
            <a:pPr marL="171450" indent="-171450" eaLnBrk="0" fontAlgn="base" hangingPunct="0">
              <a:spcBef>
                <a:spcPct val="0%"/>
              </a:spcBef>
              <a:spcAft>
                <a:spcPct val="0%"/>
              </a:spcAft>
              <a:buFont typeface="Arial" pitchFamily="34" charset="0"/>
              <a:buChar char="−"/>
            </a:pPr>
            <a:r>
              <a:rPr lang="en-US" sz="1100" dirty="0">
                <a:solidFill>
                  <a:srgbClr val="FF3300"/>
                </a:solidFill>
                <a:latin typeface="Arial" charset="0"/>
              </a:rPr>
              <a:t>Schulich undergraduate team places 2</a:t>
            </a:r>
            <a:r>
              <a:rPr lang="en-US" sz="1100" baseline="30%" dirty="0">
                <a:solidFill>
                  <a:srgbClr val="FF3300"/>
                </a:solidFill>
                <a:latin typeface="Arial" charset="0"/>
              </a:rPr>
              <a:t>nd</a:t>
            </a:r>
            <a:r>
              <a:rPr lang="en-US" sz="1100" dirty="0">
                <a:solidFill>
                  <a:srgbClr val="FF3300"/>
                </a:solidFill>
                <a:latin typeface="Arial" charset="0"/>
              </a:rPr>
              <a:t> in "Canada's Next Top Ad Exec" national finals (only 10 of 143 teams from 36 Canadian business schools invited to the finals) </a:t>
            </a:r>
          </a:p>
          <a:p>
            <a:pPr marL="171450" indent="-171450" eaLnBrk="0" fontAlgn="base" hangingPunct="0">
              <a:spcBef>
                <a:spcPct val="0%"/>
              </a:spcBef>
              <a:spcAft>
                <a:spcPct val="0%"/>
              </a:spcAft>
              <a:buFont typeface="Arial" pitchFamily="34" charset="0"/>
              <a:buChar char="−"/>
            </a:pPr>
            <a:r>
              <a:rPr lang="en-US" sz="1100" dirty="0">
                <a:solidFill>
                  <a:srgbClr val="FF3300"/>
                </a:solidFill>
                <a:latin typeface="Arial" charset="0"/>
              </a:rPr>
              <a:t>Schulich MBA team takes first place at 2009 Business Plan Competition sponsored by MBAs Without Borders Canada which matches MBAs with entrepreneurs in developing countries to develop business solutions for alleviating poverty </a:t>
            </a:r>
          </a:p>
          <a:p>
            <a:pPr marL="171450" indent="-171450" eaLnBrk="0" fontAlgn="base" hangingPunct="0">
              <a:spcBef>
                <a:spcPct val="0%"/>
              </a:spcBef>
              <a:spcAft>
                <a:spcPct val="0%"/>
              </a:spcAft>
              <a:buFont typeface="Arial" pitchFamily="34" charset="0"/>
              <a:buChar char="−"/>
            </a:pPr>
            <a:r>
              <a:rPr lang="en-US" sz="1100" dirty="0">
                <a:solidFill>
                  <a:srgbClr val="FF3300"/>
                </a:solidFill>
                <a:latin typeface="Arial" charset="0"/>
              </a:rPr>
              <a:t>Schulich MBA team takes 1</a:t>
            </a:r>
            <a:r>
              <a:rPr lang="en-US" sz="1100" baseline="30%" dirty="0">
                <a:solidFill>
                  <a:srgbClr val="FF3300"/>
                </a:solidFill>
                <a:latin typeface="Arial" charset="0"/>
              </a:rPr>
              <a:t>st</a:t>
            </a:r>
            <a:r>
              <a:rPr lang="en-US" sz="1100" dirty="0">
                <a:solidFill>
                  <a:srgbClr val="FF3300"/>
                </a:solidFill>
                <a:latin typeface="Arial" charset="0"/>
              </a:rPr>
              <a:t> place in Canadian Marketing Association (CMA) Direct Marketing Case Competition </a:t>
            </a:r>
          </a:p>
          <a:p>
            <a:pPr marL="171450" indent="-171450" eaLnBrk="0" fontAlgn="base" hangingPunct="0">
              <a:spcBef>
                <a:spcPct val="0%"/>
              </a:spcBef>
              <a:spcAft>
                <a:spcPct val="0%"/>
              </a:spcAft>
              <a:buFont typeface="Arial" pitchFamily="34" charset="0"/>
              <a:buChar char="−"/>
            </a:pPr>
            <a:r>
              <a:rPr lang="en-US" sz="1100" dirty="0">
                <a:solidFill>
                  <a:srgbClr val="FF3300"/>
                </a:solidFill>
                <a:latin typeface="Arial" charset="0"/>
              </a:rPr>
              <a:t>Second-place Schulich </a:t>
            </a:r>
            <a:r>
              <a:rPr lang="en-US" sz="1100" dirty="0" err="1">
                <a:solidFill>
                  <a:srgbClr val="FF3300"/>
                </a:solidFill>
                <a:latin typeface="Arial" charset="0"/>
              </a:rPr>
              <a:t>iBBA</a:t>
            </a:r>
            <a:r>
              <a:rPr lang="en-US" sz="1100" dirty="0">
                <a:solidFill>
                  <a:srgbClr val="FF3300"/>
                </a:solidFill>
                <a:latin typeface="Arial" charset="0"/>
              </a:rPr>
              <a:t> team only undergraduates in finals of national RBC "Next Great Innovator Challenge"</a:t>
            </a:r>
          </a:p>
          <a:p>
            <a:pPr marL="171450" indent="-171450" eaLnBrk="0" fontAlgn="base" hangingPunct="0">
              <a:spcBef>
                <a:spcPct val="0%"/>
              </a:spcBef>
              <a:spcAft>
                <a:spcPct val="0%"/>
              </a:spcAft>
              <a:buFont typeface="Arial" pitchFamily="34" charset="0"/>
              <a:buChar char="−"/>
            </a:pPr>
            <a:r>
              <a:rPr lang="en-US" sz="1100" dirty="0">
                <a:solidFill>
                  <a:srgbClr val="FF3300"/>
                </a:solidFill>
                <a:latin typeface="Arial" charset="0"/>
              </a:rPr>
              <a:t>Schulich BBA/</a:t>
            </a:r>
            <a:r>
              <a:rPr lang="en-US" sz="1100" dirty="0" err="1">
                <a:solidFill>
                  <a:srgbClr val="FF3300"/>
                </a:solidFill>
                <a:latin typeface="Arial" charset="0"/>
              </a:rPr>
              <a:t>iBBA</a:t>
            </a:r>
            <a:r>
              <a:rPr lang="en-US" sz="1100" dirty="0">
                <a:solidFill>
                  <a:srgbClr val="FF3300"/>
                </a:solidFill>
                <a:latin typeface="Arial" charset="0"/>
              </a:rPr>
              <a:t> team wins Financial Management Case Competition hosted by Ryerson University's Ted Rogers School of Management </a:t>
            </a:r>
          </a:p>
          <a:p>
            <a:pPr marL="171450" indent="-171450" eaLnBrk="0" fontAlgn="base" hangingPunct="0">
              <a:spcBef>
                <a:spcPct val="0%"/>
              </a:spcBef>
              <a:spcAft>
                <a:spcPct val="0%"/>
              </a:spcAft>
              <a:buFont typeface="Arial" pitchFamily="34" charset="0"/>
              <a:buChar char="−"/>
            </a:pPr>
            <a:r>
              <a:rPr lang="en-US" sz="1100" dirty="0">
                <a:solidFill>
                  <a:srgbClr val="FF3300"/>
                </a:solidFill>
                <a:latin typeface="Arial" charset="0"/>
              </a:rPr>
              <a:t>Schulich </a:t>
            </a:r>
            <a:r>
              <a:rPr lang="en-US" sz="1100" dirty="0" err="1">
                <a:solidFill>
                  <a:srgbClr val="FF3300"/>
                </a:solidFill>
                <a:latin typeface="Arial" charset="0"/>
              </a:rPr>
              <a:t>iBBA</a:t>
            </a:r>
            <a:r>
              <a:rPr lang="en-US" sz="1100" dirty="0">
                <a:solidFill>
                  <a:srgbClr val="FF3300"/>
                </a:solidFill>
                <a:latin typeface="Arial" charset="0"/>
              </a:rPr>
              <a:t> team takes 1</a:t>
            </a:r>
            <a:r>
              <a:rPr lang="en-US" sz="1100" baseline="30%" dirty="0">
                <a:solidFill>
                  <a:srgbClr val="FF3300"/>
                </a:solidFill>
                <a:latin typeface="Arial" charset="0"/>
              </a:rPr>
              <a:t>st</a:t>
            </a:r>
            <a:r>
              <a:rPr lang="en-US" sz="1100" dirty="0">
                <a:solidFill>
                  <a:srgbClr val="FF3300"/>
                </a:solidFill>
                <a:latin typeface="Arial" charset="0"/>
              </a:rPr>
              <a:t> place in </a:t>
            </a:r>
            <a:r>
              <a:rPr lang="en-US" sz="1100" dirty="0" err="1">
                <a:solidFill>
                  <a:srgbClr val="FF3300"/>
                </a:solidFill>
                <a:latin typeface="Arial" charset="0"/>
              </a:rPr>
              <a:t>L'Oréal</a:t>
            </a:r>
            <a:r>
              <a:rPr lang="en-US" sz="1100" dirty="0">
                <a:solidFill>
                  <a:srgbClr val="FF3300"/>
                </a:solidFill>
                <a:latin typeface="Arial" charset="0"/>
              </a:rPr>
              <a:t> "</a:t>
            </a:r>
            <a:r>
              <a:rPr lang="en-US" sz="1100" dirty="0" err="1">
                <a:solidFill>
                  <a:srgbClr val="FF3300"/>
                </a:solidFill>
                <a:latin typeface="Arial" charset="0"/>
              </a:rPr>
              <a:t>Brandstorm</a:t>
            </a:r>
            <a:r>
              <a:rPr lang="en-US" sz="1100" dirty="0">
                <a:solidFill>
                  <a:srgbClr val="FF3300"/>
                </a:solidFill>
                <a:latin typeface="Arial" charset="0"/>
              </a:rPr>
              <a:t>" Marketing Competition Canadian Final Schulich MBA teams places 1st in the 2009 </a:t>
            </a:r>
            <a:r>
              <a:rPr lang="en-US" sz="1100" dirty="0" err="1">
                <a:solidFill>
                  <a:srgbClr val="FF3300"/>
                </a:solidFill>
                <a:latin typeface="Arial" charset="0"/>
              </a:rPr>
              <a:t>L’Oréal</a:t>
            </a:r>
            <a:r>
              <a:rPr lang="en-US" sz="1100" dirty="0">
                <a:solidFill>
                  <a:srgbClr val="FF3300"/>
                </a:solidFill>
                <a:latin typeface="Arial" charset="0"/>
              </a:rPr>
              <a:t> E-</a:t>
            </a:r>
            <a:r>
              <a:rPr lang="en-US" sz="1100" dirty="0" err="1">
                <a:solidFill>
                  <a:srgbClr val="FF3300"/>
                </a:solidFill>
                <a:latin typeface="Arial" charset="0"/>
              </a:rPr>
              <a:t>Strat</a:t>
            </a:r>
            <a:r>
              <a:rPr lang="en-US" sz="1100" dirty="0">
                <a:solidFill>
                  <a:srgbClr val="FF3300"/>
                </a:solidFill>
                <a:latin typeface="Arial" charset="0"/>
              </a:rPr>
              <a:t> Challenge Canadian Final </a:t>
            </a:r>
          </a:p>
          <a:p>
            <a:pPr marL="171450" indent="-171450" eaLnBrk="0" fontAlgn="base" hangingPunct="0">
              <a:spcBef>
                <a:spcPct val="0%"/>
              </a:spcBef>
              <a:spcAft>
                <a:spcPct val="0%"/>
              </a:spcAft>
              <a:buFont typeface="Arial" pitchFamily="34" charset="0"/>
              <a:buChar char="−"/>
            </a:pPr>
            <a:r>
              <a:rPr lang="en-US" sz="1100" dirty="0">
                <a:solidFill>
                  <a:srgbClr val="FF3300"/>
                </a:solidFill>
                <a:latin typeface="Arial" charset="0"/>
              </a:rPr>
              <a:t>Schulich MBA student member of winning team in inaugural Advertising Week 2009 ad campaign competition sponsored by the Institute of Communications Agencies (ICA) which represents Canada’s communications and advertising agencies</a:t>
            </a:r>
          </a:p>
          <a:p>
            <a:pPr marL="171450" indent="-171450" eaLnBrk="0" fontAlgn="base" hangingPunct="0">
              <a:spcBef>
                <a:spcPct val="0%"/>
              </a:spcBef>
              <a:spcAft>
                <a:spcPct val="0%"/>
              </a:spcAft>
              <a:buFont typeface="Arial" pitchFamily="34" charset="0"/>
              <a:buChar char="−"/>
            </a:pPr>
            <a:r>
              <a:rPr lang="en-US" sz="1100" dirty="0">
                <a:solidFill>
                  <a:srgbClr val="FF3300"/>
                </a:solidFill>
                <a:latin typeface="Arial" charset="0"/>
              </a:rPr>
              <a:t>Schulich </a:t>
            </a:r>
            <a:r>
              <a:rPr lang="en-US" sz="1100" dirty="0" err="1">
                <a:solidFill>
                  <a:srgbClr val="FF3300"/>
                </a:solidFill>
                <a:latin typeface="Arial" charset="0"/>
              </a:rPr>
              <a:t>iBBA</a:t>
            </a:r>
            <a:r>
              <a:rPr lang="en-US" sz="1100" dirty="0">
                <a:solidFill>
                  <a:srgbClr val="FF3300"/>
                </a:solidFill>
                <a:latin typeface="Arial" charset="0"/>
              </a:rPr>
              <a:t> student places 1</a:t>
            </a:r>
            <a:r>
              <a:rPr lang="en-US" sz="1100" baseline="30%" dirty="0">
                <a:solidFill>
                  <a:srgbClr val="FF3300"/>
                </a:solidFill>
                <a:latin typeface="Arial" charset="0"/>
              </a:rPr>
              <a:t>st</a:t>
            </a:r>
            <a:r>
              <a:rPr lang="en-US" sz="1100" dirty="0">
                <a:solidFill>
                  <a:srgbClr val="FF3300"/>
                </a:solidFill>
                <a:latin typeface="Arial" charset="0"/>
              </a:rPr>
              <a:t> in 2009 Oxford Properties Research Competition</a:t>
            </a:r>
            <a:r>
              <a:rPr lang="en-US" sz="1100" dirty="0">
                <a:solidFill>
                  <a:srgbClr val="000000"/>
                </a:solidFill>
                <a:latin typeface="Arial" charset="0"/>
              </a:rPr>
              <a:t> </a:t>
            </a:r>
          </a:p>
        </p:txBody>
      </p:sp>
      <p:sp>
        <p:nvSpPr>
          <p:cNvPr id="11" name="Rectangle 3"/>
          <p:cNvSpPr>
            <a:spLocks noChangeArrowheads="1"/>
          </p:cNvSpPr>
          <p:nvPr/>
        </p:nvSpPr>
        <p:spPr bwMode="auto">
          <a:xfrm>
            <a:off x="20638" y="38100"/>
            <a:ext cx="7218362" cy="11906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fontAlgn="base">
              <a:spcBef>
                <a:spcPct val="0%"/>
              </a:spcBef>
              <a:spcAft>
                <a:spcPct val="0%"/>
              </a:spcAft>
            </a:pPr>
            <a:r>
              <a:rPr lang="en-US" sz="3200" b="1" dirty="0">
                <a:solidFill>
                  <a:srgbClr val="996633"/>
                </a:solidFill>
                <a:latin typeface="Arial Bold" charset="0"/>
              </a:rPr>
              <a:t>STRATEGIC RESPONSES</a:t>
            </a:r>
            <a:endParaRPr lang="en-US" sz="3200" dirty="0">
              <a:solidFill>
                <a:srgbClr val="000000"/>
              </a:solidFill>
              <a:latin typeface="Times" pitchFamily="18" charset="0"/>
            </a:endParaRPr>
          </a:p>
          <a:p>
            <a:pPr fontAlgn="base">
              <a:spcBef>
                <a:spcPct val="0%"/>
              </a:spcBef>
              <a:spcAft>
                <a:spcPct val="0%"/>
              </a:spcAft>
            </a:pPr>
            <a:endParaRPr lang="en-US" sz="2000" dirty="0">
              <a:solidFill>
                <a:srgbClr val="996633"/>
              </a:solidFill>
              <a:latin typeface="Arial Bold" charset="0"/>
            </a:endParaRPr>
          </a:p>
          <a:p>
            <a:pPr fontAlgn="base">
              <a:spcBef>
                <a:spcPct val="0%"/>
              </a:spcBef>
              <a:spcAft>
                <a:spcPct val="0%"/>
              </a:spcAft>
            </a:pPr>
            <a:r>
              <a:rPr lang="en-US" sz="2000" dirty="0">
                <a:solidFill>
                  <a:srgbClr val="996633"/>
                </a:solidFill>
                <a:latin typeface="Arial Bold" charset="0"/>
              </a:rPr>
              <a:t>Innovations &amp; Recognition</a:t>
            </a:r>
          </a:p>
        </p:txBody>
      </p:sp>
      <p:sp>
        <p:nvSpPr>
          <p:cNvPr id="10" name="Rectangle 9"/>
          <p:cNvSpPr>
            <a:spLocks noChangeArrowheads="1"/>
          </p:cNvSpPr>
          <p:nvPr/>
        </p:nvSpPr>
        <p:spPr bwMode="auto">
          <a:xfrm>
            <a:off x="676411" y="1611898"/>
            <a:ext cx="3141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r>
              <a:rPr lang="en-US" sz="1100" dirty="0">
                <a:solidFill>
                  <a:srgbClr val="000000"/>
                </a:solidFill>
              </a:rPr>
              <a:t>2009</a:t>
            </a:r>
            <a:endParaRPr lang="en-US" sz="2000" dirty="0">
              <a:solidFill>
                <a:srgbClr val="000000"/>
              </a:solidFill>
              <a:latin typeface="Times" pitchFamily="18" charset="0"/>
            </a:endParaRPr>
          </a:p>
        </p:txBody>
      </p:sp>
      <p:sp>
        <p:nvSpPr>
          <p:cNvPr id="12" name="Slide Number Placeholder 6"/>
          <p:cNvSpPr txBox="1">
            <a:spLocks/>
          </p:cNvSpPr>
          <p:nvPr/>
        </p:nvSpPr>
        <p:spPr bwMode="auto">
          <a:xfrm>
            <a:off x="6886575" y="60960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bg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4047C44-FD25-4A14-B21D-F3EAB8BC95D3}" type="slidenum">
              <a:rPr lang="en-US" sz="1200" smtClean="0">
                <a:solidFill>
                  <a:srgbClr val="808080"/>
                </a:solidFill>
                <a:latin typeface="Calibri" pitchFamily="34" charset="0"/>
                <a:cs typeface="Calibri" pitchFamily="34" charset="0"/>
              </a:rPr>
              <a:pPr>
                <a:defRPr/>
              </a:pPr>
              <a:t>11</a:t>
            </a:fld>
            <a:endParaRPr lang="en-US" sz="1200" dirty="0">
              <a:solidFill>
                <a:srgbClr val="808080"/>
              </a:solidFill>
              <a:latin typeface="Calibri" pitchFamily="34" charset="0"/>
              <a:cs typeface="Calibri" pitchFamily="34" charset="0"/>
            </a:endParaRPr>
          </a:p>
        </p:txBody>
      </p:sp>
      <p:grpSp>
        <p:nvGrpSpPr>
          <p:cNvPr id="13" name="Group 12"/>
          <p:cNvGrpSpPr/>
          <p:nvPr/>
        </p:nvGrpSpPr>
        <p:grpSpPr>
          <a:xfrm>
            <a:off x="228600" y="6241165"/>
            <a:ext cx="8686800" cy="400110"/>
            <a:chOff x="228600" y="6248400"/>
            <a:chExt cx="8686800" cy="400110"/>
          </a:xfrm>
        </p:grpSpPr>
        <p:sp>
          <p:nvSpPr>
            <p:cNvPr id="14" name="TextBox 13"/>
            <p:cNvSpPr txBox="1"/>
            <p:nvPr/>
          </p:nvSpPr>
          <p:spPr>
            <a:xfrm>
              <a:off x="228600" y="6248400"/>
              <a:ext cx="8686800" cy="400110"/>
            </a:xfrm>
            <a:prstGeom prst="rect">
              <a:avLst/>
            </a:prstGeom>
            <a:noFill/>
          </p:spPr>
          <p:txBody>
            <a:bodyPr wrap="square" rtlCol="0">
              <a:spAutoFit/>
            </a:bodyPr>
            <a:lstStyle/>
            <a:p>
              <a:pPr>
                <a:lnSpc>
                  <a:spcPts val="1200"/>
                </a:lnSpc>
              </a:pPr>
              <a:r>
                <a:rPr lang="en-US" sz="900" b="1" dirty="0">
                  <a:solidFill>
                    <a:prstClr val="black"/>
                  </a:solidFill>
                  <a:latin typeface="Arial" pitchFamily="34" charset="0"/>
                  <a:cs typeface="Arial" pitchFamily="34" charset="0"/>
                </a:rPr>
                <a:t>LEGEND</a:t>
              </a:r>
            </a:p>
            <a:p>
              <a:pPr>
                <a:lnSpc>
                  <a:spcPts val="1200"/>
                </a:lnSpc>
              </a:pPr>
              <a:r>
                <a:rPr lang="en-US" sz="900" b="1" dirty="0">
                  <a:solidFill>
                    <a:srgbClr val="132AD3"/>
                  </a:solidFill>
                  <a:latin typeface="Arial" pitchFamily="34" charset="0"/>
                  <a:cs typeface="Arial" pitchFamily="34" charset="0"/>
                </a:rPr>
                <a:t>Chairs/Professorships</a:t>
              </a:r>
              <a:r>
                <a:rPr lang="en-US" sz="900" b="1" dirty="0">
                  <a:solidFill>
                    <a:prstClr val="black"/>
                  </a:solidFill>
                  <a:latin typeface="Arial" pitchFamily="34" charset="0"/>
                  <a:cs typeface="Arial" pitchFamily="34" charset="0"/>
                </a:rPr>
                <a:t>	</a:t>
              </a:r>
              <a:r>
                <a:rPr lang="en-US" sz="900" b="1" dirty="0">
                  <a:solidFill>
                    <a:srgbClr val="00B050"/>
                  </a:solidFill>
                  <a:latin typeface="Arial" pitchFamily="34" charset="0"/>
                  <a:cs typeface="Arial" pitchFamily="34" charset="0"/>
                </a:rPr>
                <a:t>Faculty Achievement</a:t>
              </a:r>
              <a:r>
                <a:rPr lang="en-US" sz="900" b="1" dirty="0">
                  <a:solidFill>
                    <a:prstClr val="black"/>
                  </a:solidFill>
                  <a:latin typeface="Arial" pitchFamily="34" charset="0"/>
                  <a:cs typeface="Arial" pitchFamily="34" charset="0"/>
                </a:rPr>
                <a:t>	</a:t>
              </a:r>
              <a:r>
                <a:rPr lang="en-US" sz="900" b="1" dirty="0">
                  <a:solidFill>
                    <a:srgbClr val="FF0000"/>
                  </a:solidFill>
                  <a:latin typeface="Arial" pitchFamily="34" charset="0"/>
                  <a:cs typeface="Arial" pitchFamily="34" charset="0"/>
                </a:rPr>
                <a:t>Student Achievement</a:t>
              </a:r>
              <a:r>
                <a:rPr lang="en-US" sz="900" b="1" dirty="0">
                  <a:solidFill>
                    <a:prstClr val="black"/>
                  </a:solidFill>
                  <a:latin typeface="Arial" pitchFamily="34" charset="0"/>
                  <a:cs typeface="Arial" pitchFamily="34" charset="0"/>
                </a:rPr>
                <a:t>	</a:t>
              </a:r>
              <a:r>
                <a:rPr lang="en-US" sz="900" b="1" dirty="0">
                  <a:solidFill>
                    <a:srgbClr val="F79646">
                      <a:lumMod val="75%"/>
                    </a:srgbClr>
                  </a:solidFill>
                  <a:latin typeface="Arial" pitchFamily="34" charset="0"/>
                  <a:cs typeface="Arial" pitchFamily="34" charset="0"/>
                </a:rPr>
                <a:t>Alumni Achievement </a:t>
              </a:r>
              <a:r>
                <a:rPr lang="en-US" sz="900" b="1" dirty="0">
                  <a:solidFill>
                    <a:prstClr val="black"/>
                  </a:solidFill>
                  <a:latin typeface="Arial" pitchFamily="34" charset="0"/>
                  <a:cs typeface="Arial" pitchFamily="34" charset="0"/>
                </a:rPr>
                <a:t>	Initiatives</a:t>
              </a:r>
            </a:p>
          </p:txBody>
        </p:sp>
        <p:sp>
          <p:nvSpPr>
            <p:cNvPr id="15" name="Rectangle 14"/>
            <p:cNvSpPr/>
            <p:nvPr/>
          </p:nvSpPr>
          <p:spPr>
            <a:xfrm>
              <a:off x="1619450" y="6469075"/>
              <a:ext cx="115491" cy="100028"/>
            </a:xfrm>
            <a:prstGeom prst="rect">
              <a:avLst/>
            </a:prstGeom>
            <a:solidFill>
              <a:srgbClr val="132AD3"/>
            </a:solidFill>
            <a:ln>
              <a:solidFill>
                <a:srgbClr val="132AD3"/>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p:nvSpPr>
          <p:spPr>
            <a:xfrm>
              <a:off x="3362425" y="6469075"/>
              <a:ext cx="115491" cy="100028"/>
            </a:xfrm>
            <a:prstGeom prst="rect">
              <a:avLst/>
            </a:prstGeom>
            <a:solidFill>
              <a:srgbClr val="00B050"/>
            </a:solidFill>
            <a:ln>
              <a:solidFill>
                <a:srgbClr val="00B05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ectangle 16"/>
            <p:cNvSpPr/>
            <p:nvPr/>
          </p:nvSpPr>
          <p:spPr>
            <a:xfrm>
              <a:off x="5227748" y="6469075"/>
              <a:ext cx="115491" cy="100028"/>
            </a:xfrm>
            <a:prstGeom prst="rect">
              <a:avLst/>
            </a:prstGeom>
            <a:solidFill>
              <a:srgbClr val="FF0000"/>
            </a:solidFill>
            <a:ln>
              <a:solidFill>
                <a:srgbClr val="FF000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a:off x="7020025" y="6469075"/>
              <a:ext cx="115491" cy="100028"/>
            </a:xfrm>
            <a:prstGeom prst="rect">
              <a:avLst/>
            </a:prstGeom>
            <a:solidFill>
              <a:srgbClr val="F09C06"/>
            </a:solidFill>
            <a:ln>
              <a:solidFill>
                <a:srgbClr val="F09C06"/>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ectangle 18"/>
            <p:cNvSpPr/>
            <p:nvPr/>
          </p:nvSpPr>
          <p:spPr>
            <a:xfrm>
              <a:off x="8222365" y="6469075"/>
              <a:ext cx="115491" cy="100028"/>
            </a:xfrm>
            <a:prstGeom prst="rect">
              <a:avLst/>
            </a:prstGeom>
            <a:solidFill>
              <a:schemeClr val="tx1"/>
            </a:solidFill>
            <a:ln>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646225192"/>
      </p:ext>
    </p:extLst>
  </p:cSld>
  <p:clrMapOvr>
    <a:masterClrMapping/>
  </p:clrMapOvr>
  <p:transition/>
</p:sld>
</file>

<file path=ppt/slides/slide1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6629" name="AutoShape 4"/>
          <p:cNvSpPr>
            <a:spLocks noChangeAspect="1" noChangeArrowheads="1" noTextEdit="1"/>
          </p:cNvSpPr>
          <p:nvPr/>
        </p:nvSpPr>
        <p:spPr bwMode="auto">
          <a:xfrm>
            <a:off x="542925" y="1447800"/>
            <a:ext cx="1016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a:lstStyle/>
          <a:p>
            <a:pPr eaLnBrk="0" fontAlgn="base" hangingPunct="0">
              <a:spcBef>
                <a:spcPct val="0%"/>
              </a:spcBef>
              <a:spcAft>
                <a:spcPct val="0%"/>
              </a:spcAft>
            </a:pPr>
            <a:endParaRPr lang="en-US" sz="2400">
              <a:solidFill>
                <a:srgbClr val="000000"/>
              </a:solidFill>
              <a:latin typeface="Times" pitchFamily="18" charset="0"/>
            </a:endParaRPr>
          </a:p>
        </p:txBody>
      </p:sp>
      <p:sp>
        <p:nvSpPr>
          <p:cNvPr id="26630" name="Rectangle 7"/>
          <p:cNvSpPr>
            <a:spLocks noChangeArrowheads="1"/>
          </p:cNvSpPr>
          <p:nvPr/>
        </p:nvSpPr>
        <p:spPr bwMode="auto">
          <a:xfrm>
            <a:off x="676411" y="3381750"/>
            <a:ext cx="3141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r>
              <a:rPr lang="en-US" sz="1100" dirty="0">
                <a:solidFill>
                  <a:srgbClr val="000000"/>
                </a:solidFill>
              </a:rPr>
              <a:t>2010</a:t>
            </a:r>
            <a:endParaRPr lang="en-US" sz="2000" dirty="0">
              <a:solidFill>
                <a:srgbClr val="000000"/>
              </a:solidFill>
              <a:latin typeface="Times" pitchFamily="18" charset="0"/>
            </a:endParaRPr>
          </a:p>
        </p:txBody>
      </p:sp>
      <p:sp>
        <p:nvSpPr>
          <p:cNvPr id="26631" name="Text Box 8"/>
          <p:cNvSpPr txBox="1">
            <a:spLocks noChangeArrowheads="1"/>
          </p:cNvSpPr>
          <p:nvPr/>
        </p:nvSpPr>
        <p:spPr bwMode="auto">
          <a:xfrm>
            <a:off x="1050925" y="3334125"/>
            <a:ext cx="6858000" cy="2292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marL="171450" indent="-171450" eaLnBrk="0" fontAlgn="base" hangingPunct="0">
              <a:spcBef>
                <a:spcPct val="0%"/>
              </a:spcBef>
              <a:spcAft>
                <a:spcPct val="0%"/>
              </a:spcAft>
              <a:buFont typeface="Arial" pitchFamily="34" charset="0"/>
              <a:buChar char="−"/>
            </a:pPr>
            <a:r>
              <a:rPr lang="en-US" sz="1100" dirty="0">
                <a:solidFill>
                  <a:srgbClr val="000000"/>
                </a:solidFill>
                <a:latin typeface="Arial" charset="0"/>
              </a:rPr>
              <a:t>Schulich hosts Inaugural Thomas J. Bata Lecture Series on Responsible Capitalism featuring </a:t>
            </a:r>
            <a:r>
              <a:rPr lang="en-US" sz="1100" dirty="0" err="1">
                <a:solidFill>
                  <a:srgbClr val="000000"/>
                </a:solidFill>
                <a:latin typeface="Arial" charset="0"/>
              </a:rPr>
              <a:t>Ratan</a:t>
            </a:r>
            <a:r>
              <a:rPr lang="en-US" sz="1100" dirty="0">
                <a:solidFill>
                  <a:srgbClr val="000000"/>
                </a:solidFill>
                <a:latin typeface="Arial" charset="0"/>
              </a:rPr>
              <a:t> Tata, Chairman of Tata Sons Limited</a:t>
            </a:r>
          </a:p>
          <a:p>
            <a:pPr marL="171450" indent="-171450" eaLnBrk="0" fontAlgn="base" hangingPunct="0">
              <a:spcBef>
                <a:spcPct val="0%"/>
              </a:spcBef>
              <a:spcAft>
                <a:spcPct val="0%"/>
              </a:spcAft>
              <a:buFont typeface="Arial" pitchFamily="34" charset="0"/>
              <a:buChar char="−"/>
            </a:pPr>
            <a:r>
              <a:rPr lang="en-US" sz="1100" dirty="0">
                <a:solidFill>
                  <a:srgbClr val="000000"/>
                </a:solidFill>
                <a:latin typeface="Arial" charset="0"/>
              </a:rPr>
              <a:t>Schulich launches sleek new redeveloped web site to strengthen School’s brand, provide up-to date news and features, and link to social media sites</a:t>
            </a:r>
          </a:p>
          <a:p>
            <a:pPr marL="171450" indent="-171450" eaLnBrk="0" fontAlgn="base" hangingPunct="0">
              <a:spcBef>
                <a:spcPct val="0%"/>
              </a:spcBef>
              <a:spcAft>
                <a:spcPct val="0%"/>
              </a:spcAft>
              <a:buFont typeface="Arial" pitchFamily="34" charset="0"/>
              <a:buChar char="−"/>
            </a:pPr>
            <a:r>
              <a:rPr lang="en-US" sz="1100" dirty="0">
                <a:solidFill>
                  <a:srgbClr val="000000"/>
                </a:solidFill>
                <a:latin typeface="Arial" charset="0"/>
              </a:rPr>
              <a:t>Schulich and GMR Group sign Memorandum of Understanding to create a Schulich campus in India pending passage of the Foreign Education Institutions Bill and approval by the Boards of York University and GMR Group</a:t>
            </a:r>
          </a:p>
          <a:p>
            <a:pPr marL="171450" indent="-171450" eaLnBrk="0" fontAlgn="base" hangingPunct="0">
              <a:spcBef>
                <a:spcPct val="0%"/>
              </a:spcBef>
              <a:spcAft>
                <a:spcPct val="0%"/>
              </a:spcAft>
              <a:buFont typeface="Arial" pitchFamily="34" charset="0"/>
              <a:buChar char="−"/>
            </a:pPr>
            <a:r>
              <a:rPr lang="en-US" sz="1100" dirty="0">
                <a:solidFill>
                  <a:srgbClr val="000000"/>
                </a:solidFill>
                <a:latin typeface="Arial" charset="0"/>
              </a:rPr>
              <a:t>Schulich India MBA Program inaugurated in Mumbai</a:t>
            </a:r>
          </a:p>
          <a:p>
            <a:pPr marL="171450" indent="-171450" eaLnBrk="0" fontAlgn="base" hangingPunct="0">
              <a:spcBef>
                <a:spcPct val="0%"/>
              </a:spcBef>
              <a:spcAft>
                <a:spcPct val="0%"/>
              </a:spcAft>
              <a:buFont typeface="Arial" pitchFamily="34" charset="0"/>
              <a:buChar char="−"/>
            </a:pPr>
            <a:r>
              <a:rPr lang="en-US" sz="1100" dirty="0" err="1">
                <a:solidFill>
                  <a:srgbClr val="009900"/>
                </a:solidFill>
                <a:latin typeface="Arial" charset="0"/>
              </a:rPr>
              <a:t>Kee</a:t>
            </a:r>
            <a:r>
              <a:rPr lang="en-US" sz="1100" dirty="0">
                <a:solidFill>
                  <a:srgbClr val="009900"/>
                </a:solidFill>
                <a:latin typeface="Arial" charset="0"/>
              </a:rPr>
              <a:t>-Hong </a:t>
            </a:r>
            <a:r>
              <a:rPr lang="en-US" sz="1100" dirty="0" err="1">
                <a:solidFill>
                  <a:srgbClr val="009900"/>
                </a:solidFill>
                <a:latin typeface="Arial" charset="0"/>
              </a:rPr>
              <a:t>Bae</a:t>
            </a:r>
            <a:r>
              <a:rPr lang="en-US" sz="1100" dirty="0">
                <a:solidFill>
                  <a:srgbClr val="009900"/>
                </a:solidFill>
                <a:latin typeface="Arial" charset="0"/>
              </a:rPr>
              <a:t>, Professor of Finance and co-author, win Best Paper Award at Financial Management Association’s annual meeting </a:t>
            </a:r>
          </a:p>
          <a:p>
            <a:pPr marL="171450" indent="-171450" eaLnBrk="0" fontAlgn="base" hangingPunct="0">
              <a:spcBef>
                <a:spcPct val="0%"/>
              </a:spcBef>
              <a:spcAft>
                <a:spcPct val="0%"/>
              </a:spcAft>
              <a:buFont typeface="Arial" pitchFamily="34" charset="0"/>
              <a:buChar char="−"/>
            </a:pPr>
            <a:r>
              <a:rPr lang="en-US" sz="1100" dirty="0">
                <a:solidFill>
                  <a:srgbClr val="009900"/>
                </a:solidFill>
                <a:latin typeface="Arial" charset="0"/>
              </a:rPr>
              <a:t>Matthias Kipping, Professor of Policy and Chair in Business History, is named by the journal </a:t>
            </a:r>
            <a:r>
              <a:rPr lang="en-US" sz="1100" i="1" dirty="0">
                <a:solidFill>
                  <a:srgbClr val="009900"/>
                </a:solidFill>
                <a:latin typeface="Arial" charset="0"/>
              </a:rPr>
              <a:t>Management and Organizational History</a:t>
            </a:r>
            <a:r>
              <a:rPr lang="en-US" sz="1100" dirty="0">
                <a:solidFill>
                  <a:srgbClr val="009900"/>
                </a:solidFill>
                <a:latin typeface="Arial" charset="0"/>
              </a:rPr>
              <a:t> as having the ten most cited articles in </a:t>
            </a:r>
            <a:r>
              <a:rPr lang="en-US" sz="1100" i="1" dirty="0">
                <a:solidFill>
                  <a:srgbClr val="009900"/>
                </a:solidFill>
                <a:latin typeface="Arial" charset="0"/>
              </a:rPr>
              <a:t>Business History Review </a:t>
            </a:r>
            <a:r>
              <a:rPr lang="en-US" sz="1100" dirty="0">
                <a:solidFill>
                  <a:srgbClr val="009900"/>
                </a:solidFill>
                <a:latin typeface="Arial" charset="0"/>
              </a:rPr>
              <a:t>and </a:t>
            </a:r>
            <a:r>
              <a:rPr lang="en-US" sz="1100" i="1" dirty="0">
                <a:solidFill>
                  <a:srgbClr val="009900"/>
                </a:solidFill>
                <a:latin typeface="Arial" charset="0"/>
              </a:rPr>
              <a:t>Business History </a:t>
            </a:r>
            <a:r>
              <a:rPr lang="en-US" sz="1100" dirty="0">
                <a:solidFill>
                  <a:srgbClr val="009900"/>
                </a:solidFill>
                <a:latin typeface="Arial" charset="0"/>
              </a:rPr>
              <a:t>between 1990 and 2000</a:t>
            </a:r>
          </a:p>
        </p:txBody>
      </p:sp>
      <p:sp>
        <p:nvSpPr>
          <p:cNvPr id="26632" name="Rectangle 9"/>
          <p:cNvSpPr>
            <a:spLocks noChangeArrowheads="1"/>
          </p:cNvSpPr>
          <p:nvPr/>
        </p:nvSpPr>
        <p:spPr bwMode="auto">
          <a:xfrm>
            <a:off x="676411" y="1659523"/>
            <a:ext cx="3141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r>
              <a:rPr lang="en-US" sz="1100" dirty="0">
                <a:solidFill>
                  <a:srgbClr val="000000"/>
                </a:solidFill>
              </a:rPr>
              <a:t>2009</a:t>
            </a:r>
            <a:endParaRPr lang="en-US" sz="2000" dirty="0">
              <a:solidFill>
                <a:srgbClr val="000000"/>
              </a:solidFill>
              <a:latin typeface="Times" pitchFamily="18" charset="0"/>
            </a:endParaRPr>
          </a:p>
        </p:txBody>
      </p:sp>
      <p:sp>
        <p:nvSpPr>
          <p:cNvPr id="26633" name="Text Box 10"/>
          <p:cNvSpPr txBox="1">
            <a:spLocks noChangeArrowheads="1"/>
          </p:cNvSpPr>
          <p:nvPr/>
        </p:nvSpPr>
        <p:spPr bwMode="auto">
          <a:xfrm>
            <a:off x="1050925" y="1626602"/>
            <a:ext cx="6858000"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marL="171450" indent="-171450" eaLnBrk="0" fontAlgn="base" hangingPunct="0">
              <a:spcBef>
                <a:spcPct val="0%"/>
              </a:spcBef>
              <a:spcAft>
                <a:spcPct val="0%"/>
              </a:spcAft>
              <a:buFont typeface="Arial" pitchFamily="34" charset="0"/>
              <a:buChar char="−"/>
            </a:pPr>
            <a:r>
              <a:rPr lang="en-US" sz="1100" dirty="0">
                <a:solidFill>
                  <a:srgbClr val="FF9933"/>
                </a:solidFill>
                <a:latin typeface="Arial" charset="0"/>
              </a:rPr>
              <a:t>John </a:t>
            </a:r>
            <a:r>
              <a:rPr lang="en-US" sz="1100" dirty="0" err="1">
                <a:solidFill>
                  <a:srgbClr val="FF9933"/>
                </a:solidFill>
                <a:latin typeface="Arial" charset="0"/>
              </a:rPr>
              <a:t>Hunkin</a:t>
            </a:r>
            <a:r>
              <a:rPr lang="en-US" sz="1100" dirty="0">
                <a:solidFill>
                  <a:srgbClr val="FF9933"/>
                </a:solidFill>
                <a:latin typeface="Arial" charset="0"/>
              </a:rPr>
              <a:t> (MBA ’69, Hon LLD ’04), Chair of the Dean’s Advisory Council and retired Chairman and CEO of CIBC, receives Greater Toronto Chapter of the Association of Fundraising Professionals of Canada award for 2009 Outstanding Volunteer of the Year </a:t>
            </a:r>
          </a:p>
          <a:p>
            <a:pPr marL="171450" indent="-171450" eaLnBrk="0" fontAlgn="base" hangingPunct="0">
              <a:spcBef>
                <a:spcPct val="0%"/>
              </a:spcBef>
              <a:spcAft>
                <a:spcPct val="0%"/>
              </a:spcAft>
              <a:buFont typeface="Arial" pitchFamily="34" charset="0"/>
              <a:buChar char="−"/>
            </a:pPr>
            <a:r>
              <a:rPr lang="en-US" sz="1100" dirty="0">
                <a:solidFill>
                  <a:srgbClr val="FF9933"/>
                </a:solidFill>
                <a:latin typeface="Arial" charset="0"/>
              </a:rPr>
              <a:t>Tom Jenkins (MBA ’87), Executive Chairman and Chief Strategy Officer of Open Text Corporation, is named 2008 Winner of the Ontario Ernst &amp; Young Entrepreneur of the Year Award</a:t>
            </a:r>
          </a:p>
          <a:p>
            <a:pPr marL="171450" indent="-171450" eaLnBrk="0" fontAlgn="base" hangingPunct="0">
              <a:spcBef>
                <a:spcPct val="0%"/>
              </a:spcBef>
              <a:spcAft>
                <a:spcPct val="0%"/>
              </a:spcAft>
              <a:buFont typeface="Arial" pitchFamily="34" charset="0"/>
              <a:buChar char="−"/>
            </a:pPr>
            <a:r>
              <a:rPr lang="en-US" sz="1100" dirty="0">
                <a:solidFill>
                  <a:srgbClr val="FF9933"/>
                </a:solidFill>
                <a:latin typeface="Arial" charset="0"/>
              </a:rPr>
              <a:t>Colleen Johnston (BBA ’82), Group Head Finance and Chief Financial officer at TD Bank Financial Group, is named the country’s “Best CFO” by </a:t>
            </a:r>
            <a:r>
              <a:rPr lang="en-US" sz="1100" i="1" dirty="0">
                <a:solidFill>
                  <a:srgbClr val="FF9933"/>
                </a:solidFill>
                <a:latin typeface="Arial" charset="0"/>
              </a:rPr>
              <a:t>Canadian Business </a:t>
            </a:r>
            <a:r>
              <a:rPr lang="en-US" sz="1100" dirty="0">
                <a:solidFill>
                  <a:srgbClr val="FF9933"/>
                </a:solidFill>
                <a:latin typeface="Arial" charset="0"/>
              </a:rPr>
              <a:t>magazine</a:t>
            </a:r>
          </a:p>
          <a:p>
            <a:pPr marL="171450" indent="-171450" eaLnBrk="0" fontAlgn="base" hangingPunct="0">
              <a:spcBef>
                <a:spcPct val="0%"/>
              </a:spcBef>
              <a:spcAft>
                <a:spcPct val="0%"/>
              </a:spcAft>
              <a:buFont typeface="Arial" pitchFamily="34" charset="0"/>
              <a:buChar char="−"/>
            </a:pPr>
            <a:r>
              <a:rPr lang="en-US" sz="1100" dirty="0">
                <a:solidFill>
                  <a:srgbClr val="FF9933"/>
                </a:solidFill>
                <a:latin typeface="Arial" charset="0"/>
              </a:rPr>
              <a:t>Jerome Dwight (MBA ’05), President &amp; CEO, BNY Trust Company of Canada, a subsidiary of The Bank of New York Mellon, is named to Canadian 2009 </a:t>
            </a:r>
            <a:r>
              <a:rPr lang="en-US" sz="1100" i="1" dirty="0">
                <a:solidFill>
                  <a:srgbClr val="FF9933"/>
                </a:solidFill>
                <a:latin typeface="Arial" charset="0"/>
              </a:rPr>
              <a:t>Top 40 Under 40 </a:t>
            </a:r>
            <a:r>
              <a:rPr lang="en-US" sz="1100" dirty="0">
                <a:solidFill>
                  <a:srgbClr val="FF9933"/>
                </a:solidFill>
                <a:latin typeface="Arial" charset="0"/>
              </a:rPr>
              <a:t>list</a:t>
            </a:r>
            <a:r>
              <a:rPr lang="en-US" sz="1100" dirty="0">
                <a:solidFill>
                  <a:srgbClr val="FF6600"/>
                </a:solidFill>
                <a:latin typeface="Arial" charset="0"/>
              </a:rPr>
              <a:t> </a:t>
            </a:r>
          </a:p>
        </p:txBody>
      </p:sp>
      <p:sp>
        <p:nvSpPr>
          <p:cNvPr id="13" name="Rectangle 3"/>
          <p:cNvSpPr>
            <a:spLocks noChangeArrowheads="1"/>
          </p:cNvSpPr>
          <p:nvPr/>
        </p:nvSpPr>
        <p:spPr bwMode="auto">
          <a:xfrm>
            <a:off x="20638" y="38100"/>
            <a:ext cx="7218362" cy="11906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fontAlgn="base">
              <a:spcBef>
                <a:spcPct val="0%"/>
              </a:spcBef>
              <a:spcAft>
                <a:spcPct val="0%"/>
              </a:spcAft>
            </a:pPr>
            <a:r>
              <a:rPr lang="en-US" sz="3200" b="1" dirty="0">
                <a:solidFill>
                  <a:srgbClr val="996633"/>
                </a:solidFill>
                <a:latin typeface="Arial Bold" charset="0"/>
              </a:rPr>
              <a:t>STRATEGIC RESPONSES</a:t>
            </a:r>
            <a:endParaRPr lang="en-US" sz="3200" dirty="0">
              <a:solidFill>
                <a:srgbClr val="000000"/>
              </a:solidFill>
              <a:latin typeface="Times" pitchFamily="18" charset="0"/>
            </a:endParaRPr>
          </a:p>
          <a:p>
            <a:pPr fontAlgn="base">
              <a:spcBef>
                <a:spcPct val="0%"/>
              </a:spcBef>
              <a:spcAft>
                <a:spcPct val="0%"/>
              </a:spcAft>
            </a:pPr>
            <a:endParaRPr lang="en-US" sz="2000" dirty="0">
              <a:solidFill>
                <a:srgbClr val="996633"/>
              </a:solidFill>
              <a:latin typeface="Arial Bold" charset="0"/>
            </a:endParaRPr>
          </a:p>
          <a:p>
            <a:pPr fontAlgn="base">
              <a:spcBef>
                <a:spcPct val="0%"/>
              </a:spcBef>
              <a:spcAft>
                <a:spcPct val="0%"/>
              </a:spcAft>
            </a:pPr>
            <a:r>
              <a:rPr lang="en-US" sz="2000" dirty="0">
                <a:solidFill>
                  <a:srgbClr val="996633"/>
                </a:solidFill>
                <a:latin typeface="Arial Bold" charset="0"/>
              </a:rPr>
              <a:t>Innovations &amp; Recognition</a:t>
            </a:r>
          </a:p>
        </p:txBody>
      </p:sp>
      <p:sp>
        <p:nvSpPr>
          <p:cNvPr id="12" name="Slide Number Placeholder 6"/>
          <p:cNvSpPr txBox="1">
            <a:spLocks/>
          </p:cNvSpPr>
          <p:nvPr/>
        </p:nvSpPr>
        <p:spPr bwMode="auto">
          <a:xfrm>
            <a:off x="6886575" y="60960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bg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4047C44-FD25-4A14-B21D-F3EAB8BC95D3}" type="slidenum">
              <a:rPr lang="en-US" sz="1200" smtClean="0">
                <a:solidFill>
                  <a:srgbClr val="808080"/>
                </a:solidFill>
                <a:latin typeface="Calibri" pitchFamily="34" charset="0"/>
                <a:cs typeface="Calibri" pitchFamily="34" charset="0"/>
              </a:rPr>
              <a:pPr>
                <a:defRPr/>
              </a:pPr>
              <a:t>12</a:t>
            </a:fld>
            <a:endParaRPr lang="en-US" sz="1200" dirty="0">
              <a:solidFill>
                <a:srgbClr val="808080"/>
              </a:solidFill>
              <a:latin typeface="Calibri" pitchFamily="34" charset="0"/>
              <a:cs typeface="Calibri" pitchFamily="34" charset="0"/>
            </a:endParaRPr>
          </a:p>
        </p:txBody>
      </p:sp>
      <p:grpSp>
        <p:nvGrpSpPr>
          <p:cNvPr id="14" name="Group 13"/>
          <p:cNvGrpSpPr/>
          <p:nvPr/>
        </p:nvGrpSpPr>
        <p:grpSpPr>
          <a:xfrm>
            <a:off x="228600" y="6241165"/>
            <a:ext cx="8686800" cy="400110"/>
            <a:chOff x="228600" y="6248400"/>
            <a:chExt cx="8686800" cy="400110"/>
          </a:xfrm>
        </p:grpSpPr>
        <p:sp>
          <p:nvSpPr>
            <p:cNvPr id="15" name="TextBox 14"/>
            <p:cNvSpPr txBox="1"/>
            <p:nvPr/>
          </p:nvSpPr>
          <p:spPr>
            <a:xfrm>
              <a:off x="228600" y="6248400"/>
              <a:ext cx="8686800" cy="400110"/>
            </a:xfrm>
            <a:prstGeom prst="rect">
              <a:avLst/>
            </a:prstGeom>
            <a:noFill/>
          </p:spPr>
          <p:txBody>
            <a:bodyPr wrap="square" rtlCol="0">
              <a:spAutoFit/>
            </a:bodyPr>
            <a:lstStyle/>
            <a:p>
              <a:pPr>
                <a:lnSpc>
                  <a:spcPts val="1200"/>
                </a:lnSpc>
              </a:pPr>
              <a:r>
                <a:rPr lang="en-US" sz="900" b="1" dirty="0">
                  <a:solidFill>
                    <a:prstClr val="black"/>
                  </a:solidFill>
                  <a:latin typeface="Arial" pitchFamily="34" charset="0"/>
                  <a:cs typeface="Arial" pitchFamily="34" charset="0"/>
                </a:rPr>
                <a:t>LEGEND</a:t>
              </a:r>
            </a:p>
            <a:p>
              <a:pPr>
                <a:lnSpc>
                  <a:spcPts val="1200"/>
                </a:lnSpc>
              </a:pPr>
              <a:r>
                <a:rPr lang="en-US" sz="900" b="1" dirty="0">
                  <a:solidFill>
                    <a:srgbClr val="132AD3"/>
                  </a:solidFill>
                  <a:latin typeface="Arial" pitchFamily="34" charset="0"/>
                  <a:cs typeface="Arial" pitchFamily="34" charset="0"/>
                </a:rPr>
                <a:t>Chairs/Professorships</a:t>
              </a:r>
              <a:r>
                <a:rPr lang="en-US" sz="900" b="1" dirty="0">
                  <a:solidFill>
                    <a:prstClr val="black"/>
                  </a:solidFill>
                  <a:latin typeface="Arial" pitchFamily="34" charset="0"/>
                  <a:cs typeface="Arial" pitchFamily="34" charset="0"/>
                </a:rPr>
                <a:t>	</a:t>
              </a:r>
              <a:r>
                <a:rPr lang="en-US" sz="900" b="1" dirty="0">
                  <a:solidFill>
                    <a:srgbClr val="00B050"/>
                  </a:solidFill>
                  <a:latin typeface="Arial" pitchFamily="34" charset="0"/>
                  <a:cs typeface="Arial" pitchFamily="34" charset="0"/>
                </a:rPr>
                <a:t>Faculty Achievement</a:t>
              </a:r>
              <a:r>
                <a:rPr lang="en-US" sz="900" b="1" dirty="0">
                  <a:solidFill>
                    <a:prstClr val="black"/>
                  </a:solidFill>
                  <a:latin typeface="Arial" pitchFamily="34" charset="0"/>
                  <a:cs typeface="Arial" pitchFamily="34" charset="0"/>
                </a:rPr>
                <a:t>	</a:t>
              </a:r>
              <a:r>
                <a:rPr lang="en-US" sz="900" b="1" dirty="0">
                  <a:solidFill>
                    <a:srgbClr val="FF0000"/>
                  </a:solidFill>
                  <a:latin typeface="Arial" pitchFamily="34" charset="0"/>
                  <a:cs typeface="Arial" pitchFamily="34" charset="0"/>
                </a:rPr>
                <a:t>Student Achievement</a:t>
              </a:r>
              <a:r>
                <a:rPr lang="en-US" sz="900" b="1" dirty="0">
                  <a:solidFill>
                    <a:prstClr val="black"/>
                  </a:solidFill>
                  <a:latin typeface="Arial" pitchFamily="34" charset="0"/>
                  <a:cs typeface="Arial" pitchFamily="34" charset="0"/>
                </a:rPr>
                <a:t>	</a:t>
              </a:r>
              <a:r>
                <a:rPr lang="en-US" sz="900" b="1" dirty="0">
                  <a:solidFill>
                    <a:srgbClr val="F79646">
                      <a:lumMod val="75%"/>
                    </a:srgbClr>
                  </a:solidFill>
                  <a:latin typeface="Arial" pitchFamily="34" charset="0"/>
                  <a:cs typeface="Arial" pitchFamily="34" charset="0"/>
                </a:rPr>
                <a:t>Alumni Achievement </a:t>
              </a:r>
              <a:r>
                <a:rPr lang="en-US" sz="900" b="1" dirty="0">
                  <a:solidFill>
                    <a:prstClr val="black"/>
                  </a:solidFill>
                  <a:latin typeface="Arial" pitchFamily="34" charset="0"/>
                  <a:cs typeface="Arial" pitchFamily="34" charset="0"/>
                </a:rPr>
                <a:t>	Initiatives</a:t>
              </a:r>
            </a:p>
          </p:txBody>
        </p:sp>
        <p:sp>
          <p:nvSpPr>
            <p:cNvPr id="16" name="Rectangle 15"/>
            <p:cNvSpPr/>
            <p:nvPr/>
          </p:nvSpPr>
          <p:spPr>
            <a:xfrm>
              <a:off x="1619450" y="6469075"/>
              <a:ext cx="115491" cy="100028"/>
            </a:xfrm>
            <a:prstGeom prst="rect">
              <a:avLst/>
            </a:prstGeom>
            <a:solidFill>
              <a:srgbClr val="132AD3"/>
            </a:solidFill>
            <a:ln>
              <a:solidFill>
                <a:srgbClr val="132AD3"/>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ectangle 16"/>
            <p:cNvSpPr/>
            <p:nvPr/>
          </p:nvSpPr>
          <p:spPr>
            <a:xfrm>
              <a:off x="3362425" y="6469075"/>
              <a:ext cx="115491" cy="100028"/>
            </a:xfrm>
            <a:prstGeom prst="rect">
              <a:avLst/>
            </a:prstGeom>
            <a:solidFill>
              <a:srgbClr val="00B050"/>
            </a:solidFill>
            <a:ln>
              <a:solidFill>
                <a:srgbClr val="00B05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a:off x="5227748" y="6469075"/>
              <a:ext cx="115491" cy="100028"/>
            </a:xfrm>
            <a:prstGeom prst="rect">
              <a:avLst/>
            </a:prstGeom>
            <a:solidFill>
              <a:srgbClr val="FF0000"/>
            </a:solidFill>
            <a:ln>
              <a:solidFill>
                <a:srgbClr val="FF000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ectangle 18"/>
            <p:cNvSpPr/>
            <p:nvPr/>
          </p:nvSpPr>
          <p:spPr>
            <a:xfrm>
              <a:off x="7020025" y="6469075"/>
              <a:ext cx="115491" cy="100028"/>
            </a:xfrm>
            <a:prstGeom prst="rect">
              <a:avLst/>
            </a:prstGeom>
            <a:solidFill>
              <a:srgbClr val="F09C06"/>
            </a:solidFill>
            <a:ln>
              <a:solidFill>
                <a:srgbClr val="F09C06"/>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ectangle 19"/>
            <p:cNvSpPr/>
            <p:nvPr/>
          </p:nvSpPr>
          <p:spPr>
            <a:xfrm>
              <a:off x="8222365" y="6469075"/>
              <a:ext cx="115491" cy="100028"/>
            </a:xfrm>
            <a:prstGeom prst="rect">
              <a:avLst/>
            </a:prstGeom>
            <a:solidFill>
              <a:schemeClr val="tx1"/>
            </a:solidFill>
            <a:ln>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815959522"/>
      </p:ext>
    </p:extLst>
  </p:cSld>
  <p:clrMapOvr>
    <a:masterClrMapping/>
  </p:clrMapOvr>
  <p:transition/>
</p:sld>
</file>

<file path=ppt/slides/slide1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7653" name="AutoShape 4"/>
          <p:cNvSpPr>
            <a:spLocks noChangeAspect="1" noChangeArrowheads="1" noTextEdit="1"/>
          </p:cNvSpPr>
          <p:nvPr/>
        </p:nvSpPr>
        <p:spPr bwMode="auto">
          <a:xfrm>
            <a:off x="542925" y="1447800"/>
            <a:ext cx="1016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a:lstStyle/>
          <a:p>
            <a:pPr eaLnBrk="0" fontAlgn="base" hangingPunct="0">
              <a:spcBef>
                <a:spcPct val="0%"/>
              </a:spcBef>
              <a:spcAft>
                <a:spcPct val="0%"/>
              </a:spcAft>
            </a:pPr>
            <a:endParaRPr lang="en-US" sz="2400">
              <a:solidFill>
                <a:srgbClr val="000000"/>
              </a:solidFill>
              <a:latin typeface="Times" pitchFamily="18" charset="0"/>
            </a:endParaRPr>
          </a:p>
        </p:txBody>
      </p:sp>
      <p:sp>
        <p:nvSpPr>
          <p:cNvPr id="27655" name="Text Box 7"/>
          <p:cNvSpPr txBox="1">
            <a:spLocks noChangeArrowheads="1"/>
          </p:cNvSpPr>
          <p:nvPr/>
        </p:nvSpPr>
        <p:spPr bwMode="auto">
          <a:xfrm>
            <a:off x="1019425" y="1457325"/>
            <a:ext cx="6858000"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marL="171450" indent="-171450" eaLnBrk="0" fontAlgn="base" hangingPunct="0">
              <a:spcBef>
                <a:spcPct val="0%"/>
              </a:spcBef>
              <a:spcAft>
                <a:spcPct val="0%"/>
              </a:spcAft>
              <a:buFont typeface="Arial" pitchFamily="34" charset="0"/>
              <a:buChar char="−"/>
            </a:pPr>
            <a:r>
              <a:rPr lang="en-US" sz="1100" dirty="0">
                <a:solidFill>
                  <a:srgbClr val="FF3300"/>
                </a:solidFill>
                <a:latin typeface="Arial" charset="0"/>
              </a:rPr>
              <a:t>Schulich BBA team places 1st in national finals of the 2010 RBC Next Great Innovator Challenge defeating over 100 teams from across Canada</a:t>
            </a:r>
          </a:p>
          <a:p>
            <a:pPr marL="171450" indent="-171450" eaLnBrk="0" fontAlgn="base" hangingPunct="0">
              <a:spcBef>
                <a:spcPct val="0%"/>
              </a:spcBef>
              <a:spcAft>
                <a:spcPct val="0%"/>
              </a:spcAft>
              <a:buFont typeface="Arial" pitchFamily="34" charset="0"/>
              <a:buChar char="−"/>
            </a:pPr>
            <a:r>
              <a:rPr lang="en-US" sz="1100" dirty="0">
                <a:solidFill>
                  <a:srgbClr val="FF3300"/>
                </a:solidFill>
                <a:latin typeface="Arial" charset="0"/>
              </a:rPr>
              <a:t>Schulich team of BBAs and </a:t>
            </a:r>
            <a:r>
              <a:rPr lang="en-US" sz="1100" dirty="0" err="1">
                <a:solidFill>
                  <a:srgbClr val="FF3300"/>
                </a:solidFill>
                <a:latin typeface="Arial" charset="0"/>
              </a:rPr>
              <a:t>iBBAs</a:t>
            </a:r>
            <a:r>
              <a:rPr lang="en-US" sz="1100" dirty="0">
                <a:solidFill>
                  <a:srgbClr val="FF3300"/>
                </a:solidFill>
                <a:latin typeface="Arial" charset="0"/>
              </a:rPr>
              <a:t> places 3rd in the world after Harvard and Stanford in Harvard University “Pitch for Change” Business Plan Competition which featured MBA teams primarily </a:t>
            </a:r>
          </a:p>
          <a:p>
            <a:pPr marL="171450" indent="-171450" eaLnBrk="0" fontAlgn="base" hangingPunct="0">
              <a:spcBef>
                <a:spcPct val="0%"/>
              </a:spcBef>
              <a:spcAft>
                <a:spcPct val="0%"/>
              </a:spcAft>
              <a:buFont typeface="Arial" pitchFamily="34" charset="0"/>
              <a:buChar char="−"/>
            </a:pPr>
            <a:r>
              <a:rPr lang="en-US" sz="1100" dirty="0">
                <a:solidFill>
                  <a:srgbClr val="FF3300"/>
                </a:solidFill>
                <a:latin typeface="Arial" charset="0"/>
              </a:rPr>
              <a:t>Schulich undergraduate teams place 1st, 2nd and 3rd in Inaugural Edward Jones Case Competition which included financial, accounting, HR and marketing components</a:t>
            </a:r>
          </a:p>
          <a:p>
            <a:pPr marL="171450" indent="-171450" eaLnBrk="0" fontAlgn="base" hangingPunct="0">
              <a:spcBef>
                <a:spcPct val="0%"/>
              </a:spcBef>
              <a:spcAft>
                <a:spcPct val="0%"/>
              </a:spcAft>
              <a:buFont typeface="Arial" pitchFamily="34" charset="0"/>
              <a:buChar char="−"/>
            </a:pPr>
            <a:r>
              <a:rPr lang="en-US" sz="1100" dirty="0">
                <a:solidFill>
                  <a:srgbClr val="FF3300"/>
                </a:solidFill>
                <a:latin typeface="Arial" charset="0"/>
              </a:rPr>
              <a:t>Schulich MBA students place 1st and 3rd in the national </a:t>
            </a:r>
            <a:r>
              <a:rPr lang="en-US" sz="1100" dirty="0" err="1">
                <a:solidFill>
                  <a:srgbClr val="FF3300"/>
                </a:solidFill>
                <a:latin typeface="Arial" charset="0"/>
              </a:rPr>
              <a:t>REALpac</a:t>
            </a:r>
            <a:r>
              <a:rPr lang="en-US" sz="1100" dirty="0">
                <a:solidFill>
                  <a:srgbClr val="FF3300"/>
                </a:solidFill>
                <a:latin typeface="Arial" charset="0"/>
              </a:rPr>
              <a:t> Real Estate Stock Picking Challenge</a:t>
            </a:r>
          </a:p>
          <a:p>
            <a:pPr marL="171450" indent="-171450" eaLnBrk="0" fontAlgn="base" hangingPunct="0">
              <a:spcBef>
                <a:spcPct val="0%"/>
              </a:spcBef>
              <a:spcAft>
                <a:spcPct val="0%"/>
              </a:spcAft>
              <a:buFont typeface="Arial" pitchFamily="34" charset="0"/>
              <a:buChar char="−"/>
            </a:pPr>
            <a:r>
              <a:rPr lang="en-US" sz="1100" dirty="0">
                <a:solidFill>
                  <a:srgbClr val="FF3300"/>
                </a:solidFill>
                <a:latin typeface="Arial" charset="0"/>
              </a:rPr>
              <a:t>Schulich team wins National MBA Games in multi-faceted competition against Canada’s top MBA programs, placing 1st in the key Academics category </a:t>
            </a:r>
          </a:p>
          <a:p>
            <a:pPr marL="171450" indent="-171450" eaLnBrk="0" fontAlgn="base" hangingPunct="0">
              <a:spcBef>
                <a:spcPct val="0%"/>
              </a:spcBef>
              <a:spcAft>
                <a:spcPct val="0%"/>
              </a:spcAft>
              <a:buFont typeface="Arial" pitchFamily="34" charset="0"/>
              <a:buChar char="−"/>
            </a:pPr>
            <a:r>
              <a:rPr lang="en-US" sz="1100" dirty="0">
                <a:solidFill>
                  <a:srgbClr val="FF3300"/>
                </a:solidFill>
                <a:latin typeface="Arial" charset="0"/>
              </a:rPr>
              <a:t>Schulich </a:t>
            </a:r>
            <a:r>
              <a:rPr lang="en-US" sz="1100" dirty="0" err="1">
                <a:solidFill>
                  <a:srgbClr val="FF3300"/>
                </a:solidFill>
                <a:latin typeface="Arial" charset="0"/>
              </a:rPr>
              <a:t>iBBA</a:t>
            </a:r>
            <a:r>
              <a:rPr lang="en-US" sz="1100" dirty="0">
                <a:solidFill>
                  <a:srgbClr val="FF3300"/>
                </a:solidFill>
                <a:latin typeface="Arial" charset="0"/>
              </a:rPr>
              <a:t> student places first in 2010 Oxford Properties Research Competition </a:t>
            </a:r>
          </a:p>
          <a:p>
            <a:pPr marL="171450" indent="-171450" eaLnBrk="0" fontAlgn="base" hangingPunct="0">
              <a:spcBef>
                <a:spcPct val="0%"/>
              </a:spcBef>
              <a:spcAft>
                <a:spcPct val="0%"/>
              </a:spcAft>
              <a:buFont typeface="Arial" pitchFamily="34" charset="0"/>
              <a:buChar char="−"/>
            </a:pPr>
            <a:r>
              <a:rPr lang="en-US" sz="1100" dirty="0">
                <a:solidFill>
                  <a:srgbClr val="FF3300"/>
                </a:solidFill>
                <a:latin typeface="Arial" charset="0"/>
              </a:rPr>
              <a:t>Schulich </a:t>
            </a:r>
            <a:r>
              <a:rPr lang="en-US" sz="1100" dirty="0" err="1">
                <a:solidFill>
                  <a:srgbClr val="FF3300"/>
                </a:solidFill>
                <a:latin typeface="Arial" charset="0"/>
              </a:rPr>
              <a:t>iBBA</a:t>
            </a:r>
            <a:r>
              <a:rPr lang="en-US" sz="1100" dirty="0">
                <a:solidFill>
                  <a:srgbClr val="FF3300"/>
                </a:solidFill>
                <a:latin typeface="Arial" charset="0"/>
              </a:rPr>
              <a:t> teams place 1</a:t>
            </a:r>
            <a:r>
              <a:rPr lang="en-US" sz="1100" baseline="30%" dirty="0">
                <a:solidFill>
                  <a:srgbClr val="FF3300"/>
                </a:solidFill>
                <a:latin typeface="Arial" charset="0"/>
              </a:rPr>
              <a:t>st</a:t>
            </a:r>
            <a:r>
              <a:rPr lang="en-US" sz="1100" dirty="0">
                <a:solidFill>
                  <a:srgbClr val="FF3300"/>
                </a:solidFill>
                <a:latin typeface="Arial" charset="0"/>
              </a:rPr>
              <a:t>  and 2</a:t>
            </a:r>
            <a:r>
              <a:rPr lang="en-US" sz="1100" baseline="30%" dirty="0">
                <a:solidFill>
                  <a:srgbClr val="FF3300"/>
                </a:solidFill>
                <a:latin typeface="Arial" charset="0"/>
              </a:rPr>
              <a:t>nd</a:t>
            </a:r>
            <a:r>
              <a:rPr lang="en-US" sz="1100" dirty="0">
                <a:solidFill>
                  <a:srgbClr val="FF3300"/>
                </a:solidFill>
                <a:latin typeface="Arial" charset="0"/>
              </a:rPr>
              <a:t> in the Canadian  Final </a:t>
            </a:r>
            <a:r>
              <a:rPr lang="en-US" sz="1100" dirty="0" err="1">
                <a:solidFill>
                  <a:srgbClr val="FF3300"/>
                </a:solidFill>
                <a:latin typeface="Arial" charset="0"/>
              </a:rPr>
              <a:t>L'Oréal</a:t>
            </a:r>
            <a:r>
              <a:rPr lang="en-US" sz="1100" dirty="0">
                <a:solidFill>
                  <a:srgbClr val="FF3300"/>
                </a:solidFill>
                <a:latin typeface="Arial" charset="0"/>
              </a:rPr>
              <a:t> "</a:t>
            </a:r>
            <a:r>
              <a:rPr lang="en-US" sz="1100" dirty="0" err="1">
                <a:solidFill>
                  <a:srgbClr val="FF3300"/>
                </a:solidFill>
                <a:latin typeface="Arial" charset="0"/>
              </a:rPr>
              <a:t>Brandstorm</a:t>
            </a:r>
            <a:r>
              <a:rPr lang="en-US" sz="1100" dirty="0">
                <a:solidFill>
                  <a:srgbClr val="FF3300"/>
                </a:solidFill>
                <a:latin typeface="Arial" charset="0"/>
              </a:rPr>
              <a:t>" Marketing Competition.  Winning Schulich team represented Canada in the Global Finals held in Paris in June.</a:t>
            </a:r>
          </a:p>
          <a:p>
            <a:pPr marL="171450" indent="-171450" eaLnBrk="0" fontAlgn="base" hangingPunct="0">
              <a:spcBef>
                <a:spcPct val="0%"/>
              </a:spcBef>
              <a:spcAft>
                <a:spcPct val="0%"/>
              </a:spcAft>
              <a:buFont typeface="Arial" pitchFamily="34" charset="0"/>
              <a:buChar char="−"/>
            </a:pPr>
            <a:r>
              <a:rPr lang="en-US" sz="1100" dirty="0">
                <a:solidFill>
                  <a:srgbClr val="FF9933"/>
                </a:solidFill>
                <a:latin typeface="Arial" charset="0"/>
              </a:rPr>
              <a:t>Edmund Ho (BBA ’78) was elected Vice Chairman of the National Committee of the Chinese People's Political Consultative Conference (CPPCC), the country's top political advisory body </a:t>
            </a:r>
          </a:p>
          <a:p>
            <a:pPr eaLnBrk="0" fontAlgn="base" hangingPunct="0">
              <a:spcBef>
                <a:spcPct val="0%"/>
              </a:spcBef>
              <a:spcAft>
                <a:spcPct val="0%"/>
              </a:spcAft>
            </a:pPr>
            <a:endParaRPr lang="en-US" sz="1100" b="1" dirty="0">
              <a:solidFill>
                <a:srgbClr val="FF9933"/>
              </a:solidFill>
              <a:latin typeface="Arial" charset="0"/>
            </a:endParaRPr>
          </a:p>
        </p:txBody>
      </p:sp>
      <p:sp>
        <p:nvSpPr>
          <p:cNvPr id="11" name="Rectangle 3"/>
          <p:cNvSpPr>
            <a:spLocks noChangeArrowheads="1"/>
          </p:cNvSpPr>
          <p:nvPr/>
        </p:nvSpPr>
        <p:spPr bwMode="auto">
          <a:xfrm>
            <a:off x="20638" y="38100"/>
            <a:ext cx="7218362" cy="11906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fontAlgn="base">
              <a:spcBef>
                <a:spcPct val="0%"/>
              </a:spcBef>
              <a:spcAft>
                <a:spcPct val="0%"/>
              </a:spcAft>
            </a:pPr>
            <a:r>
              <a:rPr lang="en-US" sz="3200" b="1" dirty="0">
                <a:solidFill>
                  <a:srgbClr val="996633"/>
                </a:solidFill>
                <a:latin typeface="Arial Bold" charset="0"/>
              </a:rPr>
              <a:t>STRATEGIC RESPONSES</a:t>
            </a:r>
            <a:endParaRPr lang="en-US" sz="3200" dirty="0">
              <a:solidFill>
                <a:srgbClr val="000000"/>
              </a:solidFill>
              <a:latin typeface="Times" pitchFamily="18" charset="0"/>
            </a:endParaRPr>
          </a:p>
          <a:p>
            <a:pPr fontAlgn="base">
              <a:spcBef>
                <a:spcPct val="0%"/>
              </a:spcBef>
              <a:spcAft>
                <a:spcPct val="0%"/>
              </a:spcAft>
            </a:pPr>
            <a:endParaRPr lang="en-US" sz="2000" dirty="0">
              <a:solidFill>
                <a:srgbClr val="996633"/>
              </a:solidFill>
              <a:latin typeface="Arial Bold" charset="0"/>
            </a:endParaRPr>
          </a:p>
          <a:p>
            <a:pPr fontAlgn="base">
              <a:spcBef>
                <a:spcPct val="0%"/>
              </a:spcBef>
              <a:spcAft>
                <a:spcPct val="0%"/>
              </a:spcAft>
            </a:pPr>
            <a:r>
              <a:rPr lang="en-US" sz="2000" dirty="0">
                <a:solidFill>
                  <a:srgbClr val="996633"/>
                </a:solidFill>
                <a:latin typeface="Arial Bold" charset="0"/>
              </a:rPr>
              <a:t>Innovations &amp; Recognition</a:t>
            </a:r>
          </a:p>
        </p:txBody>
      </p:sp>
      <p:sp>
        <p:nvSpPr>
          <p:cNvPr id="10" name="Rectangle 6"/>
          <p:cNvSpPr>
            <a:spLocks noChangeArrowheads="1"/>
          </p:cNvSpPr>
          <p:nvPr/>
        </p:nvSpPr>
        <p:spPr bwMode="auto">
          <a:xfrm>
            <a:off x="609600" y="1497498"/>
            <a:ext cx="3141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r>
              <a:rPr lang="en-US" sz="1100" dirty="0">
                <a:solidFill>
                  <a:srgbClr val="000000"/>
                </a:solidFill>
              </a:rPr>
              <a:t>2010</a:t>
            </a:r>
            <a:endParaRPr lang="en-US" sz="2400" dirty="0">
              <a:solidFill>
                <a:srgbClr val="000000"/>
              </a:solidFill>
              <a:latin typeface="Times" pitchFamily="18" charset="0"/>
            </a:endParaRPr>
          </a:p>
        </p:txBody>
      </p:sp>
      <p:sp>
        <p:nvSpPr>
          <p:cNvPr id="12" name="Slide Number Placeholder 6"/>
          <p:cNvSpPr txBox="1">
            <a:spLocks/>
          </p:cNvSpPr>
          <p:nvPr/>
        </p:nvSpPr>
        <p:spPr bwMode="auto">
          <a:xfrm>
            <a:off x="6886575" y="60960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bg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4047C44-FD25-4A14-B21D-F3EAB8BC95D3}" type="slidenum">
              <a:rPr lang="en-US" sz="1200" smtClean="0">
                <a:solidFill>
                  <a:srgbClr val="808080"/>
                </a:solidFill>
                <a:latin typeface="Calibri" pitchFamily="34" charset="0"/>
                <a:cs typeface="Calibri" pitchFamily="34" charset="0"/>
              </a:rPr>
              <a:pPr>
                <a:defRPr/>
              </a:pPr>
              <a:t>13</a:t>
            </a:fld>
            <a:endParaRPr lang="en-US" sz="1200" dirty="0">
              <a:solidFill>
                <a:srgbClr val="808080"/>
              </a:solidFill>
              <a:latin typeface="Calibri" pitchFamily="34" charset="0"/>
              <a:cs typeface="Calibri" pitchFamily="34" charset="0"/>
            </a:endParaRPr>
          </a:p>
        </p:txBody>
      </p:sp>
      <p:grpSp>
        <p:nvGrpSpPr>
          <p:cNvPr id="13" name="Group 12"/>
          <p:cNvGrpSpPr/>
          <p:nvPr/>
        </p:nvGrpSpPr>
        <p:grpSpPr>
          <a:xfrm>
            <a:off x="228600" y="6241165"/>
            <a:ext cx="8686800" cy="400110"/>
            <a:chOff x="228600" y="6248400"/>
            <a:chExt cx="8686800" cy="400110"/>
          </a:xfrm>
        </p:grpSpPr>
        <p:sp>
          <p:nvSpPr>
            <p:cNvPr id="14" name="TextBox 13"/>
            <p:cNvSpPr txBox="1"/>
            <p:nvPr/>
          </p:nvSpPr>
          <p:spPr>
            <a:xfrm>
              <a:off x="228600" y="6248400"/>
              <a:ext cx="8686800" cy="400110"/>
            </a:xfrm>
            <a:prstGeom prst="rect">
              <a:avLst/>
            </a:prstGeom>
            <a:noFill/>
          </p:spPr>
          <p:txBody>
            <a:bodyPr wrap="square" rtlCol="0">
              <a:spAutoFit/>
            </a:bodyPr>
            <a:lstStyle/>
            <a:p>
              <a:pPr>
                <a:lnSpc>
                  <a:spcPts val="1200"/>
                </a:lnSpc>
              </a:pPr>
              <a:r>
                <a:rPr lang="en-US" sz="900" b="1" dirty="0">
                  <a:solidFill>
                    <a:prstClr val="black"/>
                  </a:solidFill>
                  <a:latin typeface="Arial" pitchFamily="34" charset="0"/>
                  <a:cs typeface="Arial" pitchFamily="34" charset="0"/>
                </a:rPr>
                <a:t>LEGEND</a:t>
              </a:r>
            </a:p>
            <a:p>
              <a:pPr>
                <a:lnSpc>
                  <a:spcPts val="1200"/>
                </a:lnSpc>
              </a:pPr>
              <a:r>
                <a:rPr lang="en-US" sz="900" b="1" dirty="0">
                  <a:solidFill>
                    <a:srgbClr val="132AD3"/>
                  </a:solidFill>
                  <a:latin typeface="Arial" pitchFamily="34" charset="0"/>
                  <a:cs typeface="Arial" pitchFamily="34" charset="0"/>
                </a:rPr>
                <a:t>Chairs/Professorships</a:t>
              </a:r>
              <a:r>
                <a:rPr lang="en-US" sz="900" b="1" dirty="0">
                  <a:solidFill>
                    <a:prstClr val="black"/>
                  </a:solidFill>
                  <a:latin typeface="Arial" pitchFamily="34" charset="0"/>
                  <a:cs typeface="Arial" pitchFamily="34" charset="0"/>
                </a:rPr>
                <a:t>	</a:t>
              </a:r>
              <a:r>
                <a:rPr lang="en-US" sz="900" b="1" dirty="0">
                  <a:solidFill>
                    <a:srgbClr val="00B050"/>
                  </a:solidFill>
                  <a:latin typeface="Arial" pitchFamily="34" charset="0"/>
                  <a:cs typeface="Arial" pitchFamily="34" charset="0"/>
                </a:rPr>
                <a:t>Faculty Achievement</a:t>
              </a:r>
              <a:r>
                <a:rPr lang="en-US" sz="900" b="1" dirty="0">
                  <a:solidFill>
                    <a:prstClr val="black"/>
                  </a:solidFill>
                  <a:latin typeface="Arial" pitchFamily="34" charset="0"/>
                  <a:cs typeface="Arial" pitchFamily="34" charset="0"/>
                </a:rPr>
                <a:t>	</a:t>
              </a:r>
              <a:r>
                <a:rPr lang="en-US" sz="900" b="1" dirty="0">
                  <a:solidFill>
                    <a:srgbClr val="FF0000"/>
                  </a:solidFill>
                  <a:latin typeface="Arial" pitchFamily="34" charset="0"/>
                  <a:cs typeface="Arial" pitchFamily="34" charset="0"/>
                </a:rPr>
                <a:t>Student Achievement</a:t>
              </a:r>
              <a:r>
                <a:rPr lang="en-US" sz="900" b="1" dirty="0">
                  <a:solidFill>
                    <a:prstClr val="black"/>
                  </a:solidFill>
                  <a:latin typeface="Arial" pitchFamily="34" charset="0"/>
                  <a:cs typeface="Arial" pitchFamily="34" charset="0"/>
                </a:rPr>
                <a:t>	</a:t>
              </a:r>
              <a:r>
                <a:rPr lang="en-US" sz="900" b="1" dirty="0">
                  <a:solidFill>
                    <a:srgbClr val="F79646">
                      <a:lumMod val="75%"/>
                    </a:srgbClr>
                  </a:solidFill>
                  <a:latin typeface="Arial" pitchFamily="34" charset="0"/>
                  <a:cs typeface="Arial" pitchFamily="34" charset="0"/>
                </a:rPr>
                <a:t>Alumni Achievement </a:t>
              </a:r>
              <a:r>
                <a:rPr lang="en-US" sz="900" b="1" dirty="0">
                  <a:solidFill>
                    <a:prstClr val="black"/>
                  </a:solidFill>
                  <a:latin typeface="Arial" pitchFamily="34" charset="0"/>
                  <a:cs typeface="Arial" pitchFamily="34" charset="0"/>
                </a:rPr>
                <a:t>	Initiatives</a:t>
              </a:r>
            </a:p>
          </p:txBody>
        </p:sp>
        <p:sp>
          <p:nvSpPr>
            <p:cNvPr id="15" name="Rectangle 14"/>
            <p:cNvSpPr/>
            <p:nvPr/>
          </p:nvSpPr>
          <p:spPr>
            <a:xfrm>
              <a:off x="1619450" y="6469075"/>
              <a:ext cx="115491" cy="100028"/>
            </a:xfrm>
            <a:prstGeom prst="rect">
              <a:avLst/>
            </a:prstGeom>
            <a:solidFill>
              <a:srgbClr val="132AD3"/>
            </a:solidFill>
            <a:ln>
              <a:solidFill>
                <a:srgbClr val="132AD3"/>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p:nvSpPr>
          <p:spPr>
            <a:xfrm>
              <a:off x="3362425" y="6469075"/>
              <a:ext cx="115491" cy="100028"/>
            </a:xfrm>
            <a:prstGeom prst="rect">
              <a:avLst/>
            </a:prstGeom>
            <a:solidFill>
              <a:srgbClr val="00B050"/>
            </a:solidFill>
            <a:ln>
              <a:solidFill>
                <a:srgbClr val="00B05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ectangle 16"/>
            <p:cNvSpPr/>
            <p:nvPr/>
          </p:nvSpPr>
          <p:spPr>
            <a:xfrm>
              <a:off x="5227748" y="6469075"/>
              <a:ext cx="115491" cy="100028"/>
            </a:xfrm>
            <a:prstGeom prst="rect">
              <a:avLst/>
            </a:prstGeom>
            <a:solidFill>
              <a:srgbClr val="FF0000"/>
            </a:solidFill>
            <a:ln>
              <a:solidFill>
                <a:srgbClr val="FF000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a:off x="7020025" y="6469075"/>
              <a:ext cx="115491" cy="100028"/>
            </a:xfrm>
            <a:prstGeom prst="rect">
              <a:avLst/>
            </a:prstGeom>
            <a:solidFill>
              <a:srgbClr val="F09C06"/>
            </a:solidFill>
            <a:ln>
              <a:solidFill>
                <a:srgbClr val="F09C06"/>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ectangle 18"/>
            <p:cNvSpPr/>
            <p:nvPr/>
          </p:nvSpPr>
          <p:spPr>
            <a:xfrm>
              <a:off x="8222365" y="6469075"/>
              <a:ext cx="115491" cy="100028"/>
            </a:xfrm>
            <a:prstGeom prst="rect">
              <a:avLst/>
            </a:prstGeom>
            <a:solidFill>
              <a:schemeClr val="tx1"/>
            </a:solidFill>
            <a:ln>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2892390949"/>
      </p:ext>
    </p:extLst>
  </p:cSld>
  <p:clrMapOvr>
    <a:masterClrMapping/>
  </p:clrMapOvr>
  <p:transition/>
</p:sld>
</file>

<file path=ppt/slides/slide1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1" name="Rectangle 3"/>
          <p:cNvSpPr>
            <a:spLocks noChangeArrowheads="1"/>
          </p:cNvSpPr>
          <p:nvPr/>
        </p:nvSpPr>
        <p:spPr bwMode="auto">
          <a:xfrm>
            <a:off x="20638" y="38100"/>
            <a:ext cx="7218362" cy="11906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fontAlgn="base">
              <a:spcBef>
                <a:spcPct val="0%"/>
              </a:spcBef>
              <a:spcAft>
                <a:spcPct val="0%"/>
              </a:spcAft>
            </a:pPr>
            <a:r>
              <a:rPr lang="en-US" sz="3200" b="1" dirty="0">
                <a:solidFill>
                  <a:srgbClr val="996633"/>
                </a:solidFill>
                <a:latin typeface="Arial Bold" charset="0"/>
              </a:rPr>
              <a:t>STRATEGIC RESPONSES</a:t>
            </a:r>
            <a:endParaRPr lang="en-US" sz="3200" dirty="0">
              <a:solidFill>
                <a:srgbClr val="000000"/>
              </a:solidFill>
              <a:latin typeface="Times" pitchFamily="18" charset="0"/>
            </a:endParaRPr>
          </a:p>
          <a:p>
            <a:pPr fontAlgn="base">
              <a:spcBef>
                <a:spcPct val="0%"/>
              </a:spcBef>
              <a:spcAft>
                <a:spcPct val="0%"/>
              </a:spcAft>
            </a:pPr>
            <a:endParaRPr lang="en-US" sz="2000" dirty="0">
              <a:solidFill>
                <a:srgbClr val="996633"/>
              </a:solidFill>
              <a:latin typeface="Arial Bold" charset="0"/>
            </a:endParaRPr>
          </a:p>
          <a:p>
            <a:pPr fontAlgn="base">
              <a:spcBef>
                <a:spcPct val="0%"/>
              </a:spcBef>
              <a:spcAft>
                <a:spcPct val="0%"/>
              </a:spcAft>
            </a:pPr>
            <a:r>
              <a:rPr lang="en-US" sz="2000" dirty="0">
                <a:solidFill>
                  <a:srgbClr val="996633"/>
                </a:solidFill>
                <a:latin typeface="Arial Bold" charset="0"/>
              </a:rPr>
              <a:t>Innovations &amp; Recognition</a:t>
            </a:r>
          </a:p>
        </p:txBody>
      </p:sp>
      <p:sp>
        <p:nvSpPr>
          <p:cNvPr id="10" name="Rectangle 6"/>
          <p:cNvSpPr>
            <a:spLocks noChangeArrowheads="1"/>
          </p:cNvSpPr>
          <p:nvPr/>
        </p:nvSpPr>
        <p:spPr bwMode="auto">
          <a:xfrm>
            <a:off x="609600" y="1497498"/>
            <a:ext cx="3141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r>
              <a:rPr lang="en-US" sz="1100" dirty="0">
                <a:solidFill>
                  <a:srgbClr val="000000"/>
                </a:solidFill>
              </a:rPr>
              <a:t>2010</a:t>
            </a:r>
            <a:endParaRPr lang="en-US" sz="2400" dirty="0">
              <a:solidFill>
                <a:srgbClr val="000000"/>
              </a:solidFill>
              <a:latin typeface="Times" pitchFamily="18" charset="0"/>
            </a:endParaRPr>
          </a:p>
        </p:txBody>
      </p:sp>
      <p:sp>
        <p:nvSpPr>
          <p:cNvPr id="2" name="TextBox 1"/>
          <p:cNvSpPr txBox="1"/>
          <p:nvPr/>
        </p:nvSpPr>
        <p:spPr>
          <a:xfrm>
            <a:off x="976108" y="1448786"/>
            <a:ext cx="7010400" cy="3308598"/>
          </a:xfrm>
          <a:prstGeom prst="rect">
            <a:avLst/>
          </a:prstGeom>
          <a:noFill/>
        </p:spPr>
        <p:txBody>
          <a:bodyPr wrap="square" rtlCol="0">
            <a:spAutoFit/>
          </a:bodyPr>
          <a:lstStyle/>
          <a:p>
            <a:pPr marL="171450" marR="0" lvl="0" indent="-171450">
              <a:spcBef>
                <a:spcPts val="0"/>
              </a:spcBef>
              <a:spcAft>
                <a:spcPts val="0"/>
              </a:spcAft>
              <a:buFont typeface="Arial" pitchFamily="34" charset="0"/>
              <a:buChar char="−"/>
              <a:tabLst>
                <a:tab pos="457200" algn="l"/>
              </a:tabLst>
            </a:pPr>
            <a:r>
              <a:rPr lang="en-US" sz="1100" dirty="0">
                <a:solidFill>
                  <a:srgbClr val="FF0000"/>
                </a:solidFill>
                <a:ea typeface="Times New Roman"/>
              </a:rPr>
              <a:t>Three Schulich MBA students each received a scholarship valued at $3,000 from CREW Network</a:t>
            </a:r>
            <a:endParaRPr lang="en-US" sz="1100" dirty="0">
              <a:ea typeface="Times New Roman"/>
            </a:endParaRPr>
          </a:p>
          <a:p>
            <a:pPr marL="171450" marR="0" lvl="0" indent="-171450">
              <a:spcBef>
                <a:spcPts val="0"/>
              </a:spcBef>
              <a:spcAft>
                <a:spcPts val="0"/>
              </a:spcAft>
              <a:buFont typeface="Arial" pitchFamily="34" charset="0"/>
              <a:buChar char="−"/>
              <a:tabLst>
                <a:tab pos="457200" algn="l"/>
              </a:tabLst>
            </a:pPr>
            <a:r>
              <a:rPr lang="en-US" sz="1100" dirty="0">
                <a:solidFill>
                  <a:srgbClr val="FF0000"/>
                </a:solidFill>
                <a:ea typeface="Times New Roman"/>
              </a:rPr>
              <a:t>Two Schulich BBA students each won an International Business Scholarship from Export Development Canada (EDC) worth $3,000</a:t>
            </a:r>
            <a:endParaRPr lang="en-US" sz="1100" dirty="0">
              <a:ea typeface="Times New Roman"/>
            </a:endParaRPr>
          </a:p>
          <a:p>
            <a:pPr marL="171450" marR="0" lvl="0" indent="-171450">
              <a:spcBef>
                <a:spcPts val="0"/>
              </a:spcBef>
              <a:spcAft>
                <a:spcPts val="0"/>
              </a:spcAft>
              <a:buFont typeface="Arial" pitchFamily="34" charset="0"/>
              <a:buChar char="−"/>
              <a:tabLst>
                <a:tab pos="457200" algn="l"/>
              </a:tabLst>
            </a:pPr>
            <a:r>
              <a:rPr lang="en-US" sz="1100" dirty="0">
                <a:solidFill>
                  <a:srgbClr val="FF0000"/>
                </a:solidFill>
                <a:ea typeface="Times New Roman"/>
              </a:rPr>
              <a:t>Schulich BBA student was one of 12 students from across Canada to win a Royal Bank Scholarship worth $3,500</a:t>
            </a:r>
            <a:endParaRPr lang="en-US" sz="1100" dirty="0">
              <a:ea typeface="Times New Roman"/>
            </a:endParaRPr>
          </a:p>
          <a:p>
            <a:pPr marL="171450" marR="0" lvl="0" indent="-171450">
              <a:spcBef>
                <a:spcPts val="0"/>
              </a:spcBef>
              <a:spcAft>
                <a:spcPts val="0"/>
              </a:spcAft>
              <a:buFont typeface="Arial" pitchFamily="34" charset="0"/>
              <a:buChar char="−"/>
            </a:pPr>
            <a:r>
              <a:rPr lang="en-US" sz="1100" dirty="0">
                <a:solidFill>
                  <a:srgbClr val="FF0000"/>
                </a:solidFill>
                <a:ea typeface="Times New Roman"/>
              </a:rPr>
              <a:t>Three pairs of Schulich MBA students won over $15,000 in cash and prizes in the </a:t>
            </a:r>
            <a:r>
              <a:rPr lang="en-US" sz="1100" dirty="0" err="1">
                <a:solidFill>
                  <a:srgbClr val="FF0000"/>
                </a:solidFill>
                <a:ea typeface="Times New Roman"/>
              </a:rPr>
              <a:t>Sanofi</a:t>
            </a:r>
            <a:r>
              <a:rPr lang="en-US" sz="1100" dirty="0">
                <a:solidFill>
                  <a:srgbClr val="FF0000"/>
                </a:solidFill>
                <a:ea typeface="Times New Roman"/>
              </a:rPr>
              <a:t> Pasteur Healthcare &amp; Biotechnology Venture Challenge competition</a:t>
            </a:r>
            <a:endParaRPr lang="en-US" sz="1100" dirty="0">
              <a:ea typeface="Times New Roman"/>
            </a:endParaRPr>
          </a:p>
          <a:p>
            <a:pPr marL="171450" marR="0" lvl="0" indent="-171450">
              <a:spcBef>
                <a:spcPts val="0"/>
              </a:spcBef>
              <a:spcAft>
                <a:spcPts val="0"/>
              </a:spcAft>
              <a:buFont typeface="Arial" pitchFamily="34" charset="0"/>
              <a:buChar char="−"/>
              <a:tabLst>
                <a:tab pos="457200" algn="l"/>
              </a:tabLst>
            </a:pPr>
            <a:r>
              <a:rPr lang="en-US" sz="1100" dirty="0">
                <a:solidFill>
                  <a:srgbClr val="FF0000"/>
                </a:solidFill>
                <a:ea typeface="Times New Roman"/>
              </a:rPr>
              <a:t>Three Schulich teams made it to the top 10 finalists of </a:t>
            </a:r>
            <a:r>
              <a:rPr lang="en-US" sz="1100" i="1" dirty="0">
                <a:solidFill>
                  <a:srgbClr val="FF0000"/>
                </a:solidFill>
                <a:ea typeface="Times New Roman"/>
              </a:rPr>
              <a:t>Canada’s Next Top Ad Exec</a:t>
            </a:r>
            <a:r>
              <a:rPr lang="en-US" sz="1100" dirty="0">
                <a:solidFill>
                  <a:srgbClr val="FF0000"/>
                </a:solidFill>
                <a:ea typeface="Times New Roman"/>
              </a:rPr>
              <a:t>, a national case competition with participation from 28 business schools </a:t>
            </a:r>
            <a:endParaRPr lang="en-US" sz="1100" dirty="0">
              <a:ea typeface="Times New Roman"/>
            </a:endParaRPr>
          </a:p>
          <a:p>
            <a:pPr marL="171450" marR="0" lvl="0" indent="-171450">
              <a:spcBef>
                <a:spcPts val="0"/>
              </a:spcBef>
              <a:spcAft>
                <a:spcPts val="0"/>
              </a:spcAft>
              <a:buFont typeface="Arial" pitchFamily="34" charset="0"/>
              <a:buChar char="−"/>
              <a:tabLst>
                <a:tab pos="457200" algn="l"/>
              </a:tabLst>
            </a:pPr>
            <a:r>
              <a:rPr lang="en-US" sz="1100" dirty="0">
                <a:solidFill>
                  <a:srgbClr val="FF0000"/>
                </a:solidFill>
                <a:ea typeface="Times New Roman"/>
              </a:rPr>
              <a:t>Team of fourth-year Schulich BBA students took 1</a:t>
            </a:r>
            <a:r>
              <a:rPr lang="en-US" sz="1100" baseline="30%" dirty="0">
                <a:solidFill>
                  <a:srgbClr val="FF0000"/>
                </a:solidFill>
                <a:ea typeface="Times New Roman"/>
              </a:rPr>
              <a:t>st</a:t>
            </a:r>
            <a:r>
              <a:rPr lang="en-US" sz="1100" dirty="0">
                <a:solidFill>
                  <a:srgbClr val="FF0000"/>
                </a:solidFill>
                <a:ea typeface="Times New Roman"/>
              </a:rPr>
              <a:t> place in the </a:t>
            </a:r>
            <a:r>
              <a:rPr lang="en-US" sz="1100" i="1" dirty="0">
                <a:solidFill>
                  <a:srgbClr val="FF0000"/>
                </a:solidFill>
                <a:ea typeface="Times New Roman"/>
              </a:rPr>
              <a:t>Fast Pace to the Case</a:t>
            </a:r>
            <a:r>
              <a:rPr lang="en-US" sz="1100" dirty="0">
                <a:solidFill>
                  <a:srgbClr val="FF0000"/>
                </a:solidFill>
                <a:ea typeface="Times New Roman"/>
              </a:rPr>
              <a:t> Accounting Case Competition organized by the </a:t>
            </a:r>
            <a:r>
              <a:rPr lang="en-US" sz="1100" dirty="0" err="1">
                <a:solidFill>
                  <a:srgbClr val="FF0000"/>
                </a:solidFill>
                <a:ea typeface="Times New Roman"/>
              </a:rPr>
              <a:t>DeGroote</a:t>
            </a:r>
            <a:r>
              <a:rPr lang="en-US" sz="1100" dirty="0">
                <a:solidFill>
                  <a:srgbClr val="FF0000"/>
                </a:solidFill>
                <a:ea typeface="Times New Roman"/>
              </a:rPr>
              <a:t> School of Business at McMaster University</a:t>
            </a:r>
            <a:endParaRPr lang="en-US" sz="1100" dirty="0">
              <a:ea typeface="Times New Roman"/>
            </a:endParaRPr>
          </a:p>
          <a:p>
            <a:pPr marL="171450" marR="0" lvl="0" indent="-171450">
              <a:spcBef>
                <a:spcPts val="0"/>
              </a:spcBef>
              <a:spcAft>
                <a:spcPts val="0"/>
              </a:spcAft>
              <a:buFont typeface="Arial" pitchFamily="34" charset="0"/>
              <a:buChar char="−"/>
              <a:tabLst>
                <a:tab pos="457200" algn="l"/>
              </a:tabLst>
            </a:pPr>
            <a:r>
              <a:rPr lang="en-US" sz="1100" dirty="0">
                <a:solidFill>
                  <a:srgbClr val="FF0000"/>
                </a:solidFill>
                <a:ea typeface="Times New Roman"/>
              </a:rPr>
              <a:t>Pair of third-year Schulich BBA students won the provincial </a:t>
            </a:r>
            <a:r>
              <a:rPr lang="en-US" sz="1100" i="1" dirty="0">
                <a:solidFill>
                  <a:srgbClr val="FF0000"/>
                </a:solidFill>
                <a:ea typeface="Times New Roman"/>
              </a:rPr>
              <a:t>Save the World Philanthropy Challenge</a:t>
            </a:r>
            <a:r>
              <a:rPr lang="en-US" sz="1100" dirty="0">
                <a:solidFill>
                  <a:srgbClr val="FF0000"/>
                </a:solidFill>
                <a:ea typeface="Times New Roman"/>
              </a:rPr>
              <a:t> organized by The Institute of Chartered Accountants of Ontario (ICAO)</a:t>
            </a:r>
            <a:endParaRPr lang="en-US" sz="1100" dirty="0">
              <a:ea typeface="Times New Roman"/>
            </a:endParaRPr>
          </a:p>
          <a:p>
            <a:pPr marL="171450" marR="0" lvl="0" indent="-171450">
              <a:spcBef>
                <a:spcPts val="0"/>
              </a:spcBef>
              <a:spcAft>
                <a:spcPts val="0"/>
              </a:spcAft>
              <a:buFont typeface="Arial" pitchFamily="34" charset="0"/>
              <a:buChar char="−"/>
              <a:tabLst>
                <a:tab pos="457200" algn="l"/>
              </a:tabLst>
            </a:pPr>
            <a:r>
              <a:rPr lang="en-US" sz="1100" dirty="0">
                <a:solidFill>
                  <a:srgbClr val="FF0000"/>
                </a:solidFill>
                <a:ea typeface="Times New Roman"/>
              </a:rPr>
              <a:t>Team of four Schulich BBA students finished 3</a:t>
            </a:r>
            <a:r>
              <a:rPr lang="en-US" sz="1100" baseline="30%" dirty="0">
                <a:solidFill>
                  <a:srgbClr val="FF0000"/>
                </a:solidFill>
                <a:ea typeface="Times New Roman"/>
              </a:rPr>
              <a:t>rd</a:t>
            </a:r>
            <a:r>
              <a:rPr lang="en-US" sz="1100" dirty="0">
                <a:solidFill>
                  <a:srgbClr val="FF0000"/>
                </a:solidFill>
                <a:ea typeface="Times New Roman"/>
              </a:rPr>
              <a:t> in the world in the Global Next Billion Case Writing Competition</a:t>
            </a:r>
            <a:endParaRPr lang="en-US" sz="1100" dirty="0">
              <a:ea typeface="Times New Roman"/>
            </a:endParaRPr>
          </a:p>
          <a:p>
            <a:pPr marL="171450" marR="0" lvl="0" indent="-171450">
              <a:spcBef>
                <a:spcPts val="0"/>
              </a:spcBef>
              <a:spcAft>
                <a:spcPts val="0"/>
              </a:spcAft>
              <a:buFont typeface="Arial" pitchFamily="34" charset="0"/>
              <a:buChar char="−"/>
              <a:tabLst>
                <a:tab pos="457200" algn="l"/>
              </a:tabLst>
            </a:pPr>
            <a:r>
              <a:rPr lang="en-US" sz="1100" dirty="0">
                <a:solidFill>
                  <a:srgbClr val="FF0000"/>
                </a:solidFill>
                <a:ea typeface="Times New Roman"/>
              </a:rPr>
              <a:t>Schulich Students raised $9,527 in pledges for the 2010 Easter Seals 24-Hour Relay, and placed 2</a:t>
            </a:r>
            <a:r>
              <a:rPr lang="en-US" sz="1100" baseline="30%" dirty="0">
                <a:solidFill>
                  <a:srgbClr val="FF0000"/>
                </a:solidFill>
                <a:ea typeface="Times New Roman"/>
              </a:rPr>
              <a:t>nd</a:t>
            </a:r>
            <a:r>
              <a:rPr lang="en-US" sz="1100" dirty="0">
                <a:solidFill>
                  <a:srgbClr val="FF0000"/>
                </a:solidFill>
                <a:ea typeface="Times New Roman"/>
              </a:rPr>
              <a:t> overall in terms of distance ran</a:t>
            </a:r>
            <a:endParaRPr lang="en-US" sz="1100" dirty="0">
              <a:ea typeface="Times New Roman"/>
            </a:endParaRPr>
          </a:p>
          <a:p>
            <a:pPr marL="171450" marR="0" lvl="0" indent="-171450">
              <a:spcBef>
                <a:spcPts val="0"/>
              </a:spcBef>
              <a:spcAft>
                <a:spcPts val="0"/>
              </a:spcAft>
              <a:buFont typeface="Arial" pitchFamily="34" charset="0"/>
              <a:buChar char="−"/>
              <a:tabLst>
                <a:tab pos="457200" algn="l"/>
              </a:tabLst>
            </a:pPr>
            <a:r>
              <a:rPr lang="en-US" sz="1100" dirty="0">
                <a:solidFill>
                  <a:srgbClr val="FF0000"/>
                </a:solidFill>
                <a:ea typeface="Times New Roman"/>
              </a:rPr>
              <a:t>Three incoming Schulich BBA students each awarded a prestigious York University President’s Scholarship valued at $5,400 per year for four years</a:t>
            </a:r>
            <a:endParaRPr lang="en-US" sz="1100" dirty="0">
              <a:effectLst/>
              <a:ea typeface="Times New Roman"/>
            </a:endParaRPr>
          </a:p>
        </p:txBody>
      </p:sp>
      <p:sp>
        <p:nvSpPr>
          <p:cNvPr id="12" name="Slide Number Placeholder 6"/>
          <p:cNvSpPr txBox="1">
            <a:spLocks/>
          </p:cNvSpPr>
          <p:nvPr/>
        </p:nvSpPr>
        <p:spPr bwMode="auto">
          <a:xfrm>
            <a:off x="6886575" y="60960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bg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4047C44-FD25-4A14-B21D-F3EAB8BC95D3}" type="slidenum">
              <a:rPr lang="en-US" sz="1200" smtClean="0">
                <a:solidFill>
                  <a:srgbClr val="808080"/>
                </a:solidFill>
                <a:latin typeface="Calibri" pitchFamily="34" charset="0"/>
                <a:cs typeface="Calibri" pitchFamily="34" charset="0"/>
              </a:rPr>
              <a:pPr>
                <a:defRPr/>
              </a:pPr>
              <a:t>14</a:t>
            </a:fld>
            <a:endParaRPr lang="en-US" sz="1200" dirty="0">
              <a:solidFill>
                <a:srgbClr val="808080"/>
              </a:solidFill>
              <a:latin typeface="Calibri" pitchFamily="34" charset="0"/>
              <a:cs typeface="Calibri" pitchFamily="34" charset="0"/>
            </a:endParaRPr>
          </a:p>
        </p:txBody>
      </p:sp>
      <p:grpSp>
        <p:nvGrpSpPr>
          <p:cNvPr id="13" name="Group 12"/>
          <p:cNvGrpSpPr/>
          <p:nvPr/>
        </p:nvGrpSpPr>
        <p:grpSpPr>
          <a:xfrm>
            <a:off x="228600" y="6241165"/>
            <a:ext cx="8686800" cy="400110"/>
            <a:chOff x="228600" y="6248400"/>
            <a:chExt cx="8686800" cy="400110"/>
          </a:xfrm>
        </p:grpSpPr>
        <p:sp>
          <p:nvSpPr>
            <p:cNvPr id="14" name="TextBox 13"/>
            <p:cNvSpPr txBox="1"/>
            <p:nvPr/>
          </p:nvSpPr>
          <p:spPr>
            <a:xfrm>
              <a:off x="228600" y="6248400"/>
              <a:ext cx="8686800" cy="400110"/>
            </a:xfrm>
            <a:prstGeom prst="rect">
              <a:avLst/>
            </a:prstGeom>
            <a:noFill/>
          </p:spPr>
          <p:txBody>
            <a:bodyPr wrap="square" rtlCol="0">
              <a:spAutoFit/>
            </a:bodyPr>
            <a:lstStyle/>
            <a:p>
              <a:pPr>
                <a:lnSpc>
                  <a:spcPts val="1200"/>
                </a:lnSpc>
              </a:pPr>
              <a:r>
                <a:rPr lang="en-US" sz="900" b="1" dirty="0">
                  <a:solidFill>
                    <a:prstClr val="black"/>
                  </a:solidFill>
                  <a:latin typeface="Arial" pitchFamily="34" charset="0"/>
                  <a:cs typeface="Arial" pitchFamily="34" charset="0"/>
                </a:rPr>
                <a:t>LEGEND</a:t>
              </a:r>
            </a:p>
            <a:p>
              <a:pPr>
                <a:lnSpc>
                  <a:spcPts val="1200"/>
                </a:lnSpc>
              </a:pPr>
              <a:r>
                <a:rPr lang="en-US" sz="900" b="1" dirty="0">
                  <a:solidFill>
                    <a:srgbClr val="132AD3"/>
                  </a:solidFill>
                  <a:latin typeface="Arial" pitchFamily="34" charset="0"/>
                  <a:cs typeface="Arial" pitchFamily="34" charset="0"/>
                </a:rPr>
                <a:t>Chairs/Professorships</a:t>
              </a:r>
              <a:r>
                <a:rPr lang="en-US" sz="900" b="1" dirty="0">
                  <a:solidFill>
                    <a:prstClr val="black"/>
                  </a:solidFill>
                  <a:latin typeface="Arial" pitchFamily="34" charset="0"/>
                  <a:cs typeface="Arial" pitchFamily="34" charset="0"/>
                </a:rPr>
                <a:t>	</a:t>
              </a:r>
              <a:r>
                <a:rPr lang="en-US" sz="900" b="1" dirty="0">
                  <a:solidFill>
                    <a:srgbClr val="00B050"/>
                  </a:solidFill>
                  <a:latin typeface="Arial" pitchFamily="34" charset="0"/>
                  <a:cs typeface="Arial" pitchFamily="34" charset="0"/>
                </a:rPr>
                <a:t>Faculty Achievement</a:t>
              </a:r>
              <a:r>
                <a:rPr lang="en-US" sz="900" b="1" dirty="0">
                  <a:solidFill>
                    <a:prstClr val="black"/>
                  </a:solidFill>
                  <a:latin typeface="Arial" pitchFamily="34" charset="0"/>
                  <a:cs typeface="Arial" pitchFamily="34" charset="0"/>
                </a:rPr>
                <a:t>	</a:t>
              </a:r>
              <a:r>
                <a:rPr lang="en-US" sz="900" b="1" dirty="0">
                  <a:solidFill>
                    <a:srgbClr val="FF0000"/>
                  </a:solidFill>
                  <a:latin typeface="Arial" pitchFamily="34" charset="0"/>
                  <a:cs typeface="Arial" pitchFamily="34" charset="0"/>
                </a:rPr>
                <a:t>Student Achievement</a:t>
              </a:r>
              <a:r>
                <a:rPr lang="en-US" sz="900" b="1" dirty="0">
                  <a:solidFill>
                    <a:prstClr val="black"/>
                  </a:solidFill>
                  <a:latin typeface="Arial" pitchFamily="34" charset="0"/>
                  <a:cs typeface="Arial" pitchFamily="34" charset="0"/>
                </a:rPr>
                <a:t>	</a:t>
              </a:r>
              <a:r>
                <a:rPr lang="en-US" sz="900" b="1" dirty="0">
                  <a:solidFill>
                    <a:srgbClr val="F79646">
                      <a:lumMod val="75%"/>
                    </a:srgbClr>
                  </a:solidFill>
                  <a:latin typeface="Arial" pitchFamily="34" charset="0"/>
                  <a:cs typeface="Arial" pitchFamily="34" charset="0"/>
                </a:rPr>
                <a:t>Alumni Achievement </a:t>
              </a:r>
              <a:r>
                <a:rPr lang="en-US" sz="900" b="1" dirty="0">
                  <a:solidFill>
                    <a:prstClr val="black"/>
                  </a:solidFill>
                  <a:latin typeface="Arial" pitchFamily="34" charset="0"/>
                  <a:cs typeface="Arial" pitchFamily="34" charset="0"/>
                </a:rPr>
                <a:t>	Initiatives</a:t>
              </a:r>
            </a:p>
          </p:txBody>
        </p:sp>
        <p:sp>
          <p:nvSpPr>
            <p:cNvPr id="15" name="Rectangle 14"/>
            <p:cNvSpPr/>
            <p:nvPr/>
          </p:nvSpPr>
          <p:spPr>
            <a:xfrm>
              <a:off x="1619450" y="6469075"/>
              <a:ext cx="115491" cy="100028"/>
            </a:xfrm>
            <a:prstGeom prst="rect">
              <a:avLst/>
            </a:prstGeom>
            <a:solidFill>
              <a:srgbClr val="132AD3"/>
            </a:solidFill>
            <a:ln>
              <a:solidFill>
                <a:srgbClr val="132AD3"/>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p:nvSpPr>
          <p:spPr>
            <a:xfrm>
              <a:off x="3362425" y="6469075"/>
              <a:ext cx="115491" cy="100028"/>
            </a:xfrm>
            <a:prstGeom prst="rect">
              <a:avLst/>
            </a:prstGeom>
            <a:solidFill>
              <a:srgbClr val="00B050"/>
            </a:solidFill>
            <a:ln>
              <a:solidFill>
                <a:srgbClr val="00B05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ectangle 16"/>
            <p:cNvSpPr/>
            <p:nvPr/>
          </p:nvSpPr>
          <p:spPr>
            <a:xfrm>
              <a:off x="5227748" y="6469075"/>
              <a:ext cx="115491" cy="100028"/>
            </a:xfrm>
            <a:prstGeom prst="rect">
              <a:avLst/>
            </a:prstGeom>
            <a:solidFill>
              <a:srgbClr val="FF0000"/>
            </a:solidFill>
            <a:ln>
              <a:solidFill>
                <a:srgbClr val="FF000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a:off x="7020025" y="6469075"/>
              <a:ext cx="115491" cy="100028"/>
            </a:xfrm>
            <a:prstGeom prst="rect">
              <a:avLst/>
            </a:prstGeom>
            <a:solidFill>
              <a:srgbClr val="F09C06"/>
            </a:solidFill>
            <a:ln>
              <a:solidFill>
                <a:srgbClr val="F09C06"/>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ectangle 18"/>
            <p:cNvSpPr/>
            <p:nvPr/>
          </p:nvSpPr>
          <p:spPr>
            <a:xfrm>
              <a:off x="8222365" y="6469075"/>
              <a:ext cx="115491" cy="100028"/>
            </a:xfrm>
            <a:prstGeom prst="rect">
              <a:avLst/>
            </a:prstGeom>
            <a:solidFill>
              <a:schemeClr val="tx1"/>
            </a:solidFill>
            <a:ln>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2082282156"/>
      </p:ext>
    </p:extLst>
  </p:cSld>
  <p:clrMapOvr>
    <a:masterClrMapping/>
  </p:clrMapOvr>
  <p:transition/>
</p:sld>
</file>

<file path=ppt/slides/slide1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9701" name="AutoShape 4"/>
          <p:cNvSpPr>
            <a:spLocks noChangeAspect="1" noChangeArrowheads="1" noTextEdit="1"/>
          </p:cNvSpPr>
          <p:nvPr/>
        </p:nvSpPr>
        <p:spPr bwMode="auto">
          <a:xfrm>
            <a:off x="542925" y="1447800"/>
            <a:ext cx="1016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a:lstStyle/>
          <a:p>
            <a:pPr eaLnBrk="0" fontAlgn="base" hangingPunct="0">
              <a:spcBef>
                <a:spcPct val="0%"/>
              </a:spcBef>
              <a:spcAft>
                <a:spcPct val="0%"/>
              </a:spcAft>
            </a:pPr>
            <a:endParaRPr lang="en-US" sz="2400">
              <a:solidFill>
                <a:srgbClr val="000000"/>
              </a:solidFill>
              <a:latin typeface="Times" pitchFamily="18" charset="0"/>
            </a:endParaRPr>
          </a:p>
        </p:txBody>
      </p:sp>
      <p:sp>
        <p:nvSpPr>
          <p:cNvPr id="11" name="Rectangle 3"/>
          <p:cNvSpPr>
            <a:spLocks noChangeArrowheads="1"/>
          </p:cNvSpPr>
          <p:nvPr/>
        </p:nvSpPr>
        <p:spPr bwMode="auto">
          <a:xfrm>
            <a:off x="20638" y="38100"/>
            <a:ext cx="7218362" cy="11906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fontAlgn="base">
              <a:spcBef>
                <a:spcPct val="0%"/>
              </a:spcBef>
              <a:spcAft>
                <a:spcPct val="0%"/>
              </a:spcAft>
            </a:pPr>
            <a:r>
              <a:rPr lang="en-US" sz="3200" b="1" dirty="0">
                <a:solidFill>
                  <a:srgbClr val="996633"/>
                </a:solidFill>
                <a:latin typeface="Arial Bold" charset="0"/>
              </a:rPr>
              <a:t>STRATEGIC RESPONSES</a:t>
            </a:r>
            <a:endParaRPr lang="en-US" sz="3200" dirty="0">
              <a:solidFill>
                <a:srgbClr val="000000"/>
              </a:solidFill>
              <a:latin typeface="Times" pitchFamily="18" charset="0"/>
            </a:endParaRPr>
          </a:p>
          <a:p>
            <a:pPr fontAlgn="base">
              <a:spcBef>
                <a:spcPct val="0%"/>
              </a:spcBef>
              <a:spcAft>
                <a:spcPct val="0%"/>
              </a:spcAft>
            </a:pPr>
            <a:endParaRPr lang="en-US" sz="2000" dirty="0">
              <a:solidFill>
                <a:srgbClr val="996633"/>
              </a:solidFill>
              <a:latin typeface="Arial Bold" charset="0"/>
            </a:endParaRPr>
          </a:p>
          <a:p>
            <a:pPr fontAlgn="base">
              <a:spcBef>
                <a:spcPct val="0%"/>
              </a:spcBef>
              <a:spcAft>
                <a:spcPct val="0%"/>
              </a:spcAft>
            </a:pPr>
            <a:r>
              <a:rPr lang="en-US" sz="2000" dirty="0">
                <a:solidFill>
                  <a:srgbClr val="996633"/>
                </a:solidFill>
                <a:latin typeface="Arial Bold" charset="0"/>
              </a:rPr>
              <a:t>Innovations &amp; Recognition</a:t>
            </a:r>
          </a:p>
        </p:txBody>
      </p:sp>
      <p:sp>
        <p:nvSpPr>
          <p:cNvPr id="10" name="Rectangle 6"/>
          <p:cNvSpPr>
            <a:spLocks noChangeArrowheads="1"/>
          </p:cNvSpPr>
          <p:nvPr/>
        </p:nvSpPr>
        <p:spPr bwMode="auto">
          <a:xfrm>
            <a:off x="609600" y="1497498"/>
            <a:ext cx="3141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r>
              <a:rPr lang="en-US" sz="1100" dirty="0">
                <a:solidFill>
                  <a:srgbClr val="000000"/>
                </a:solidFill>
              </a:rPr>
              <a:t>2010</a:t>
            </a:r>
            <a:endParaRPr lang="en-US" sz="2400" dirty="0">
              <a:solidFill>
                <a:srgbClr val="000000"/>
              </a:solidFill>
              <a:latin typeface="Times" pitchFamily="18" charset="0"/>
            </a:endParaRPr>
          </a:p>
        </p:txBody>
      </p:sp>
      <p:sp>
        <p:nvSpPr>
          <p:cNvPr id="3" name="TextBox 2"/>
          <p:cNvSpPr txBox="1"/>
          <p:nvPr/>
        </p:nvSpPr>
        <p:spPr>
          <a:xfrm>
            <a:off x="1050925" y="1466850"/>
            <a:ext cx="6921500" cy="2970044"/>
          </a:xfrm>
          <a:prstGeom prst="rect">
            <a:avLst/>
          </a:prstGeom>
          <a:noFill/>
        </p:spPr>
        <p:txBody>
          <a:bodyPr wrap="square" rtlCol="0">
            <a:spAutoFit/>
          </a:bodyPr>
          <a:lstStyle/>
          <a:p>
            <a:pPr marL="171450" marR="0" lvl="0" indent="-171450">
              <a:spcBef>
                <a:spcPts val="0"/>
              </a:spcBef>
              <a:spcAft>
                <a:spcPts val="0"/>
              </a:spcAft>
              <a:buFont typeface="Arial" pitchFamily="34" charset="0"/>
              <a:buChar char="−"/>
              <a:tabLst>
                <a:tab pos="457200" algn="l"/>
              </a:tabLst>
            </a:pPr>
            <a:r>
              <a:rPr lang="en-US" sz="1100" dirty="0">
                <a:solidFill>
                  <a:srgbClr val="00B050"/>
                </a:solidFill>
                <a:latin typeface="Arial" pitchFamily="34" charset="0"/>
                <a:cs typeface="Arial" pitchFamily="34" charset="0"/>
              </a:rPr>
              <a:t>Alan Middleton, Professor of Marketing, has been honored by ABC Life Literacy Canada for his outstanding contributions in workplace literacy</a:t>
            </a:r>
          </a:p>
          <a:p>
            <a:pPr marL="171450" marR="0" lvl="0" indent="-171450">
              <a:spcBef>
                <a:spcPts val="0"/>
              </a:spcBef>
              <a:spcAft>
                <a:spcPts val="0"/>
              </a:spcAft>
              <a:buFont typeface="Arial" pitchFamily="34" charset="0"/>
              <a:buChar char="−"/>
              <a:tabLst>
                <a:tab pos="457200" algn="l"/>
              </a:tabLst>
            </a:pPr>
            <a:r>
              <a:rPr lang="en-US" sz="1100" dirty="0">
                <a:solidFill>
                  <a:srgbClr val="00B050"/>
                </a:solidFill>
                <a:latin typeface="Arial" pitchFamily="34" charset="0"/>
                <a:cs typeface="Arial" pitchFamily="34" charset="0"/>
              </a:rPr>
              <a:t>Mark </a:t>
            </a:r>
            <a:r>
              <a:rPr lang="en-US" sz="1100" dirty="0" err="1">
                <a:solidFill>
                  <a:srgbClr val="00B050"/>
                </a:solidFill>
                <a:latin typeface="Arial" pitchFamily="34" charset="0"/>
                <a:cs typeface="Arial" pitchFamily="34" charset="0"/>
              </a:rPr>
              <a:t>Pagell</a:t>
            </a:r>
            <a:r>
              <a:rPr lang="en-US" sz="1100" dirty="0">
                <a:solidFill>
                  <a:srgbClr val="00B050"/>
                </a:solidFill>
                <a:latin typeface="Arial" pitchFamily="34" charset="0"/>
                <a:cs typeface="Arial" pitchFamily="34" charset="0"/>
              </a:rPr>
              <a:t>, Associate Professor of Operations and Management of Information Systems, was named the recipient of the 2009 Harold E. </a:t>
            </a:r>
            <a:r>
              <a:rPr lang="en-US" sz="1100" dirty="0" err="1">
                <a:solidFill>
                  <a:srgbClr val="00B050"/>
                </a:solidFill>
                <a:latin typeface="Arial" pitchFamily="34" charset="0"/>
                <a:cs typeface="Arial" pitchFamily="34" charset="0"/>
              </a:rPr>
              <a:t>Fearon</a:t>
            </a:r>
            <a:r>
              <a:rPr lang="en-US" sz="1100" dirty="0">
                <a:solidFill>
                  <a:srgbClr val="00B050"/>
                </a:solidFill>
                <a:latin typeface="Arial" pitchFamily="34" charset="0"/>
                <a:cs typeface="Arial" pitchFamily="34" charset="0"/>
              </a:rPr>
              <a:t> Best Paper Award</a:t>
            </a:r>
          </a:p>
          <a:p>
            <a:pPr marL="171450" marR="0" lvl="0" indent="-171450">
              <a:spcBef>
                <a:spcPts val="0"/>
              </a:spcBef>
              <a:spcAft>
                <a:spcPts val="0"/>
              </a:spcAft>
              <a:buFont typeface="Arial" pitchFamily="34" charset="0"/>
              <a:buChar char="−"/>
              <a:tabLst>
                <a:tab pos="457200" algn="l"/>
              </a:tabLst>
            </a:pPr>
            <a:r>
              <a:rPr lang="en-US" sz="1100" dirty="0">
                <a:solidFill>
                  <a:srgbClr val="00B050"/>
                </a:solidFill>
                <a:latin typeface="Arial" pitchFamily="34" charset="0"/>
                <a:cs typeface="Arial" pitchFamily="34" charset="0"/>
              </a:rPr>
              <a:t>Schulich Faculty received a success rate of 50% by the Social Sciences and Humanities Research Council (SSHRC), the highest rate of any faculty within the University, and higher than SSHRC’s average success rate of approximately 33%</a:t>
            </a:r>
          </a:p>
          <a:p>
            <a:pPr marL="171450" marR="0" lvl="0" indent="-171450">
              <a:spcBef>
                <a:spcPts val="0"/>
              </a:spcBef>
              <a:spcAft>
                <a:spcPts val="0"/>
              </a:spcAft>
              <a:buFont typeface="Arial" pitchFamily="34" charset="0"/>
              <a:buChar char="−"/>
              <a:tabLst>
                <a:tab pos="457200" algn="l"/>
              </a:tabLst>
            </a:pPr>
            <a:r>
              <a:rPr lang="en-US" sz="1100" dirty="0">
                <a:solidFill>
                  <a:srgbClr val="00B050"/>
                </a:solidFill>
                <a:latin typeface="Arial" pitchFamily="34" charset="0"/>
                <a:cs typeface="Arial" pitchFamily="34" charset="0"/>
              </a:rPr>
              <a:t>Douglas Cumming, Professor in Finance and Entrepreneurship and Ontario Research Chair in Economics and Cross Cultural Studies, has organized a Joint Special Issues Conference on “Law, Ethics and Finance” together with the European Journal of Finance and the Journal of Business Ethics</a:t>
            </a:r>
          </a:p>
          <a:p>
            <a:pPr marL="171450" marR="0" lvl="0" indent="-171450">
              <a:spcBef>
                <a:spcPts val="0"/>
              </a:spcBef>
              <a:spcAft>
                <a:spcPts val="0"/>
              </a:spcAft>
              <a:buFont typeface="Arial" pitchFamily="34" charset="0"/>
              <a:buChar char="−"/>
              <a:tabLst>
                <a:tab pos="457200" algn="l"/>
              </a:tabLst>
            </a:pPr>
            <a:r>
              <a:rPr lang="en-US" sz="1100" dirty="0">
                <a:solidFill>
                  <a:srgbClr val="00B050"/>
                </a:solidFill>
                <a:latin typeface="Arial" pitchFamily="34" charset="0"/>
                <a:cs typeface="Arial" pitchFamily="34" charset="0"/>
              </a:rPr>
              <a:t>Bryan Husted, the Erivan K. </a:t>
            </a:r>
            <a:r>
              <a:rPr lang="en-US" sz="1100" dirty="0" err="1">
                <a:solidFill>
                  <a:srgbClr val="00B050"/>
                </a:solidFill>
                <a:latin typeface="Arial" pitchFamily="34" charset="0"/>
                <a:cs typeface="Arial" pitchFamily="34" charset="0"/>
              </a:rPr>
              <a:t>Haub</a:t>
            </a:r>
            <a:r>
              <a:rPr lang="en-US" sz="1100" dirty="0">
                <a:solidFill>
                  <a:srgbClr val="00B050"/>
                </a:solidFill>
                <a:latin typeface="Arial" pitchFamily="34" charset="0"/>
                <a:cs typeface="Arial" pitchFamily="34" charset="0"/>
              </a:rPr>
              <a:t> Chair in Business and Sustainability and Andrew Crane, the George R. Gardiner Professor of Business Ethics, were ranked among the top 3 of leading researchers in Canada and the world in the field of business ethics</a:t>
            </a:r>
          </a:p>
          <a:p>
            <a:pPr marL="171450" marR="0" lvl="0" indent="-171450">
              <a:spcBef>
                <a:spcPts val="0"/>
              </a:spcBef>
              <a:spcAft>
                <a:spcPts val="0"/>
              </a:spcAft>
              <a:buFont typeface="Arial" pitchFamily="34" charset="0"/>
              <a:buChar char="−"/>
              <a:tabLst>
                <a:tab pos="457200" algn="l"/>
              </a:tabLst>
            </a:pPr>
            <a:r>
              <a:rPr lang="en-US" sz="1100" dirty="0">
                <a:solidFill>
                  <a:srgbClr val="00B050"/>
                </a:solidFill>
                <a:latin typeface="Arial" pitchFamily="34" charset="0"/>
                <a:cs typeface="Arial" pitchFamily="34" charset="0"/>
              </a:rPr>
              <a:t>Moshe </a:t>
            </a:r>
            <a:r>
              <a:rPr lang="en-US" sz="1100" dirty="0" err="1">
                <a:solidFill>
                  <a:srgbClr val="00B050"/>
                </a:solidFill>
                <a:latin typeface="Arial" pitchFamily="34" charset="0"/>
                <a:cs typeface="Arial" pitchFamily="34" charset="0"/>
              </a:rPr>
              <a:t>Milevsky</a:t>
            </a:r>
            <a:r>
              <a:rPr lang="en-US" sz="1100" dirty="0">
                <a:solidFill>
                  <a:srgbClr val="00B050"/>
                </a:solidFill>
                <a:latin typeface="Arial" pitchFamily="34" charset="0"/>
                <a:cs typeface="Arial" pitchFamily="34" charset="0"/>
              </a:rPr>
              <a:t>, Associate Professor of Finance, launched a new book (co-authored together with Alexandra Macqueen) at Schulich’s downtown Miles S. </a:t>
            </a:r>
            <a:r>
              <a:rPr lang="en-US" sz="1100" dirty="0" err="1">
                <a:solidFill>
                  <a:srgbClr val="00B050"/>
                </a:solidFill>
                <a:latin typeface="Arial" pitchFamily="34" charset="0"/>
                <a:cs typeface="Arial" pitchFamily="34" charset="0"/>
              </a:rPr>
              <a:t>Nadal</a:t>
            </a:r>
            <a:r>
              <a:rPr lang="en-US" sz="1100" dirty="0">
                <a:solidFill>
                  <a:srgbClr val="00B050"/>
                </a:solidFill>
                <a:latin typeface="Arial" pitchFamily="34" charset="0"/>
                <a:cs typeface="Arial" pitchFamily="34" charset="0"/>
              </a:rPr>
              <a:t> Management Centre</a:t>
            </a:r>
          </a:p>
          <a:p>
            <a:pPr marL="171450" marR="0" lvl="0" indent="-171450">
              <a:spcBef>
                <a:spcPts val="0"/>
              </a:spcBef>
              <a:spcAft>
                <a:spcPts val="0"/>
              </a:spcAft>
              <a:buFont typeface="Arial" pitchFamily="34" charset="0"/>
              <a:buChar char="−"/>
              <a:tabLst>
                <a:tab pos="457200" algn="l"/>
              </a:tabLst>
            </a:pPr>
            <a:r>
              <a:rPr lang="en-US" sz="1100" dirty="0">
                <a:solidFill>
                  <a:srgbClr val="132AD3"/>
                </a:solidFill>
                <a:latin typeface="Arial" pitchFamily="34" charset="0"/>
                <a:cs typeface="Arial" pitchFamily="34" charset="0"/>
              </a:rPr>
              <a:t>Ann Brown Chair established by the Seymour Schulich Foundation</a:t>
            </a:r>
          </a:p>
          <a:p>
            <a:pPr marL="171450" marR="0" lvl="0" indent="-171450">
              <a:spcBef>
                <a:spcPts val="0"/>
              </a:spcBef>
              <a:spcAft>
                <a:spcPts val="0"/>
              </a:spcAft>
              <a:buFont typeface="Arial" pitchFamily="34" charset="0"/>
              <a:buChar char="−"/>
              <a:tabLst>
                <a:tab pos="457200" algn="l"/>
              </a:tabLst>
            </a:pPr>
            <a:r>
              <a:rPr lang="en-US" sz="1100" dirty="0">
                <a:solidFill>
                  <a:srgbClr val="132AD3"/>
                </a:solidFill>
                <a:latin typeface="Arial" pitchFamily="34" charset="0"/>
                <a:cs typeface="Arial" pitchFamily="34" charset="0"/>
              </a:rPr>
              <a:t>Ron </a:t>
            </a:r>
            <a:r>
              <a:rPr lang="en-US" sz="1100" dirty="0" err="1">
                <a:solidFill>
                  <a:srgbClr val="132AD3"/>
                </a:solidFill>
                <a:latin typeface="Arial" pitchFamily="34" charset="0"/>
                <a:cs typeface="Arial" pitchFamily="34" charset="0"/>
              </a:rPr>
              <a:t>Binns</a:t>
            </a:r>
            <a:r>
              <a:rPr lang="en-US" sz="1100" dirty="0">
                <a:solidFill>
                  <a:srgbClr val="132AD3"/>
                </a:solidFill>
                <a:latin typeface="Arial" pitchFamily="34" charset="0"/>
                <a:cs typeface="Arial" pitchFamily="34" charset="0"/>
              </a:rPr>
              <a:t> Chair established by the Seymour Schulich Foundation</a:t>
            </a:r>
            <a:r>
              <a:rPr lang="en-US" sz="1100" dirty="0">
                <a:solidFill>
                  <a:srgbClr val="000080"/>
                </a:solidFill>
                <a:ea typeface="Times New Roman"/>
              </a:rPr>
              <a:t>	</a:t>
            </a:r>
            <a:endParaRPr lang="en-US" sz="1100" dirty="0">
              <a:effectLst/>
              <a:ea typeface="Times New Roman"/>
            </a:endParaRPr>
          </a:p>
        </p:txBody>
      </p:sp>
      <p:sp>
        <p:nvSpPr>
          <p:cNvPr id="13" name="Slide Number Placeholder 6"/>
          <p:cNvSpPr txBox="1">
            <a:spLocks/>
          </p:cNvSpPr>
          <p:nvPr/>
        </p:nvSpPr>
        <p:spPr bwMode="auto">
          <a:xfrm>
            <a:off x="6886575" y="60960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bg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4047C44-FD25-4A14-B21D-F3EAB8BC95D3}" type="slidenum">
              <a:rPr lang="en-US" sz="1200" smtClean="0">
                <a:solidFill>
                  <a:srgbClr val="808080"/>
                </a:solidFill>
                <a:latin typeface="Calibri" pitchFamily="34" charset="0"/>
                <a:cs typeface="Calibri" pitchFamily="34" charset="0"/>
              </a:rPr>
              <a:pPr>
                <a:defRPr/>
              </a:pPr>
              <a:t>15</a:t>
            </a:fld>
            <a:endParaRPr lang="en-US" sz="1200" dirty="0">
              <a:solidFill>
                <a:srgbClr val="808080"/>
              </a:solidFill>
              <a:latin typeface="Calibri" pitchFamily="34" charset="0"/>
              <a:cs typeface="Calibri" pitchFamily="34" charset="0"/>
            </a:endParaRPr>
          </a:p>
        </p:txBody>
      </p:sp>
      <p:grpSp>
        <p:nvGrpSpPr>
          <p:cNvPr id="14" name="Group 13"/>
          <p:cNvGrpSpPr/>
          <p:nvPr/>
        </p:nvGrpSpPr>
        <p:grpSpPr>
          <a:xfrm>
            <a:off x="228600" y="6241165"/>
            <a:ext cx="8686800" cy="400110"/>
            <a:chOff x="228600" y="6248400"/>
            <a:chExt cx="8686800" cy="400110"/>
          </a:xfrm>
        </p:grpSpPr>
        <p:sp>
          <p:nvSpPr>
            <p:cNvPr id="15" name="TextBox 14"/>
            <p:cNvSpPr txBox="1"/>
            <p:nvPr/>
          </p:nvSpPr>
          <p:spPr>
            <a:xfrm>
              <a:off x="228600" y="6248400"/>
              <a:ext cx="8686800" cy="400110"/>
            </a:xfrm>
            <a:prstGeom prst="rect">
              <a:avLst/>
            </a:prstGeom>
            <a:noFill/>
          </p:spPr>
          <p:txBody>
            <a:bodyPr wrap="square" rtlCol="0">
              <a:spAutoFit/>
            </a:bodyPr>
            <a:lstStyle/>
            <a:p>
              <a:pPr>
                <a:lnSpc>
                  <a:spcPts val="1200"/>
                </a:lnSpc>
              </a:pPr>
              <a:r>
                <a:rPr lang="en-US" sz="900" b="1" dirty="0">
                  <a:solidFill>
                    <a:prstClr val="black"/>
                  </a:solidFill>
                  <a:latin typeface="Arial" pitchFamily="34" charset="0"/>
                  <a:cs typeface="Arial" pitchFamily="34" charset="0"/>
                </a:rPr>
                <a:t>LEGEND</a:t>
              </a:r>
            </a:p>
            <a:p>
              <a:pPr>
                <a:lnSpc>
                  <a:spcPts val="1200"/>
                </a:lnSpc>
              </a:pPr>
              <a:r>
                <a:rPr lang="en-US" sz="900" b="1" dirty="0">
                  <a:solidFill>
                    <a:srgbClr val="132AD3"/>
                  </a:solidFill>
                  <a:latin typeface="Arial" pitchFamily="34" charset="0"/>
                  <a:cs typeface="Arial" pitchFamily="34" charset="0"/>
                </a:rPr>
                <a:t>Chairs/Professorships</a:t>
              </a:r>
              <a:r>
                <a:rPr lang="en-US" sz="900" b="1" dirty="0">
                  <a:solidFill>
                    <a:prstClr val="black"/>
                  </a:solidFill>
                  <a:latin typeface="Arial" pitchFamily="34" charset="0"/>
                  <a:cs typeface="Arial" pitchFamily="34" charset="0"/>
                </a:rPr>
                <a:t>	</a:t>
              </a:r>
              <a:r>
                <a:rPr lang="en-US" sz="900" b="1" dirty="0">
                  <a:solidFill>
                    <a:srgbClr val="00B050"/>
                  </a:solidFill>
                  <a:latin typeface="Arial" pitchFamily="34" charset="0"/>
                  <a:cs typeface="Arial" pitchFamily="34" charset="0"/>
                </a:rPr>
                <a:t>Faculty Achievement</a:t>
              </a:r>
              <a:r>
                <a:rPr lang="en-US" sz="900" b="1" dirty="0">
                  <a:solidFill>
                    <a:prstClr val="black"/>
                  </a:solidFill>
                  <a:latin typeface="Arial" pitchFamily="34" charset="0"/>
                  <a:cs typeface="Arial" pitchFamily="34" charset="0"/>
                </a:rPr>
                <a:t>	</a:t>
              </a:r>
              <a:r>
                <a:rPr lang="en-US" sz="900" b="1" dirty="0">
                  <a:solidFill>
                    <a:srgbClr val="FF0000"/>
                  </a:solidFill>
                  <a:latin typeface="Arial" pitchFamily="34" charset="0"/>
                  <a:cs typeface="Arial" pitchFamily="34" charset="0"/>
                </a:rPr>
                <a:t>Student Achievement</a:t>
              </a:r>
              <a:r>
                <a:rPr lang="en-US" sz="900" b="1" dirty="0">
                  <a:solidFill>
                    <a:prstClr val="black"/>
                  </a:solidFill>
                  <a:latin typeface="Arial" pitchFamily="34" charset="0"/>
                  <a:cs typeface="Arial" pitchFamily="34" charset="0"/>
                </a:rPr>
                <a:t>	</a:t>
              </a:r>
              <a:r>
                <a:rPr lang="en-US" sz="900" b="1" dirty="0">
                  <a:solidFill>
                    <a:srgbClr val="F79646">
                      <a:lumMod val="75%"/>
                    </a:srgbClr>
                  </a:solidFill>
                  <a:latin typeface="Arial" pitchFamily="34" charset="0"/>
                  <a:cs typeface="Arial" pitchFamily="34" charset="0"/>
                </a:rPr>
                <a:t>Alumni Achievement </a:t>
              </a:r>
              <a:r>
                <a:rPr lang="en-US" sz="900" b="1" dirty="0">
                  <a:solidFill>
                    <a:prstClr val="black"/>
                  </a:solidFill>
                  <a:latin typeface="Arial" pitchFamily="34" charset="0"/>
                  <a:cs typeface="Arial" pitchFamily="34" charset="0"/>
                </a:rPr>
                <a:t>	Initiatives</a:t>
              </a:r>
            </a:p>
          </p:txBody>
        </p:sp>
        <p:sp>
          <p:nvSpPr>
            <p:cNvPr id="16" name="Rectangle 15"/>
            <p:cNvSpPr/>
            <p:nvPr/>
          </p:nvSpPr>
          <p:spPr>
            <a:xfrm>
              <a:off x="1619450" y="6469075"/>
              <a:ext cx="115491" cy="100028"/>
            </a:xfrm>
            <a:prstGeom prst="rect">
              <a:avLst/>
            </a:prstGeom>
            <a:solidFill>
              <a:srgbClr val="132AD3"/>
            </a:solidFill>
            <a:ln>
              <a:solidFill>
                <a:srgbClr val="132AD3"/>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ectangle 16"/>
            <p:cNvSpPr/>
            <p:nvPr/>
          </p:nvSpPr>
          <p:spPr>
            <a:xfrm>
              <a:off x="3362425" y="6469075"/>
              <a:ext cx="115491" cy="100028"/>
            </a:xfrm>
            <a:prstGeom prst="rect">
              <a:avLst/>
            </a:prstGeom>
            <a:solidFill>
              <a:srgbClr val="00B050"/>
            </a:solidFill>
            <a:ln>
              <a:solidFill>
                <a:srgbClr val="00B05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a:off x="5227748" y="6469075"/>
              <a:ext cx="115491" cy="100028"/>
            </a:xfrm>
            <a:prstGeom prst="rect">
              <a:avLst/>
            </a:prstGeom>
            <a:solidFill>
              <a:srgbClr val="FF0000"/>
            </a:solidFill>
            <a:ln>
              <a:solidFill>
                <a:srgbClr val="FF000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ectangle 18"/>
            <p:cNvSpPr/>
            <p:nvPr/>
          </p:nvSpPr>
          <p:spPr>
            <a:xfrm>
              <a:off x="7020025" y="6469075"/>
              <a:ext cx="115491" cy="100028"/>
            </a:xfrm>
            <a:prstGeom prst="rect">
              <a:avLst/>
            </a:prstGeom>
            <a:solidFill>
              <a:srgbClr val="F09C06"/>
            </a:solidFill>
            <a:ln>
              <a:solidFill>
                <a:srgbClr val="F09C06"/>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ectangle 19"/>
            <p:cNvSpPr/>
            <p:nvPr/>
          </p:nvSpPr>
          <p:spPr>
            <a:xfrm>
              <a:off x="8222365" y="6469075"/>
              <a:ext cx="115491" cy="100028"/>
            </a:xfrm>
            <a:prstGeom prst="rect">
              <a:avLst/>
            </a:prstGeom>
            <a:solidFill>
              <a:schemeClr val="tx1"/>
            </a:solidFill>
            <a:ln>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3839172653"/>
      </p:ext>
    </p:extLst>
  </p:cSld>
  <p:clrMapOvr>
    <a:masterClrMapping/>
  </p:clrMapOvr>
  <p:transition/>
</p:sld>
</file>

<file path=ppt/slides/slide1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1" name="Rectangle 3"/>
          <p:cNvSpPr>
            <a:spLocks noChangeArrowheads="1"/>
          </p:cNvSpPr>
          <p:nvPr/>
        </p:nvSpPr>
        <p:spPr bwMode="auto">
          <a:xfrm>
            <a:off x="20638" y="38100"/>
            <a:ext cx="7218362" cy="11906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fontAlgn="base">
              <a:spcBef>
                <a:spcPct val="0%"/>
              </a:spcBef>
              <a:spcAft>
                <a:spcPct val="0%"/>
              </a:spcAft>
            </a:pPr>
            <a:r>
              <a:rPr lang="en-US" sz="3200" b="1" dirty="0">
                <a:solidFill>
                  <a:srgbClr val="996633"/>
                </a:solidFill>
                <a:latin typeface="Arial Bold" charset="0"/>
              </a:rPr>
              <a:t>STRATEGIC RESPONSES</a:t>
            </a:r>
            <a:endParaRPr lang="en-US" sz="3200" dirty="0">
              <a:solidFill>
                <a:srgbClr val="000000"/>
              </a:solidFill>
              <a:latin typeface="Times" pitchFamily="18" charset="0"/>
            </a:endParaRPr>
          </a:p>
          <a:p>
            <a:pPr fontAlgn="base">
              <a:spcBef>
                <a:spcPct val="0%"/>
              </a:spcBef>
              <a:spcAft>
                <a:spcPct val="0%"/>
              </a:spcAft>
            </a:pPr>
            <a:endParaRPr lang="en-US" sz="2000" dirty="0">
              <a:solidFill>
                <a:srgbClr val="996633"/>
              </a:solidFill>
              <a:latin typeface="Arial Bold" charset="0"/>
            </a:endParaRPr>
          </a:p>
          <a:p>
            <a:pPr fontAlgn="base">
              <a:spcBef>
                <a:spcPct val="0%"/>
              </a:spcBef>
              <a:spcAft>
                <a:spcPct val="0%"/>
              </a:spcAft>
            </a:pPr>
            <a:r>
              <a:rPr lang="en-US" sz="2000" dirty="0">
                <a:solidFill>
                  <a:srgbClr val="996633"/>
                </a:solidFill>
                <a:latin typeface="Arial Bold" charset="0"/>
              </a:rPr>
              <a:t>Innovations &amp; Recognition</a:t>
            </a:r>
          </a:p>
        </p:txBody>
      </p:sp>
      <p:sp>
        <p:nvSpPr>
          <p:cNvPr id="10" name="Rectangle 6"/>
          <p:cNvSpPr>
            <a:spLocks noChangeArrowheads="1"/>
          </p:cNvSpPr>
          <p:nvPr/>
        </p:nvSpPr>
        <p:spPr bwMode="auto">
          <a:xfrm>
            <a:off x="609600" y="1497498"/>
            <a:ext cx="3141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r>
              <a:rPr lang="en-US" sz="1100" dirty="0">
                <a:solidFill>
                  <a:srgbClr val="000000"/>
                </a:solidFill>
              </a:rPr>
              <a:t>2011</a:t>
            </a:r>
            <a:endParaRPr lang="en-US" sz="2400" dirty="0">
              <a:solidFill>
                <a:srgbClr val="000000"/>
              </a:solidFill>
              <a:latin typeface="Times" pitchFamily="18" charset="0"/>
            </a:endParaRPr>
          </a:p>
        </p:txBody>
      </p:sp>
      <p:sp>
        <p:nvSpPr>
          <p:cNvPr id="2" name="TextBox 1"/>
          <p:cNvSpPr txBox="1"/>
          <p:nvPr/>
        </p:nvSpPr>
        <p:spPr>
          <a:xfrm>
            <a:off x="1028700" y="1457325"/>
            <a:ext cx="6515100" cy="3308598"/>
          </a:xfrm>
          <a:prstGeom prst="rect">
            <a:avLst/>
          </a:prstGeom>
          <a:noFill/>
        </p:spPr>
        <p:txBody>
          <a:bodyPr wrap="square" rtlCol="0">
            <a:spAutoFit/>
          </a:bodyPr>
          <a:lstStyle/>
          <a:p>
            <a:pPr marL="171450" marR="0" lvl="0" indent="-171450">
              <a:spcBef>
                <a:spcPts val="0"/>
              </a:spcBef>
              <a:spcAft>
                <a:spcPts val="0"/>
              </a:spcAft>
              <a:buFont typeface="Arial" pitchFamily="34" charset="0"/>
              <a:buChar char="−"/>
              <a:tabLst>
                <a:tab pos="457200" algn="l"/>
              </a:tabLst>
            </a:pPr>
            <a:r>
              <a:rPr lang="en-US" sz="1100" dirty="0">
                <a:solidFill>
                  <a:srgbClr val="FF0000"/>
                </a:solidFill>
                <a:ea typeface="Times New Roman"/>
              </a:rPr>
              <a:t>Team of Schulich MBA students placed 2</a:t>
            </a:r>
            <a:r>
              <a:rPr lang="en-US" sz="1100" baseline="30%" dirty="0">
                <a:solidFill>
                  <a:srgbClr val="FF0000"/>
                </a:solidFill>
                <a:ea typeface="Times New Roman"/>
              </a:rPr>
              <a:t>nd</a:t>
            </a:r>
            <a:r>
              <a:rPr lang="en-US" sz="1100" dirty="0">
                <a:solidFill>
                  <a:srgbClr val="FF0000"/>
                </a:solidFill>
                <a:ea typeface="Times New Roman"/>
              </a:rPr>
              <a:t> at the Tata Cup Sustainability Case Competition that involved teams from business schools across Canada and the U.S. </a:t>
            </a:r>
            <a:endParaRPr lang="en-US" sz="1100" dirty="0">
              <a:ea typeface="Times New Roman"/>
            </a:endParaRPr>
          </a:p>
          <a:p>
            <a:pPr marL="171450" marR="0" lvl="0" indent="-171450">
              <a:spcBef>
                <a:spcPts val="0"/>
              </a:spcBef>
              <a:spcAft>
                <a:spcPts val="0"/>
              </a:spcAft>
              <a:buFont typeface="Arial" pitchFamily="34" charset="0"/>
              <a:buChar char="−"/>
              <a:tabLst>
                <a:tab pos="457200" algn="l"/>
              </a:tabLst>
            </a:pPr>
            <a:r>
              <a:rPr lang="en-US" sz="1100" dirty="0">
                <a:solidFill>
                  <a:srgbClr val="FF0000"/>
                </a:solidFill>
                <a:ea typeface="Times New Roman"/>
              </a:rPr>
              <a:t>Schulich BBA student was selected to attend the prestigious 2011 International Student Business Forum (ISBF) co-hosted by Deloitte and IMD Business School based in Lausanne, Switzerland</a:t>
            </a:r>
            <a:endParaRPr lang="en-US" sz="1100" dirty="0">
              <a:ea typeface="Times New Roman"/>
            </a:endParaRPr>
          </a:p>
          <a:p>
            <a:pPr marL="171450" marR="0" lvl="0" indent="-171450">
              <a:spcBef>
                <a:spcPts val="0"/>
              </a:spcBef>
              <a:spcAft>
                <a:spcPts val="0"/>
              </a:spcAft>
              <a:buFont typeface="Arial" pitchFamily="34" charset="0"/>
              <a:buChar char="−"/>
              <a:tabLst>
                <a:tab pos="457200" algn="l"/>
              </a:tabLst>
            </a:pPr>
            <a:r>
              <a:rPr lang="en-US" sz="1100" dirty="0">
                <a:solidFill>
                  <a:srgbClr val="FF0000"/>
                </a:solidFill>
                <a:ea typeface="Times New Roman"/>
              </a:rPr>
              <a:t>Team of Schulich BBA students placed 1</a:t>
            </a:r>
            <a:r>
              <a:rPr lang="en-US" sz="1100" baseline="30%" dirty="0">
                <a:solidFill>
                  <a:srgbClr val="FF0000"/>
                </a:solidFill>
                <a:ea typeface="Times New Roman"/>
              </a:rPr>
              <a:t>st</a:t>
            </a:r>
            <a:r>
              <a:rPr lang="en-US" sz="1100" dirty="0">
                <a:solidFill>
                  <a:srgbClr val="FF0000"/>
                </a:solidFill>
                <a:ea typeface="Times New Roman"/>
              </a:rPr>
              <a:t> in the Finance Event at the Queen's Inter-Collegiate Business Competition (ICBC) </a:t>
            </a:r>
            <a:endParaRPr lang="en-US" sz="1100" dirty="0">
              <a:ea typeface="Times New Roman"/>
            </a:endParaRPr>
          </a:p>
          <a:p>
            <a:pPr marL="171450" marR="0" lvl="0" indent="-171450">
              <a:spcBef>
                <a:spcPts val="0"/>
              </a:spcBef>
              <a:spcAft>
                <a:spcPts val="0"/>
              </a:spcAft>
              <a:buFont typeface="Arial" pitchFamily="34" charset="0"/>
              <a:buChar char="−"/>
              <a:tabLst>
                <a:tab pos="457200" algn="l"/>
              </a:tabLst>
            </a:pPr>
            <a:r>
              <a:rPr lang="en-US" sz="1100" dirty="0">
                <a:solidFill>
                  <a:srgbClr val="F79646"/>
                </a:solidFill>
                <a:ea typeface="Times New Roman"/>
              </a:rPr>
              <a:t>Wendy </a:t>
            </a:r>
            <a:r>
              <a:rPr lang="en-US" sz="1100" dirty="0" err="1">
                <a:solidFill>
                  <a:srgbClr val="F79646"/>
                </a:solidFill>
                <a:ea typeface="Times New Roman"/>
              </a:rPr>
              <a:t>Cukier</a:t>
            </a:r>
            <a:r>
              <a:rPr lang="en-US" sz="1100" dirty="0">
                <a:solidFill>
                  <a:srgbClr val="F79646"/>
                </a:solidFill>
                <a:ea typeface="Times New Roman"/>
              </a:rPr>
              <a:t> (PhD ’02), Professor of Information Technology and Associate Dean of Academic at the Ted Rogers School of Business, Jerome Dwight (MBA '05), President &amp; CEO of BNY Trust Company of Canada, Craig </a:t>
            </a:r>
            <a:r>
              <a:rPr lang="en-US" sz="1100" dirty="0" err="1">
                <a:solidFill>
                  <a:srgbClr val="F79646"/>
                </a:solidFill>
                <a:ea typeface="Times New Roman"/>
              </a:rPr>
              <a:t>Keilburger</a:t>
            </a:r>
            <a:r>
              <a:rPr lang="en-US" sz="1100" dirty="0">
                <a:solidFill>
                  <a:srgbClr val="F79646"/>
                </a:solidFill>
                <a:ea typeface="Times New Roman"/>
              </a:rPr>
              <a:t> (EMBA '09), founder of Free The Children, and Paul </a:t>
            </a:r>
            <a:r>
              <a:rPr lang="en-US" sz="1100" dirty="0" err="1">
                <a:solidFill>
                  <a:srgbClr val="F79646"/>
                </a:solidFill>
                <a:ea typeface="Times New Roman"/>
              </a:rPr>
              <a:t>Alofs</a:t>
            </a:r>
            <a:r>
              <a:rPr lang="en-US" sz="1100" dirty="0">
                <a:solidFill>
                  <a:srgbClr val="F79646"/>
                </a:solidFill>
                <a:ea typeface="Times New Roman"/>
              </a:rPr>
              <a:t> (MBA’83), President and CEO of The Princess Margaret Hospital Foundation, were among the nominated as candidates for </a:t>
            </a:r>
            <a:r>
              <a:rPr lang="en-US" sz="1100" i="1" dirty="0">
                <a:solidFill>
                  <a:srgbClr val="F79646"/>
                </a:solidFill>
                <a:ea typeface="Times New Roman"/>
              </a:rPr>
              <a:t>The Globe and Mail's</a:t>
            </a:r>
            <a:r>
              <a:rPr lang="en-US" sz="1100" dirty="0">
                <a:solidFill>
                  <a:srgbClr val="F79646"/>
                </a:solidFill>
                <a:ea typeface="Times New Roman"/>
              </a:rPr>
              <a:t> 25 Transformational Canadians campaign</a:t>
            </a:r>
            <a:endParaRPr lang="en-US" sz="1100" dirty="0">
              <a:ea typeface="Times New Roman"/>
            </a:endParaRPr>
          </a:p>
          <a:p>
            <a:pPr marL="171450" marR="0" lvl="0" indent="-171450">
              <a:spcBef>
                <a:spcPts val="0"/>
              </a:spcBef>
              <a:spcAft>
                <a:spcPts val="0"/>
              </a:spcAft>
              <a:buFont typeface="Arial" pitchFamily="34" charset="0"/>
              <a:buChar char="−"/>
              <a:tabLst>
                <a:tab pos="457200" algn="l"/>
              </a:tabLst>
            </a:pPr>
            <a:r>
              <a:rPr lang="en-US" sz="1100" dirty="0">
                <a:solidFill>
                  <a:srgbClr val="F79646"/>
                </a:solidFill>
                <a:ea typeface="Times New Roman"/>
              </a:rPr>
              <a:t>Rob McEwen, CM (MBA '78, Hon LLD '05), the Chairman and CEO of US Gold Corporation, </a:t>
            </a:r>
            <a:r>
              <a:rPr lang="en-US" sz="1100" dirty="0" err="1">
                <a:solidFill>
                  <a:srgbClr val="F79646"/>
                </a:solidFill>
                <a:ea typeface="Times New Roman"/>
              </a:rPr>
              <a:t>Lexam</a:t>
            </a:r>
            <a:r>
              <a:rPr lang="en-US" sz="1100" dirty="0">
                <a:solidFill>
                  <a:srgbClr val="F79646"/>
                </a:solidFill>
                <a:ea typeface="Times New Roman"/>
              </a:rPr>
              <a:t> Explorations Inc. and </a:t>
            </a:r>
            <a:r>
              <a:rPr lang="en-US" sz="1100" dirty="0" err="1">
                <a:solidFill>
                  <a:srgbClr val="F79646"/>
                </a:solidFill>
                <a:ea typeface="Times New Roman"/>
              </a:rPr>
              <a:t>Minera</a:t>
            </a:r>
            <a:r>
              <a:rPr lang="en-US" sz="1100" dirty="0">
                <a:solidFill>
                  <a:srgbClr val="F79646"/>
                </a:solidFill>
                <a:ea typeface="Times New Roman"/>
              </a:rPr>
              <a:t> Andes Inc., received the Paul J. Hill School of Business Leadership Award </a:t>
            </a:r>
            <a:endParaRPr lang="en-US" sz="1100" dirty="0">
              <a:ea typeface="Times New Roman"/>
            </a:endParaRPr>
          </a:p>
          <a:p>
            <a:pPr marL="171450" marR="0" lvl="0" indent="-171450">
              <a:spcBef>
                <a:spcPts val="0"/>
              </a:spcBef>
              <a:spcAft>
                <a:spcPts val="0"/>
              </a:spcAft>
              <a:buFont typeface="Arial" pitchFamily="34" charset="0"/>
              <a:buChar char="−"/>
              <a:tabLst>
                <a:tab pos="457200" algn="l"/>
              </a:tabLst>
            </a:pPr>
            <a:r>
              <a:rPr lang="en-US" sz="1100" dirty="0">
                <a:solidFill>
                  <a:srgbClr val="F79646"/>
                </a:solidFill>
                <a:ea typeface="Times New Roman"/>
              </a:rPr>
              <a:t>Hana </a:t>
            </a:r>
            <a:r>
              <a:rPr lang="en-US" sz="1100" dirty="0" err="1">
                <a:solidFill>
                  <a:srgbClr val="F79646"/>
                </a:solidFill>
                <a:ea typeface="Times New Roman"/>
              </a:rPr>
              <a:t>Zalzal</a:t>
            </a:r>
            <a:r>
              <a:rPr lang="en-US" sz="1100" dirty="0">
                <a:solidFill>
                  <a:srgbClr val="F79646"/>
                </a:solidFill>
                <a:ea typeface="Times New Roman"/>
              </a:rPr>
              <a:t> (MBA '92), a member of Schulich’s International Advisory Council, was selected as a recipient of the Redefine the Possible Award at York University’s 2010 </a:t>
            </a:r>
            <a:r>
              <a:rPr lang="en-US" sz="1100" dirty="0" err="1">
                <a:solidFill>
                  <a:srgbClr val="F79646"/>
                </a:solidFill>
                <a:ea typeface="Times New Roman"/>
              </a:rPr>
              <a:t>Bryden</a:t>
            </a:r>
            <a:r>
              <a:rPr lang="en-US" sz="1100" dirty="0">
                <a:solidFill>
                  <a:srgbClr val="F79646"/>
                </a:solidFill>
                <a:ea typeface="Times New Roman"/>
              </a:rPr>
              <a:t> Alumni Awards</a:t>
            </a:r>
            <a:endParaRPr lang="en-US" sz="1100" dirty="0">
              <a:ea typeface="Times New Roman"/>
            </a:endParaRPr>
          </a:p>
          <a:p>
            <a:pPr marL="171450" marR="0" lvl="0" indent="-171450">
              <a:spcBef>
                <a:spcPts val="0"/>
              </a:spcBef>
              <a:spcAft>
                <a:spcPts val="0"/>
              </a:spcAft>
              <a:buFont typeface="Arial" pitchFamily="34" charset="0"/>
              <a:buChar char="−"/>
              <a:tabLst>
                <a:tab pos="457200" algn="l"/>
              </a:tabLst>
            </a:pPr>
            <a:r>
              <a:rPr lang="en-US" sz="1100" dirty="0">
                <a:solidFill>
                  <a:srgbClr val="F79646"/>
                </a:solidFill>
                <a:ea typeface="Times New Roman"/>
              </a:rPr>
              <a:t>David Hamilton (MBA ’10), Stephen </a:t>
            </a:r>
            <a:r>
              <a:rPr lang="en-US" sz="1100" dirty="0" err="1">
                <a:solidFill>
                  <a:srgbClr val="F79646"/>
                </a:solidFill>
                <a:ea typeface="Times New Roman"/>
              </a:rPr>
              <a:t>Nusbaum</a:t>
            </a:r>
            <a:r>
              <a:rPr lang="en-US" sz="1100" dirty="0">
                <a:solidFill>
                  <a:srgbClr val="F79646"/>
                </a:solidFill>
                <a:ea typeface="Times New Roman"/>
              </a:rPr>
              <a:t> (MBA ’09) and Manuel Valdez (MBA ’10) served as Co-Chairs of the highly successful 2011 National MBA Games that were proudly hosted by Schulich and sponsored by The RBC Financial Group.</a:t>
            </a:r>
            <a:endParaRPr lang="en-US" sz="1100" dirty="0">
              <a:effectLst/>
              <a:ea typeface="Times New Roman"/>
            </a:endParaRPr>
          </a:p>
        </p:txBody>
      </p:sp>
      <p:sp>
        <p:nvSpPr>
          <p:cNvPr id="13" name="Slide Number Placeholder 6"/>
          <p:cNvSpPr txBox="1">
            <a:spLocks/>
          </p:cNvSpPr>
          <p:nvPr/>
        </p:nvSpPr>
        <p:spPr bwMode="auto">
          <a:xfrm>
            <a:off x="6886575" y="60960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bg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4047C44-FD25-4A14-B21D-F3EAB8BC95D3}" type="slidenum">
              <a:rPr lang="en-US" sz="1200" smtClean="0">
                <a:solidFill>
                  <a:srgbClr val="808080"/>
                </a:solidFill>
                <a:latin typeface="Calibri" pitchFamily="34" charset="0"/>
                <a:cs typeface="Calibri" pitchFamily="34" charset="0"/>
              </a:rPr>
              <a:pPr>
                <a:defRPr/>
              </a:pPr>
              <a:t>16</a:t>
            </a:fld>
            <a:endParaRPr lang="en-US" sz="1200" dirty="0">
              <a:solidFill>
                <a:srgbClr val="808080"/>
              </a:solidFill>
              <a:latin typeface="Calibri" pitchFamily="34" charset="0"/>
              <a:cs typeface="Calibri" pitchFamily="34" charset="0"/>
            </a:endParaRPr>
          </a:p>
        </p:txBody>
      </p:sp>
      <p:grpSp>
        <p:nvGrpSpPr>
          <p:cNvPr id="14" name="Group 13"/>
          <p:cNvGrpSpPr/>
          <p:nvPr/>
        </p:nvGrpSpPr>
        <p:grpSpPr>
          <a:xfrm>
            <a:off x="228600" y="6241165"/>
            <a:ext cx="8686800" cy="400110"/>
            <a:chOff x="228600" y="6248400"/>
            <a:chExt cx="8686800" cy="400110"/>
          </a:xfrm>
        </p:grpSpPr>
        <p:sp>
          <p:nvSpPr>
            <p:cNvPr id="15" name="TextBox 14"/>
            <p:cNvSpPr txBox="1"/>
            <p:nvPr/>
          </p:nvSpPr>
          <p:spPr>
            <a:xfrm>
              <a:off x="228600" y="6248400"/>
              <a:ext cx="8686800" cy="400110"/>
            </a:xfrm>
            <a:prstGeom prst="rect">
              <a:avLst/>
            </a:prstGeom>
            <a:noFill/>
          </p:spPr>
          <p:txBody>
            <a:bodyPr wrap="square" rtlCol="0">
              <a:spAutoFit/>
            </a:bodyPr>
            <a:lstStyle/>
            <a:p>
              <a:pPr>
                <a:lnSpc>
                  <a:spcPts val="1200"/>
                </a:lnSpc>
              </a:pPr>
              <a:r>
                <a:rPr lang="en-US" sz="900" b="1" dirty="0">
                  <a:solidFill>
                    <a:prstClr val="black"/>
                  </a:solidFill>
                  <a:latin typeface="Arial" pitchFamily="34" charset="0"/>
                  <a:cs typeface="Arial" pitchFamily="34" charset="0"/>
                </a:rPr>
                <a:t>LEGEND</a:t>
              </a:r>
            </a:p>
            <a:p>
              <a:pPr>
                <a:lnSpc>
                  <a:spcPts val="1200"/>
                </a:lnSpc>
              </a:pPr>
              <a:r>
                <a:rPr lang="en-US" sz="900" b="1" dirty="0">
                  <a:solidFill>
                    <a:srgbClr val="132AD3"/>
                  </a:solidFill>
                  <a:latin typeface="Arial" pitchFamily="34" charset="0"/>
                  <a:cs typeface="Arial" pitchFamily="34" charset="0"/>
                </a:rPr>
                <a:t>Chairs/Professorships</a:t>
              </a:r>
              <a:r>
                <a:rPr lang="en-US" sz="900" b="1" dirty="0">
                  <a:solidFill>
                    <a:prstClr val="black"/>
                  </a:solidFill>
                  <a:latin typeface="Arial" pitchFamily="34" charset="0"/>
                  <a:cs typeface="Arial" pitchFamily="34" charset="0"/>
                </a:rPr>
                <a:t>	</a:t>
              </a:r>
              <a:r>
                <a:rPr lang="en-US" sz="900" b="1" dirty="0">
                  <a:solidFill>
                    <a:srgbClr val="00B050"/>
                  </a:solidFill>
                  <a:latin typeface="Arial" pitchFamily="34" charset="0"/>
                  <a:cs typeface="Arial" pitchFamily="34" charset="0"/>
                </a:rPr>
                <a:t>Faculty Achievement</a:t>
              </a:r>
              <a:r>
                <a:rPr lang="en-US" sz="900" b="1" dirty="0">
                  <a:solidFill>
                    <a:prstClr val="black"/>
                  </a:solidFill>
                  <a:latin typeface="Arial" pitchFamily="34" charset="0"/>
                  <a:cs typeface="Arial" pitchFamily="34" charset="0"/>
                </a:rPr>
                <a:t>	</a:t>
              </a:r>
              <a:r>
                <a:rPr lang="en-US" sz="900" b="1" dirty="0">
                  <a:solidFill>
                    <a:srgbClr val="FF0000"/>
                  </a:solidFill>
                  <a:latin typeface="Arial" pitchFamily="34" charset="0"/>
                  <a:cs typeface="Arial" pitchFamily="34" charset="0"/>
                </a:rPr>
                <a:t>Student Achievement</a:t>
              </a:r>
              <a:r>
                <a:rPr lang="en-US" sz="900" b="1" dirty="0">
                  <a:solidFill>
                    <a:prstClr val="black"/>
                  </a:solidFill>
                  <a:latin typeface="Arial" pitchFamily="34" charset="0"/>
                  <a:cs typeface="Arial" pitchFamily="34" charset="0"/>
                </a:rPr>
                <a:t>	</a:t>
              </a:r>
              <a:r>
                <a:rPr lang="en-US" sz="900" b="1" dirty="0">
                  <a:solidFill>
                    <a:srgbClr val="F79646">
                      <a:lumMod val="75%"/>
                    </a:srgbClr>
                  </a:solidFill>
                  <a:latin typeface="Arial" pitchFamily="34" charset="0"/>
                  <a:cs typeface="Arial" pitchFamily="34" charset="0"/>
                </a:rPr>
                <a:t>Alumni Achievement </a:t>
              </a:r>
              <a:r>
                <a:rPr lang="en-US" sz="900" b="1" dirty="0">
                  <a:solidFill>
                    <a:prstClr val="black"/>
                  </a:solidFill>
                  <a:latin typeface="Arial" pitchFamily="34" charset="0"/>
                  <a:cs typeface="Arial" pitchFamily="34" charset="0"/>
                </a:rPr>
                <a:t>	Initiatives</a:t>
              </a:r>
            </a:p>
          </p:txBody>
        </p:sp>
        <p:sp>
          <p:nvSpPr>
            <p:cNvPr id="16" name="Rectangle 15"/>
            <p:cNvSpPr/>
            <p:nvPr/>
          </p:nvSpPr>
          <p:spPr>
            <a:xfrm>
              <a:off x="1619450" y="6469075"/>
              <a:ext cx="115491" cy="100028"/>
            </a:xfrm>
            <a:prstGeom prst="rect">
              <a:avLst/>
            </a:prstGeom>
            <a:solidFill>
              <a:srgbClr val="132AD3"/>
            </a:solidFill>
            <a:ln>
              <a:solidFill>
                <a:srgbClr val="132AD3"/>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ectangle 16"/>
            <p:cNvSpPr/>
            <p:nvPr/>
          </p:nvSpPr>
          <p:spPr>
            <a:xfrm>
              <a:off x="3362425" y="6469075"/>
              <a:ext cx="115491" cy="100028"/>
            </a:xfrm>
            <a:prstGeom prst="rect">
              <a:avLst/>
            </a:prstGeom>
            <a:solidFill>
              <a:srgbClr val="00B050"/>
            </a:solidFill>
            <a:ln>
              <a:solidFill>
                <a:srgbClr val="00B05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a:off x="5227748" y="6469075"/>
              <a:ext cx="115491" cy="100028"/>
            </a:xfrm>
            <a:prstGeom prst="rect">
              <a:avLst/>
            </a:prstGeom>
            <a:solidFill>
              <a:srgbClr val="FF0000"/>
            </a:solidFill>
            <a:ln>
              <a:solidFill>
                <a:srgbClr val="FF000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ectangle 18"/>
            <p:cNvSpPr/>
            <p:nvPr/>
          </p:nvSpPr>
          <p:spPr>
            <a:xfrm>
              <a:off x="7020025" y="6469075"/>
              <a:ext cx="115491" cy="100028"/>
            </a:xfrm>
            <a:prstGeom prst="rect">
              <a:avLst/>
            </a:prstGeom>
            <a:solidFill>
              <a:srgbClr val="F09C06"/>
            </a:solidFill>
            <a:ln>
              <a:solidFill>
                <a:srgbClr val="F09C06"/>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ectangle 19"/>
            <p:cNvSpPr/>
            <p:nvPr/>
          </p:nvSpPr>
          <p:spPr>
            <a:xfrm>
              <a:off x="8222365" y="6469075"/>
              <a:ext cx="115491" cy="100028"/>
            </a:xfrm>
            <a:prstGeom prst="rect">
              <a:avLst/>
            </a:prstGeom>
            <a:solidFill>
              <a:schemeClr val="tx1"/>
            </a:solidFill>
            <a:ln>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3833134457"/>
      </p:ext>
    </p:extLst>
  </p:cSld>
  <p:clrMapOvr>
    <a:masterClrMapping/>
  </p:clrMapOvr>
</p:sld>
</file>

<file path=ppt/slides/slide1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1" name="Rectangle 3"/>
          <p:cNvSpPr>
            <a:spLocks noChangeArrowheads="1"/>
          </p:cNvSpPr>
          <p:nvPr/>
        </p:nvSpPr>
        <p:spPr bwMode="auto">
          <a:xfrm>
            <a:off x="20638" y="38100"/>
            <a:ext cx="7218362" cy="11906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fontAlgn="base">
              <a:spcBef>
                <a:spcPct val="0%"/>
              </a:spcBef>
              <a:spcAft>
                <a:spcPct val="0%"/>
              </a:spcAft>
            </a:pPr>
            <a:r>
              <a:rPr lang="en-US" sz="3200" b="1" dirty="0">
                <a:solidFill>
                  <a:srgbClr val="996633"/>
                </a:solidFill>
                <a:latin typeface="Arial Bold" charset="0"/>
              </a:rPr>
              <a:t>STRATEGIC RESPONSES</a:t>
            </a:r>
            <a:endParaRPr lang="en-US" sz="3200" dirty="0">
              <a:solidFill>
                <a:srgbClr val="000000"/>
              </a:solidFill>
              <a:latin typeface="Times" pitchFamily="18" charset="0"/>
            </a:endParaRPr>
          </a:p>
          <a:p>
            <a:pPr fontAlgn="base">
              <a:spcBef>
                <a:spcPct val="0%"/>
              </a:spcBef>
              <a:spcAft>
                <a:spcPct val="0%"/>
              </a:spcAft>
            </a:pPr>
            <a:endParaRPr lang="en-US" sz="2000" dirty="0">
              <a:solidFill>
                <a:srgbClr val="996633"/>
              </a:solidFill>
              <a:latin typeface="Arial Bold" charset="0"/>
            </a:endParaRPr>
          </a:p>
          <a:p>
            <a:pPr fontAlgn="base">
              <a:spcBef>
                <a:spcPct val="0%"/>
              </a:spcBef>
              <a:spcAft>
                <a:spcPct val="0%"/>
              </a:spcAft>
            </a:pPr>
            <a:r>
              <a:rPr lang="en-US" sz="2000" dirty="0">
                <a:solidFill>
                  <a:srgbClr val="996633"/>
                </a:solidFill>
                <a:latin typeface="Arial Bold" charset="0"/>
              </a:rPr>
              <a:t>Innovations &amp; Recognition</a:t>
            </a:r>
          </a:p>
        </p:txBody>
      </p:sp>
      <p:sp>
        <p:nvSpPr>
          <p:cNvPr id="10" name="Rectangle 6"/>
          <p:cNvSpPr>
            <a:spLocks noChangeArrowheads="1"/>
          </p:cNvSpPr>
          <p:nvPr/>
        </p:nvSpPr>
        <p:spPr bwMode="auto">
          <a:xfrm>
            <a:off x="609600" y="1497498"/>
            <a:ext cx="3141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r>
              <a:rPr lang="en-US" sz="1100" dirty="0">
                <a:solidFill>
                  <a:srgbClr val="000000"/>
                </a:solidFill>
              </a:rPr>
              <a:t>2011</a:t>
            </a:r>
            <a:endParaRPr lang="en-US" sz="2400" dirty="0">
              <a:solidFill>
                <a:srgbClr val="000000"/>
              </a:solidFill>
              <a:latin typeface="Times" pitchFamily="18" charset="0"/>
            </a:endParaRPr>
          </a:p>
        </p:txBody>
      </p:sp>
      <p:sp>
        <p:nvSpPr>
          <p:cNvPr id="2" name="TextBox 1"/>
          <p:cNvSpPr txBox="1"/>
          <p:nvPr/>
        </p:nvSpPr>
        <p:spPr>
          <a:xfrm>
            <a:off x="1057274" y="1459120"/>
            <a:ext cx="6581775" cy="3477875"/>
          </a:xfrm>
          <a:prstGeom prst="rect">
            <a:avLst/>
          </a:prstGeom>
          <a:noFill/>
        </p:spPr>
        <p:txBody>
          <a:bodyPr wrap="square" rtlCol="0">
            <a:spAutoFit/>
          </a:bodyPr>
          <a:lstStyle/>
          <a:p>
            <a:pPr marL="171450" marR="0" lvl="0" indent="-171450">
              <a:spcBef>
                <a:spcPts val="0"/>
              </a:spcBef>
              <a:spcAft>
                <a:spcPts val="0"/>
              </a:spcAft>
              <a:buFont typeface="Arial" pitchFamily="34" charset="0"/>
              <a:buChar char="−"/>
              <a:tabLst>
                <a:tab pos="457200" algn="l"/>
              </a:tabLst>
            </a:pPr>
            <a:r>
              <a:rPr lang="en-US" sz="1100" dirty="0">
                <a:solidFill>
                  <a:srgbClr val="F79646"/>
                </a:solidFill>
                <a:ea typeface="Times New Roman"/>
              </a:rPr>
              <a:t>Ellis Jacob (MBA ’76), President &amp; CEO of Cineplex Entertainment, was appointed to the Order of Canada as a Companion Member for his contributions as a business leader to the theatrical entertainment industry</a:t>
            </a:r>
            <a:endParaRPr lang="en-US" sz="1100" dirty="0">
              <a:ea typeface="Times New Roman"/>
            </a:endParaRPr>
          </a:p>
          <a:p>
            <a:pPr marL="171450" marR="0" lvl="0" indent="-171450">
              <a:spcBef>
                <a:spcPts val="0"/>
              </a:spcBef>
              <a:spcAft>
                <a:spcPts val="0"/>
              </a:spcAft>
              <a:buFont typeface="Arial" pitchFamily="34" charset="0"/>
              <a:buChar char="−"/>
              <a:tabLst>
                <a:tab pos="457200" algn="l"/>
              </a:tabLst>
            </a:pPr>
            <a:r>
              <a:rPr lang="en-US" sz="1100" dirty="0">
                <a:solidFill>
                  <a:srgbClr val="F79646"/>
                </a:solidFill>
                <a:ea typeface="Times New Roman"/>
              </a:rPr>
              <a:t>Kathleen Taylor (MBA/JD’84), President and CEO of Four Seasons Hotels and Resorts, received the inaugural </a:t>
            </a:r>
            <a:r>
              <a:rPr lang="en-US" sz="1100" dirty="0" err="1">
                <a:solidFill>
                  <a:srgbClr val="F79646"/>
                </a:solidFill>
                <a:ea typeface="Times New Roman"/>
              </a:rPr>
              <a:t>Hennick</a:t>
            </a:r>
            <a:r>
              <a:rPr lang="en-US" sz="1100" dirty="0">
                <a:solidFill>
                  <a:srgbClr val="F79646"/>
                </a:solidFill>
                <a:ea typeface="Times New Roman"/>
              </a:rPr>
              <a:t> Medal for Career Achievement </a:t>
            </a:r>
            <a:endParaRPr lang="en-US" sz="1100" dirty="0">
              <a:ea typeface="Times New Roman"/>
            </a:endParaRPr>
          </a:p>
          <a:p>
            <a:pPr marL="171450" marR="0" lvl="0" indent="-171450">
              <a:spcBef>
                <a:spcPts val="0"/>
              </a:spcBef>
              <a:spcAft>
                <a:spcPts val="0"/>
              </a:spcAft>
              <a:buFont typeface="Arial" pitchFamily="34" charset="0"/>
              <a:buChar char="−"/>
              <a:tabLst>
                <a:tab pos="457200" algn="l"/>
              </a:tabLst>
            </a:pPr>
            <a:r>
              <a:rPr lang="en-US" sz="1100" dirty="0">
                <a:solidFill>
                  <a:srgbClr val="F79646"/>
                </a:solidFill>
                <a:ea typeface="Times New Roman"/>
              </a:rPr>
              <a:t>Barbara </a:t>
            </a:r>
            <a:r>
              <a:rPr lang="en-US" sz="1100" dirty="0" err="1">
                <a:solidFill>
                  <a:srgbClr val="F79646"/>
                </a:solidFill>
                <a:ea typeface="Times New Roman"/>
              </a:rPr>
              <a:t>Orser</a:t>
            </a:r>
            <a:r>
              <a:rPr lang="en-US" sz="1100" dirty="0">
                <a:solidFill>
                  <a:srgbClr val="F79646"/>
                </a:solidFill>
                <a:ea typeface="Times New Roman"/>
              </a:rPr>
              <a:t> (MBA ’83), Deloitte Professor in the Management of Growth Enterprises at the </a:t>
            </a:r>
            <a:r>
              <a:rPr lang="en-US" sz="1100" dirty="0" err="1">
                <a:solidFill>
                  <a:srgbClr val="F79646"/>
                </a:solidFill>
                <a:ea typeface="Times New Roman"/>
              </a:rPr>
              <a:t>Telfer</a:t>
            </a:r>
            <a:r>
              <a:rPr lang="en-US" sz="1100" dirty="0">
                <a:solidFill>
                  <a:srgbClr val="F79646"/>
                </a:solidFill>
                <a:ea typeface="Times New Roman"/>
              </a:rPr>
              <a:t> School of Management, Catherine </a:t>
            </a:r>
            <a:r>
              <a:rPr lang="en-US" sz="1100" dirty="0" err="1">
                <a:solidFill>
                  <a:srgbClr val="F79646"/>
                </a:solidFill>
                <a:ea typeface="Times New Roman"/>
              </a:rPr>
              <a:t>Riggall</a:t>
            </a:r>
            <a:r>
              <a:rPr lang="en-US" sz="1100" dirty="0">
                <a:solidFill>
                  <a:srgbClr val="F79646"/>
                </a:solidFill>
                <a:ea typeface="Times New Roman"/>
              </a:rPr>
              <a:t> (MBA ’77), VP of Business Affairs at the University of Toronto, Carol Wilding (BBA ’83), President and CEO of Toronto Board of Trade, and Rose </a:t>
            </a:r>
            <a:r>
              <a:rPr lang="en-US" sz="1100" dirty="0" err="1">
                <a:solidFill>
                  <a:srgbClr val="F79646"/>
                </a:solidFill>
                <a:ea typeface="Times New Roman"/>
              </a:rPr>
              <a:t>Reisman</a:t>
            </a:r>
            <a:r>
              <a:rPr lang="en-US" sz="1100" dirty="0">
                <a:solidFill>
                  <a:srgbClr val="F79646"/>
                </a:solidFill>
                <a:ea typeface="Times New Roman"/>
              </a:rPr>
              <a:t> (MBA ‘85), President of The Art of Living Well, were named to the 2010 Canada’s Most Powerful Women: Top 100</a:t>
            </a:r>
            <a:endParaRPr lang="en-US" sz="1100" dirty="0">
              <a:ea typeface="Times New Roman"/>
            </a:endParaRPr>
          </a:p>
          <a:p>
            <a:pPr marL="171450" marR="0" lvl="0" indent="-171450">
              <a:spcBef>
                <a:spcPts val="0"/>
              </a:spcBef>
              <a:spcAft>
                <a:spcPts val="0"/>
              </a:spcAft>
              <a:buFont typeface="Arial" pitchFamily="34" charset="0"/>
              <a:buChar char="−"/>
              <a:tabLst>
                <a:tab pos="457200" algn="l"/>
              </a:tabLst>
            </a:pPr>
            <a:r>
              <a:rPr lang="en-US" sz="1100" dirty="0">
                <a:solidFill>
                  <a:srgbClr val="F79646"/>
                </a:solidFill>
                <a:ea typeface="Times New Roman"/>
              </a:rPr>
              <a:t>Wendy </a:t>
            </a:r>
            <a:r>
              <a:rPr lang="en-US" sz="1100" dirty="0" err="1">
                <a:solidFill>
                  <a:srgbClr val="F79646"/>
                </a:solidFill>
                <a:ea typeface="Times New Roman"/>
              </a:rPr>
              <a:t>Cukier</a:t>
            </a:r>
            <a:r>
              <a:rPr lang="en-US" sz="1100" dirty="0">
                <a:solidFill>
                  <a:srgbClr val="F79646"/>
                </a:solidFill>
                <a:ea typeface="Times New Roman"/>
              </a:rPr>
              <a:t> (PhD ’02), Professor of Information Technology and Associate Dean of Academic at the Ted Rogers School of Business and Craig </a:t>
            </a:r>
            <a:r>
              <a:rPr lang="en-US" sz="1100" dirty="0" err="1">
                <a:solidFill>
                  <a:srgbClr val="F79646"/>
                </a:solidFill>
                <a:ea typeface="Times New Roman"/>
              </a:rPr>
              <a:t>Kielburger</a:t>
            </a:r>
            <a:r>
              <a:rPr lang="en-US" sz="1100" dirty="0">
                <a:solidFill>
                  <a:srgbClr val="F79646"/>
                </a:solidFill>
                <a:ea typeface="Times New Roman"/>
              </a:rPr>
              <a:t> (MBA ’08), founder of Free The Children, were named as two of </a:t>
            </a:r>
            <a:r>
              <a:rPr lang="en-US" sz="1100" i="1" dirty="0">
                <a:solidFill>
                  <a:srgbClr val="F79646"/>
                </a:solidFill>
                <a:ea typeface="Times New Roman"/>
              </a:rPr>
              <a:t>The Globe and Mail</a:t>
            </a:r>
            <a:r>
              <a:rPr lang="en-US" sz="1100" dirty="0">
                <a:solidFill>
                  <a:srgbClr val="F79646"/>
                </a:solidFill>
                <a:ea typeface="Times New Roman"/>
              </a:rPr>
              <a:t>'s 25 Transformational Canadians</a:t>
            </a:r>
            <a:endParaRPr lang="en-US" sz="1100" dirty="0">
              <a:ea typeface="Times New Roman"/>
            </a:endParaRPr>
          </a:p>
          <a:p>
            <a:pPr marL="171450" marR="0" lvl="0" indent="-171450">
              <a:spcBef>
                <a:spcPts val="0"/>
              </a:spcBef>
              <a:spcAft>
                <a:spcPts val="0"/>
              </a:spcAft>
              <a:buFont typeface="Arial" pitchFamily="34" charset="0"/>
              <a:buChar char="−"/>
              <a:tabLst>
                <a:tab pos="457200" algn="l"/>
              </a:tabLst>
            </a:pPr>
            <a:r>
              <a:rPr lang="en-US" sz="1100" dirty="0">
                <a:solidFill>
                  <a:srgbClr val="00B050"/>
                </a:solidFill>
                <a:latin typeface="Arial" pitchFamily="34" charset="0"/>
                <a:cs typeface="Arial" pitchFamily="34" charset="0"/>
              </a:rPr>
              <a:t>Douglas Cumming, Professor of Finance and Entrepreneurship and Ontario Research Chair in Economics and Cross Cultural Studies, received a 2010 Top Reviewer Award for his work with the Journal of Business Venturing</a:t>
            </a:r>
          </a:p>
          <a:p>
            <a:pPr marL="171450" marR="0" lvl="0" indent="-171450">
              <a:spcBef>
                <a:spcPts val="0"/>
              </a:spcBef>
              <a:spcAft>
                <a:spcPts val="0"/>
              </a:spcAft>
              <a:buFont typeface="Arial" pitchFamily="34" charset="0"/>
              <a:buChar char="−"/>
              <a:tabLst>
                <a:tab pos="457200" algn="l"/>
              </a:tabLst>
            </a:pPr>
            <a:r>
              <a:rPr lang="en-US" sz="1100" dirty="0">
                <a:solidFill>
                  <a:srgbClr val="00B050"/>
                </a:solidFill>
                <a:latin typeface="Arial" pitchFamily="34" charset="0"/>
                <a:cs typeface="Arial" pitchFamily="34" charset="0"/>
              </a:rPr>
              <a:t>Dirk </a:t>
            </a:r>
            <a:r>
              <a:rPr lang="en-US" sz="1100" dirty="0" err="1">
                <a:solidFill>
                  <a:srgbClr val="00B050"/>
                </a:solidFill>
                <a:latin typeface="Arial" pitchFamily="34" charset="0"/>
                <a:cs typeface="Arial" pitchFamily="34" charset="0"/>
              </a:rPr>
              <a:t>Matten</a:t>
            </a:r>
            <a:r>
              <a:rPr lang="en-US" sz="1100" dirty="0">
                <a:solidFill>
                  <a:srgbClr val="00B050"/>
                </a:solidFill>
                <a:latin typeface="Arial" pitchFamily="34" charset="0"/>
                <a:cs typeface="Arial" pitchFamily="34" charset="0"/>
              </a:rPr>
              <a:t>, Professor of Strategy, Hewlett-Packard Chair in Corporate Social Responsibility and Director of Schulich’s Centre of Excellence in Responsible Business, was ranked as one of the top 10 most frequently cited German-speaking scholars in the world in the field of management education</a:t>
            </a:r>
          </a:p>
        </p:txBody>
      </p:sp>
      <p:sp>
        <p:nvSpPr>
          <p:cNvPr id="13" name="Slide Number Placeholder 6"/>
          <p:cNvSpPr txBox="1">
            <a:spLocks/>
          </p:cNvSpPr>
          <p:nvPr/>
        </p:nvSpPr>
        <p:spPr bwMode="auto">
          <a:xfrm>
            <a:off x="6886575" y="6084125"/>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bg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4047C44-FD25-4A14-B21D-F3EAB8BC95D3}" type="slidenum">
              <a:rPr lang="en-US" sz="1200" smtClean="0">
                <a:solidFill>
                  <a:srgbClr val="808080"/>
                </a:solidFill>
                <a:latin typeface="Calibri" pitchFamily="34" charset="0"/>
                <a:cs typeface="Calibri" pitchFamily="34" charset="0"/>
              </a:rPr>
              <a:pPr>
                <a:defRPr/>
              </a:pPr>
              <a:t>17</a:t>
            </a:fld>
            <a:endParaRPr lang="en-US" sz="1200" dirty="0">
              <a:solidFill>
                <a:srgbClr val="808080"/>
              </a:solidFill>
              <a:latin typeface="Calibri" pitchFamily="34" charset="0"/>
              <a:cs typeface="Calibri" pitchFamily="34" charset="0"/>
            </a:endParaRPr>
          </a:p>
        </p:txBody>
      </p:sp>
      <p:grpSp>
        <p:nvGrpSpPr>
          <p:cNvPr id="14" name="Group 13"/>
          <p:cNvGrpSpPr/>
          <p:nvPr/>
        </p:nvGrpSpPr>
        <p:grpSpPr>
          <a:xfrm>
            <a:off x="228600" y="6229290"/>
            <a:ext cx="8686800" cy="400110"/>
            <a:chOff x="228600" y="6248400"/>
            <a:chExt cx="8686800" cy="400110"/>
          </a:xfrm>
        </p:grpSpPr>
        <p:sp>
          <p:nvSpPr>
            <p:cNvPr id="15" name="TextBox 14"/>
            <p:cNvSpPr txBox="1"/>
            <p:nvPr/>
          </p:nvSpPr>
          <p:spPr>
            <a:xfrm>
              <a:off x="228600" y="6248400"/>
              <a:ext cx="8686800" cy="400110"/>
            </a:xfrm>
            <a:prstGeom prst="rect">
              <a:avLst/>
            </a:prstGeom>
            <a:noFill/>
          </p:spPr>
          <p:txBody>
            <a:bodyPr wrap="square" rtlCol="0">
              <a:spAutoFit/>
            </a:bodyPr>
            <a:lstStyle/>
            <a:p>
              <a:pPr>
                <a:lnSpc>
                  <a:spcPts val="1200"/>
                </a:lnSpc>
              </a:pPr>
              <a:r>
                <a:rPr lang="en-US" sz="900" b="1" dirty="0">
                  <a:solidFill>
                    <a:prstClr val="black"/>
                  </a:solidFill>
                  <a:latin typeface="Arial" pitchFamily="34" charset="0"/>
                  <a:cs typeface="Arial" pitchFamily="34" charset="0"/>
                </a:rPr>
                <a:t>LEGEND</a:t>
              </a:r>
            </a:p>
            <a:p>
              <a:pPr>
                <a:lnSpc>
                  <a:spcPts val="1200"/>
                </a:lnSpc>
              </a:pPr>
              <a:r>
                <a:rPr lang="en-US" sz="900" b="1" dirty="0">
                  <a:solidFill>
                    <a:srgbClr val="132AD3"/>
                  </a:solidFill>
                  <a:latin typeface="Arial" pitchFamily="34" charset="0"/>
                  <a:cs typeface="Arial" pitchFamily="34" charset="0"/>
                </a:rPr>
                <a:t>Chairs/Professorships</a:t>
              </a:r>
              <a:r>
                <a:rPr lang="en-US" sz="900" b="1" dirty="0">
                  <a:solidFill>
                    <a:prstClr val="black"/>
                  </a:solidFill>
                  <a:latin typeface="Arial" pitchFamily="34" charset="0"/>
                  <a:cs typeface="Arial" pitchFamily="34" charset="0"/>
                </a:rPr>
                <a:t>	</a:t>
              </a:r>
              <a:r>
                <a:rPr lang="en-US" sz="900" b="1" dirty="0">
                  <a:solidFill>
                    <a:srgbClr val="00B050"/>
                  </a:solidFill>
                  <a:latin typeface="Arial" pitchFamily="34" charset="0"/>
                  <a:cs typeface="Arial" pitchFamily="34" charset="0"/>
                </a:rPr>
                <a:t>Faculty Achievement</a:t>
              </a:r>
              <a:r>
                <a:rPr lang="en-US" sz="900" b="1" dirty="0">
                  <a:solidFill>
                    <a:prstClr val="black"/>
                  </a:solidFill>
                  <a:latin typeface="Arial" pitchFamily="34" charset="0"/>
                  <a:cs typeface="Arial" pitchFamily="34" charset="0"/>
                </a:rPr>
                <a:t>	</a:t>
              </a:r>
              <a:r>
                <a:rPr lang="en-US" sz="900" b="1" dirty="0">
                  <a:solidFill>
                    <a:srgbClr val="FF0000"/>
                  </a:solidFill>
                  <a:latin typeface="Arial" pitchFamily="34" charset="0"/>
                  <a:cs typeface="Arial" pitchFamily="34" charset="0"/>
                </a:rPr>
                <a:t>Student Achievement</a:t>
              </a:r>
              <a:r>
                <a:rPr lang="en-US" sz="900" b="1" dirty="0">
                  <a:solidFill>
                    <a:prstClr val="black"/>
                  </a:solidFill>
                  <a:latin typeface="Arial" pitchFamily="34" charset="0"/>
                  <a:cs typeface="Arial" pitchFamily="34" charset="0"/>
                </a:rPr>
                <a:t>	</a:t>
              </a:r>
              <a:r>
                <a:rPr lang="en-US" sz="900" b="1" dirty="0">
                  <a:solidFill>
                    <a:srgbClr val="F79646">
                      <a:lumMod val="75%"/>
                    </a:srgbClr>
                  </a:solidFill>
                  <a:latin typeface="Arial" pitchFamily="34" charset="0"/>
                  <a:cs typeface="Arial" pitchFamily="34" charset="0"/>
                </a:rPr>
                <a:t>Alumni Achievement </a:t>
              </a:r>
              <a:r>
                <a:rPr lang="en-US" sz="900" b="1" dirty="0">
                  <a:solidFill>
                    <a:prstClr val="black"/>
                  </a:solidFill>
                  <a:latin typeface="Arial" pitchFamily="34" charset="0"/>
                  <a:cs typeface="Arial" pitchFamily="34" charset="0"/>
                </a:rPr>
                <a:t>	Initiatives</a:t>
              </a:r>
            </a:p>
          </p:txBody>
        </p:sp>
        <p:sp>
          <p:nvSpPr>
            <p:cNvPr id="16" name="Rectangle 15"/>
            <p:cNvSpPr/>
            <p:nvPr/>
          </p:nvSpPr>
          <p:spPr>
            <a:xfrm>
              <a:off x="1619450" y="6469075"/>
              <a:ext cx="115491" cy="100028"/>
            </a:xfrm>
            <a:prstGeom prst="rect">
              <a:avLst/>
            </a:prstGeom>
            <a:solidFill>
              <a:srgbClr val="132AD3"/>
            </a:solidFill>
            <a:ln>
              <a:solidFill>
                <a:srgbClr val="132AD3"/>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ectangle 16"/>
            <p:cNvSpPr/>
            <p:nvPr/>
          </p:nvSpPr>
          <p:spPr>
            <a:xfrm>
              <a:off x="3362425" y="6469075"/>
              <a:ext cx="115491" cy="100028"/>
            </a:xfrm>
            <a:prstGeom prst="rect">
              <a:avLst/>
            </a:prstGeom>
            <a:solidFill>
              <a:srgbClr val="00B050"/>
            </a:solidFill>
            <a:ln>
              <a:solidFill>
                <a:srgbClr val="00B05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a:off x="5227748" y="6469075"/>
              <a:ext cx="115491" cy="100028"/>
            </a:xfrm>
            <a:prstGeom prst="rect">
              <a:avLst/>
            </a:prstGeom>
            <a:solidFill>
              <a:srgbClr val="FF0000"/>
            </a:solidFill>
            <a:ln>
              <a:solidFill>
                <a:srgbClr val="FF000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ectangle 18"/>
            <p:cNvSpPr/>
            <p:nvPr/>
          </p:nvSpPr>
          <p:spPr>
            <a:xfrm>
              <a:off x="7020025" y="6469075"/>
              <a:ext cx="115491" cy="100028"/>
            </a:xfrm>
            <a:prstGeom prst="rect">
              <a:avLst/>
            </a:prstGeom>
            <a:solidFill>
              <a:srgbClr val="F09C06"/>
            </a:solidFill>
            <a:ln>
              <a:solidFill>
                <a:srgbClr val="F09C06"/>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ectangle 19"/>
            <p:cNvSpPr/>
            <p:nvPr/>
          </p:nvSpPr>
          <p:spPr>
            <a:xfrm>
              <a:off x="8222365" y="6469075"/>
              <a:ext cx="115491" cy="100028"/>
            </a:xfrm>
            <a:prstGeom prst="rect">
              <a:avLst/>
            </a:prstGeom>
            <a:solidFill>
              <a:schemeClr val="tx1"/>
            </a:solidFill>
            <a:ln>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1256565715"/>
      </p:ext>
    </p:extLst>
  </p:cSld>
  <p:clrMapOvr>
    <a:masterClrMapping/>
  </p:clrMapOvr>
</p:sld>
</file>

<file path=ppt/slides/slide18.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1" name="Rectangle 3"/>
          <p:cNvSpPr>
            <a:spLocks noChangeArrowheads="1"/>
          </p:cNvSpPr>
          <p:nvPr/>
        </p:nvSpPr>
        <p:spPr bwMode="auto">
          <a:xfrm>
            <a:off x="20638" y="38100"/>
            <a:ext cx="7218362" cy="11906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fontAlgn="base">
              <a:spcBef>
                <a:spcPct val="0%"/>
              </a:spcBef>
              <a:spcAft>
                <a:spcPct val="0%"/>
              </a:spcAft>
            </a:pPr>
            <a:r>
              <a:rPr lang="en-US" sz="3200" b="1" dirty="0">
                <a:solidFill>
                  <a:srgbClr val="996633"/>
                </a:solidFill>
                <a:latin typeface="Arial Bold" charset="0"/>
              </a:rPr>
              <a:t>STRATEGIC RESPONSES</a:t>
            </a:r>
            <a:endParaRPr lang="en-US" sz="3200" dirty="0">
              <a:solidFill>
                <a:srgbClr val="000000"/>
              </a:solidFill>
              <a:latin typeface="Times" pitchFamily="18" charset="0"/>
            </a:endParaRPr>
          </a:p>
          <a:p>
            <a:pPr fontAlgn="base">
              <a:spcBef>
                <a:spcPct val="0%"/>
              </a:spcBef>
              <a:spcAft>
                <a:spcPct val="0%"/>
              </a:spcAft>
            </a:pPr>
            <a:endParaRPr lang="en-US" sz="2000" dirty="0">
              <a:solidFill>
                <a:srgbClr val="996633"/>
              </a:solidFill>
              <a:latin typeface="Arial Bold" charset="0"/>
            </a:endParaRPr>
          </a:p>
          <a:p>
            <a:pPr fontAlgn="base">
              <a:spcBef>
                <a:spcPct val="0%"/>
              </a:spcBef>
              <a:spcAft>
                <a:spcPct val="0%"/>
              </a:spcAft>
            </a:pPr>
            <a:r>
              <a:rPr lang="en-US" sz="2000" dirty="0">
                <a:solidFill>
                  <a:srgbClr val="996633"/>
                </a:solidFill>
                <a:latin typeface="Arial Bold" charset="0"/>
              </a:rPr>
              <a:t>Innovations &amp; Recognition</a:t>
            </a:r>
          </a:p>
        </p:txBody>
      </p:sp>
      <p:sp>
        <p:nvSpPr>
          <p:cNvPr id="2" name="TextBox 1"/>
          <p:cNvSpPr txBox="1"/>
          <p:nvPr/>
        </p:nvSpPr>
        <p:spPr>
          <a:xfrm>
            <a:off x="-990600" y="3505200"/>
            <a:ext cx="184731" cy="369332"/>
          </a:xfrm>
          <a:prstGeom prst="rect">
            <a:avLst/>
          </a:prstGeom>
          <a:noFill/>
        </p:spPr>
        <p:txBody>
          <a:bodyPr wrap="none" rtlCol="0">
            <a:spAutoFit/>
          </a:bodyPr>
          <a:lstStyle/>
          <a:p>
            <a:endParaRPr lang="en-US" dirty="0"/>
          </a:p>
        </p:txBody>
      </p:sp>
      <p:sp>
        <p:nvSpPr>
          <p:cNvPr id="3" name="TextBox 2"/>
          <p:cNvSpPr txBox="1"/>
          <p:nvPr/>
        </p:nvSpPr>
        <p:spPr>
          <a:xfrm>
            <a:off x="1028700" y="1447800"/>
            <a:ext cx="6858000" cy="3139321"/>
          </a:xfrm>
          <a:prstGeom prst="rect">
            <a:avLst/>
          </a:prstGeom>
          <a:noFill/>
        </p:spPr>
        <p:txBody>
          <a:bodyPr wrap="square" rtlCol="0">
            <a:spAutoFit/>
          </a:bodyPr>
          <a:lstStyle/>
          <a:p>
            <a:pPr marL="171450" marR="0" lvl="0" indent="-171450">
              <a:spcBef>
                <a:spcPts val="0"/>
              </a:spcBef>
              <a:spcAft>
                <a:spcPts val="0"/>
              </a:spcAft>
              <a:buFont typeface="Arial" pitchFamily="34" charset="0"/>
              <a:buChar char="−"/>
              <a:tabLst>
                <a:tab pos="457200" algn="l"/>
              </a:tabLst>
            </a:pPr>
            <a:r>
              <a:rPr lang="en-US" sz="1100" dirty="0">
                <a:solidFill>
                  <a:srgbClr val="00B050"/>
                </a:solidFill>
                <a:latin typeface="Arial" pitchFamily="34" charset="0"/>
                <a:cs typeface="Arial" pitchFamily="34" charset="0"/>
              </a:rPr>
              <a:t>Moshe </a:t>
            </a:r>
            <a:r>
              <a:rPr lang="en-US" sz="1100" dirty="0" err="1">
                <a:solidFill>
                  <a:srgbClr val="00B050"/>
                </a:solidFill>
                <a:latin typeface="Arial" pitchFamily="34" charset="0"/>
                <a:cs typeface="Arial" pitchFamily="34" charset="0"/>
              </a:rPr>
              <a:t>Milevsky</a:t>
            </a:r>
            <a:r>
              <a:rPr lang="en-US" sz="1100" dirty="0">
                <a:solidFill>
                  <a:srgbClr val="00B050"/>
                </a:solidFill>
                <a:latin typeface="Arial" pitchFamily="34" charset="0"/>
                <a:cs typeface="Arial" pitchFamily="34" charset="0"/>
              </a:rPr>
              <a:t>, Associate Professor of Finance, and part-time Schulich Finance instructor Jamie </a:t>
            </a:r>
            <a:r>
              <a:rPr lang="en-US" sz="1100" dirty="0" err="1">
                <a:solidFill>
                  <a:srgbClr val="00B050"/>
                </a:solidFill>
                <a:latin typeface="Arial" pitchFamily="34" charset="0"/>
                <a:cs typeface="Arial" pitchFamily="34" charset="0"/>
              </a:rPr>
              <a:t>Golombek</a:t>
            </a:r>
            <a:r>
              <a:rPr lang="en-US" sz="1100" dirty="0">
                <a:solidFill>
                  <a:srgbClr val="00B050"/>
                </a:solidFill>
                <a:latin typeface="Arial" pitchFamily="34" charset="0"/>
                <a:cs typeface="Arial" pitchFamily="34" charset="0"/>
              </a:rPr>
              <a:t>, are among the top 10 finalists in the "Name That Visionary" poll conducted by Advisor.ca as part of the online magazine's search for the top financial visionary in Canada</a:t>
            </a:r>
          </a:p>
          <a:p>
            <a:pPr marL="171450" marR="0" lvl="0" indent="-171450">
              <a:spcBef>
                <a:spcPts val="0"/>
              </a:spcBef>
              <a:spcAft>
                <a:spcPts val="0"/>
              </a:spcAft>
              <a:buFont typeface="Arial" pitchFamily="34" charset="0"/>
              <a:buChar char="−"/>
              <a:tabLst>
                <a:tab pos="457200" algn="l"/>
              </a:tabLst>
            </a:pPr>
            <a:r>
              <a:rPr lang="en-US" sz="1100" dirty="0">
                <a:solidFill>
                  <a:srgbClr val="00B050"/>
                </a:solidFill>
                <a:latin typeface="Arial" pitchFamily="34" charset="0"/>
                <a:cs typeface="Arial" pitchFamily="34" charset="0"/>
              </a:rPr>
              <a:t>Joyce </a:t>
            </a:r>
            <a:r>
              <a:rPr lang="en-US" sz="1100" dirty="0" err="1">
                <a:solidFill>
                  <a:srgbClr val="00B050"/>
                </a:solidFill>
                <a:latin typeface="Arial" pitchFamily="34" charset="0"/>
                <a:cs typeface="Arial" pitchFamily="34" charset="0"/>
              </a:rPr>
              <a:t>Zemans</a:t>
            </a:r>
            <a:r>
              <a:rPr lang="en-US" sz="1100" dirty="0">
                <a:solidFill>
                  <a:srgbClr val="00B050"/>
                </a:solidFill>
                <a:latin typeface="Arial" pitchFamily="34" charset="0"/>
                <a:cs typeface="Arial" pitchFamily="34" charset="0"/>
              </a:rPr>
              <a:t>, University Professor Emeritus and Professor Emeritus of Visual Arts, received the </a:t>
            </a:r>
            <a:r>
              <a:rPr lang="en-US" sz="1100" dirty="0" err="1">
                <a:solidFill>
                  <a:srgbClr val="00B050"/>
                </a:solidFill>
                <a:latin typeface="Arial" pitchFamily="34" charset="0"/>
                <a:cs typeface="Arial" pitchFamily="34" charset="0"/>
              </a:rPr>
              <a:t>Diplôme</a:t>
            </a:r>
            <a:r>
              <a:rPr lang="en-US" sz="1100" dirty="0">
                <a:solidFill>
                  <a:srgbClr val="00B050"/>
                </a:solidFill>
                <a:latin typeface="Arial" pitchFamily="34" charset="0"/>
                <a:cs typeface="Arial" pitchFamily="34" charset="0"/>
              </a:rPr>
              <a:t> </a:t>
            </a:r>
            <a:r>
              <a:rPr lang="en-US" sz="1100" dirty="0" err="1">
                <a:solidFill>
                  <a:srgbClr val="00B050"/>
                </a:solidFill>
                <a:latin typeface="Arial" pitchFamily="34" charset="0"/>
                <a:cs typeface="Arial" pitchFamily="34" charset="0"/>
              </a:rPr>
              <a:t>d'honneur</a:t>
            </a:r>
            <a:r>
              <a:rPr lang="en-US" sz="1100" dirty="0">
                <a:solidFill>
                  <a:srgbClr val="00B050"/>
                </a:solidFill>
                <a:latin typeface="Arial" pitchFamily="34" charset="0"/>
                <a:cs typeface="Arial" pitchFamily="34" charset="0"/>
              </a:rPr>
              <a:t> awarded by the Canadian Conference of the Arts (CCA)</a:t>
            </a:r>
          </a:p>
          <a:p>
            <a:pPr marL="171450" marR="0" lvl="0" indent="-171450">
              <a:spcBef>
                <a:spcPts val="0"/>
              </a:spcBef>
              <a:spcAft>
                <a:spcPts val="0"/>
              </a:spcAft>
              <a:buFont typeface="Arial" pitchFamily="34" charset="0"/>
              <a:buChar char="−"/>
              <a:tabLst>
                <a:tab pos="457200" algn="l"/>
              </a:tabLst>
            </a:pPr>
            <a:r>
              <a:rPr lang="en-US" sz="1100" dirty="0">
                <a:solidFill>
                  <a:srgbClr val="00B050"/>
                </a:solidFill>
                <a:latin typeface="Arial" pitchFamily="34" charset="0"/>
                <a:cs typeface="Arial" pitchFamily="34" charset="0"/>
              </a:rPr>
              <a:t>Andre </a:t>
            </a:r>
            <a:r>
              <a:rPr lang="en-US" sz="1100" dirty="0" err="1">
                <a:solidFill>
                  <a:srgbClr val="00B050"/>
                </a:solidFill>
                <a:latin typeface="Arial" pitchFamily="34" charset="0"/>
                <a:cs typeface="Arial" pitchFamily="34" charset="0"/>
              </a:rPr>
              <a:t>Kuzmicki</a:t>
            </a:r>
            <a:r>
              <a:rPr lang="en-US" sz="1100" dirty="0">
                <a:solidFill>
                  <a:srgbClr val="00B050"/>
                </a:solidFill>
                <a:latin typeface="Arial" pitchFamily="34" charset="0"/>
                <a:cs typeface="Arial" pitchFamily="34" charset="0"/>
              </a:rPr>
              <a:t>, Executive Director of Schulich’s Real Estate and Infrastructure program, was named to the Distinguished Fellows Program of NAIOP, a leading North American trade organization for developers, owners, and professionals in commercial real estate</a:t>
            </a:r>
          </a:p>
          <a:p>
            <a:pPr marL="171450" marR="0" lvl="0" indent="-171450">
              <a:spcBef>
                <a:spcPts val="0"/>
              </a:spcBef>
              <a:spcAft>
                <a:spcPts val="0"/>
              </a:spcAft>
              <a:buFont typeface="Arial" pitchFamily="34" charset="0"/>
              <a:buChar char="−"/>
              <a:tabLst>
                <a:tab pos="457200" algn="l"/>
              </a:tabLst>
            </a:pPr>
            <a:r>
              <a:rPr lang="en-US" sz="1100" dirty="0">
                <a:solidFill>
                  <a:srgbClr val="00B050"/>
                </a:solidFill>
                <a:latin typeface="Arial" pitchFamily="34" charset="0"/>
                <a:cs typeface="Arial" pitchFamily="34" charset="0"/>
              </a:rPr>
              <a:t>Pauline Shum, Associate Professor of Finance and Director of Schulich’s Master of Finance Program, won the Alternative Investment Management Associate (AIMA) Canada and Hillsdale Investment Management Inc. 2010 Research Award valued at $10,000 for her article</a:t>
            </a:r>
          </a:p>
          <a:p>
            <a:pPr marL="171450" marR="0" lvl="0" indent="-171450">
              <a:spcBef>
                <a:spcPts val="0"/>
              </a:spcBef>
              <a:spcAft>
                <a:spcPts val="0"/>
              </a:spcAft>
              <a:buFont typeface="Arial" pitchFamily="34" charset="0"/>
              <a:buChar char="−"/>
              <a:tabLst>
                <a:tab pos="457200" algn="l"/>
              </a:tabLst>
            </a:pPr>
            <a:r>
              <a:rPr lang="en-US" sz="1100" dirty="0">
                <a:ea typeface="Times New Roman"/>
              </a:rPr>
              <a:t>Joint announcement with Export Development Canada (EDC): a major new national initiative - an agreement to create a National Curriculum in Integrative Trade for undergraduate business students across Canada. A new undergraduate Certificate Program in Managing International Trade and Foreign Investment will be offered exclusively at Schulich beginning in the 2012-2013 academic year</a:t>
            </a:r>
          </a:p>
          <a:p>
            <a:pPr marL="171450" marR="0" lvl="0" indent="-171450">
              <a:spcBef>
                <a:spcPts val="0"/>
              </a:spcBef>
              <a:spcAft>
                <a:spcPts val="0"/>
              </a:spcAft>
              <a:buFont typeface="Arial" pitchFamily="34" charset="0"/>
              <a:buChar char="−"/>
              <a:tabLst>
                <a:tab pos="457200" algn="l"/>
              </a:tabLst>
            </a:pPr>
            <a:r>
              <a:rPr lang="en-US" sz="1100" dirty="0">
                <a:solidFill>
                  <a:srgbClr val="132AD3"/>
                </a:solidFill>
                <a:latin typeface="Arial" pitchFamily="34" charset="0"/>
                <a:cs typeface="Arial" pitchFamily="34" charset="0"/>
              </a:rPr>
              <a:t>Export Development Canada (EDC) Professorship in International Business established at Schulich</a:t>
            </a:r>
          </a:p>
          <a:p>
            <a:pPr marL="171450" marR="0" lvl="0" indent="-171450">
              <a:spcBef>
                <a:spcPts val="0"/>
              </a:spcBef>
              <a:spcAft>
                <a:spcPts val="0"/>
              </a:spcAft>
              <a:buFont typeface="Arial" pitchFamily="34" charset="0"/>
              <a:buChar char="−"/>
              <a:tabLst>
                <a:tab pos="457200" algn="l"/>
              </a:tabLst>
            </a:pPr>
            <a:r>
              <a:rPr lang="en-US" sz="1100" dirty="0">
                <a:solidFill>
                  <a:srgbClr val="132AD3"/>
                </a:solidFill>
                <a:latin typeface="Arial" pitchFamily="34" charset="0"/>
                <a:cs typeface="Arial" pitchFamily="34" charset="0"/>
              </a:rPr>
              <a:t>CGA Ontario Chair in Global Competitiveness for SMEs established</a:t>
            </a:r>
          </a:p>
          <a:p>
            <a:pPr marL="171450" marR="0" lvl="0" indent="-171450">
              <a:spcBef>
                <a:spcPts val="0"/>
              </a:spcBef>
              <a:spcAft>
                <a:spcPts val="0"/>
              </a:spcAft>
              <a:buFont typeface="Arial" pitchFamily="34" charset="0"/>
              <a:buChar char="−"/>
              <a:tabLst>
                <a:tab pos="457200" algn="l"/>
              </a:tabLst>
            </a:pPr>
            <a:r>
              <a:rPr lang="en-US" sz="1100" dirty="0">
                <a:solidFill>
                  <a:srgbClr val="132AD3"/>
                </a:solidFill>
                <a:latin typeface="Arial" pitchFamily="34" charset="0"/>
                <a:cs typeface="Arial" pitchFamily="34" charset="0"/>
              </a:rPr>
              <a:t>Bob Finlayson Chair established</a:t>
            </a:r>
          </a:p>
        </p:txBody>
      </p:sp>
      <p:sp>
        <p:nvSpPr>
          <p:cNvPr id="12" name="Rectangle 6"/>
          <p:cNvSpPr>
            <a:spLocks noChangeArrowheads="1"/>
          </p:cNvSpPr>
          <p:nvPr/>
        </p:nvSpPr>
        <p:spPr bwMode="auto">
          <a:xfrm>
            <a:off x="609600" y="1497498"/>
            <a:ext cx="3141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r>
              <a:rPr lang="en-US" sz="1100" dirty="0">
                <a:solidFill>
                  <a:srgbClr val="000000"/>
                </a:solidFill>
              </a:rPr>
              <a:t>2011</a:t>
            </a:r>
            <a:endParaRPr lang="en-US" sz="2400" dirty="0">
              <a:solidFill>
                <a:srgbClr val="000000"/>
              </a:solidFill>
              <a:latin typeface="Times" pitchFamily="18" charset="0"/>
            </a:endParaRPr>
          </a:p>
        </p:txBody>
      </p:sp>
      <p:sp>
        <p:nvSpPr>
          <p:cNvPr id="14" name="Slide Number Placeholder 6"/>
          <p:cNvSpPr txBox="1">
            <a:spLocks/>
          </p:cNvSpPr>
          <p:nvPr/>
        </p:nvSpPr>
        <p:spPr bwMode="auto">
          <a:xfrm>
            <a:off x="6886575" y="60960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bg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4047C44-FD25-4A14-B21D-F3EAB8BC95D3}" type="slidenum">
              <a:rPr lang="en-US" sz="1200" smtClean="0">
                <a:solidFill>
                  <a:srgbClr val="808080"/>
                </a:solidFill>
                <a:latin typeface="Calibri" pitchFamily="34" charset="0"/>
                <a:cs typeface="Calibri" pitchFamily="34" charset="0"/>
              </a:rPr>
              <a:pPr>
                <a:defRPr/>
              </a:pPr>
              <a:t>18</a:t>
            </a:fld>
            <a:endParaRPr lang="en-US" sz="1200" dirty="0">
              <a:solidFill>
                <a:srgbClr val="808080"/>
              </a:solidFill>
              <a:latin typeface="Calibri" pitchFamily="34" charset="0"/>
              <a:cs typeface="Calibri" pitchFamily="34" charset="0"/>
            </a:endParaRPr>
          </a:p>
        </p:txBody>
      </p:sp>
      <p:grpSp>
        <p:nvGrpSpPr>
          <p:cNvPr id="15" name="Group 14"/>
          <p:cNvGrpSpPr/>
          <p:nvPr/>
        </p:nvGrpSpPr>
        <p:grpSpPr>
          <a:xfrm>
            <a:off x="228600" y="6241165"/>
            <a:ext cx="8686800" cy="400110"/>
            <a:chOff x="228600" y="6248400"/>
            <a:chExt cx="8686800" cy="400110"/>
          </a:xfrm>
        </p:grpSpPr>
        <p:sp>
          <p:nvSpPr>
            <p:cNvPr id="16" name="TextBox 15"/>
            <p:cNvSpPr txBox="1"/>
            <p:nvPr/>
          </p:nvSpPr>
          <p:spPr>
            <a:xfrm>
              <a:off x="228600" y="6248400"/>
              <a:ext cx="8686800" cy="400110"/>
            </a:xfrm>
            <a:prstGeom prst="rect">
              <a:avLst/>
            </a:prstGeom>
            <a:noFill/>
          </p:spPr>
          <p:txBody>
            <a:bodyPr wrap="square" rtlCol="0">
              <a:spAutoFit/>
            </a:bodyPr>
            <a:lstStyle/>
            <a:p>
              <a:pPr>
                <a:lnSpc>
                  <a:spcPts val="1200"/>
                </a:lnSpc>
              </a:pPr>
              <a:r>
                <a:rPr lang="en-US" sz="900" b="1" dirty="0">
                  <a:solidFill>
                    <a:prstClr val="black"/>
                  </a:solidFill>
                  <a:latin typeface="Arial" pitchFamily="34" charset="0"/>
                  <a:cs typeface="Arial" pitchFamily="34" charset="0"/>
                </a:rPr>
                <a:t>LEGEND</a:t>
              </a:r>
            </a:p>
            <a:p>
              <a:pPr>
                <a:lnSpc>
                  <a:spcPts val="1200"/>
                </a:lnSpc>
              </a:pPr>
              <a:r>
                <a:rPr lang="en-US" sz="900" b="1" dirty="0">
                  <a:solidFill>
                    <a:srgbClr val="132AD3"/>
                  </a:solidFill>
                  <a:latin typeface="Arial" pitchFamily="34" charset="0"/>
                  <a:cs typeface="Arial" pitchFamily="34" charset="0"/>
                </a:rPr>
                <a:t>Chairs/Professorships</a:t>
              </a:r>
              <a:r>
                <a:rPr lang="en-US" sz="900" b="1" dirty="0">
                  <a:solidFill>
                    <a:prstClr val="black"/>
                  </a:solidFill>
                  <a:latin typeface="Arial" pitchFamily="34" charset="0"/>
                  <a:cs typeface="Arial" pitchFamily="34" charset="0"/>
                </a:rPr>
                <a:t>	</a:t>
              </a:r>
              <a:r>
                <a:rPr lang="en-US" sz="900" b="1" dirty="0">
                  <a:solidFill>
                    <a:srgbClr val="00B050"/>
                  </a:solidFill>
                  <a:latin typeface="Arial" pitchFamily="34" charset="0"/>
                  <a:cs typeface="Arial" pitchFamily="34" charset="0"/>
                </a:rPr>
                <a:t>Faculty Achievement</a:t>
              </a:r>
              <a:r>
                <a:rPr lang="en-US" sz="900" b="1" dirty="0">
                  <a:solidFill>
                    <a:prstClr val="black"/>
                  </a:solidFill>
                  <a:latin typeface="Arial" pitchFamily="34" charset="0"/>
                  <a:cs typeface="Arial" pitchFamily="34" charset="0"/>
                </a:rPr>
                <a:t>	</a:t>
              </a:r>
              <a:r>
                <a:rPr lang="en-US" sz="900" b="1" dirty="0">
                  <a:solidFill>
                    <a:srgbClr val="FF0000"/>
                  </a:solidFill>
                  <a:latin typeface="Arial" pitchFamily="34" charset="0"/>
                  <a:cs typeface="Arial" pitchFamily="34" charset="0"/>
                </a:rPr>
                <a:t>Student Achievement</a:t>
              </a:r>
              <a:r>
                <a:rPr lang="en-US" sz="900" b="1" dirty="0">
                  <a:solidFill>
                    <a:prstClr val="black"/>
                  </a:solidFill>
                  <a:latin typeface="Arial" pitchFamily="34" charset="0"/>
                  <a:cs typeface="Arial" pitchFamily="34" charset="0"/>
                </a:rPr>
                <a:t>	</a:t>
              </a:r>
              <a:r>
                <a:rPr lang="en-US" sz="900" b="1" dirty="0">
                  <a:solidFill>
                    <a:srgbClr val="F79646">
                      <a:lumMod val="75%"/>
                    </a:srgbClr>
                  </a:solidFill>
                  <a:latin typeface="Arial" pitchFamily="34" charset="0"/>
                  <a:cs typeface="Arial" pitchFamily="34" charset="0"/>
                </a:rPr>
                <a:t>Alumni Achievement </a:t>
              </a:r>
              <a:r>
                <a:rPr lang="en-US" sz="900" b="1" dirty="0">
                  <a:solidFill>
                    <a:prstClr val="black"/>
                  </a:solidFill>
                  <a:latin typeface="Arial" pitchFamily="34" charset="0"/>
                  <a:cs typeface="Arial" pitchFamily="34" charset="0"/>
                </a:rPr>
                <a:t>	Initiatives</a:t>
              </a:r>
            </a:p>
          </p:txBody>
        </p:sp>
        <p:sp>
          <p:nvSpPr>
            <p:cNvPr id="17" name="Rectangle 16"/>
            <p:cNvSpPr/>
            <p:nvPr/>
          </p:nvSpPr>
          <p:spPr>
            <a:xfrm>
              <a:off x="1619450" y="6469075"/>
              <a:ext cx="115491" cy="100028"/>
            </a:xfrm>
            <a:prstGeom prst="rect">
              <a:avLst/>
            </a:prstGeom>
            <a:solidFill>
              <a:srgbClr val="132AD3"/>
            </a:solidFill>
            <a:ln>
              <a:solidFill>
                <a:srgbClr val="132AD3"/>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a:off x="3362425" y="6469075"/>
              <a:ext cx="115491" cy="100028"/>
            </a:xfrm>
            <a:prstGeom prst="rect">
              <a:avLst/>
            </a:prstGeom>
            <a:solidFill>
              <a:srgbClr val="00B050"/>
            </a:solidFill>
            <a:ln>
              <a:solidFill>
                <a:srgbClr val="00B05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ectangle 18"/>
            <p:cNvSpPr/>
            <p:nvPr/>
          </p:nvSpPr>
          <p:spPr>
            <a:xfrm>
              <a:off x="5227748" y="6469075"/>
              <a:ext cx="115491" cy="100028"/>
            </a:xfrm>
            <a:prstGeom prst="rect">
              <a:avLst/>
            </a:prstGeom>
            <a:solidFill>
              <a:srgbClr val="FF0000"/>
            </a:solidFill>
            <a:ln>
              <a:solidFill>
                <a:srgbClr val="FF000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ectangle 19"/>
            <p:cNvSpPr/>
            <p:nvPr/>
          </p:nvSpPr>
          <p:spPr>
            <a:xfrm>
              <a:off x="7020025" y="6469075"/>
              <a:ext cx="115491" cy="100028"/>
            </a:xfrm>
            <a:prstGeom prst="rect">
              <a:avLst/>
            </a:prstGeom>
            <a:solidFill>
              <a:srgbClr val="F09C06"/>
            </a:solidFill>
            <a:ln>
              <a:solidFill>
                <a:srgbClr val="F09C06"/>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Rectangle 20"/>
            <p:cNvSpPr/>
            <p:nvPr/>
          </p:nvSpPr>
          <p:spPr>
            <a:xfrm>
              <a:off x="8222365" y="6469075"/>
              <a:ext cx="115491" cy="100028"/>
            </a:xfrm>
            <a:prstGeom prst="rect">
              <a:avLst/>
            </a:prstGeom>
            <a:solidFill>
              <a:schemeClr val="tx1"/>
            </a:solidFill>
            <a:ln>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1132691380"/>
      </p:ext>
    </p:extLst>
  </p:cSld>
  <p:clrMapOvr>
    <a:masterClrMapping/>
  </p:clrMapOvr>
</p:sld>
</file>

<file path=ppt/slides/slide19.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2770" name="Rectangle 6"/>
          <p:cNvSpPr>
            <a:spLocks noChangeArrowheads="1"/>
          </p:cNvSpPr>
          <p:nvPr/>
        </p:nvSpPr>
        <p:spPr bwMode="auto">
          <a:xfrm>
            <a:off x="609600" y="1497498"/>
            <a:ext cx="3141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r>
              <a:rPr lang="en-US" sz="1100" dirty="0">
                <a:solidFill>
                  <a:srgbClr val="000000"/>
                </a:solidFill>
              </a:rPr>
              <a:t>2011</a:t>
            </a:r>
            <a:endParaRPr lang="en-US" sz="2400" dirty="0">
              <a:solidFill>
                <a:srgbClr val="000000"/>
              </a:solidFill>
              <a:latin typeface="Times" pitchFamily="18" charset="0"/>
            </a:endParaRPr>
          </a:p>
        </p:txBody>
      </p:sp>
      <p:sp>
        <p:nvSpPr>
          <p:cNvPr id="11" name="Rectangle 3"/>
          <p:cNvSpPr>
            <a:spLocks noChangeArrowheads="1"/>
          </p:cNvSpPr>
          <p:nvPr/>
        </p:nvSpPr>
        <p:spPr bwMode="auto">
          <a:xfrm>
            <a:off x="20638" y="38100"/>
            <a:ext cx="7218362" cy="11906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fontAlgn="base">
              <a:spcBef>
                <a:spcPct val="0%"/>
              </a:spcBef>
              <a:spcAft>
                <a:spcPct val="0%"/>
              </a:spcAft>
            </a:pPr>
            <a:r>
              <a:rPr lang="en-US" sz="3200" b="1" dirty="0">
                <a:solidFill>
                  <a:srgbClr val="996633"/>
                </a:solidFill>
                <a:latin typeface="Arial Bold" charset="0"/>
              </a:rPr>
              <a:t>STRATEGIC RESPONSES</a:t>
            </a:r>
            <a:endParaRPr lang="en-US" sz="3200" dirty="0">
              <a:solidFill>
                <a:srgbClr val="000000"/>
              </a:solidFill>
              <a:latin typeface="Times" pitchFamily="18" charset="0"/>
            </a:endParaRPr>
          </a:p>
          <a:p>
            <a:pPr fontAlgn="base">
              <a:spcBef>
                <a:spcPct val="0%"/>
              </a:spcBef>
              <a:spcAft>
                <a:spcPct val="0%"/>
              </a:spcAft>
            </a:pPr>
            <a:endParaRPr lang="en-US" sz="2000" dirty="0">
              <a:solidFill>
                <a:srgbClr val="996633"/>
              </a:solidFill>
              <a:latin typeface="Arial Bold" charset="0"/>
            </a:endParaRPr>
          </a:p>
          <a:p>
            <a:pPr fontAlgn="base">
              <a:spcBef>
                <a:spcPct val="0%"/>
              </a:spcBef>
              <a:spcAft>
                <a:spcPct val="0%"/>
              </a:spcAft>
            </a:pPr>
            <a:r>
              <a:rPr lang="en-US" sz="2000" dirty="0">
                <a:solidFill>
                  <a:srgbClr val="996633"/>
                </a:solidFill>
                <a:latin typeface="Arial Bold" charset="0"/>
              </a:rPr>
              <a:t>Innovations &amp; Recognition</a:t>
            </a:r>
          </a:p>
        </p:txBody>
      </p:sp>
      <p:sp>
        <p:nvSpPr>
          <p:cNvPr id="2" name="TextBox 1"/>
          <p:cNvSpPr txBox="1"/>
          <p:nvPr/>
        </p:nvSpPr>
        <p:spPr>
          <a:xfrm>
            <a:off x="990600" y="1447800"/>
            <a:ext cx="6584482" cy="2631490"/>
          </a:xfrm>
          <a:prstGeom prst="rect">
            <a:avLst/>
          </a:prstGeom>
          <a:noFill/>
        </p:spPr>
        <p:txBody>
          <a:bodyPr wrap="square" rtlCol="0">
            <a:spAutoFit/>
          </a:bodyPr>
          <a:lstStyle/>
          <a:p>
            <a:pPr marL="171450" marR="0" lvl="0" indent="-171450">
              <a:spcBef>
                <a:spcPts val="0"/>
              </a:spcBef>
              <a:spcAft>
                <a:spcPts val="0"/>
              </a:spcAft>
              <a:buFont typeface="Arial" pitchFamily="34" charset="0"/>
              <a:buChar char="−"/>
              <a:tabLst>
                <a:tab pos="457200" algn="l"/>
              </a:tabLst>
            </a:pPr>
            <a:r>
              <a:rPr lang="en-US" sz="1100" dirty="0">
                <a:solidFill>
                  <a:srgbClr val="E36C0A"/>
                </a:solidFill>
                <a:ea typeface="Times New Roman"/>
              </a:rPr>
              <a:t>Financial Services Roundtable – Schulich graduate Bharat </a:t>
            </a:r>
            <a:r>
              <a:rPr lang="en-US" sz="1100" dirty="0" err="1">
                <a:solidFill>
                  <a:srgbClr val="E36C0A"/>
                </a:solidFill>
                <a:ea typeface="Times New Roman"/>
              </a:rPr>
              <a:t>Masrani</a:t>
            </a:r>
            <a:r>
              <a:rPr lang="en-US" sz="1100" dirty="0">
                <a:solidFill>
                  <a:srgbClr val="E36C0A"/>
                </a:solidFill>
                <a:ea typeface="Times New Roman"/>
              </a:rPr>
              <a:t> (BBA ’78, MBA ’79) was named among 12 executives to their Board of Governors.</a:t>
            </a:r>
            <a:endParaRPr lang="en-US" sz="1100" dirty="0">
              <a:ea typeface="Times New Roman"/>
            </a:endParaRPr>
          </a:p>
          <a:p>
            <a:pPr marL="171450" marR="0" lvl="0" indent="-171450">
              <a:spcBef>
                <a:spcPts val="0"/>
              </a:spcBef>
              <a:spcAft>
                <a:spcPts val="0"/>
              </a:spcAft>
              <a:buFont typeface="Arial" pitchFamily="34" charset="0"/>
              <a:buChar char="−"/>
              <a:tabLst>
                <a:tab pos="457200" algn="l"/>
              </a:tabLst>
            </a:pPr>
            <a:r>
              <a:rPr lang="en-US" sz="1100" dirty="0">
                <a:solidFill>
                  <a:srgbClr val="E36C0A"/>
                </a:solidFill>
                <a:ea typeface="Times New Roman"/>
              </a:rPr>
              <a:t>Investor Relations Magazine Canada Award – Schulich graduate Colleen Johnston (BBA ’82), TD Bank Group, was the recipient of the award for Best Investor Relations by a CFO, Large Cap.</a:t>
            </a:r>
            <a:endParaRPr lang="en-US" sz="1100" dirty="0">
              <a:ea typeface="Times New Roman"/>
            </a:endParaRPr>
          </a:p>
          <a:p>
            <a:pPr marL="171450" marR="0" lvl="0" indent="-171450">
              <a:spcBef>
                <a:spcPts val="0"/>
              </a:spcBef>
              <a:spcAft>
                <a:spcPts val="0"/>
              </a:spcAft>
              <a:buFont typeface="Arial" pitchFamily="34" charset="0"/>
              <a:buChar char="−"/>
              <a:tabLst>
                <a:tab pos="457200" algn="l"/>
              </a:tabLst>
            </a:pPr>
            <a:r>
              <a:rPr lang="en-US" sz="1100" dirty="0">
                <a:solidFill>
                  <a:srgbClr val="E36C0A"/>
                </a:solidFill>
                <a:ea typeface="Times New Roman"/>
              </a:rPr>
              <a:t>Schulich graduate, Ed </a:t>
            </a:r>
            <a:r>
              <a:rPr lang="en-US" sz="1100" dirty="0" err="1">
                <a:solidFill>
                  <a:srgbClr val="E36C0A"/>
                </a:solidFill>
                <a:ea typeface="Times New Roman"/>
              </a:rPr>
              <a:t>Whittingham</a:t>
            </a:r>
            <a:r>
              <a:rPr lang="en-US" sz="1100" dirty="0">
                <a:solidFill>
                  <a:srgbClr val="E36C0A"/>
                </a:solidFill>
                <a:ea typeface="Times New Roman"/>
              </a:rPr>
              <a:t> (IMBA ’05), Executive Director of the Pembina Institute, has been named to the Canadian 2012 Clean50 Leaders for his work in sustainable development.</a:t>
            </a:r>
            <a:endParaRPr lang="en-US" sz="1100" dirty="0">
              <a:ea typeface="Times New Roman"/>
            </a:endParaRPr>
          </a:p>
          <a:p>
            <a:pPr marL="171450" marR="0" lvl="0" indent="-171450">
              <a:spcBef>
                <a:spcPts val="0"/>
              </a:spcBef>
              <a:spcAft>
                <a:spcPts val="0"/>
              </a:spcAft>
              <a:buFont typeface="Arial" pitchFamily="34" charset="0"/>
              <a:buChar char="−"/>
              <a:tabLst>
                <a:tab pos="457200" algn="l"/>
              </a:tabLst>
            </a:pPr>
            <a:r>
              <a:rPr lang="en-US" sz="1100" dirty="0">
                <a:solidFill>
                  <a:srgbClr val="E36C0A"/>
                </a:solidFill>
                <a:ea typeface="Times New Roman"/>
              </a:rPr>
              <a:t>Schulich graduate, Andrew Wu (MBA ’89), Director of the LVMH (Louis Vuitton; Moët Hennessy) Group in China, was included in the Forbes 25 Influential Chinese in Global Fashion.</a:t>
            </a:r>
            <a:endParaRPr lang="en-US" sz="1100" dirty="0">
              <a:ea typeface="Times New Roman"/>
            </a:endParaRPr>
          </a:p>
          <a:p>
            <a:pPr marL="171450" marR="0" lvl="0" indent="-171450">
              <a:spcBef>
                <a:spcPts val="0"/>
              </a:spcBef>
              <a:spcAft>
                <a:spcPts val="0"/>
              </a:spcAft>
              <a:buFont typeface="Arial" pitchFamily="34" charset="0"/>
              <a:buChar char="−"/>
              <a:tabLst>
                <a:tab pos="457200" algn="l"/>
              </a:tabLst>
            </a:pPr>
            <a:r>
              <a:rPr lang="en-US" sz="1100" dirty="0">
                <a:solidFill>
                  <a:srgbClr val="E36C0A"/>
                </a:solidFill>
                <a:ea typeface="Times New Roman"/>
              </a:rPr>
              <a:t>Honorary Doctor of Law, University of Western Ontario – Schulich graduate, Craig </a:t>
            </a:r>
            <a:r>
              <a:rPr lang="en-US" sz="1100" dirty="0" err="1">
                <a:solidFill>
                  <a:srgbClr val="E36C0A"/>
                </a:solidFill>
                <a:ea typeface="Times New Roman"/>
              </a:rPr>
              <a:t>Keilburger</a:t>
            </a:r>
            <a:r>
              <a:rPr lang="en-US" sz="1100" dirty="0">
                <a:solidFill>
                  <a:srgbClr val="E36C0A"/>
                </a:solidFill>
                <a:ea typeface="Times New Roman"/>
              </a:rPr>
              <a:t> (EMBA) for his internationally renowned work creating change for underprivileged children.</a:t>
            </a:r>
            <a:endParaRPr lang="en-US" sz="1100" dirty="0">
              <a:ea typeface="Times New Roman"/>
            </a:endParaRPr>
          </a:p>
          <a:p>
            <a:pPr marL="171450" marR="0" lvl="0" indent="-171450">
              <a:spcBef>
                <a:spcPts val="0"/>
              </a:spcBef>
              <a:spcAft>
                <a:spcPts val="0"/>
              </a:spcAft>
              <a:buFont typeface="Arial" pitchFamily="34" charset="0"/>
              <a:buChar char="−"/>
              <a:tabLst>
                <a:tab pos="457200" algn="l"/>
              </a:tabLst>
            </a:pPr>
            <a:r>
              <a:rPr lang="en-US" sz="1100" dirty="0">
                <a:solidFill>
                  <a:srgbClr val="E36C0A"/>
                </a:solidFill>
                <a:ea typeface="Times New Roman"/>
              </a:rPr>
              <a:t>Christine Day, CEO of </a:t>
            </a:r>
            <a:r>
              <a:rPr lang="en-US" sz="1100" dirty="0" err="1">
                <a:solidFill>
                  <a:srgbClr val="E36C0A"/>
                </a:solidFill>
                <a:ea typeface="Times New Roman"/>
              </a:rPr>
              <a:t>Lululemon</a:t>
            </a:r>
            <a:r>
              <a:rPr lang="en-US" sz="1100" dirty="0">
                <a:solidFill>
                  <a:srgbClr val="E36C0A"/>
                </a:solidFill>
                <a:ea typeface="Times New Roman"/>
              </a:rPr>
              <a:t> </a:t>
            </a:r>
            <a:r>
              <a:rPr lang="en-US" sz="1100" dirty="0" err="1">
                <a:solidFill>
                  <a:srgbClr val="E36C0A"/>
                </a:solidFill>
                <a:ea typeface="Times New Roman"/>
              </a:rPr>
              <a:t>Athletica</a:t>
            </a:r>
            <a:r>
              <a:rPr lang="en-US" sz="1100" dirty="0">
                <a:solidFill>
                  <a:srgbClr val="E36C0A"/>
                </a:solidFill>
                <a:ea typeface="Times New Roman"/>
              </a:rPr>
              <a:t> Inc., and member of the Dean’s Advisory Council, was named CEO of the year in November 2011, by </a:t>
            </a:r>
            <a:r>
              <a:rPr lang="en-US" sz="1100" i="1" dirty="0">
                <a:solidFill>
                  <a:srgbClr val="E36C0A"/>
                </a:solidFill>
                <a:ea typeface="Times New Roman"/>
              </a:rPr>
              <a:t>Report on Business Magazine</a:t>
            </a:r>
            <a:r>
              <a:rPr lang="en-US" sz="1100" dirty="0">
                <a:solidFill>
                  <a:srgbClr val="E36C0A"/>
                </a:solidFill>
                <a:ea typeface="Times New Roman"/>
              </a:rPr>
              <a:t>, the first female to achieve this distinction.</a:t>
            </a:r>
            <a:endParaRPr lang="en-US" sz="1100" dirty="0">
              <a:ea typeface="Times New Roman"/>
            </a:endParaRPr>
          </a:p>
          <a:p>
            <a:pPr marL="171450" marR="0" lvl="0" indent="-171450">
              <a:spcBef>
                <a:spcPts val="0"/>
              </a:spcBef>
              <a:spcAft>
                <a:spcPts val="0"/>
              </a:spcAft>
              <a:buFont typeface="Arial" pitchFamily="34" charset="0"/>
              <a:buChar char="−"/>
              <a:tabLst>
                <a:tab pos="457200" algn="l"/>
              </a:tabLst>
            </a:pPr>
            <a:r>
              <a:rPr lang="en-US" sz="1100" dirty="0">
                <a:solidFill>
                  <a:srgbClr val="FF0000"/>
                </a:solidFill>
                <a:ea typeface="Times New Roman"/>
              </a:rPr>
              <a:t>Team of Schulich MBA graduate students wins the inaugural  2011 Schulich International Case Competition (SICC) in Sustainability, solving a problem facing the mining industry</a:t>
            </a:r>
            <a:r>
              <a:rPr lang="en-US" sz="1100" dirty="0">
                <a:solidFill>
                  <a:srgbClr val="000080"/>
                </a:solidFill>
                <a:ea typeface="Times New Roman"/>
              </a:rPr>
              <a:t>.  </a:t>
            </a:r>
            <a:endParaRPr lang="en-US" sz="1100" dirty="0">
              <a:ea typeface="Times New Roman"/>
            </a:endParaRPr>
          </a:p>
        </p:txBody>
      </p:sp>
      <p:sp>
        <p:nvSpPr>
          <p:cNvPr id="19" name="Slide Number Placeholder 6"/>
          <p:cNvSpPr txBox="1">
            <a:spLocks/>
          </p:cNvSpPr>
          <p:nvPr/>
        </p:nvSpPr>
        <p:spPr bwMode="auto">
          <a:xfrm>
            <a:off x="6886575" y="60960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bg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4047C44-FD25-4A14-B21D-F3EAB8BC95D3}" type="slidenum">
              <a:rPr lang="en-US" sz="1200" smtClean="0">
                <a:solidFill>
                  <a:srgbClr val="808080"/>
                </a:solidFill>
                <a:latin typeface="Calibri" pitchFamily="34" charset="0"/>
                <a:cs typeface="Calibri" pitchFamily="34" charset="0"/>
              </a:rPr>
              <a:pPr>
                <a:defRPr/>
              </a:pPr>
              <a:t>19</a:t>
            </a:fld>
            <a:endParaRPr lang="en-US" sz="1200" dirty="0">
              <a:solidFill>
                <a:srgbClr val="808080"/>
              </a:solidFill>
              <a:latin typeface="Calibri" pitchFamily="34" charset="0"/>
              <a:cs typeface="Calibri" pitchFamily="34" charset="0"/>
            </a:endParaRPr>
          </a:p>
        </p:txBody>
      </p:sp>
      <p:grpSp>
        <p:nvGrpSpPr>
          <p:cNvPr id="20" name="Group 19"/>
          <p:cNvGrpSpPr/>
          <p:nvPr/>
        </p:nvGrpSpPr>
        <p:grpSpPr>
          <a:xfrm>
            <a:off x="228600" y="6248400"/>
            <a:ext cx="8686800" cy="400110"/>
            <a:chOff x="228600" y="6248400"/>
            <a:chExt cx="8686800" cy="400110"/>
          </a:xfrm>
        </p:grpSpPr>
        <p:sp>
          <p:nvSpPr>
            <p:cNvPr id="21" name="TextBox 20"/>
            <p:cNvSpPr txBox="1"/>
            <p:nvPr/>
          </p:nvSpPr>
          <p:spPr>
            <a:xfrm>
              <a:off x="228600" y="6248400"/>
              <a:ext cx="8686800" cy="400110"/>
            </a:xfrm>
            <a:prstGeom prst="rect">
              <a:avLst/>
            </a:prstGeom>
            <a:noFill/>
          </p:spPr>
          <p:txBody>
            <a:bodyPr wrap="square" rtlCol="0">
              <a:spAutoFit/>
            </a:bodyPr>
            <a:lstStyle/>
            <a:p>
              <a:pPr>
                <a:lnSpc>
                  <a:spcPts val="1200"/>
                </a:lnSpc>
              </a:pPr>
              <a:r>
                <a:rPr lang="en-US" sz="900" b="1" dirty="0">
                  <a:solidFill>
                    <a:prstClr val="black"/>
                  </a:solidFill>
                  <a:latin typeface="Arial" pitchFamily="34" charset="0"/>
                  <a:cs typeface="Arial" pitchFamily="34" charset="0"/>
                </a:rPr>
                <a:t>LEGEND</a:t>
              </a:r>
            </a:p>
            <a:p>
              <a:pPr>
                <a:lnSpc>
                  <a:spcPts val="1200"/>
                </a:lnSpc>
              </a:pPr>
              <a:r>
                <a:rPr lang="en-US" sz="900" b="1" dirty="0">
                  <a:solidFill>
                    <a:srgbClr val="132AD3"/>
                  </a:solidFill>
                  <a:latin typeface="Arial" pitchFamily="34" charset="0"/>
                  <a:cs typeface="Arial" pitchFamily="34" charset="0"/>
                </a:rPr>
                <a:t>Chairs/Professorships</a:t>
              </a:r>
              <a:r>
                <a:rPr lang="en-US" sz="900" b="1" dirty="0">
                  <a:solidFill>
                    <a:prstClr val="black"/>
                  </a:solidFill>
                  <a:latin typeface="Arial" pitchFamily="34" charset="0"/>
                  <a:cs typeface="Arial" pitchFamily="34" charset="0"/>
                </a:rPr>
                <a:t>	</a:t>
              </a:r>
              <a:r>
                <a:rPr lang="en-US" sz="900" b="1" dirty="0">
                  <a:solidFill>
                    <a:srgbClr val="00B050"/>
                  </a:solidFill>
                  <a:latin typeface="Arial" pitchFamily="34" charset="0"/>
                  <a:cs typeface="Arial" pitchFamily="34" charset="0"/>
                </a:rPr>
                <a:t>Faculty Achievement</a:t>
              </a:r>
              <a:r>
                <a:rPr lang="en-US" sz="900" b="1" dirty="0">
                  <a:solidFill>
                    <a:prstClr val="black"/>
                  </a:solidFill>
                  <a:latin typeface="Arial" pitchFamily="34" charset="0"/>
                  <a:cs typeface="Arial" pitchFamily="34" charset="0"/>
                </a:rPr>
                <a:t>	</a:t>
              </a:r>
              <a:r>
                <a:rPr lang="en-US" sz="900" b="1" dirty="0">
                  <a:solidFill>
                    <a:srgbClr val="FF0000"/>
                  </a:solidFill>
                  <a:latin typeface="Arial" pitchFamily="34" charset="0"/>
                  <a:cs typeface="Arial" pitchFamily="34" charset="0"/>
                </a:rPr>
                <a:t>Student Achievement</a:t>
              </a:r>
              <a:r>
                <a:rPr lang="en-US" sz="900" b="1" dirty="0">
                  <a:solidFill>
                    <a:prstClr val="black"/>
                  </a:solidFill>
                  <a:latin typeface="Arial" pitchFamily="34" charset="0"/>
                  <a:cs typeface="Arial" pitchFamily="34" charset="0"/>
                </a:rPr>
                <a:t>	</a:t>
              </a:r>
              <a:r>
                <a:rPr lang="en-US" sz="900" b="1" dirty="0">
                  <a:solidFill>
                    <a:srgbClr val="F79646">
                      <a:lumMod val="75%"/>
                    </a:srgbClr>
                  </a:solidFill>
                  <a:latin typeface="Arial" pitchFamily="34" charset="0"/>
                  <a:cs typeface="Arial" pitchFamily="34" charset="0"/>
                </a:rPr>
                <a:t>Alumni Achievement </a:t>
              </a:r>
              <a:r>
                <a:rPr lang="en-US" sz="900" b="1" dirty="0">
                  <a:solidFill>
                    <a:prstClr val="black"/>
                  </a:solidFill>
                  <a:latin typeface="Arial" pitchFamily="34" charset="0"/>
                  <a:cs typeface="Arial" pitchFamily="34" charset="0"/>
                </a:rPr>
                <a:t>	Initiatives</a:t>
              </a:r>
            </a:p>
          </p:txBody>
        </p:sp>
        <p:sp>
          <p:nvSpPr>
            <p:cNvPr id="22" name="Rectangle 21"/>
            <p:cNvSpPr/>
            <p:nvPr/>
          </p:nvSpPr>
          <p:spPr>
            <a:xfrm>
              <a:off x="1619450" y="6469075"/>
              <a:ext cx="115491" cy="100028"/>
            </a:xfrm>
            <a:prstGeom prst="rect">
              <a:avLst/>
            </a:prstGeom>
            <a:solidFill>
              <a:srgbClr val="132AD3"/>
            </a:solidFill>
            <a:ln>
              <a:solidFill>
                <a:srgbClr val="132AD3"/>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p:nvSpPr>
          <p:spPr>
            <a:xfrm>
              <a:off x="3362425" y="6469075"/>
              <a:ext cx="115491" cy="100028"/>
            </a:xfrm>
            <a:prstGeom prst="rect">
              <a:avLst/>
            </a:prstGeom>
            <a:solidFill>
              <a:srgbClr val="00B050"/>
            </a:solidFill>
            <a:ln>
              <a:solidFill>
                <a:srgbClr val="00B05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Rectangle 23"/>
            <p:cNvSpPr/>
            <p:nvPr/>
          </p:nvSpPr>
          <p:spPr>
            <a:xfrm>
              <a:off x="5227748" y="6469075"/>
              <a:ext cx="115491" cy="100028"/>
            </a:xfrm>
            <a:prstGeom prst="rect">
              <a:avLst/>
            </a:prstGeom>
            <a:solidFill>
              <a:srgbClr val="FF0000"/>
            </a:solidFill>
            <a:ln>
              <a:solidFill>
                <a:srgbClr val="FF000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Rectangle 24"/>
            <p:cNvSpPr/>
            <p:nvPr/>
          </p:nvSpPr>
          <p:spPr>
            <a:xfrm>
              <a:off x="7020025" y="6469075"/>
              <a:ext cx="115491" cy="100028"/>
            </a:xfrm>
            <a:prstGeom prst="rect">
              <a:avLst/>
            </a:prstGeom>
            <a:solidFill>
              <a:srgbClr val="F09C06"/>
            </a:solidFill>
            <a:ln>
              <a:solidFill>
                <a:srgbClr val="F09C06"/>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Rectangle 25"/>
            <p:cNvSpPr/>
            <p:nvPr/>
          </p:nvSpPr>
          <p:spPr>
            <a:xfrm>
              <a:off x="8222365" y="6469075"/>
              <a:ext cx="115491" cy="100028"/>
            </a:xfrm>
            <a:prstGeom prst="rect">
              <a:avLst/>
            </a:prstGeom>
            <a:solidFill>
              <a:schemeClr val="tx1"/>
            </a:solidFill>
            <a:ln>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3884717155"/>
      </p:ext>
    </p:extLst>
  </p:cSld>
  <p:clrMapOvr>
    <a:masterClrMapping/>
  </p:clrMapOvr>
</p:sld>
</file>

<file path=ppt/slides/slide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6387" name="Rectangle 2"/>
          <p:cNvSpPr>
            <a:spLocks noChangeArrowheads="1"/>
          </p:cNvSpPr>
          <p:nvPr/>
        </p:nvSpPr>
        <p:spPr bwMode="auto">
          <a:xfrm>
            <a:off x="2043113" y="5829300"/>
            <a:ext cx="203200" cy="10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latin typeface="Times" pitchFamily="18" charset="0"/>
            </a:endParaRPr>
          </a:p>
        </p:txBody>
      </p:sp>
      <p:sp>
        <p:nvSpPr>
          <p:cNvPr id="9" name="Rectangle 3"/>
          <p:cNvSpPr>
            <a:spLocks noChangeArrowheads="1"/>
          </p:cNvSpPr>
          <p:nvPr/>
        </p:nvSpPr>
        <p:spPr bwMode="auto">
          <a:xfrm>
            <a:off x="20638" y="38100"/>
            <a:ext cx="7218362" cy="11906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fontAlgn="base">
              <a:spcBef>
                <a:spcPct val="0%"/>
              </a:spcBef>
              <a:spcAft>
                <a:spcPct val="0%"/>
              </a:spcAft>
            </a:pPr>
            <a:r>
              <a:rPr lang="en-US" sz="3200" b="1" dirty="0">
                <a:solidFill>
                  <a:srgbClr val="996633"/>
                </a:solidFill>
                <a:latin typeface="Arial Bold" charset="0"/>
              </a:rPr>
              <a:t>STRATEGIC RESPONSES</a:t>
            </a:r>
            <a:endParaRPr lang="en-US" sz="3200" dirty="0">
              <a:solidFill>
                <a:srgbClr val="000000"/>
              </a:solidFill>
              <a:latin typeface="Times" pitchFamily="18" charset="0"/>
            </a:endParaRPr>
          </a:p>
          <a:p>
            <a:pPr fontAlgn="base">
              <a:spcBef>
                <a:spcPct val="0%"/>
              </a:spcBef>
              <a:spcAft>
                <a:spcPct val="0%"/>
              </a:spcAft>
            </a:pPr>
            <a:endParaRPr lang="en-US" sz="2000" dirty="0">
              <a:solidFill>
                <a:srgbClr val="996633"/>
              </a:solidFill>
              <a:latin typeface="Arial Bold" charset="0"/>
            </a:endParaRPr>
          </a:p>
          <a:p>
            <a:pPr fontAlgn="base">
              <a:spcBef>
                <a:spcPct val="0%"/>
              </a:spcBef>
              <a:spcAft>
                <a:spcPct val="0%"/>
              </a:spcAft>
            </a:pPr>
            <a:r>
              <a:rPr lang="en-US" sz="2000" dirty="0">
                <a:solidFill>
                  <a:srgbClr val="996633"/>
                </a:solidFill>
                <a:latin typeface="Arial Bold" charset="0"/>
              </a:rPr>
              <a:t>Innovations &amp; Recognition</a:t>
            </a:r>
          </a:p>
        </p:txBody>
      </p:sp>
      <p:sp>
        <p:nvSpPr>
          <p:cNvPr id="8" name="Rectangle 7"/>
          <p:cNvSpPr>
            <a:spLocks noChangeArrowheads="1"/>
          </p:cNvSpPr>
          <p:nvPr/>
        </p:nvSpPr>
        <p:spPr bwMode="auto">
          <a:xfrm>
            <a:off x="645933" y="1673964"/>
            <a:ext cx="3141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r>
              <a:rPr lang="en-US" sz="1100" dirty="0">
                <a:solidFill>
                  <a:srgbClr val="000000"/>
                </a:solidFill>
              </a:rPr>
              <a:t>1996</a:t>
            </a:r>
            <a:endParaRPr lang="en-US" sz="2000" dirty="0">
              <a:solidFill>
                <a:srgbClr val="000000"/>
              </a:solidFill>
              <a:latin typeface="Times" pitchFamily="18" charset="0"/>
            </a:endParaRPr>
          </a:p>
        </p:txBody>
      </p:sp>
      <p:sp>
        <p:nvSpPr>
          <p:cNvPr id="10" name="Rectangle 9"/>
          <p:cNvSpPr>
            <a:spLocks noChangeArrowheads="1"/>
          </p:cNvSpPr>
          <p:nvPr/>
        </p:nvSpPr>
        <p:spPr bwMode="auto">
          <a:xfrm>
            <a:off x="645933" y="3183523"/>
            <a:ext cx="3141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r>
              <a:rPr lang="en-US" sz="1100" dirty="0">
                <a:solidFill>
                  <a:srgbClr val="000000"/>
                </a:solidFill>
              </a:rPr>
              <a:t>1997</a:t>
            </a:r>
            <a:endParaRPr lang="en-US" sz="2000" dirty="0">
              <a:solidFill>
                <a:srgbClr val="000000"/>
              </a:solidFill>
              <a:latin typeface="Times" pitchFamily="18" charset="0"/>
            </a:endParaRPr>
          </a:p>
        </p:txBody>
      </p:sp>
      <p:sp>
        <p:nvSpPr>
          <p:cNvPr id="11" name="Rectangle 10"/>
          <p:cNvSpPr>
            <a:spLocks noChangeArrowheads="1"/>
          </p:cNvSpPr>
          <p:nvPr/>
        </p:nvSpPr>
        <p:spPr bwMode="auto">
          <a:xfrm>
            <a:off x="645933" y="4302825"/>
            <a:ext cx="3141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r>
              <a:rPr lang="en-US" sz="1100" dirty="0">
                <a:solidFill>
                  <a:srgbClr val="000000"/>
                </a:solidFill>
              </a:rPr>
              <a:t>1998</a:t>
            </a:r>
            <a:endParaRPr lang="en-US" sz="2000" dirty="0">
              <a:solidFill>
                <a:srgbClr val="000000"/>
              </a:solidFill>
              <a:latin typeface="Times" pitchFamily="18" charset="0"/>
            </a:endParaRPr>
          </a:p>
        </p:txBody>
      </p:sp>
      <p:sp>
        <p:nvSpPr>
          <p:cNvPr id="12" name="TextBox 11"/>
          <p:cNvSpPr txBox="1"/>
          <p:nvPr/>
        </p:nvSpPr>
        <p:spPr>
          <a:xfrm>
            <a:off x="1024250" y="1628593"/>
            <a:ext cx="6781800" cy="1446550"/>
          </a:xfrm>
          <a:prstGeom prst="rect">
            <a:avLst/>
          </a:prstGeom>
          <a:noFill/>
        </p:spPr>
        <p:txBody>
          <a:bodyPr wrap="square" rtlCol="0">
            <a:spAutoFit/>
          </a:bodyPr>
          <a:lstStyle/>
          <a:p>
            <a:pPr marL="171450" indent="-171450">
              <a:buFontTx/>
              <a:buChar char="-"/>
            </a:pPr>
            <a:r>
              <a:rPr lang="en-US" sz="1100" dirty="0" err="1">
                <a:solidFill>
                  <a:srgbClr val="132AD3"/>
                </a:solidFill>
                <a:latin typeface="Arial" pitchFamily="34" charset="0"/>
                <a:cs typeface="Arial" pitchFamily="34" charset="0"/>
              </a:rPr>
              <a:t>Tanna</a:t>
            </a:r>
            <a:r>
              <a:rPr lang="en-US" sz="1100" dirty="0">
                <a:solidFill>
                  <a:srgbClr val="132AD3"/>
                </a:solidFill>
                <a:latin typeface="Arial" pitchFamily="34" charset="0"/>
                <a:cs typeface="Arial" pitchFamily="34" charset="0"/>
              </a:rPr>
              <a:t> H. Schulich Chair in Strategic Management established </a:t>
            </a:r>
          </a:p>
          <a:p>
            <a:pPr marL="171450" indent="-171450">
              <a:buFontTx/>
              <a:buChar char="-"/>
            </a:pPr>
            <a:r>
              <a:rPr lang="en-US" sz="1100" dirty="0">
                <a:solidFill>
                  <a:srgbClr val="132AD3"/>
                </a:solidFill>
                <a:latin typeface="Arial" pitchFamily="34" charset="0"/>
                <a:cs typeface="Arial" pitchFamily="34" charset="0"/>
              </a:rPr>
              <a:t>Nigel Martin Chair in Finance established</a:t>
            </a:r>
          </a:p>
          <a:p>
            <a:pPr marL="171450" indent="-171450">
              <a:buFontTx/>
              <a:buChar char="-"/>
            </a:pPr>
            <a:r>
              <a:rPr lang="en-US" sz="1100" dirty="0">
                <a:latin typeface="Arial" pitchFamily="34" charset="0"/>
                <a:cs typeface="Arial" pitchFamily="34" charset="0"/>
              </a:rPr>
              <a:t>Downtown Campus – The Miles S. </a:t>
            </a:r>
            <a:r>
              <a:rPr lang="en-US" sz="1100" dirty="0" err="1">
                <a:latin typeface="Arial" pitchFamily="34" charset="0"/>
                <a:cs typeface="Arial" pitchFamily="34" charset="0"/>
              </a:rPr>
              <a:t>Nadal</a:t>
            </a:r>
            <a:r>
              <a:rPr lang="en-US" sz="1100" dirty="0">
                <a:latin typeface="Arial" pitchFamily="34" charset="0"/>
                <a:cs typeface="Arial" pitchFamily="34" charset="0"/>
              </a:rPr>
              <a:t> Management Centre – established</a:t>
            </a:r>
          </a:p>
          <a:p>
            <a:pPr marL="171450" indent="-171450">
              <a:buFontTx/>
              <a:buChar char="-"/>
            </a:pPr>
            <a:r>
              <a:rPr lang="en-US" sz="1100" dirty="0">
                <a:latin typeface="Arial" pitchFamily="34" charset="0"/>
                <a:cs typeface="Arial" pitchFamily="34" charset="0"/>
              </a:rPr>
              <a:t>Masters of Public Administration (MPA) redesigned and offered jointly with the Faculty of Arts</a:t>
            </a:r>
          </a:p>
          <a:p>
            <a:pPr marL="171450" indent="-171450">
              <a:buFontTx/>
              <a:buChar char="-"/>
            </a:pPr>
            <a:r>
              <a:rPr lang="en-US" sz="1100" dirty="0">
                <a:latin typeface="Arial" pitchFamily="34" charset="0"/>
                <a:cs typeface="Arial" pitchFamily="34" charset="0"/>
              </a:rPr>
              <a:t>In response to deregulation, international graduate student fees substantially increased</a:t>
            </a:r>
          </a:p>
          <a:p>
            <a:pPr marL="171450" indent="-171450">
              <a:buFontTx/>
              <a:buChar char="-"/>
            </a:pPr>
            <a:r>
              <a:rPr lang="en-US" sz="1100" dirty="0">
                <a:latin typeface="Arial" pitchFamily="34" charset="0"/>
                <a:cs typeface="Arial" pitchFamily="34" charset="0"/>
              </a:rPr>
              <a:t>Second Global Leadership Program established with Denmark</a:t>
            </a:r>
          </a:p>
          <a:p>
            <a:pPr marL="171450" indent="-171450">
              <a:buFontTx/>
              <a:buChar char="-"/>
            </a:pPr>
            <a:r>
              <a:rPr lang="en-US" sz="1100" dirty="0">
                <a:latin typeface="Arial" pitchFamily="34" charset="0"/>
                <a:cs typeface="Arial" pitchFamily="34" charset="0"/>
              </a:rPr>
              <a:t>Schulich partners with University of Ottawa and McGill University to establish CIDA-funded Southeast Asia PhD Program</a:t>
            </a:r>
          </a:p>
        </p:txBody>
      </p:sp>
      <p:sp>
        <p:nvSpPr>
          <p:cNvPr id="13" name="TextBox 12"/>
          <p:cNvSpPr txBox="1"/>
          <p:nvPr/>
        </p:nvSpPr>
        <p:spPr>
          <a:xfrm>
            <a:off x="1024250" y="3156550"/>
            <a:ext cx="5181600" cy="938719"/>
          </a:xfrm>
          <a:prstGeom prst="rect">
            <a:avLst/>
          </a:prstGeom>
          <a:noFill/>
        </p:spPr>
        <p:txBody>
          <a:bodyPr wrap="square" rtlCol="0">
            <a:spAutoFit/>
          </a:bodyPr>
          <a:lstStyle/>
          <a:p>
            <a:pPr marL="171450" indent="-171450">
              <a:buFontTx/>
              <a:buChar char="-"/>
            </a:pPr>
            <a:r>
              <a:rPr lang="en-US" sz="1100" dirty="0">
                <a:solidFill>
                  <a:srgbClr val="132AD3"/>
                </a:solidFill>
                <a:latin typeface="Arial" pitchFamily="34" charset="0"/>
                <a:cs typeface="Arial" pitchFamily="34" charset="0"/>
              </a:rPr>
              <a:t>Pierre </a:t>
            </a:r>
            <a:r>
              <a:rPr lang="en-US" sz="1100" dirty="0" err="1">
                <a:solidFill>
                  <a:srgbClr val="132AD3"/>
                </a:solidFill>
                <a:latin typeface="Arial" pitchFamily="34" charset="0"/>
                <a:cs typeface="Arial" pitchFamily="34" charset="0"/>
              </a:rPr>
              <a:t>Lassonde</a:t>
            </a:r>
            <a:r>
              <a:rPr lang="en-US" sz="1100" dirty="0">
                <a:solidFill>
                  <a:srgbClr val="132AD3"/>
                </a:solidFill>
                <a:latin typeface="Arial" pitchFamily="34" charset="0"/>
                <a:cs typeface="Arial" pitchFamily="34" charset="0"/>
              </a:rPr>
              <a:t> Chair in International Business established</a:t>
            </a:r>
          </a:p>
          <a:p>
            <a:pPr marL="171450" indent="-171450">
              <a:buFontTx/>
              <a:buChar char="-"/>
            </a:pPr>
            <a:r>
              <a:rPr lang="en-US" sz="1100" dirty="0">
                <a:solidFill>
                  <a:srgbClr val="132AD3"/>
                </a:solidFill>
                <a:latin typeface="Arial" pitchFamily="34" charset="0"/>
                <a:cs typeface="Arial" pitchFamily="34" charset="0"/>
              </a:rPr>
              <a:t>Royal Bank Professorship in Nonprofit Management &amp; Leadership established</a:t>
            </a:r>
          </a:p>
          <a:p>
            <a:pPr marL="171450" indent="-171450">
              <a:buFontTx/>
              <a:buChar char="-"/>
            </a:pPr>
            <a:r>
              <a:rPr lang="en-US" sz="1100" dirty="0">
                <a:solidFill>
                  <a:srgbClr val="008000"/>
                </a:solidFill>
              </a:rPr>
              <a:t>Schulich East/West Enterprise Exchange Program wins AUCC-Scotiabank Award for Excellence in Internationalization</a:t>
            </a:r>
          </a:p>
          <a:p>
            <a:pPr marL="171450" indent="-171450">
              <a:buFontTx/>
              <a:buChar char="-"/>
            </a:pPr>
            <a:r>
              <a:rPr lang="en-US" sz="1100" dirty="0">
                <a:latin typeface="Arial" pitchFamily="34" charset="0"/>
                <a:cs typeface="Arial" pitchFamily="34" charset="0"/>
              </a:rPr>
              <a:t>Seymour Schulich Awards for Teaching Excellence established</a:t>
            </a:r>
          </a:p>
        </p:txBody>
      </p:sp>
      <p:sp>
        <p:nvSpPr>
          <p:cNvPr id="14" name="TextBox 13"/>
          <p:cNvSpPr txBox="1"/>
          <p:nvPr/>
        </p:nvSpPr>
        <p:spPr>
          <a:xfrm>
            <a:off x="1024250" y="4268450"/>
            <a:ext cx="6448301" cy="1446550"/>
          </a:xfrm>
          <a:prstGeom prst="rect">
            <a:avLst/>
          </a:prstGeom>
          <a:noFill/>
        </p:spPr>
        <p:txBody>
          <a:bodyPr wrap="square" rtlCol="0">
            <a:spAutoFit/>
          </a:bodyPr>
          <a:lstStyle/>
          <a:p>
            <a:pPr marL="171450" indent="-171450">
              <a:buFontTx/>
              <a:buChar char="-"/>
            </a:pPr>
            <a:r>
              <a:rPr lang="en-US" sz="1100" dirty="0">
                <a:solidFill>
                  <a:srgbClr val="132AD3"/>
                </a:solidFill>
                <a:latin typeface="Arial" pitchFamily="34" charset="0"/>
                <a:cs typeface="Arial" pitchFamily="34" charset="0"/>
              </a:rPr>
              <a:t>Scotiabank Professorship in International Business established</a:t>
            </a:r>
          </a:p>
          <a:p>
            <a:pPr marL="171450" indent="-171450">
              <a:buFontTx/>
              <a:buChar char="-"/>
            </a:pPr>
            <a:r>
              <a:rPr lang="en-US" sz="1100" dirty="0" err="1">
                <a:solidFill>
                  <a:srgbClr val="132AD3"/>
                </a:solidFill>
                <a:latin typeface="Arial" pitchFamily="34" charset="0"/>
                <a:cs typeface="Arial" pitchFamily="34" charset="0"/>
              </a:rPr>
              <a:t>Newcourt</a:t>
            </a:r>
            <a:r>
              <a:rPr lang="en-US" sz="1100" dirty="0">
                <a:solidFill>
                  <a:srgbClr val="132AD3"/>
                </a:solidFill>
                <a:latin typeface="Arial" pitchFamily="34" charset="0"/>
                <a:cs typeface="Arial" pitchFamily="34" charset="0"/>
              </a:rPr>
              <a:t> Chair in Financial Services established (renamed CIT Chair in 2001)</a:t>
            </a:r>
          </a:p>
          <a:p>
            <a:pPr marL="171450" indent="-171450">
              <a:buFontTx/>
              <a:buChar char="-"/>
            </a:pPr>
            <a:r>
              <a:rPr lang="en-US" sz="1100" dirty="0">
                <a:latin typeface="Arial" pitchFamily="34" charset="0"/>
                <a:cs typeface="Arial" pitchFamily="34" charset="0"/>
              </a:rPr>
              <a:t>Schulich partners with the World Bank and the Canadian Government to establish the Toronto International Leadership Centre for Financial Sector Supervision</a:t>
            </a:r>
          </a:p>
          <a:p>
            <a:pPr marL="171450" indent="-171450">
              <a:buFontTx/>
              <a:buChar char="-"/>
            </a:pPr>
            <a:r>
              <a:rPr lang="en-US" sz="1100" dirty="0">
                <a:latin typeface="Arial" pitchFamily="34" charset="0"/>
                <a:cs typeface="Arial" pitchFamily="34" charset="0"/>
              </a:rPr>
              <a:t>Schulich partners with York’s Faculty of Fine Arts to establish Joint MBA/MFA and MBA/MA degrees</a:t>
            </a:r>
          </a:p>
          <a:p>
            <a:pPr marL="171450" indent="-171450">
              <a:buFontTx/>
              <a:buChar char="-"/>
            </a:pPr>
            <a:r>
              <a:rPr lang="en-US" sz="1100" dirty="0">
                <a:solidFill>
                  <a:srgbClr val="008000"/>
                </a:solidFill>
              </a:rPr>
              <a:t>Schulich Internal MBA Program won AUCC-Scotiabank Award for Excellence in Internationalization</a:t>
            </a:r>
          </a:p>
        </p:txBody>
      </p:sp>
      <p:sp>
        <p:nvSpPr>
          <p:cNvPr id="15" name="Slide Number Placeholder 6"/>
          <p:cNvSpPr txBox="1">
            <a:spLocks/>
          </p:cNvSpPr>
          <p:nvPr/>
        </p:nvSpPr>
        <p:spPr bwMode="auto">
          <a:xfrm>
            <a:off x="6886575" y="60960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bg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4047C44-FD25-4A14-B21D-F3EAB8BC95D3}" type="slidenum">
              <a:rPr lang="en-US" sz="1200" smtClean="0">
                <a:solidFill>
                  <a:srgbClr val="808080"/>
                </a:solidFill>
                <a:latin typeface="Calibri" pitchFamily="34" charset="0"/>
                <a:cs typeface="Calibri" pitchFamily="34" charset="0"/>
              </a:rPr>
              <a:pPr>
                <a:defRPr/>
              </a:pPr>
              <a:t>2</a:t>
            </a:fld>
            <a:endParaRPr lang="en-US" sz="1200" dirty="0">
              <a:solidFill>
                <a:srgbClr val="808080"/>
              </a:solidFill>
              <a:latin typeface="Calibri" pitchFamily="34" charset="0"/>
              <a:cs typeface="Calibri" pitchFamily="34" charset="0"/>
            </a:endParaRPr>
          </a:p>
        </p:txBody>
      </p:sp>
      <p:grpSp>
        <p:nvGrpSpPr>
          <p:cNvPr id="16" name="Group 15"/>
          <p:cNvGrpSpPr/>
          <p:nvPr/>
        </p:nvGrpSpPr>
        <p:grpSpPr>
          <a:xfrm>
            <a:off x="228600" y="6241165"/>
            <a:ext cx="8686800" cy="400110"/>
            <a:chOff x="228600" y="6248400"/>
            <a:chExt cx="8686800" cy="400110"/>
          </a:xfrm>
        </p:grpSpPr>
        <p:sp>
          <p:nvSpPr>
            <p:cNvPr id="17" name="TextBox 16"/>
            <p:cNvSpPr txBox="1"/>
            <p:nvPr/>
          </p:nvSpPr>
          <p:spPr>
            <a:xfrm>
              <a:off x="228600" y="6248400"/>
              <a:ext cx="8686800" cy="400110"/>
            </a:xfrm>
            <a:prstGeom prst="rect">
              <a:avLst/>
            </a:prstGeom>
            <a:noFill/>
          </p:spPr>
          <p:txBody>
            <a:bodyPr wrap="square" rtlCol="0">
              <a:spAutoFit/>
            </a:bodyPr>
            <a:lstStyle/>
            <a:p>
              <a:pPr>
                <a:lnSpc>
                  <a:spcPts val="1200"/>
                </a:lnSpc>
              </a:pPr>
              <a:r>
                <a:rPr lang="en-US" sz="900" b="1" dirty="0">
                  <a:solidFill>
                    <a:prstClr val="black"/>
                  </a:solidFill>
                  <a:latin typeface="Arial" pitchFamily="34" charset="0"/>
                  <a:cs typeface="Arial" pitchFamily="34" charset="0"/>
                </a:rPr>
                <a:t>LEGEND</a:t>
              </a:r>
            </a:p>
            <a:p>
              <a:pPr>
                <a:lnSpc>
                  <a:spcPts val="1200"/>
                </a:lnSpc>
              </a:pPr>
              <a:r>
                <a:rPr lang="en-US" sz="900" b="1" dirty="0">
                  <a:solidFill>
                    <a:srgbClr val="132AD3"/>
                  </a:solidFill>
                  <a:latin typeface="Arial" pitchFamily="34" charset="0"/>
                  <a:cs typeface="Arial" pitchFamily="34" charset="0"/>
                </a:rPr>
                <a:t>Chairs/Professorships</a:t>
              </a:r>
              <a:r>
                <a:rPr lang="en-US" sz="900" b="1" dirty="0">
                  <a:solidFill>
                    <a:prstClr val="black"/>
                  </a:solidFill>
                  <a:latin typeface="Arial" pitchFamily="34" charset="0"/>
                  <a:cs typeface="Arial" pitchFamily="34" charset="0"/>
                </a:rPr>
                <a:t>	</a:t>
              </a:r>
              <a:r>
                <a:rPr lang="en-US" sz="900" b="1" dirty="0">
                  <a:solidFill>
                    <a:srgbClr val="00B050"/>
                  </a:solidFill>
                  <a:latin typeface="Arial" pitchFamily="34" charset="0"/>
                  <a:cs typeface="Arial" pitchFamily="34" charset="0"/>
                </a:rPr>
                <a:t>Faculty Achievement</a:t>
              </a:r>
              <a:r>
                <a:rPr lang="en-US" sz="900" b="1" dirty="0">
                  <a:solidFill>
                    <a:prstClr val="black"/>
                  </a:solidFill>
                  <a:latin typeface="Arial" pitchFamily="34" charset="0"/>
                  <a:cs typeface="Arial" pitchFamily="34" charset="0"/>
                </a:rPr>
                <a:t>	</a:t>
              </a:r>
              <a:r>
                <a:rPr lang="en-US" sz="900" b="1" dirty="0">
                  <a:solidFill>
                    <a:srgbClr val="FF0000"/>
                  </a:solidFill>
                  <a:latin typeface="Arial" pitchFamily="34" charset="0"/>
                  <a:cs typeface="Arial" pitchFamily="34" charset="0"/>
                </a:rPr>
                <a:t>Student Achievement</a:t>
              </a:r>
              <a:r>
                <a:rPr lang="en-US" sz="900" b="1" dirty="0">
                  <a:solidFill>
                    <a:prstClr val="black"/>
                  </a:solidFill>
                  <a:latin typeface="Arial" pitchFamily="34" charset="0"/>
                  <a:cs typeface="Arial" pitchFamily="34" charset="0"/>
                </a:rPr>
                <a:t>	</a:t>
              </a:r>
              <a:r>
                <a:rPr lang="en-US" sz="900" b="1" dirty="0">
                  <a:solidFill>
                    <a:srgbClr val="F79646">
                      <a:lumMod val="75%"/>
                    </a:srgbClr>
                  </a:solidFill>
                  <a:latin typeface="Arial" pitchFamily="34" charset="0"/>
                  <a:cs typeface="Arial" pitchFamily="34" charset="0"/>
                </a:rPr>
                <a:t>Alumni Achievement </a:t>
              </a:r>
              <a:r>
                <a:rPr lang="en-US" sz="900" b="1" dirty="0">
                  <a:solidFill>
                    <a:prstClr val="black"/>
                  </a:solidFill>
                  <a:latin typeface="Arial" pitchFamily="34" charset="0"/>
                  <a:cs typeface="Arial" pitchFamily="34" charset="0"/>
                </a:rPr>
                <a:t>	Initiatives</a:t>
              </a:r>
            </a:p>
          </p:txBody>
        </p:sp>
        <p:sp>
          <p:nvSpPr>
            <p:cNvPr id="18" name="Rectangle 17"/>
            <p:cNvSpPr/>
            <p:nvPr/>
          </p:nvSpPr>
          <p:spPr>
            <a:xfrm>
              <a:off x="1619450" y="6469075"/>
              <a:ext cx="115491" cy="100028"/>
            </a:xfrm>
            <a:prstGeom prst="rect">
              <a:avLst/>
            </a:prstGeom>
            <a:solidFill>
              <a:srgbClr val="132AD3"/>
            </a:solidFill>
            <a:ln>
              <a:solidFill>
                <a:srgbClr val="132AD3"/>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ectangle 18"/>
            <p:cNvSpPr/>
            <p:nvPr/>
          </p:nvSpPr>
          <p:spPr>
            <a:xfrm>
              <a:off x="3362425" y="6469075"/>
              <a:ext cx="115491" cy="100028"/>
            </a:xfrm>
            <a:prstGeom prst="rect">
              <a:avLst/>
            </a:prstGeom>
            <a:solidFill>
              <a:srgbClr val="00B050"/>
            </a:solidFill>
            <a:ln>
              <a:solidFill>
                <a:srgbClr val="00B05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ectangle 19"/>
            <p:cNvSpPr/>
            <p:nvPr/>
          </p:nvSpPr>
          <p:spPr>
            <a:xfrm>
              <a:off x="5227748" y="6469075"/>
              <a:ext cx="115491" cy="100028"/>
            </a:xfrm>
            <a:prstGeom prst="rect">
              <a:avLst/>
            </a:prstGeom>
            <a:solidFill>
              <a:srgbClr val="FF0000"/>
            </a:solidFill>
            <a:ln>
              <a:solidFill>
                <a:srgbClr val="FF000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Rectangle 20"/>
            <p:cNvSpPr/>
            <p:nvPr/>
          </p:nvSpPr>
          <p:spPr>
            <a:xfrm>
              <a:off x="7020025" y="6469075"/>
              <a:ext cx="115491" cy="100028"/>
            </a:xfrm>
            <a:prstGeom prst="rect">
              <a:avLst/>
            </a:prstGeom>
            <a:solidFill>
              <a:srgbClr val="F09C06"/>
            </a:solidFill>
            <a:ln>
              <a:solidFill>
                <a:srgbClr val="F09C06"/>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8222365" y="6469075"/>
              <a:ext cx="115491" cy="100028"/>
            </a:xfrm>
            <a:prstGeom prst="rect">
              <a:avLst/>
            </a:prstGeom>
            <a:solidFill>
              <a:schemeClr val="tx1"/>
            </a:solidFill>
            <a:ln>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4118190963"/>
      </p:ext>
    </p:extLst>
  </p:cSld>
  <p:clrMapOvr>
    <a:masterClrMapping/>
  </p:clrMapOvr>
  <p:transition/>
</p:sld>
</file>

<file path=ppt/slides/slide20.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19200"/>
            <a:ext cx="9144000" cy="563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79.565%" b="82.18%"/>
          <a:stretch/>
        </p:blipFill>
        <p:spPr bwMode="auto">
          <a:xfrm>
            <a:off x="7276698" y="0"/>
            <a:ext cx="1868889"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sp>
        <p:nvSpPr>
          <p:cNvPr id="6" name="Rectangle 3"/>
          <p:cNvSpPr>
            <a:spLocks noChangeArrowheads="1"/>
          </p:cNvSpPr>
          <p:nvPr/>
        </p:nvSpPr>
        <p:spPr bwMode="auto">
          <a:xfrm>
            <a:off x="1219200" y="990600"/>
            <a:ext cx="7045325"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533400" indent="-533400"/>
            <a:r>
              <a:rPr lang="en-US" sz="2000" b="1" dirty="0">
                <a:solidFill>
                  <a:srgbClr val="996633"/>
                </a:solidFill>
                <a:latin typeface="Arial Black" pitchFamily="34" charset="0"/>
              </a:rPr>
              <a:t>	</a:t>
            </a:r>
            <a:endParaRPr lang="en-US" sz="1600" b="1" dirty="0">
              <a:solidFill>
                <a:prstClr val="black"/>
              </a:solidFill>
              <a:latin typeface="Arial Black" pitchFamily="34" charset="0"/>
            </a:endParaRPr>
          </a:p>
        </p:txBody>
      </p:sp>
      <p:sp>
        <p:nvSpPr>
          <p:cNvPr id="13" name="TextBox 12"/>
          <p:cNvSpPr txBox="1"/>
          <p:nvPr/>
        </p:nvSpPr>
        <p:spPr>
          <a:xfrm>
            <a:off x="514350" y="1466250"/>
            <a:ext cx="609600" cy="754053"/>
          </a:xfrm>
          <a:prstGeom prst="rect">
            <a:avLst/>
          </a:prstGeom>
          <a:noFill/>
        </p:spPr>
        <p:txBody>
          <a:bodyPr wrap="square" rtlCol="0">
            <a:spAutoFit/>
          </a:bodyPr>
          <a:lstStyle/>
          <a:p>
            <a:r>
              <a:rPr lang="en-US" sz="1100" dirty="0">
                <a:solidFill>
                  <a:prstClr val="black"/>
                </a:solidFill>
                <a:latin typeface="Arial" pitchFamily="34" charset="0"/>
                <a:cs typeface="Arial" pitchFamily="34" charset="0"/>
              </a:rPr>
              <a:t>2012</a:t>
            </a:r>
          </a:p>
          <a:p>
            <a:endParaRPr lang="en-US" sz="800" dirty="0">
              <a:solidFill>
                <a:prstClr val="black"/>
              </a:solidFill>
              <a:latin typeface="Arial" pitchFamily="34" charset="0"/>
              <a:cs typeface="Arial" pitchFamily="34" charset="0"/>
            </a:endParaRPr>
          </a:p>
          <a:p>
            <a:endParaRPr lang="en-US" sz="800" dirty="0">
              <a:solidFill>
                <a:prstClr val="black"/>
              </a:solidFill>
              <a:latin typeface="Arial" pitchFamily="34" charset="0"/>
              <a:cs typeface="Arial" pitchFamily="34" charset="0"/>
            </a:endParaRPr>
          </a:p>
          <a:p>
            <a:endParaRPr lang="en-US" sz="800" dirty="0">
              <a:solidFill>
                <a:prstClr val="black"/>
              </a:solidFill>
              <a:latin typeface="Arial" pitchFamily="34" charset="0"/>
              <a:cs typeface="Arial" pitchFamily="34" charset="0"/>
            </a:endParaRPr>
          </a:p>
          <a:p>
            <a:endParaRPr lang="en-US" sz="800" dirty="0">
              <a:solidFill>
                <a:prstClr val="black"/>
              </a:solidFill>
              <a:latin typeface="Arial" pitchFamily="34" charset="0"/>
              <a:cs typeface="Arial" pitchFamily="34" charset="0"/>
            </a:endParaRPr>
          </a:p>
        </p:txBody>
      </p:sp>
      <p:grpSp>
        <p:nvGrpSpPr>
          <p:cNvPr id="19" name="Group 18"/>
          <p:cNvGrpSpPr/>
          <p:nvPr/>
        </p:nvGrpSpPr>
        <p:grpSpPr>
          <a:xfrm>
            <a:off x="228600" y="6248400"/>
            <a:ext cx="8686800" cy="400110"/>
            <a:chOff x="228600" y="6248400"/>
            <a:chExt cx="8686800" cy="400110"/>
          </a:xfrm>
        </p:grpSpPr>
        <p:sp>
          <p:nvSpPr>
            <p:cNvPr id="20" name="TextBox 19"/>
            <p:cNvSpPr txBox="1"/>
            <p:nvPr/>
          </p:nvSpPr>
          <p:spPr>
            <a:xfrm>
              <a:off x="228600" y="6248400"/>
              <a:ext cx="8686800" cy="400110"/>
            </a:xfrm>
            <a:prstGeom prst="rect">
              <a:avLst/>
            </a:prstGeom>
            <a:noFill/>
          </p:spPr>
          <p:txBody>
            <a:bodyPr wrap="square" rtlCol="0">
              <a:spAutoFit/>
            </a:bodyPr>
            <a:lstStyle/>
            <a:p>
              <a:pPr>
                <a:lnSpc>
                  <a:spcPts val="1200"/>
                </a:lnSpc>
              </a:pPr>
              <a:r>
                <a:rPr lang="en-US" sz="900" b="1" dirty="0">
                  <a:solidFill>
                    <a:prstClr val="black"/>
                  </a:solidFill>
                  <a:latin typeface="Arial" pitchFamily="34" charset="0"/>
                  <a:cs typeface="Arial" pitchFamily="34" charset="0"/>
                </a:rPr>
                <a:t>LEGEND</a:t>
              </a:r>
            </a:p>
            <a:p>
              <a:pPr>
                <a:lnSpc>
                  <a:spcPts val="1200"/>
                </a:lnSpc>
              </a:pPr>
              <a:r>
                <a:rPr lang="en-US" sz="900" b="1" dirty="0">
                  <a:solidFill>
                    <a:srgbClr val="132AD3"/>
                  </a:solidFill>
                  <a:latin typeface="Arial" pitchFamily="34" charset="0"/>
                  <a:cs typeface="Arial" pitchFamily="34" charset="0"/>
                </a:rPr>
                <a:t>Chairs/Professorships</a:t>
              </a:r>
              <a:r>
                <a:rPr lang="en-US" sz="900" b="1" dirty="0">
                  <a:solidFill>
                    <a:prstClr val="black"/>
                  </a:solidFill>
                  <a:latin typeface="Arial" pitchFamily="34" charset="0"/>
                  <a:cs typeface="Arial" pitchFamily="34" charset="0"/>
                </a:rPr>
                <a:t>	</a:t>
              </a:r>
              <a:r>
                <a:rPr lang="en-US" sz="900" b="1" dirty="0">
                  <a:solidFill>
                    <a:srgbClr val="00B050"/>
                  </a:solidFill>
                  <a:latin typeface="Arial" pitchFamily="34" charset="0"/>
                  <a:cs typeface="Arial" pitchFamily="34" charset="0"/>
                </a:rPr>
                <a:t>Faculty Achievement</a:t>
              </a:r>
              <a:r>
                <a:rPr lang="en-US" sz="900" b="1" dirty="0">
                  <a:solidFill>
                    <a:prstClr val="black"/>
                  </a:solidFill>
                  <a:latin typeface="Arial" pitchFamily="34" charset="0"/>
                  <a:cs typeface="Arial" pitchFamily="34" charset="0"/>
                </a:rPr>
                <a:t>	</a:t>
              </a:r>
              <a:r>
                <a:rPr lang="en-US" sz="900" b="1" dirty="0">
                  <a:solidFill>
                    <a:srgbClr val="FF0000"/>
                  </a:solidFill>
                  <a:latin typeface="Arial" pitchFamily="34" charset="0"/>
                  <a:cs typeface="Arial" pitchFamily="34" charset="0"/>
                </a:rPr>
                <a:t>Student Achievement</a:t>
              </a:r>
              <a:r>
                <a:rPr lang="en-US" sz="900" b="1" dirty="0">
                  <a:solidFill>
                    <a:prstClr val="black"/>
                  </a:solidFill>
                  <a:latin typeface="Arial" pitchFamily="34" charset="0"/>
                  <a:cs typeface="Arial" pitchFamily="34" charset="0"/>
                </a:rPr>
                <a:t>	</a:t>
              </a:r>
              <a:r>
                <a:rPr lang="en-US" sz="900" b="1" dirty="0">
                  <a:solidFill>
                    <a:srgbClr val="F79646">
                      <a:lumMod val="75%"/>
                    </a:srgbClr>
                  </a:solidFill>
                  <a:latin typeface="Arial" pitchFamily="34" charset="0"/>
                  <a:cs typeface="Arial" pitchFamily="34" charset="0"/>
                </a:rPr>
                <a:t>Alumni Achievement </a:t>
              </a:r>
              <a:r>
                <a:rPr lang="en-US" sz="900" b="1" dirty="0">
                  <a:solidFill>
                    <a:prstClr val="black"/>
                  </a:solidFill>
                  <a:latin typeface="Arial" pitchFamily="34" charset="0"/>
                  <a:cs typeface="Arial" pitchFamily="34" charset="0"/>
                </a:rPr>
                <a:t>	Initiatives</a:t>
              </a:r>
            </a:p>
          </p:txBody>
        </p:sp>
        <p:sp>
          <p:nvSpPr>
            <p:cNvPr id="21" name="Rectangle 20"/>
            <p:cNvSpPr/>
            <p:nvPr/>
          </p:nvSpPr>
          <p:spPr>
            <a:xfrm>
              <a:off x="1619450" y="6469075"/>
              <a:ext cx="115491" cy="100028"/>
            </a:xfrm>
            <a:prstGeom prst="rect">
              <a:avLst/>
            </a:prstGeom>
            <a:solidFill>
              <a:srgbClr val="132AD3"/>
            </a:solidFill>
            <a:ln>
              <a:solidFill>
                <a:srgbClr val="132AD3"/>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3362425" y="6469075"/>
              <a:ext cx="115491" cy="100028"/>
            </a:xfrm>
            <a:prstGeom prst="rect">
              <a:avLst/>
            </a:prstGeom>
            <a:solidFill>
              <a:srgbClr val="00B050"/>
            </a:solidFill>
            <a:ln>
              <a:solidFill>
                <a:srgbClr val="00B05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p:nvSpPr>
          <p:spPr>
            <a:xfrm>
              <a:off x="5227748" y="6469075"/>
              <a:ext cx="115491" cy="100028"/>
            </a:xfrm>
            <a:prstGeom prst="rect">
              <a:avLst/>
            </a:prstGeom>
            <a:solidFill>
              <a:srgbClr val="FF0000"/>
            </a:solidFill>
            <a:ln>
              <a:solidFill>
                <a:srgbClr val="FF000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Rectangle 23"/>
            <p:cNvSpPr/>
            <p:nvPr/>
          </p:nvSpPr>
          <p:spPr>
            <a:xfrm>
              <a:off x="7020025" y="6469075"/>
              <a:ext cx="115491" cy="100028"/>
            </a:xfrm>
            <a:prstGeom prst="rect">
              <a:avLst/>
            </a:prstGeom>
            <a:solidFill>
              <a:schemeClr val="accent6">
                <a:lumMod val="75%"/>
              </a:schemeClr>
            </a:solidFill>
            <a:ln>
              <a:solidFill>
                <a:schemeClr val="accent6">
                  <a:lumMod val="75%"/>
                </a:schemeClr>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Rectangle 24"/>
            <p:cNvSpPr/>
            <p:nvPr/>
          </p:nvSpPr>
          <p:spPr>
            <a:xfrm>
              <a:off x="8222365" y="6469075"/>
              <a:ext cx="115491" cy="100028"/>
            </a:xfrm>
            <a:prstGeom prst="rect">
              <a:avLst/>
            </a:prstGeom>
            <a:solidFill>
              <a:schemeClr val="tx1"/>
            </a:solidFill>
            <a:ln>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7" name="Rectangle 6"/>
          <p:cNvSpPr/>
          <p:nvPr/>
        </p:nvSpPr>
        <p:spPr>
          <a:xfrm>
            <a:off x="1005840" y="1459014"/>
            <a:ext cx="7132320" cy="5001369"/>
          </a:xfrm>
          <a:prstGeom prst="rect">
            <a:avLst/>
          </a:prstGeom>
        </p:spPr>
        <p:txBody>
          <a:bodyPr>
            <a:spAutoFit/>
          </a:bodyPr>
          <a:lstStyle/>
          <a:p>
            <a:pPr marL="171450" indent="-171450">
              <a:buFont typeface="Arial" pitchFamily="34" charset="0"/>
              <a:buChar char="−"/>
            </a:pPr>
            <a:r>
              <a:rPr lang="en-US" sz="1100" dirty="0">
                <a:solidFill>
                  <a:srgbClr val="132AD3"/>
                </a:solidFill>
                <a:latin typeface="Arial" pitchFamily="34" charset="0"/>
                <a:cs typeface="Arial" pitchFamily="34" charset="0"/>
              </a:rPr>
              <a:t>Seymour Schulich, school benefactor, promoted from a Member to an Officer in the Order of Canada.</a:t>
            </a:r>
          </a:p>
          <a:p>
            <a:pPr marL="171450" indent="-171450">
              <a:buFont typeface="Arial" pitchFamily="34" charset="0"/>
              <a:buChar char="−"/>
            </a:pPr>
            <a:r>
              <a:rPr lang="en-US" sz="1100" dirty="0">
                <a:solidFill>
                  <a:srgbClr val="132AD3"/>
                </a:solidFill>
                <a:latin typeface="Arial" pitchFamily="34" charset="0"/>
                <a:cs typeface="Arial" pitchFamily="34" charset="0"/>
              </a:rPr>
              <a:t>Miles </a:t>
            </a:r>
            <a:r>
              <a:rPr lang="en-US" sz="1100" dirty="0" err="1">
                <a:solidFill>
                  <a:srgbClr val="132AD3"/>
                </a:solidFill>
                <a:latin typeface="Arial" pitchFamily="34" charset="0"/>
                <a:cs typeface="Arial" pitchFamily="34" charset="0"/>
              </a:rPr>
              <a:t>Nadal</a:t>
            </a:r>
            <a:r>
              <a:rPr lang="en-US" sz="1100" dirty="0">
                <a:solidFill>
                  <a:srgbClr val="132AD3"/>
                </a:solidFill>
                <a:latin typeface="Arial" pitchFamily="34" charset="0"/>
                <a:cs typeface="Arial" pitchFamily="34" charset="0"/>
              </a:rPr>
              <a:t>, a member of the Dean's Advisory Council and School benefactor, as well as the Founder, Chairman and CEO of MDC Partners, was inducted into the “Marketing Hall of Legends” at a gala held on October 18th. Miles was inducted into the Visionary category of the Hall.</a:t>
            </a:r>
          </a:p>
          <a:p>
            <a:pPr marL="171450" indent="-171450">
              <a:buFont typeface="Arial" pitchFamily="34" charset="0"/>
              <a:buChar char="−"/>
            </a:pPr>
            <a:r>
              <a:rPr lang="en-US" sz="1100" dirty="0">
                <a:solidFill>
                  <a:srgbClr val="132AD3"/>
                </a:solidFill>
                <a:latin typeface="Arial" pitchFamily="34" charset="0"/>
                <a:cs typeface="Arial" pitchFamily="34" charset="0"/>
              </a:rPr>
              <a:t>Schulich and York University benefactor Pierre </a:t>
            </a:r>
            <a:r>
              <a:rPr lang="en-US" sz="1100" dirty="0" err="1">
                <a:solidFill>
                  <a:srgbClr val="132AD3"/>
                </a:solidFill>
                <a:latin typeface="Arial" pitchFamily="34" charset="0"/>
                <a:cs typeface="Arial" pitchFamily="34" charset="0"/>
              </a:rPr>
              <a:t>Lassonde</a:t>
            </a:r>
            <a:r>
              <a:rPr lang="en-US" sz="1100" dirty="0">
                <a:solidFill>
                  <a:srgbClr val="132AD3"/>
                </a:solidFill>
                <a:latin typeface="Arial" pitchFamily="34" charset="0"/>
                <a:cs typeface="Arial" pitchFamily="34" charset="0"/>
              </a:rPr>
              <a:t> will be inducted into the Canadian Mining Hall of Fame in January 2013.</a:t>
            </a:r>
          </a:p>
          <a:p>
            <a:pPr marL="171450" indent="-171450">
              <a:buFont typeface="Arial" pitchFamily="34" charset="0"/>
              <a:buChar char="−"/>
            </a:pPr>
            <a:r>
              <a:rPr lang="en-US" sz="1100" dirty="0">
                <a:solidFill>
                  <a:prstClr val="black"/>
                </a:solidFill>
                <a:latin typeface="Arial" pitchFamily="34" charset="0"/>
                <a:cs typeface="Arial" pitchFamily="34" charset="0"/>
              </a:rPr>
              <a:t>The MBA specialization in Global Mining Management launched in Toronto, September 2012.</a:t>
            </a:r>
          </a:p>
          <a:p>
            <a:pPr marL="171450" indent="-171450">
              <a:buFont typeface="Arial" pitchFamily="34" charset="0"/>
              <a:buChar char="−"/>
            </a:pPr>
            <a:r>
              <a:rPr lang="en-US" sz="1100" dirty="0">
                <a:solidFill>
                  <a:prstClr val="black"/>
                </a:solidFill>
                <a:latin typeface="Arial" pitchFamily="34" charset="0"/>
                <a:cs typeface="Arial" pitchFamily="34" charset="0"/>
              </a:rPr>
              <a:t>The </a:t>
            </a:r>
            <a:r>
              <a:rPr lang="en-US" sz="1100" dirty="0" err="1">
                <a:solidFill>
                  <a:prstClr val="black"/>
                </a:solidFill>
                <a:latin typeface="Arial" pitchFamily="34" charset="0"/>
                <a:cs typeface="Arial" pitchFamily="34" charset="0"/>
              </a:rPr>
              <a:t>Schulich</a:t>
            </a:r>
            <a:r>
              <a:rPr lang="en-US" sz="1100" dirty="0">
                <a:solidFill>
                  <a:prstClr val="black"/>
                </a:solidFill>
                <a:latin typeface="Arial" pitchFamily="34" charset="0"/>
                <a:cs typeface="Arial" pitchFamily="34" charset="0"/>
              </a:rPr>
              <a:t> School, in partnership with McKinsey &amp; Company held “Capitalism for the Long Term”, a forum for ideas and dialogue that brought together a select group of CEOs, policymakers, and industry leaders. The main insights from the event will be disseminated through a publication.</a:t>
            </a:r>
          </a:p>
          <a:p>
            <a:pPr marL="171450" indent="-171450">
              <a:buFont typeface="Arial" pitchFamily="34" charset="0"/>
              <a:buChar char="−"/>
            </a:pPr>
            <a:r>
              <a:rPr lang="en-US" sz="1100" dirty="0">
                <a:solidFill>
                  <a:srgbClr val="00B050"/>
                </a:solidFill>
                <a:latin typeface="Arial" pitchFamily="34" charset="0"/>
                <a:cs typeface="Arial" pitchFamily="34" charset="0"/>
              </a:rPr>
              <a:t>Pauline Shum</a:t>
            </a:r>
            <a:r>
              <a:rPr lang="en-US" sz="1100" b="1" dirty="0">
                <a:solidFill>
                  <a:srgbClr val="00B050"/>
                </a:solidFill>
                <a:latin typeface="Arial" pitchFamily="34" charset="0"/>
                <a:cs typeface="Arial" pitchFamily="34" charset="0"/>
              </a:rPr>
              <a:t>, </a:t>
            </a:r>
            <a:r>
              <a:rPr lang="en-US" sz="1100" dirty="0">
                <a:solidFill>
                  <a:srgbClr val="00B050"/>
                </a:solidFill>
                <a:latin typeface="Arial" pitchFamily="34" charset="0"/>
                <a:cs typeface="Arial" pitchFamily="34" charset="0"/>
              </a:rPr>
              <a:t>Associate Professor of Finance and Director of Schulich’s Master of Finance Program, was named the first recipient of the Toronto CFA Society &amp; Hillsdale Canadian Investment Research Award.</a:t>
            </a:r>
          </a:p>
          <a:p>
            <a:pPr marL="171450" indent="-171450">
              <a:buFont typeface="Arial" pitchFamily="34" charset="0"/>
              <a:buChar char="−"/>
            </a:pPr>
            <a:r>
              <a:rPr lang="en-US" sz="1100" dirty="0">
                <a:solidFill>
                  <a:srgbClr val="00B050"/>
                </a:solidFill>
                <a:latin typeface="Arial" pitchFamily="34" charset="0"/>
                <a:cs typeface="Arial" pitchFamily="34" charset="0"/>
              </a:rPr>
              <a:t>Don Thompson, Professor Emeritus of Marketing, was named a contributing expert by </a:t>
            </a:r>
            <a:r>
              <a:rPr lang="en-US" sz="1100" i="1" dirty="0">
                <a:solidFill>
                  <a:srgbClr val="00B050"/>
                </a:solidFill>
                <a:latin typeface="Arial" pitchFamily="34" charset="0"/>
                <a:cs typeface="Arial" pitchFamily="34" charset="0"/>
              </a:rPr>
              <a:t>The Art Economist</a:t>
            </a:r>
            <a:r>
              <a:rPr lang="en-US" sz="1100" dirty="0">
                <a:solidFill>
                  <a:srgbClr val="00B050"/>
                </a:solidFill>
                <a:latin typeface="Arial" pitchFamily="34" charset="0"/>
                <a:cs typeface="Arial" pitchFamily="34" charset="0"/>
              </a:rPr>
              <a:t>, a publication that examines the contemporary art market.</a:t>
            </a:r>
          </a:p>
          <a:p>
            <a:pPr marL="171450" indent="-171450">
              <a:buFont typeface="Arial" pitchFamily="34" charset="0"/>
              <a:buChar char="−"/>
            </a:pPr>
            <a:r>
              <a:rPr lang="en-US" sz="1100" dirty="0">
                <a:solidFill>
                  <a:srgbClr val="00B050"/>
                </a:solidFill>
                <a:latin typeface="Arial" pitchFamily="34" charset="0"/>
                <a:cs typeface="Arial" pitchFamily="34" charset="0"/>
              </a:rPr>
              <a:t>Murat Kristal, Associate Professor of Operations Management and Information Systems, together with co-authors </a:t>
            </a:r>
            <a:r>
              <a:rPr lang="en-US" sz="1100" dirty="0" err="1">
                <a:solidFill>
                  <a:srgbClr val="00B050"/>
                </a:solidFill>
                <a:latin typeface="Arial" pitchFamily="34" charset="0"/>
                <a:cs typeface="Arial" pitchFamily="34" charset="0"/>
              </a:rPr>
              <a:t>Xiaowen</a:t>
            </a:r>
            <a:r>
              <a:rPr lang="en-US" sz="1100" dirty="0">
                <a:solidFill>
                  <a:srgbClr val="00B050"/>
                </a:solidFill>
                <a:latin typeface="Arial" pitchFamily="34" charset="0"/>
                <a:cs typeface="Arial" pitchFamily="34" charset="0"/>
              </a:rPr>
              <a:t> Huang and Roger Schroeder, won the</a:t>
            </a:r>
            <a:r>
              <a:rPr lang="en-US" sz="1100" b="1" dirty="0">
                <a:solidFill>
                  <a:srgbClr val="00B050"/>
                </a:solidFill>
                <a:latin typeface="Arial" pitchFamily="34" charset="0"/>
                <a:cs typeface="Arial" pitchFamily="34" charset="0"/>
              </a:rPr>
              <a:t> </a:t>
            </a:r>
            <a:r>
              <a:rPr lang="en-US" sz="1100" dirty="0">
                <a:solidFill>
                  <a:srgbClr val="00B050"/>
                </a:solidFill>
                <a:latin typeface="Arial" pitchFamily="34" charset="0"/>
                <a:cs typeface="Arial" pitchFamily="34" charset="0"/>
              </a:rPr>
              <a:t>Outstanding Paper Award at the Literati Network Awards for Excellence 2011.</a:t>
            </a:r>
          </a:p>
          <a:p>
            <a:pPr marL="171450" indent="-171450">
              <a:buFont typeface="Arial" pitchFamily="34" charset="0"/>
              <a:buChar char="−"/>
            </a:pPr>
            <a:r>
              <a:rPr lang="en-US" sz="1100" dirty="0">
                <a:solidFill>
                  <a:srgbClr val="00B050"/>
                </a:solidFill>
                <a:latin typeface="Arial" pitchFamily="34" charset="0"/>
                <a:cs typeface="Arial" pitchFamily="34" charset="0"/>
              </a:rPr>
              <a:t>Patricia Bradshaw, Professor of Organization Studies at Schulich, was appointed Dean of the </a:t>
            </a:r>
            <a:r>
              <a:rPr lang="en-US" sz="1100" dirty="0" err="1">
                <a:solidFill>
                  <a:srgbClr val="00B050"/>
                </a:solidFill>
                <a:latin typeface="Arial" pitchFamily="34" charset="0"/>
                <a:cs typeface="Arial" pitchFamily="34" charset="0"/>
              </a:rPr>
              <a:t>Sobey</a:t>
            </a:r>
            <a:r>
              <a:rPr lang="en-US" sz="1100" dirty="0">
                <a:solidFill>
                  <a:srgbClr val="00B050"/>
                </a:solidFill>
                <a:latin typeface="Arial" pitchFamily="34" charset="0"/>
                <a:cs typeface="Arial" pitchFamily="34" charset="0"/>
              </a:rPr>
              <a:t> School of Business at Saint Mary’s University in Halifax, a position she assumed beginning June 1, 2012.</a:t>
            </a:r>
          </a:p>
          <a:p>
            <a:pPr marL="171450" indent="-171450">
              <a:buFont typeface="Arial" pitchFamily="34" charset="0"/>
              <a:buChar char="−"/>
            </a:pPr>
            <a:r>
              <a:rPr lang="en-US" sz="1100" dirty="0">
                <a:solidFill>
                  <a:srgbClr val="00B050"/>
                </a:solidFill>
                <a:latin typeface="Arial" pitchFamily="34" charset="0"/>
                <a:cs typeface="Arial" pitchFamily="34" charset="0"/>
              </a:rPr>
              <a:t>Douglas Cumming, Professor in Finance and Entrepreneurship and Ontario Research Chair in Economics and Cross Cultural Studies, received the 2011 Bank of Canada Award for best research paper on the Canadian financial markets.</a:t>
            </a:r>
          </a:p>
          <a:p>
            <a:pPr marL="171450" indent="-171450">
              <a:buFont typeface="Arial" pitchFamily="34" charset="0"/>
              <a:buChar char="−"/>
            </a:pPr>
            <a:r>
              <a:rPr lang="en-US" sz="1100" dirty="0">
                <a:solidFill>
                  <a:srgbClr val="00B050"/>
                </a:solidFill>
                <a:latin typeface="Arial" pitchFamily="34" charset="0"/>
                <a:cs typeface="Arial" pitchFamily="34" charset="0"/>
              </a:rPr>
              <a:t>Lawrence Bloomberg, Chair of Schulich’s Health Industry Management program advisory board, made a Member of the Order of Canada.</a:t>
            </a:r>
          </a:p>
          <a:p>
            <a:pPr marL="171450" indent="-171450">
              <a:buFont typeface="Arial" pitchFamily="34" charset="0"/>
              <a:buChar char="−"/>
            </a:pPr>
            <a:r>
              <a:rPr lang="en-US" sz="1100" dirty="0">
                <a:solidFill>
                  <a:srgbClr val="00B050"/>
                </a:solidFill>
                <a:latin typeface="Arial" pitchFamily="34" charset="0"/>
                <a:cs typeface="Arial" pitchFamily="34" charset="0"/>
              </a:rPr>
              <a:t>Jean Adams, Special Assistant Professor, Policy Specialization and Associate Co-Director, Institute for Research on Learning Technologies, and Kurt </a:t>
            </a:r>
            <a:r>
              <a:rPr lang="en-US" sz="1100" dirty="0" err="1">
                <a:solidFill>
                  <a:srgbClr val="00B050"/>
                </a:solidFill>
                <a:latin typeface="Arial" pitchFamily="34" charset="0"/>
                <a:cs typeface="Arial" pitchFamily="34" charset="0"/>
              </a:rPr>
              <a:t>Binnie</a:t>
            </a:r>
            <a:r>
              <a:rPr lang="en-US" sz="1100" dirty="0">
                <a:solidFill>
                  <a:srgbClr val="00B050"/>
                </a:solidFill>
                <a:latin typeface="Arial" pitchFamily="34" charset="0"/>
                <a:cs typeface="Arial" pitchFamily="34" charset="0"/>
              </a:rPr>
              <a:t>, Executive Director of Information Services &amp; Technology, worked together with 400 Schulich undergraduate students to pilot test IBM's new </a:t>
            </a:r>
            <a:r>
              <a:rPr lang="en-US" sz="1100" dirty="0" err="1">
                <a:solidFill>
                  <a:srgbClr val="00B050"/>
                </a:solidFill>
                <a:latin typeface="Arial" pitchFamily="34" charset="0"/>
                <a:cs typeface="Arial" pitchFamily="34" charset="0"/>
              </a:rPr>
              <a:t>SmartCloud</a:t>
            </a:r>
            <a:r>
              <a:rPr lang="en-US" sz="1100" dirty="0">
                <a:solidFill>
                  <a:srgbClr val="00B050"/>
                </a:solidFill>
                <a:latin typeface="Arial" pitchFamily="34" charset="0"/>
                <a:cs typeface="Arial" pitchFamily="34" charset="0"/>
              </a:rPr>
              <a:t> Engage software.</a:t>
            </a:r>
          </a:p>
          <a:p>
            <a:endParaRPr lang="en-US" sz="1100" dirty="0">
              <a:solidFill>
                <a:srgbClr val="00B050"/>
              </a:solidFill>
              <a:latin typeface="Arial" pitchFamily="34" charset="0"/>
              <a:cs typeface="Arial" pitchFamily="34" charset="0"/>
            </a:endParaRPr>
          </a:p>
        </p:txBody>
      </p:sp>
      <p:sp>
        <p:nvSpPr>
          <p:cNvPr id="16" name="Slide Number Placeholder 6"/>
          <p:cNvSpPr>
            <a:spLocks noGrp="1"/>
          </p:cNvSpPr>
          <p:nvPr>
            <p:ph type="sldNum" sz="quarter" idx="12"/>
          </p:nvPr>
        </p:nvSpPr>
        <p:spPr>
          <a:xfrm>
            <a:off x="6886575" y="6029325"/>
            <a:ext cx="1905000" cy="457200"/>
          </a:xfrm>
        </p:spPr>
        <p:txBody>
          <a:bodyPr/>
          <a:lstStyle/>
          <a:p>
            <a:pPr>
              <a:defRPr/>
            </a:pPr>
            <a:fld id="{04047C44-FD25-4A14-B21D-F3EAB8BC95D3}" type="slidenum">
              <a:rPr lang="en-US" smtClean="0">
                <a:solidFill>
                  <a:srgbClr val="808080"/>
                </a:solidFill>
              </a:rPr>
              <a:pPr>
                <a:defRPr/>
              </a:pPr>
              <a:t>20</a:t>
            </a:fld>
            <a:endParaRPr lang="en-US" dirty="0">
              <a:solidFill>
                <a:srgbClr val="808080"/>
              </a:solidFill>
            </a:endParaRPr>
          </a:p>
        </p:txBody>
      </p:sp>
      <p:sp>
        <p:nvSpPr>
          <p:cNvPr id="18" name="Rectangle 3"/>
          <p:cNvSpPr>
            <a:spLocks noChangeArrowheads="1"/>
          </p:cNvSpPr>
          <p:nvPr/>
        </p:nvSpPr>
        <p:spPr bwMode="auto">
          <a:xfrm>
            <a:off x="20638" y="38100"/>
            <a:ext cx="7218362" cy="11906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fontAlgn="base">
              <a:spcBef>
                <a:spcPct val="0%"/>
              </a:spcBef>
              <a:spcAft>
                <a:spcPct val="0%"/>
              </a:spcAft>
            </a:pPr>
            <a:r>
              <a:rPr lang="en-US" sz="3200" b="1" dirty="0">
                <a:solidFill>
                  <a:srgbClr val="996633"/>
                </a:solidFill>
                <a:latin typeface="Arial Bold" charset="0"/>
              </a:rPr>
              <a:t>STRATEGIC RESPONSES</a:t>
            </a:r>
            <a:endParaRPr lang="en-US" sz="3200" dirty="0">
              <a:solidFill>
                <a:prstClr val="black"/>
              </a:solidFill>
              <a:latin typeface="Times" pitchFamily="18" charset="0"/>
            </a:endParaRPr>
          </a:p>
          <a:p>
            <a:pPr fontAlgn="base">
              <a:spcBef>
                <a:spcPct val="0%"/>
              </a:spcBef>
              <a:spcAft>
                <a:spcPct val="0%"/>
              </a:spcAft>
            </a:pPr>
            <a:endParaRPr lang="en-US" sz="2000" dirty="0">
              <a:solidFill>
                <a:srgbClr val="996633"/>
              </a:solidFill>
              <a:latin typeface="Arial Bold" charset="0"/>
            </a:endParaRPr>
          </a:p>
          <a:p>
            <a:pPr fontAlgn="base">
              <a:spcBef>
                <a:spcPct val="0%"/>
              </a:spcBef>
              <a:spcAft>
                <a:spcPct val="0%"/>
              </a:spcAft>
            </a:pPr>
            <a:r>
              <a:rPr lang="en-US" sz="2000" dirty="0">
                <a:solidFill>
                  <a:srgbClr val="996633"/>
                </a:solidFill>
                <a:latin typeface="Arial Bold" charset="0"/>
              </a:rPr>
              <a:t>Innovations &amp; Recognition</a:t>
            </a:r>
          </a:p>
        </p:txBody>
      </p:sp>
    </p:spTree>
    <p:extLst>
      <p:ext uri="{BB962C8B-B14F-4D97-AF65-F5344CB8AC3E}">
        <p14:creationId xmlns:p14="http://schemas.microsoft.com/office/powerpoint/2010/main" val="712724745"/>
      </p:ext>
    </p:extLst>
  </p:cSld>
  <p:clrMapOvr>
    <a:masterClrMapping/>
  </p:clrMapOvr>
</p:sld>
</file>

<file path=ppt/slides/slide2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22375"/>
            <a:ext cx="9144000" cy="563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79.565%" b="82.18%"/>
          <a:stretch/>
        </p:blipFill>
        <p:spPr bwMode="auto">
          <a:xfrm>
            <a:off x="7276698" y="0"/>
            <a:ext cx="1868889"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sp>
        <p:nvSpPr>
          <p:cNvPr id="6" name="Rectangle 3"/>
          <p:cNvSpPr>
            <a:spLocks noChangeArrowheads="1"/>
          </p:cNvSpPr>
          <p:nvPr/>
        </p:nvSpPr>
        <p:spPr bwMode="auto">
          <a:xfrm>
            <a:off x="1219200" y="990600"/>
            <a:ext cx="7045325"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533400" indent="-533400"/>
            <a:r>
              <a:rPr lang="en-US" sz="2000" b="1" dirty="0">
                <a:solidFill>
                  <a:srgbClr val="996633"/>
                </a:solidFill>
                <a:latin typeface="Arial Black" pitchFamily="34" charset="0"/>
              </a:rPr>
              <a:t>	</a:t>
            </a:r>
            <a:endParaRPr lang="en-US" sz="1600" b="1" dirty="0">
              <a:solidFill>
                <a:prstClr val="black"/>
              </a:solidFill>
              <a:latin typeface="Arial Black" pitchFamily="34" charset="0"/>
            </a:endParaRPr>
          </a:p>
        </p:txBody>
      </p:sp>
      <p:sp>
        <p:nvSpPr>
          <p:cNvPr id="13" name="TextBox 12"/>
          <p:cNvSpPr txBox="1"/>
          <p:nvPr/>
        </p:nvSpPr>
        <p:spPr>
          <a:xfrm>
            <a:off x="514350" y="1400464"/>
            <a:ext cx="609600" cy="754053"/>
          </a:xfrm>
          <a:prstGeom prst="rect">
            <a:avLst/>
          </a:prstGeom>
          <a:noFill/>
        </p:spPr>
        <p:txBody>
          <a:bodyPr wrap="square" rtlCol="0">
            <a:spAutoFit/>
          </a:bodyPr>
          <a:lstStyle/>
          <a:p>
            <a:r>
              <a:rPr lang="en-US" sz="1100" dirty="0">
                <a:solidFill>
                  <a:prstClr val="black"/>
                </a:solidFill>
                <a:latin typeface="Arial" pitchFamily="34" charset="0"/>
                <a:cs typeface="Arial" pitchFamily="34" charset="0"/>
              </a:rPr>
              <a:t>2012</a:t>
            </a:r>
          </a:p>
          <a:p>
            <a:endParaRPr lang="en-US" sz="800" dirty="0">
              <a:solidFill>
                <a:prstClr val="black"/>
              </a:solidFill>
              <a:latin typeface="Arial" pitchFamily="34" charset="0"/>
              <a:cs typeface="Arial" pitchFamily="34" charset="0"/>
            </a:endParaRPr>
          </a:p>
          <a:p>
            <a:endParaRPr lang="en-US" sz="800" dirty="0">
              <a:solidFill>
                <a:prstClr val="black"/>
              </a:solidFill>
              <a:latin typeface="Arial" pitchFamily="34" charset="0"/>
              <a:cs typeface="Arial" pitchFamily="34" charset="0"/>
            </a:endParaRPr>
          </a:p>
          <a:p>
            <a:endParaRPr lang="en-US" sz="800" dirty="0">
              <a:solidFill>
                <a:prstClr val="black"/>
              </a:solidFill>
              <a:latin typeface="Arial" pitchFamily="34" charset="0"/>
              <a:cs typeface="Arial" pitchFamily="34" charset="0"/>
            </a:endParaRPr>
          </a:p>
          <a:p>
            <a:endParaRPr lang="en-US" sz="800" dirty="0">
              <a:solidFill>
                <a:prstClr val="black"/>
              </a:solidFill>
              <a:latin typeface="Arial" pitchFamily="34" charset="0"/>
              <a:cs typeface="Arial" pitchFamily="34" charset="0"/>
            </a:endParaRPr>
          </a:p>
        </p:txBody>
      </p:sp>
      <p:grpSp>
        <p:nvGrpSpPr>
          <p:cNvPr id="19" name="Group 18"/>
          <p:cNvGrpSpPr/>
          <p:nvPr/>
        </p:nvGrpSpPr>
        <p:grpSpPr>
          <a:xfrm>
            <a:off x="228600" y="6248400"/>
            <a:ext cx="8686800" cy="400110"/>
            <a:chOff x="228600" y="6248400"/>
            <a:chExt cx="8686800" cy="400110"/>
          </a:xfrm>
        </p:grpSpPr>
        <p:sp>
          <p:nvSpPr>
            <p:cNvPr id="20" name="TextBox 19"/>
            <p:cNvSpPr txBox="1"/>
            <p:nvPr/>
          </p:nvSpPr>
          <p:spPr>
            <a:xfrm>
              <a:off x="228600" y="6248400"/>
              <a:ext cx="8686800" cy="400110"/>
            </a:xfrm>
            <a:prstGeom prst="rect">
              <a:avLst/>
            </a:prstGeom>
            <a:noFill/>
          </p:spPr>
          <p:txBody>
            <a:bodyPr wrap="square" rtlCol="0">
              <a:spAutoFit/>
            </a:bodyPr>
            <a:lstStyle/>
            <a:p>
              <a:pPr>
                <a:lnSpc>
                  <a:spcPts val="1200"/>
                </a:lnSpc>
              </a:pPr>
              <a:r>
                <a:rPr lang="en-US" sz="900" b="1" dirty="0">
                  <a:solidFill>
                    <a:prstClr val="black"/>
                  </a:solidFill>
                  <a:latin typeface="Arial" pitchFamily="34" charset="0"/>
                  <a:cs typeface="Arial" pitchFamily="34" charset="0"/>
                </a:rPr>
                <a:t>LEGEND</a:t>
              </a:r>
            </a:p>
            <a:p>
              <a:pPr>
                <a:lnSpc>
                  <a:spcPts val="1200"/>
                </a:lnSpc>
              </a:pPr>
              <a:r>
                <a:rPr lang="en-US" sz="900" b="1" dirty="0">
                  <a:solidFill>
                    <a:srgbClr val="132AD3"/>
                  </a:solidFill>
                  <a:latin typeface="Arial" pitchFamily="34" charset="0"/>
                  <a:cs typeface="Arial" pitchFamily="34" charset="0"/>
                </a:rPr>
                <a:t>Chairs/Professorships</a:t>
              </a:r>
              <a:r>
                <a:rPr lang="en-US" sz="900" b="1" dirty="0">
                  <a:solidFill>
                    <a:prstClr val="black"/>
                  </a:solidFill>
                  <a:latin typeface="Arial" pitchFamily="34" charset="0"/>
                  <a:cs typeface="Arial" pitchFamily="34" charset="0"/>
                </a:rPr>
                <a:t>	</a:t>
              </a:r>
              <a:r>
                <a:rPr lang="en-US" sz="900" b="1" dirty="0">
                  <a:solidFill>
                    <a:srgbClr val="00B050"/>
                  </a:solidFill>
                  <a:latin typeface="Arial" pitchFamily="34" charset="0"/>
                  <a:cs typeface="Arial" pitchFamily="34" charset="0"/>
                </a:rPr>
                <a:t>Faculty Achievement</a:t>
              </a:r>
              <a:r>
                <a:rPr lang="en-US" sz="900" b="1" dirty="0">
                  <a:solidFill>
                    <a:prstClr val="black"/>
                  </a:solidFill>
                  <a:latin typeface="Arial" pitchFamily="34" charset="0"/>
                  <a:cs typeface="Arial" pitchFamily="34" charset="0"/>
                </a:rPr>
                <a:t>	</a:t>
              </a:r>
              <a:r>
                <a:rPr lang="en-US" sz="900" b="1" dirty="0">
                  <a:solidFill>
                    <a:srgbClr val="FF0000"/>
                  </a:solidFill>
                  <a:latin typeface="Arial" pitchFamily="34" charset="0"/>
                  <a:cs typeface="Arial" pitchFamily="34" charset="0"/>
                </a:rPr>
                <a:t>Student Achievement</a:t>
              </a:r>
              <a:r>
                <a:rPr lang="en-US" sz="900" b="1" dirty="0">
                  <a:solidFill>
                    <a:prstClr val="black"/>
                  </a:solidFill>
                  <a:latin typeface="Arial" pitchFamily="34" charset="0"/>
                  <a:cs typeface="Arial" pitchFamily="34" charset="0"/>
                </a:rPr>
                <a:t>	</a:t>
              </a:r>
              <a:r>
                <a:rPr lang="en-US" sz="900" b="1" dirty="0">
                  <a:solidFill>
                    <a:srgbClr val="F79646">
                      <a:lumMod val="75%"/>
                    </a:srgbClr>
                  </a:solidFill>
                  <a:latin typeface="Arial" pitchFamily="34" charset="0"/>
                  <a:cs typeface="Arial" pitchFamily="34" charset="0"/>
                </a:rPr>
                <a:t>Alumni Achievement </a:t>
              </a:r>
              <a:r>
                <a:rPr lang="en-US" sz="900" b="1" dirty="0">
                  <a:solidFill>
                    <a:prstClr val="black"/>
                  </a:solidFill>
                  <a:latin typeface="Arial" pitchFamily="34" charset="0"/>
                  <a:cs typeface="Arial" pitchFamily="34" charset="0"/>
                </a:rPr>
                <a:t>	Initiatives</a:t>
              </a:r>
            </a:p>
          </p:txBody>
        </p:sp>
        <p:sp>
          <p:nvSpPr>
            <p:cNvPr id="21" name="Rectangle 20"/>
            <p:cNvSpPr/>
            <p:nvPr/>
          </p:nvSpPr>
          <p:spPr>
            <a:xfrm>
              <a:off x="1619450" y="6469075"/>
              <a:ext cx="115491" cy="100028"/>
            </a:xfrm>
            <a:prstGeom prst="rect">
              <a:avLst/>
            </a:prstGeom>
            <a:solidFill>
              <a:srgbClr val="132AD3"/>
            </a:solidFill>
            <a:ln>
              <a:solidFill>
                <a:srgbClr val="132AD3"/>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3362425" y="6469075"/>
              <a:ext cx="115491" cy="100028"/>
            </a:xfrm>
            <a:prstGeom prst="rect">
              <a:avLst/>
            </a:prstGeom>
            <a:solidFill>
              <a:srgbClr val="00B050"/>
            </a:solidFill>
            <a:ln>
              <a:solidFill>
                <a:srgbClr val="00B05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p:nvSpPr>
          <p:spPr>
            <a:xfrm>
              <a:off x="5227748" y="6469075"/>
              <a:ext cx="115491" cy="100028"/>
            </a:xfrm>
            <a:prstGeom prst="rect">
              <a:avLst/>
            </a:prstGeom>
            <a:solidFill>
              <a:srgbClr val="FF0000"/>
            </a:solidFill>
            <a:ln>
              <a:solidFill>
                <a:srgbClr val="FF000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Rectangle 23"/>
            <p:cNvSpPr/>
            <p:nvPr/>
          </p:nvSpPr>
          <p:spPr>
            <a:xfrm>
              <a:off x="7020025" y="6469075"/>
              <a:ext cx="115491" cy="100028"/>
            </a:xfrm>
            <a:prstGeom prst="rect">
              <a:avLst/>
            </a:prstGeom>
            <a:solidFill>
              <a:schemeClr val="accent6">
                <a:lumMod val="75%"/>
              </a:schemeClr>
            </a:solidFill>
            <a:ln>
              <a:solidFill>
                <a:schemeClr val="accent6">
                  <a:lumMod val="75%"/>
                </a:schemeClr>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Rectangle 24"/>
            <p:cNvSpPr/>
            <p:nvPr/>
          </p:nvSpPr>
          <p:spPr>
            <a:xfrm>
              <a:off x="8222365" y="6469075"/>
              <a:ext cx="115491" cy="100028"/>
            </a:xfrm>
            <a:prstGeom prst="rect">
              <a:avLst/>
            </a:prstGeom>
            <a:solidFill>
              <a:schemeClr val="tx1"/>
            </a:solidFill>
            <a:ln>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7" name="Rectangle 6"/>
          <p:cNvSpPr/>
          <p:nvPr/>
        </p:nvSpPr>
        <p:spPr>
          <a:xfrm>
            <a:off x="1005840" y="1401964"/>
            <a:ext cx="7132320" cy="5170646"/>
          </a:xfrm>
          <a:prstGeom prst="rect">
            <a:avLst/>
          </a:prstGeom>
        </p:spPr>
        <p:txBody>
          <a:bodyPr>
            <a:spAutoFit/>
          </a:bodyPr>
          <a:lstStyle/>
          <a:p>
            <a:pPr marL="171450" indent="-171450">
              <a:buFont typeface="Arial" pitchFamily="34" charset="0"/>
              <a:buChar char="−"/>
            </a:pPr>
            <a:r>
              <a:rPr lang="en-US" sz="1100" dirty="0">
                <a:solidFill>
                  <a:srgbClr val="00B050"/>
                </a:solidFill>
                <a:latin typeface="Arial" pitchFamily="34" charset="0"/>
                <a:cs typeface="Arial" pitchFamily="34" charset="0"/>
              </a:rPr>
              <a:t>Gareth Morgan, Professor of Organization Studies and Distinguished Research Professor at York, whose seminal text, </a:t>
            </a:r>
            <a:r>
              <a:rPr lang="en-US" sz="1100" i="1" dirty="0">
                <a:solidFill>
                  <a:srgbClr val="00B050"/>
                </a:solidFill>
                <a:latin typeface="Arial" pitchFamily="34" charset="0"/>
                <a:cs typeface="Arial" pitchFamily="34" charset="0"/>
              </a:rPr>
              <a:t>Images of Organization</a:t>
            </a:r>
            <a:r>
              <a:rPr lang="en-US" sz="1100" dirty="0">
                <a:solidFill>
                  <a:srgbClr val="00B050"/>
                </a:solidFill>
                <a:latin typeface="Arial" pitchFamily="34" charset="0"/>
                <a:cs typeface="Arial" pitchFamily="34" charset="0"/>
              </a:rPr>
              <a:t>, revolutionized the field of organization studies more than 25 years ago. The enormous impact of Professor Morgan's work was recently reviewed by John </a:t>
            </a:r>
            <a:r>
              <a:rPr lang="en-US" sz="1100" dirty="0" err="1">
                <a:solidFill>
                  <a:srgbClr val="00B050"/>
                </a:solidFill>
                <a:latin typeface="Arial" pitchFamily="34" charset="0"/>
                <a:cs typeface="Arial" pitchFamily="34" charset="0"/>
              </a:rPr>
              <a:t>Jermier</a:t>
            </a:r>
            <a:r>
              <a:rPr lang="en-US" sz="1100" dirty="0">
                <a:solidFill>
                  <a:srgbClr val="00B050"/>
                </a:solidFill>
                <a:latin typeface="Arial" pitchFamily="34" charset="0"/>
                <a:cs typeface="Arial" pitchFamily="34" charset="0"/>
              </a:rPr>
              <a:t> and Linda Forbes in an article published in the journal </a:t>
            </a:r>
            <a:r>
              <a:rPr lang="en-US" sz="1100" i="1" dirty="0">
                <a:solidFill>
                  <a:srgbClr val="00B050"/>
                </a:solidFill>
                <a:latin typeface="Arial" pitchFamily="34" charset="0"/>
                <a:cs typeface="Arial" pitchFamily="34" charset="0"/>
              </a:rPr>
              <a:t>Organization &amp; Environment. Images of Organization</a:t>
            </a:r>
            <a:r>
              <a:rPr lang="en-US" sz="1100" dirty="0">
                <a:solidFill>
                  <a:srgbClr val="00B050"/>
                </a:solidFill>
                <a:latin typeface="Arial" pitchFamily="34" charset="0"/>
                <a:cs typeface="Arial" pitchFamily="34" charset="0"/>
              </a:rPr>
              <a:t> is now in its 24th reprinting and has been translated into 15 languages. </a:t>
            </a:r>
          </a:p>
          <a:p>
            <a:pPr marL="171450" indent="-171450">
              <a:buFont typeface="Arial" pitchFamily="34" charset="0"/>
              <a:buChar char="−"/>
            </a:pPr>
            <a:r>
              <a:rPr lang="en-US" sz="1100" dirty="0">
                <a:solidFill>
                  <a:srgbClr val="00B050"/>
                </a:solidFill>
                <a:latin typeface="Arial" pitchFamily="34" charset="0"/>
                <a:cs typeface="Arial" pitchFamily="34" charset="0"/>
              </a:rPr>
              <a:t>Mary Waller, Professor of Organization Studies, has been elected to the Board of Governors of the Academy of Management, which has over 18,000 members in more than 100 countries. The Academy is the largest and oldest scholarly management association in the world.</a:t>
            </a:r>
          </a:p>
          <a:p>
            <a:pPr marL="171450" indent="-171450">
              <a:buFont typeface="Arial" pitchFamily="34" charset="0"/>
              <a:buChar char="−"/>
            </a:pPr>
            <a:r>
              <a:rPr lang="en-US" sz="1100" dirty="0">
                <a:solidFill>
                  <a:srgbClr val="00B050"/>
                </a:solidFill>
                <a:latin typeface="Arial" pitchFamily="34" charset="0"/>
                <a:cs typeface="Arial" pitchFamily="34" charset="0"/>
              </a:rPr>
              <a:t>Alan Middleton, Executive Director of the Schulich Executive Education Centre and Assistant Professor of Marketing at Schulich, was named a recipient of the 2012 Gold Medal Award by The Association of Canadian Advertisers (ACA), presented to an individual who has made an outstanding contribution to the advancement of marketing communications in Canada.</a:t>
            </a:r>
          </a:p>
          <a:p>
            <a:pPr marL="171450" indent="-171450">
              <a:buFont typeface="Arial" pitchFamily="34" charset="0"/>
              <a:buChar char="−"/>
            </a:pPr>
            <a:r>
              <a:rPr lang="en-US" sz="1100" dirty="0">
                <a:solidFill>
                  <a:srgbClr val="00B050"/>
                </a:solidFill>
                <a:latin typeface="Arial" pitchFamily="34" charset="0"/>
                <a:cs typeface="Arial" pitchFamily="34" charset="0"/>
              </a:rPr>
              <a:t>Ashley </a:t>
            </a:r>
            <a:r>
              <a:rPr lang="en-US" sz="1100" dirty="0" err="1">
                <a:solidFill>
                  <a:srgbClr val="00B050"/>
                </a:solidFill>
                <a:latin typeface="Arial" pitchFamily="34" charset="0"/>
                <a:cs typeface="Arial" pitchFamily="34" charset="0"/>
              </a:rPr>
              <a:t>Konson</a:t>
            </a:r>
            <a:r>
              <a:rPr lang="en-US" sz="1100" dirty="0">
                <a:solidFill>
                  <a:srgbClr val="00B050"/>
                </a:solidFill>
                <a:latin typeface="Arial" pitchFamily="34" charset="0"/>
                <a:cs typeface="Arial" pitchFamily="34" charset="0"/>
              </a:rPr>
              <a:t>, a Part-Time Marketing Instructor at Schulich, won 1st place in the MBA category in this year’s Seymour Schulich Awards for Teaching Excellence, while Gary Miller, a Part-Time Organization Studies Instructor, placed 2nd. In the BBA category, </a:t>
            </a:r>
            <a:r>
              <a:rPr lang="en-US" sz="1100" dirty="0" err="1">
                <a:solidFill>
                  <a:srgbClr val="00B050"/>
                </a:solidFill>
                <a:latin typeface="Arial" pitchFamily="34" charset="0"/>
                <a:cs typeface="Arial" pitchFamily="34" charset="0"/>
              </a:rPr>
              <a:t>Aleem</a:t>
            </a:r>
            <a:r>
              <a:rPr lang="en-US" sz="1100" dirty="0">
                <a:solidFill>
                  <a:srgbClr val="00B050"/>
                </a:solidFill>
                <a:latin typeface="Arial" pitchFamily="34" charset="0"/>
                <a:cs typeface="Arial" pitchFamily="34" charset="0"/>
              </a:rPr>
              <a:t> </a:t>
            </a:r>
            <a:r>
              <a:rPr lang="en-US" sz="1100" dirty="0" err="1">
                <a:solidFill>
                  <a:srgbClr val="00B050"/>
                </a:solidFill>
                <a:latin typeface="Arial" pitchFamily="34" charset="0"/>
                <a:cs typeface="Arial" pitchFamily="34" charset="0"/>
              </a:rPr>
              <a:t>Visham</a:t>
            </a:r>
            <a:r>
              <a:rPr lang="en-US" sz="1100" dirty="0">
                <a:solidFill>
                  <a:srgbClr val="00B050"/>
                </a:solidFill>
                <a:latin typeface="Arial" pitchFamily="34" charset="0"/>
                <a:cs typeface="Arial" pitchFamily="34" charset="0"/>
              </a:rPr>
              <a:t>, a Part-Time Marketing Instructor, placed 1st overall and Greg </a:t>
            </a:r>
            <a:r>
              <a:rPr lang="en-US" sz="1100" dirty="0" err="1">
                <a:solidFill>
                  <a:srgbClr val="00B050"/>
                </a:solidFill>
                <a:latin typeface="Arial" pitchFamily="34" charset="0"/>
                <a:cs typeface="Arial" pitchFamily="34" charset="0"/>
              </a:rPr>
              <a:t>Milavsky</a:t>
            </a:r>
            <a:r>
              <a:rPr lang="en-US" sz="1100" dirty="0">
                <a:solidFill>
                  <a:srgbClr val="00B050"/>
                </a:solidFill>
                <a:latin typeface="Arial" pitchFamily="34" charset="0"/>
                <a:cs typeface="Arial" pitchFamily="34" charset="0"/>
              </a:rPr>
              <a:t>, a Part-Time Policy Instructor, finished 2nd.</a:t>
            </a:r>
          </a:p>
          <a:p>
            <a:pPr marL="171450" indent="-171450">
              <a:buFont typeface="Arial" pitchFamily="34" charset="0"/>
              <a:buChar char="−"/>
            </a:pPr>
            <a:r>
              <a:rPr lang="en-US" sz="1100" dirty="0">
                <a:solidFill>
                  <a:srgbClr val="00B050"/>
                </a:solidFill>
                <a:latin typeface="Arial" pitchFamily="34" charset="0"/>
                <a:cs typeface="Arial" pitchFamily="34" charset="0"/>
              </a:rPr>
              <a:t>Markus </a:t>
            </a:r>
            <a:r>
              <a:rPr lang="en-US" sz="1100" dirty="0" err="1">
                <a:solidFill>
                  <a:srgbClr val="00B050"/>
                </a:solidFill>
                <a:latin typeface="Arial" pitchFamily="34" charset="0"/>
                <a:cs typeface="Arial" pitchFamily="34" charset="0"/>
              </a:rPr>
              <a:t>Giesler</a:t>
            </a:r>
            <a:r>
              <a:rPr lang="en-US" sz="1100" dirty="0">
                <a:solidFill>
                  <a:srgbClr val="00B050"/>
                </a:solidFill>
                <a:latin typeface="Arial" pitchFamily="34" charset="0"/>
                <a:cs typeface="Arial" pitchFamily="34" charset="0"/>
              </a:rPr>
              <a:t>, Associate Professor of Marketing, and </a:t>
            </a:r>
            <a:r>
              <a:rPr lang="en-US" sz="1100" dirty="0" err="1">
                <a:solidFill>
                  <a:srgbClr val="00B050"/>
                </a:solidFill>
                <a:latin typeface="Arial" pitchFamily="34" charset="0"/>
                <a:cs typeface="Arial" pitchFamily="34" charset="0"/>
              </a:rPr>
              <a:t>Dorit</a:t>
            </a:r>
            <a:r>
              <a:rPr lang="en-US" sz="1100" dirty="0">
                <a:solidFill>
                  <a:srgbClr val="00B050"/>
                </a:solidFill>
                <a:latin typeface="Arial" pitchFamily="34" charset="0"/>
                <a:cs typeface="Arial" pitchFamily="34" charset="0"/>
              </a:rPr>
              <a:t> </a:t>
            </a:r>
            <a:r>
              <a:rPr lang="en-US" sz="1100" dirty="0" err="1">
                <a:solidFill>
                  <a:srgbClr val="00B050"/>
                </a:solidFill>
                <a:latin typeface="Arial" pitchFamily="34" charset="0"/>
                <a:cs typeface="Arial" pitchFamily="34" charset="0"/>
              </a:rPr>
              <a:t>Nevo</a:t>
            </a:r>
            <a:r>
              <a:rPr lang="en-US" sz="1100" dirty="0">
                <a:solidFill>
                  <a:srgbClr val="00B050"/>
                </a:solidFill>
                <a:latin typeface="Arial" pitchFamily="34" charset="0"/>
                <a:cs typeface="Arial" pitchFamily="34" charset="0"/>
              </a:rPr>
              <a:t>, Associate Professor of Operations Management and Information Systems, were recipients of a 2012 Schulich Fellowship in Research Achievement. </a:t>
            </a:r>
          </a:p>
          <a:p>
            <a:pPr marL="171450" indent="-171450">
              <a:buFont typeface="Arial" pitchFamily="34" charset="0"/>
              <a:buChar char="−"/>
            </a:pPr>
            <a:r>
              <a:rPr lang="en-US" sz="1100" dirty="0" err="1">
                <a:solidFill>
                  <a:srgbClr val="00B050"/>
                </a:solidFill>
                <a:latin typeface="Arial" pitchFamily="34" charset="0"/>
                <a:cs typeface="Arial" pitchFamily="34" charset="0"/>
              </a:rPr>
              <a:t>Preet</a:t>
            </a:r>
            <a:r>
              <a:rPr lang="en-US" sz="1100" dirty="0">
                <a:solidFill>
                  <a:srgbClr val="00B050"/>
                </a:solidFill>
                <a:latin typeface="Arial" pitchFamily="34" charset="0"/>
                <a:cs typeface="Arial" pitchFamily="34" charset="0"/>
              </a:rPr>
              <a:t> </a:t>
            </a:r>
            <a:r>
              <a:rPr lang="en-US" sz="1100" dirty="0" err="1">
                <a:solidFill>
                  <a:srgbClr val="00B050"/>
                </a:solidFill>
                <a:latin typeface="Arial" pitchFamily="34" charset="0"/>
                <a:cs typeface="Arial" pitchFamily="34" charset="0"/>
              </a:rPr>
              <a:t>Aulakh</a:t>
            </a:r>
            <a:r>
              <a:rPr lang="en-US" sz="1100" dirty="0">
                <a:solidFill>
                  <a:srgbClr val="00B050"/>
                </a:solidFill>
                <a:latin typeface="Arial" pitchFamily="34" charset="0"/>
                <a:cs typeface="Arial" pitchFamily="34" charset="0"/>
              </a:rPr>
              <a:t>, Pierre </a:t>
            </a:r>
            <a:r>
              <a:rPr lang="en-US" sz="1100" dirty="0" err="1">
                <a:solidFill>
                  <a:srgbClr val="00B050"/>
                </a:solidFill>
                <a:latin typeface="Arial" pitchFamily="34" charset="0"/>
                <a:cs typeface="Arial" pitchFamily="34" charset="0"/>
              </a:rPr>
              <a:t>Lassonde</a:t>
            </a:r>
            <a:r>
              <a:rPr lang="en-US" sz="1100" dirty="0">
                <a:solidFill>
                  <a:srgbClr val="00B050"/>
                </a:solidFill>
                <a:latin typeface="Arial" pitchFamily="34" charset="0"/>
                <a:cs typeface="Arial" pitchFamily="34" charset="0"/>
              </a:rPr>
              <a:t> Chair in International Business and Chair of Schulich's PhD Program; Douglas Cumming, Professor in Finance and Entrepreneurship and Ontario Research Chair in Economics and Cross Cultural Studies; Dean </a:t>
            </a:r>
            <a:r>
              <a:rPr lang="en-US" sz="1100" dirty="0" err="1">
                <a:solidFill>
                  <a:srgbClr val="00B050"/>
                </a:solidFill>
                <a:latin typeface="Arial" pitchFamily="34" charset="0"/>
                <a:cs typeface="Arial" pitchFamily="34" charset="0"/>
              </a:rPr>
              <a:t>Neu</a:t>
            </a:r>
            <a:r>
              <a:rPr lang="en-US" sz="1100" dirty="0">
                <a:solidFill>
                  <a:srgbClr val="00B050"/>
                </a:solidFill>
                <a:latin typeface="Arial" pitchFamily="34" charset="0"/>
                <a:cs typeface="Arial" pitchFamily="34" charset="0"/>
              </a:rPr>
              <a:t>, Professor of Accounting; Gordon Roberts, Professor of Finance and CIBC Professor of Financial Services; and Justin Tan, Professor of Management and Newmont Endowed Chair in Business Strategy, were all named recipients of a 2012 SSHRC Insight Grant. </a:t>
            </a:r>
          </a:p>
          <a:p>
            <a:pPr marL="171450" indent="-171450">
              <a:buFont typeface="Arial" pitchFamily="34" charset="0"/>
              <a:buChar char="−"/>
            </a:pPr>
            <a:r>
              <a:rPr lang="en-US" sz="1100" dirty="0">
                <a:solidFill>
                  <a:srgbClr val="00B050"/>
                </a:solidFill>
                <a:latin typeface="Arial" pitchFamily="34" charset="0"/>
                <a:cs typeface="Arial" pitchFamily="34" charset="0"/>
              </a:rPr>
              <a:t>Andre </a:t>
            </a:r>
            <a:r>
              <a:rPr lang="en-US" sz="1100" dirty="0" err="1">
                <a:solidFill>
                  <a:srgbClr val="00B050"/>
                </a:solidFill>
                <a:latin typeface="Arial" pitchFamily="34" charset="0"/>
                <a:cs typeface="Arial" pitchFamily="34" charset="0"/>
              </a:rPr>
              <a:t>Kuzmicki</a:t>
            </a:r>
            <a:r>
              <a:rPr lang="en-US" sz="1100" dirty="0">
                <a:solidFill>
                  <a:srgbClr val="00B050"/>
                </a:solidFill>
                <a:latin typeface="Arial" pitchFamily="34" charset="0"/>
                <a:cs typeface="Arial" pitchFamily="34" charset="0"/>
              </a:rPr>
              <a:t>, Executive Director of the Real Estate and Infrastructure program, has been nominated for the Economist Intelligence Unit (EIU) Business Professor of the Year Award.</a:t>
            </a:r>
          </a:p>
          <a:p>
            <a:pPr marL="171450" indent="-171450">
              <a:buFont typeface="Arial" pitchFamily="34" charset="0"/>
              <a:buChar char="−"/>
            </a:pPr>
            <a:r>
              <a:rPr lang="en-US" sz="1100" dirty="0">
                <a:solidFill>
                  <a:srgbClr val="00B050"/>
                </a:solidFill>
                <a:latin typeface="Arial" pitchFamily="34" charset="0"/>
                <a:cs typeface="Arial" pitchFamily="34" charset="0"/>
              </a:rPr>
              <a:t>Moshe </a:t>
            </a:r>
            <a:r>
              <a:rPr lang="en-US" sz="1100" dirty="0" err="1">
                <a:solidFill>
                  <a:srgbClr val="00B050"/>
                </a:solidFill>
                <a:latin typeface="Arial" pitchFamily="34" charset="0"/>
                <a:cs typeface="Arial" pitchFamily="34" charset="0"/>
              </a:rPr>
              <a:t>Milevsky</a:t>
            </a:r>
            <a:r>
              <a:rPr lang="en-US" sz="1100" dirty="0">
                <a:solidFill>
                  <a:srgbClr val="00B050"/>
                </a:solidFill>
                <a:latin typeface="Arial" pitchFamily="34" charset="0"/>
                <a:cs typeface="Arial" pitchFamily="34" charset="0"/>
              </a:rPr>
              <a:t>, Associate Professor of Finance, released his latest book titled </a:t>
            </a:r>
            <a:r>
              <a:rPr lang="en-US" sz="1100" i="1" dirty="0">
                <a:solidFill>
                  <a:srgbClr val="00B050"/>
                </a:solidFill>
                <a:latin typeface="Arial" pitchFamily="34" charset="0"/>
                <a:cs typeface="Arial" pitchFamily="34" charset="0"/>
              </a:rPr>
              <a:t>The 7 Most Important Equations for Your Retirement</a:t>
            </a:r>
            <a:r>
              <a:rPr lang="en-US" sz="1100" dirty="0">
                <a:solidFill>
                  <a:srgbClr val="00B050"/>
                </a:solidFill>
                <a:latin typeface="Arial" pitchFamily="34" charset="0"/>
                <a:cs typeface="Arial" pitchFamily="34" charset="0"/>
              </a:rPr>
              <a:t>. The book has attracted a lot of media attention at a time when the future viability of public and government pensions is constantly in the news headlines. </a:t>
            </a:r>
          </a:p>
          <a:p>
            <a:pPr marL="171450" indent="-171450">
              <a:buFont typeface="Arial" pitchFamily="34" charset="0"/>
              <a:buChar char="−"/>
            </a:pPr>
            <a:endParaRPr lang="en-US" sz="1100" dirty="0">
              <a:solidFill>
                <a:srgbClr val="00B050"/>
              </a:solidFill>
              <a:latin typeface="Arial" pitchFamily="34" charset="0"/>
              <a:cs typeface="Arial" pitchFamily="34" charset="0"/>
            </a:endParaRPr>
          </a:p>
        </p:txBody>
      </p:sp>
      <p:sp>
        <p:nvSpPr>
          <p:cNvPr id="16" name="Slide Number Placeholder 6"/>
          <p:cNvSpPr>
            <a:spLocks noGrp="1"/>
          </p:cNvSpPr>
          <p:nvPr>
            <p:ph type="sldNum" sz="quarter" idx="12"/>
          </p:nvPr>
        </p:nvSpPr>
        <p:spPr>
          <a:xfrm>
            <a:off x="6886575" y="6029325"/>
            <a:ext cx="1905000" cy="457200"/>
          </a:xfrm>
        </p:spPr>
        <p:txBody>
          <a:bodyPr/>
          <a:lstStyle/>
          <a:p>
            <a:pPr>
              <a:defRPr/>
            </a:pPr>
            <a:fld id="{04047C44-FD25-4A14-B21D-F3EAB8BC95D3}" type="slidenum">
              <a:rPr lang="en-US" smtClean="0">
                <a:solidFill>
                  <a:srgbClr val="808080"/>
                </a:solidFill>
              </a:rPr>
              <a:pPr>
                <a:defRPr/>
              </a:pPr>
              <a:t>21</a:t>
            </a:fld>
            <a:endParaRPr lang="en-US" dirty="0">
              <a:solidFill>
                <a:srgbClr val="808080"/>
              </a:solidFill>
            </a:endParaRPr>
          </a:p>
        </p:txBody>
      </p:sp>
      <p:sp>
        <p:nvSpPr>
          <p:cNvPr id="27" name="Rectangle 3"/>
          <p:cNvSpPr>
            <a:spLocks noChangeArrowheads="1"/>
          </p:cNvSpPr>
          <p:nvPr/>
        </p:nvSpPr>
        <p:spPr bwMode="auto">
          <a:xfrm>
            <a:off x="20638" y="38100"/>
            <a:ext cx="7218362" cy="11906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fontAlgn="base">
              <a:spcBef>
                <a:spcPct val="0%"/>
              </a:spcBef>
              <a:spcAft>
                <a:spcPct val="0%"/>
              </a:spcAft>
            </a:pPr>
            <a:r>
              <a:rPr lang="en-US" sz="3200" b="1" dirty="0">
                <a:solidFill>
                  <a:srgbClr val="996633"/>
                </a:solidFill>
                <a:latin typeface="Arial Bold" charset="0"/>
              </a:rPr>
              <a:t>STRATEGIC RESPONSES</a:t>
            </a:r>
            <a:endParaRPr lang="en-US" sz="3200" dirty="0">
              <a:solidFill>
                <a:prstClr val="black"/>
              </a:solidFill>
              <a:latin typeface="Times" pitchFamily="18" charset="0"/>
            </a:endParaRPr>
          </a:p>
          <a:p>
            <a:pPr fontAlgn="base">
              <a:spcBef>
                <a:spcPct val="0%"/>
              </a:spcBef>
              <a:spcAft>
                <a:spcPct val="0%"/>
              </a:spcAft>
            </a:pPr>
            <a:endParaRPr lang="en-US" sz="2000" dirty="0">
              <a:solidFill>
                <a:srgbClr val="996633"/>
              </a:solidFill>
              <a:latin typeface="Arial Bold" charset="0"/>
            </a:endParaRPr>
          </a:p>
          <a:p>
            <a:pPr fontAlgn="base">
              <a:spcBef>
                <a:spcPct val="0%"/>
              </a:spcBef>
              <a:spcAft>
                <a:spcPct val="0%"/>
              </a:spcAft>
            </a:pPr>
            <a:r>
              <a:rPr lang="en-US" sz="2000" dirty="0">
                <a:solidFill>
                  <a:srgbClr val="996633"/>
                </a:solidFill>
                <a:latin typeface="Arial Bold" charset="0"/>
              </a:rPr>
              <a:t>Innovations &amp; Recognition</a:t>
            </a:r>
          </a:p>
        </p:txBody>
      </p:sp>
    </p:spTree>
    <p:extLst>
      <p:ext uri="{BB962C8B-B14F-4D97-AF65-F5344CB8AC3E}">
        <p14:creationId xmlns:p14="http://schemas.microsoft.com/office/powerpoint/2010/main" val="3072971736"/>
      </p:ext>
    </p:extLst>
  </p:cSld>
  <p:clrMapOvr>
    <a:masterClrMapping/>
  </p:clrMapOvr>
</p:sld>
</file>

<file path=ppt/slides/slide2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22375"/>
            <a:ext cx="9144000" cy="563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79.565%" b="82.18%"/>
          <a:stretch/>
        </p:blipFill>
        <p:spPr bwMode="auto">
          <a:xfrm>
            <a:off x="7276698" y="0"/>
            <a:ext cx="1868889"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sp>
        <p:nvSpPr>
          <p:cNvPr id="6" name="Rectangle 3"/>
          <p:cNvSpPr>
            <a:spLocks noChangeArrowheads="1"/>
          </p:cNvSpPr>
          <p:nvPr/>
        </p:nvSpPr>
        <p:spPr bwMode="auto">
          <a:xfrm>
            <a:off x="1219200" y="990600"/>
            <a:ext cx="7045325"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533400" indent="-533400"/>
            <a:r>
              <a:rPr lang="en-US" sz="2000" b="1" dirty="0">
                <a:solidFill>
                  <a:srgbClr val="996633"/>
                </a:solidFill>
                <a:latin typeface="Arial Black" pitchFamily="34" charset="0"/>
              </a:rPr>
              <a:t>	</a:t>
            </a:r>
            <a:endParaRPr lang="en-US" sz="1600" b="1" dirty="0">
              <a:solidFill>
                <a:prstClr val="black"/>
              </a:solidFill>
              <a:latin typeface="Arial Black" pitchFamily="34" charset="0"/>
            </a:endParaRPr>
          </a:p>
        </p:txBody>
      </p:sp>
      <p:sp>
        <p:nvSpPr>
          <p:cNvPr id="13" name="TextBox 12"/>
          <p:cNvSpPr txBox="1"/>
          <p:nvPr/>
        </p:nvSpPr>
        <p:spPr>
          <a:xfrm>
            <a:off x="514350" y="1523786"/>
            <a:ext cx="609600" cy="754054"/>
          </a:xfrm>
          <a:prstGeom prst="rect">
            <a:avLst/>
          </a:prstGeom>
          <a:noFill/>
        </p:spPr>
        <p:txBody>
          <a:bodyPr wrap="square" rtlCol="0">
            <a:spAutoFit/>
          </a:bodyPr>
          <a:lstStyle/>
          <a:p>
            <a:r>
              <a:rPr lang="en-US" sz="1100" dirty="0">
                <a:solidFill>
                  <a:prstClr val="black"/>
                </a:solidFill>
                <a:latin typeface="Arial" pitchFamily="34" charset="0"/>
                <a:cs typeface="Arial" pitchFamily="34" charset="0"/>
              </a:rPr>
              <a:t>2012</a:t>
            </a:r>
          </a:p>
          <a:p>
            <a:endParaRPr lang="en-US" sz="800" dirty="0">
              <a:solidFill>
                <a:prstClr val="black"/>
              </a:solidFill>
              <a:latin typeface="Arial" pitchFamily="34" charset="0"/>
              <a:cs typeface="Arial" pitchFamily="34" charset="0"/>
            </a:endParaRPr>
          </a:p>
          <a:p>
            <a:endParaRPr lang="en-US" sz="800" dirty="0">
              <a:solidFill>
                <a:prstClr val="black"/>
              </a:solidFill>
              <a:latin typeface="Arial" pitchFamily="34" charset="0"/>
              <a:cs typeface="Arial" pitchFamily="34" charset="0"/>
            </a:endParaRPr>
          </a:p>
          <a:p>
            <a:endParaRPr lang="en-US" sz="800" dirty="0">
              <a:solidFill>
                <a:prstClr val="black"/>
              </a:solidFill>
              <a:latin typeface="Arial" pitchFamily="34" charset="0"/>
              <a:cs typeface="Arial" pitchFamily="34" charset="0"/>
            </a:endParaRPr>
          </a:p>
          <a:p>
            <a:endParaRPr lang="en-US" sz="800" dirty="0">
              <a:solidFill>
                <a:prstClr val="black"/>
              </a:solidFill>
              <a:latin typeface="Arial" pitchFamily="34" charset="0"/>
              <a:cs typeface="Arial" pitchFamily="34" charset="0"/>
            </a:endParaRPr>
          </a:p>
        </p:txBody>
      </p:sp>
      <p:grpSp>
        <p:nvGrpSpPr>
          <p:cNvPr id="19" name="Group 18"/>
          <p:cNvGrpSpPr/>
          <p:nvPr/>
        </p:nvGrpSpPr>
        <p:grpSpPr>
          <a:xfrm>
            <a:off x="228600" y="6248400"/>
            <a:ext cx="8686800" cy="400110"/>
            <a:chOff x="228600" y="6248400"/>
            <a:chExt cx="8686800" cy="400110"/>
          </a:xfrm>
        </p:grpSpPr>
        <p:sp>
          <p:nvSpPr>
            <p:cNvPr id="20" name="TextBox 19"/>
            <p:cNvSpPr txBox="1"/>
            <p:nvPr/>
          </p:nvSpPr>
          <p:spPr>
            <a:xfrm>
              <a:off x="228600" y="6248400"/>
              <a:ext cx="8686800" cy="400110"/>
            </a:xfrm>
            <a:prstGeom prst="rect">
              <a:avLst/>
            </a:prstGeom>
            <a:noFill/>
          </p:spPr>
          <p:txBody>
            <a:bodyPr wrap="square" rtlCol="0">
              <a:spAutoFit/>
            </a:bodyPr>
            <a:lstStyle/>
            <a:p>
              <a:pPr>
                <a:lnSpc>
                  <a:spcPts val="1200"/>
                </a:lnSpc>
              </a:pPr>
              <a:r>
                <a:rPr lang="en-US" sz="900" b="1" dirty="0">
                  <a:solidFill>
                    <a:prstClr val="black"/>
                  </a:solidFill>
                  <a:latin typeface="Arial" pitchFamily="34" charset="0"/>
                  <a:cs typeface="Arial" pitchFamily="34" charset="0"/>
                </a:rPr>
                <a:t>LEGEND</a:t>
              </a:r>
            </a:p>
            <a:p>
              <a:pPr>
                <a:lnSpc>
                  <a:spcPts val="1200"/>
                </a:lnSpc>
              </a:pPr>
              <a:r>
                <a:rPr lang="en-US" sz="900" b="1" dirty="0">
                  <a:solidFill>
                    <a:srgbClr val="132AD3"/>
                  </a:solidFill>
                  <a:latin typeface="Arial" pitchFamily="34" charset="0"/>
                  <a:cs typeface="Arial" pitchFamily="34" charset="0"/>
                </a:rPr>
                <a:t>Chairs/Professorships</a:t>
              </a:r>
              <a:r>
                <a:rPr lang="en-US" sz="900" b="1" dirty="0">
                  <a:solidFill>
                    <a:prstClr val="black"/>
                  </a:solidFill>
                  <a:latin typeface="Arial" pitchFamily="34" charset="0"/>
                  <a:cs typeface="Arial" pitchFamily="34" charset="0"/>
                </a:rPr>
                <a:t>	</a:t>
              </a:r>
              <a:r>
                <a:rPr lang="en-US" sz="900" b="1" dirty="0">
                  <a:solidFill>
                    <a:srgbClr val="00B050"/>
                  </a:solidFill>
                  <a:latin typeface="Arial" pitchFamily="34" charset="0"/>
                  <a:cs typeface="Arial" pitchFamily="34" charset="0"/>
                </a:rPr>
                <a:t>Faculty Achievement</a:t>
              </a:r>
              <a:r>
                <a:rPr lang="en-US" sz="900" b="1" dirty="0">
                  <a:solidFill>
                    <a:prstClr val="black"/>
                  </a:solidFill>
                  <a:latin typeface="Arial" pitchFamily="34" charset="0"/>
                  <a:cs typeface="Arial" pitchFamily="34" charset="0"/>
                </a:rPr>
                <a:t>	</a:t>
              </a:r>
              <a:r>
                <a:rPr lang="en-US" sz="900" b="1" dirty="0">
                  <a:solidFill>
                    <a:srgbClr val="FF0000"/>
                  </a:solidFill>
                  <a:latin typeface="Arial" pitchFamily="34" charset="0"/>
                  <a:cs typeface="Arial" pitchFamily="34" charset="0"/>
                </a:rPr>
                <a:t>Student Achievement</a:t>
              </a:r>
              <a:r>
                <a:rPr lang="en-US" sz="900" b="1" dirty="0">
                  <a:solidFill>
                    <a:prstClr val="black"/>
                  </a:solidFill>
                  <a:latin typeface="Arial" pitchFamily="34" charset="0"/>
                  <a:cs typeface="Arial" pitchFamily="34" charset="0"/>
                </a:rPr>
                <a:t>	</a:t>
              </a:r>
              <a:r>
                <a:rPr lang="en-US" sz="900" b="1" dirty="0">
                  <a:solidFill>
                    <a:srgbClr val="F79646">
                      <a:lumMod val="75%"/>
                    </a:srgbClr>
                  </a:solidFill>
                  <a:latin typeface="Arial" pitchFamily="34" charset="0"/>
                  <a:cs typeface="Arial" pitchFamily="34" charset="0"/>
                </a:rPr>
                <a:t>Alumni Achievement </a:t>
              </a:r>
              <a:r>
                <a:rPr lang="en-US" sz="900" b="1" dirty="0">
                  <a:solidFill>
                    <a:prstClr val="black"/>
                  </a:solidFill>
                  <a:latin typeface="Arial" pitchFamily="34" charset="0"/>
                  <a:cs typeface="Arial" pitchFamily="34" charset="0"/>
                </a:rPr>
                <a:t>	Initiatives</a:t>
              </a:r>
            </a:p>
          </p:txBody>
        </p:sp>
        <p:sp>
          <p:nvSpPr>
            <p:cNvPr id="21" name="Rectangle 20"/>
            <p:cNvSpPr/>
            <p:nvPr/>
          </p:nvSpPr>
          <p:spPr>
            <a:xfrm>
              <a:off x="1619450" y="6469075"/>
              <a:ext cx="115491" cy="100028"/>
            </a:xfrm>
            <a:prstGeom prst="rect">
              <a:avLst/>
            </a:prstGeom>
            <a:solidFill>
              <a:srgbClr val="132AD3"/>
            </a:solidFill>
            <a:ln>
              <a:solidFill>
                <a:srgbClr val="132AD3"/>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3362425" y="6469075"/>
              <a:ext cx="115491" cy="100028"/>
            </a:xfrm>
            <a:prstGeom prst="rect">
              <a:avLst/>
            </a:prstGeom>
            <a:solidFill>
              <a:srgbClr val="00B050"/>
            </a:solidFill>
            <a:ln>
              <a:solidFill>
                <a:srgbClr val="00B05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p:nvSpPr>
          <p:spPr>
            <a:xfrm>
              <a:off x="5227748" y="6469075"/>
              <a:ext cx="115491" cy="100028"/>
            </a:xfrm>
            <a:prstGeom prst="rect">
              <a:avLst/>
            </a:prstGeom>
            <a:solidFill>
              <a:srgbClr val="FF0000"/>
            </a:solidFill>
            <a:ln>
              <a:solidFill>
                <a:srgbClr val="FF000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Rectangle 23"/>
            <p:cNvSpPr/>
            <p:nvPr/>
          </p:nvSpPr>
          <p:spPr>
            <a:xfrm>
              <a:off x="7020025" y="6469075"/>
              <a:ext cx="115491" cy="100028"/>
            </a:xfrm>
            <a:prstGeom prst="rect">
              <a:avLst/>
            </a:prstGeom>
            <a:solidFill>
              <a:schemeClr val="accent6">
                <a:lumMod val="75%"/>
              </a:schemeClr>
            </a:solidFill>
            <a:ln>
              <a:solidFill>
                <a:schemeClr val="accent6">
                  <a:lumMod val="75%"/>
                </a:schemeClr>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Rectangle 24"/>
            <p:cNvSpPr/>
            <p:nvPr/>
          </p:nvSpPr>
          <p:spPr>
            <a:xfrm>
              <a:off x="8222365" y="6469075"/>
              <a:ext cx="115491" cy="100028"/>
            </a:xfrm>
            <a:prstGeom prst="rect">
              <a:avLst/>
            </a:prstGeom>
            <a:solidFill>
              <a:schemeClr val="tx1"/>
            </a:solidFill>
            <a:ln>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7" name="Rectangle 6"/>
          <p:cNvSpPr/>
          <p:nvPr/>
        </p:nvSpPr>
        <p:spPr>
          <a:xfrm>
            <a:off x="1005840" y="1519050"/>
            <a:ext cx="7132320" cy="4662815"/>
          </a:xfrm>
          <a:prstGeom prst="rect">
            <a:avLst/>
          </a:prstGeom>
        </p:spPr>
        <p:txBody>
          <a:bodyPr>
            <a:spAutoFit/>
          </a:bodyPr>
          <a:lstStyle/>
          <a:p>
            <a:pPr marL="171450" indent="-171450">
              <a:buFont typeface="Arial" pitchFamily="34" charset="0"/>
              <a:buChar char="−"/>
            </a:pPr>
            <a:r>
              <a:rPr lang="en-US" sz="1100" dirty="0">
                <a:solidFill>
                  <a:srgbClr val="FF0000"/>
                </a:solidFill>
                <a:latin typeface="Arial" pitchFamily="34" charset="0"/>
                <a:cs typeface="Arial" pitchFamily="34" charset="0"/>
              </a:rPr>
              <a:t>A team of Schulich MBA students win the second annual, real estate Developer’s Den Case Competition. </a:t>
            </a:r>
          </a:p>
          <a:p>
            <a:pPr marL="171450" indent="-171450">
              <a:buFont typeface="Arial" pitchFamily="34" charset="0"/>
              <a:buChar char="−"/>
            </a:pPr>
            <a:r>
              <a:rPr lang="en-US" sz="1100" dirty="0">
                <a:solidFill>
                  <a:srgbClr val="FF0000"/>
                </a:solidFill>
                <a:latin typeface="Arial" pitchFamily="34" charset="0"/>
                <a:cs typeface="Arial" pitchFamily="34" charset="0"/>
              </a:rPr>
              <a:t>Schulich MBA team wins Ernst &amp; Young Strategy Case Competition at 2012 MBA Games in Edmonton, and finishes second place overall.</a:t>
            </a:r>
          </a:p>
          <a:p>
            <a:pPr marL="171450" indent="-171450">
              <a:buFont typeface="Arial" pitchFamily="34" charset="0"/>
              <a:buChar char="−"/>
            </a:pPr>
            <a:r>
              <a:rPr lang="en-US" sz="1100" dirty="0">
                <a:solidFill>
                  <a:srgbClr val="FF0000"/>
                </a:solidFill>
                <a:latin typeface="Arial" pitchFamily="34" charset="0"/>
                <a:cs typeface="Arial" pitchFamily="34" charset="0"/>
              </a:rPr>
              <a:t>Schulich BBA student, Hassan </a:t>
            </a:r>
            <a:r>
              <a:rPr lang="en-US" sz="1100" dirty="0" err="1">
                <a:solidFill>
                  <a:srgbClr val="FF0000"/>
                </a:solidFill>
                <a:latin typeface="Arial" pitchFamily="34" charset="0"/>
                <a:cs typeface="Arial" pitchFamily="34" charset="0"/>
              </a:rPr>
              <a:t>Valiji</a:t>
            </a:r>
            <a:r>
              <a:rPr lang="en-US" sz="1100" dirty="0">
                <a:solidFill>
                  <a:srgbClr val="FF0000"/>
                </a:solidFill>
                <a:latin typeface="Arial" pitchFamily="34" charset="0"/>
                <a:cs typeface="Arial" pitchFamily="34" charset="0"/>
              </a:rPr>
              <a:t> was named a </a:t>
            </a:r>
            <a:r>
              <a:rPr lang="en-US" sz="1100" dirty="0" err="1">
                <a:solidFill>
                  <a:srgbClr val="FF0000"/>
                </a:solidFill>
                <a:latin typeface="Arial" pitchFamily="34" charset="0"/>
                <a:cs typeface="Arial" pitchFamily="34" charset="0"/>
              </a:rPr>
              <a:t>Walmart</a:t>
            </a:r>
            <a:r>
              <a:rPr lang="en-US" sz="1100" dirty="0">
                <a:solidFill>
                  <a:srgbClr val="FF0000"/>
                </a:solidFill>
                <a:latin typeface="Arial" pitchFamily="34" charset="0"/>
                <a:cs typeface="Arial" pitchFamily="34" charset="0"/>
              </a:rPr>
              <a:t> Green Student Challenge semi-finalist.</a:t>
            </a:r>
          </a:p>
          <a:p>
            <a:pPr marL="171450" indent="-171450">
              <a:buFont typeface="Arial" pitchFamily="34" charset="0"/>
              <a:buChar char="−"/>
            </a:pPr>
            <a:r>
              <a:rPr lang="en-US" sz="1100" dirty="0">
                <a:solidFill>
                  <a:srgbClr val="FF0000"/>
                </a:solidFill>
                <a:latin typeface="Arial" pitchFamily="34" charset="0"/>
                <a:cs typeface="Arial" pitchFamily="34" charset="0"/>
              </a:rPr>
              <a:t>A team of Schulich MBA students won 1</a:t>
            </a:r>
            <a:r>
              <a:rPr lang="en-US" sz="1100" baseline="30%" dirty="0">
                <a:solidFill>
                  <a:srgbClr val="FF0000"/>
                </a:solidFill>
                <a:latin typeface="Arial" pitchFamily="34" charset="0"/>
                <a:cs typeface="Arial" pitchFamily="34" charset="0"/>
              </a:rPr>
              <a:t>st</a:t>
            </a:r>
            <a:r>
              <a:rPr lang="en-US" sz="1100" dirty="0">
                <a:solidFill>
                  <a:srgbClr val="FF0000"/>
                </a:solidFill>
                <a:latin typeface="Arial" pitchFamily="34" charset="0"/>
                <a:cs typeface="Arial" pitchFamily="34" charset="0"/>
              </a:rPr>
              <a:t> place in the </a:t>
            </a:r>
            <a:r>
              <a:rPr lang="en-US" sz="1100" dirty="0" err="1">
                <a:solidFill>
                  <a:srgbClr val="FF0000"/>
                </a:solidFill>
                <a:latin typeface="Arial" pitchFamily="34" charset="0"/>
                <a:cs typeface="Arial" pitchFamily="34" charset="0"/>
              </a:rPr>
              <a:t>Rotman</a:t>
            </a:r>
            <a:r>
              <a:rPr lang="en-US" sz="1100" dirty="0">
                <a:solidFill>
                  <a:srgbClr val="FF0000"/>
                </a:solidFill>
                <a:latin typeface="Arial" pitchFamily="34" charset="0"/>
                <a:cs typeface="Arial" pitchFamily="34" charset="0"/>
              </a:rPr>
              <a:t> Corporate Social Responsibility Case Competition</a:t>
            </a:r>
          </a:p>
          <a:p>
            <a:pPr marL="171450" indent="-171450">
              <a:buFont typeface="Arial" pitchFamily="34" charset="0"/>
              <a:buChar char="−"/>
            </a:pPr>
            <a:r>
              <a:rPr lang="en-US" sz="1100" dirty="0">
                <a:solidFill>
                  <a:srgbClr val="FF0000"/>
                </a:solidFill>
                <a:latin typeface="Arial" pitchFamily="34" charset="0"/>
                <a:cs typeface="Arial" pitchFamily="34" charset="0"/>
              </a:rPr>
              <a:t>Two Schulich undergraduate teams place in Top 25 Finalists in the Focus 2040 competition for Human Resource Management and Organizational Strategy.</a:t>
            </a:r>
          </a:p>
          <a:p>
            <a:pPr marL="171450" indent="-171450">
              <a:buFont typeface="Arial" pitchFamily="34" charset="0"/>
              <a:buChar char="−"/>
            </a:pPr>
            <a:r>
              <a:rPr lang="en-US" sz="1100" dirty="0">
                <a:solidFill>
                  <a:srgbClr val="FF0000"/>
                </a:solidFill>
                <a:latin typeface="Arial" pitchFamily="34" charset="0"/>
                <a:cs typeface="Arial" pitchFamily="34" charset="0"/>
              </a:rPr>
              <a:t>Team of Schulich MBA and MF students selected as Finalists in the annual CFA Institute Research Challenge </a:t>
            </a:r>
          </a:p>
          <a:p>
            <a:pPr marL="171450" indent="-171450">
              <a:buFont typeface="Arial" pitchFamily="34" charset="0"/>
              <a:buChar char="−"/>
            </a:pPr>
            <a:r>
              <a:rPr lang="en-US" sz="1100" dirty="0">
                <a:solidFill>
                  <a:srgbClr val="FF0000"/>
                </a:solidFill>
                <a:latin typeface="Arial" pitchFamily="34" charset="0"/>
                <a:cs typeface="Arial" pitchFamily="34" charset="0"/>
              </a:rPr>
              <a:t>A team of Schulich students won gold at the Certified Management Accountants of Ontario (CMA Ontario) seventh annual Case Competition, with a prize of $5,000.</a:t>
            </a:r>
          </a:p>
          <a:p>
            <a:pPr marL="171450" indent="-171450">
              <a:buFont typeface="Arial" pitchFamily="34" charset="0"/>
              <a:buChar char="−"/>
            </a:pPr>
            <a:r>
              <a:rPr lang="en-US" sz="1100" dirty="0">
                <a:solidFill>
                  <a:srgbClr val="FF0000"/>
                </a:solidFill>
                <a:latin typeface="Arial" pitchFamily="34" charset="0"/>
                <a:cs typeface="Arial" pitchFamily="34" charset="0"/>
              </a:rPr>
              <a:t>Jennifer Jang, a third year international business (</a:t>
            </a:r>
            <a:r>
              <a:rPr lang="en-US" sz="1100" dirty="0" err="1">
                <a:solidFill>
                  <a:srgbClr val="FF0000"/>
                </a:solidFill>
                <a:latin typeface="Arial" pitchFamily="34" charset="0"/>
                <a:cs typeface="Arial" pitchFamily="34" charset="0"/>
              </a:rPr>
              <a:t>iBBA</a:t>
            </a:r>
            <a:r>
              <a:rPr lang="en-US" sz="1100" dirty="0">
                <a:solidFill>
                  <a:srgbClr val="FF0000"/>
                </a:solidFill>
                <a:latin typeface="Arial" pitchFamily="34" charset="0"/>
                <a:cs typeface="Arial" pitchFamily="34" charset="0"/>
              </a:rPr>
              <a:t>) student is one of the first to receive the HSBC Women in Business Leadership Award, valued at $20,000.</a:t>
            </a:r>
          </a:p>
          <a:p>
            <a:pPr marL="171450" indent="-171450">
              <a:buFont typeface="Arial" pitchFamily="34" charset="0"/>
              <a:buChar char="−"/>
            </a:pPr>
            <a:r>
              <a:rPr lang="en-US" sz="1100" dirty="0">
                <a:solidFill>
                  <a:srgbClr val="FF0000"/>
                </a:solidFill>
                <a:latin typeface="Arial" pitchFamily="34" charset="0"/>
                <a:cs typeface="Arial" pitchFamily="34" charset="0"/>
              </a:rPr>
              <a:t>Two teams of Schulich undergraduate students were finalists in the 2012 L’Oreal </a:t>
            </a:r>
            <a:r>
              <a:rPr lang="en-US" sz="1100" dirty="0" err="1">
                <a:solidFill>
                  <a:srgbClr val="FF0000"/>
                </a:solidFill>
                <a:latin typeface="Arial" pitchFamily="34" charset="0"/>
                <a:cs typeface="Arial" pitchFamily="34" charset="0"/>
              </a:rPr>
              <a:t>Brandstorm</a:t>
            </a:r>
            <a:r>
              <a:rPr lang="en-US" sz="1100" dirty="0">
                <a:solidFill>
                  <a:srgbClr val="FF0000"/>
                </a:solidFill>
                <a:latin typeface="Arial" pitchFamily="34" charset="0"/>
                <a:cs typeface="Arial" pitchFamily="34" charset="0"/>
              </a:rPr>
              <a:t> marketing competition, and one Schulich team was selected to be the national champions.</a:t>
            </a:r>
          </a:p>
          <a:p>
            <a:pPr marL="171450" indent="-171450">
              <a:buFont typeface="Arial" pitchFamily="34" charset="0"/>
              <a:buChar char="−"/>
            </a:pPr>
            <a:r>
              <a:rPr lang="en-US" sz="1100" dirty="0">
                <a:solidFill>
                  <a:srgbClr val="FF0000"/>
                </a:solidFill>
                <a:latin typeface="Arial" pitchFamily="34" charset="0"/>
                <a:cs typeface="Arial" pitchFamily="34" charset="0"/>
              </a:rPr>
              <a:t>Schulich MBA student team from the Program in Real Estate and Infrastructure wins the 2012 ARGUS Software University Challenge.</a:t>
            </a:r>
          </a:p>
          <a:p>
            <a:pPr marL="171450" indent="-171450">
              <a:buFont typeface="Arial" pitchFamily="34" charset="0"/>
              <a:buChar char="−"/>
            </a:pPr>
            <a:r>
              <a:rPr lang="en-US" sz="1100" dirty="0">
                <a:solidFill>
                  <a:srgbClr val="FF0000"/>
                </a:solidFill>
                <a:latin typeface="Arial" pitchFamily="34" charset="0"/>
                <a:cs typeface="Arial" pitchFamily="34" charset="0"/>
              </a:rPr>
              <a:t>A team of Schulich MBA students were selected as the only Canadian team to present at the Boston semi-finals of THE CASE 2012, MIT Centre of Real Estate Alumni competition.  Schulich edged teams from Columbia and Dartmouth winning a proposal for redevelopment of a five-acre parcel of land adjacent to the baseball home of the San Francisco Giants.</a:t>
            </a:r>
          </a:p>
          <a:p>
            <a:pPr marL="171450" indent="-171450">
              <a:buFont typeface="Arial" pitchFamily="34" charset="0"/>
              <a:buChar char="−"/>
            </a:pPr>
            <a:r>
              <a:rPr lang="en-US" sz="1100" dirty="0">
                <a:solidFill>
                  <a:srgbClr val="FF0000"/>
                </a:solidFill>
                <a:latin typeface="Arial" pitchFamily="34" charset="0"/>
                <a:cs typeface="Arial" pitchFamily="34" charset="0"/>
              </a:rPr>
              <a:t>A team of Schulich undergraduate students captured 1</a:t>
            </a:r>
            <a:r>
              <a:rPr lang="en-US" sz="1100" baseline="30%" dirty="0">
                <a:solidFill>
                  <a:srgbClr val="FF0000"/>
                </a:solidFill>
                <a:latin typeface="Arial" pitchFamily="34" charset="0"/>
                <a:cs typeface="Arial" pitchFamily="34" charset="0"/>
              </a:rPr>
              <a:t>st</a:t>
            </a:r>
            <a:r>
              <a:rPr lang="en-US" sz="1100" dirty="0">
                <a:solidFill>
                  <a:srgbClr val="FF0000"/>
                </a:solidFill>
                <a:latin typeface="Arial" pitchFamily="34" charset="0"/>
                <a:cs typeface="Arial" pitchFamily="34" charset="0"/>
              </a:rPr>
              <a:t> place in the Finance category at the 2012 Inter-Collegiate Business Competition (ICBC), and another Schulich team took 3</a:t>
            </a:r>
            <a:r>
              <a:rPr lang="en-US" sz="1100" baseline="30%" dirty="0">
                <a:solidFill>
                  <a:srgbClr val="FF0000"/>
                </a:solidFill>
                <a:latin typeface="Arial" pitchFamily="34" charset="0"/>
                <a:cs typeface="Arial" pitchFamily="34" charset="0"/>
              </a:rPr>
              <a:t>rd</a:t>
            </a:r>
            <a:r>
              <a:rPr lang="en-US" sz="1100" dirty="0">
                <a:solidFill>
                  <a:srgbClr val="FF0000"/>
                </a:solidFill>
                <a:latin typeface="Arial" pitchFamily="34" charset="0"/>
                <a:cs typeface="Arial" pitchFamily="34" charset="0"/>
              </a:rPr>
              <a:t> place in the Marketing category.  </a:t>
            </a:r>
          </a:p>
          <a:p>
            <a:pPr marL="171450" indent="-171450">
              <a:buFont typeface="Arial" pitchFamily="34" charset="0"/>
              <a:buChar char="−"/>
            </a:pPr>
            <a:r>
              <a:rPr lang="en-US" sz="1100" dirty="0">
                <a:solidFill>
                  <a:srgbClr val="FF0000"/>
                </a:solidFill>
                <a:latin typeface="Arial" pitchFamily="34" charset="0"/>
                <a:cs typeface="Arial" pitchFamily="34" charset="0"/>
              </a:rPr>
              <a:t>Schulich sent seven academic undergraduate teams to the </a:t>
            </a:r>
            <a:r>
              <a:rPr lang="en-US" sz="1100" dirty="0" err="1">
                <a:solidFill>
                  <a:srgbClr val="FF0000"/>
                </a:solidFill>
                <a:latin typeface="Arial" pitchFamily="34" charset="0"/>
                <a:cs typeface="Arial" pitchFamily="34" charset="0"/>
              </a:rPr>
              <a:t>Jeux</a:t>
            </a:r>
            <a:r>
              <a:rPr lang="en-US" sz="1100" dirty="0">
                <a:solidFill>
                  <a:srgbClr val="FF0000"/>
                </a:solidFill>
                <a:latin typeface="Arial" pitchFamily="34" charset="0"/>
                <a:cs typeface="Arial" pitchFamily="34" charset="0"/>
              </a:rPr>
              <a:t> de Commerce (JDC), and each student team finished second in the various categories in which they competed.</a:t>
            </a:r>
          </a:p>
          <a:p>
            <a:pPr marL="171450" indent="-171450">
              <a:buFont typeface="Arial" pitchFamily="34" charset="0"/>
              <a:buChar char="−"/>
            </a:pPr>
            <a:endParaRPr lang="en-US" sz="1100" dirty="0">
              <a:solidFill>
                <a:srgbClr val="FF0000"/>
              </a:solidFill>
              <a:latin typeface="Arial" pitchFamily="34" charset="0"/>
              <a:cs typeface="Arial" pitchFamily="34" charset="0"/>
            </a:endParaRPr>
          </a:p>
        </p:txBody>
      </p:sp>
      <p:sp>
        <p:nvSpPr>
          <p:cNvPr id="17" name="Slide Number Placeholder 6"/>
          <p:cNvSpPr>
            <a:spLocks noGrp="1"/>
          </p:cNvSpPr>
          <p:nvPr>
            <p:ph type="sldNum" sz="quarter" idx="12"/>
          </p:nvPr>
        </p:nvSpPr>
        <p:spPr>
          <a:xfrm>
            <a:off x="6886575" y="6029325"/>
            <a:ext cx="1905000" cy="457200"/>
          </a:xfrm>
        </p:spPr>
        <p:txBody>
          <a:bodyPr/>
          <a:lstStyle/>
          <a:p>
            <a:pPr>
              <a:defRPr/>
            </a:pPr>
            <a:fld id="{04047C44-FD25-4A14-B21D-F3EAB8BC95D3}" type="slidenum">
              <a:rPr lang="en-US" smtClean="0">
                <a:solidFill>
                  <a:srgbClr val="808080"/>
                </a:solidFill>
              </a:rPr>
              <a:pPr>
                <a:defRPr/>
              </a:pPr>
              <a:t>22</a:t>
            </a:fld>
            <a:endParaRPr lang="en-US" dirty="0">
              <a:solidFill>
                <a:srgbClr val="808080"/>
              </a:solidFill>
            </a:endParaRPr>
          </a:p>
        </p:txBody>
      </p:sp>
      <p:sp>
        <p:nvSpPr>
          <p:cNvPr id="27" name="Rectangle 3"/>
          <p:cNvSpPr>
            <a:spLocks noChangeArrowheads="1"/>
          </p:cNvSpPr>
          <p:nvPr/>
        </p:nvSpPr>
        <p:spPr bwMode="auto">
          <a:xfrm>
            <a:off x="20638" y="38100"/>
            <a:ext cx="7218362" cy="11906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fontAlgn="base">
              <a:spcBef>
                <a:spcPct val="0%"/>
              </a:spcBef>
              <a:spcAft>
                <a:spcPct val="0%"/>
              </a:spcAft>
            </a:pPr>
            <a:r>
              <a:rPr lang="en-US" sz="3200" b="1" dirty="0">
                <a:solidFill>
                  <a:srgbClr val="996633"/>
                </a:solidFill>
                <a:latin typeface="Arial Bold" charset="0"/>
              </a:rPr>
              <a:t>STRATEGIC RESPONSES</a:t>
            </a:r>
            <a:endParaRPr lang="en-US" sz="3200" dirty="0">
              <a:solidFill>
                <a:prstClr val="black"/>
              </a:solidFill>
              <a:latin typeface="Times" pitchFamily="18" charset="0"/>
            </a:endParaRPr>
          </a:p>
          <a:p>
            <a:pPr fontAlgn="base">
              <a:spcBef>
                <a:spcPct val="0%"/>
              </a:spcBef>
              <a:spcAft>
                <a:spcPct val="0%"/>
              </a:spcAft>
            </a:pPr>
            <a:endParaRPr lang="en-US" sz="2000" dirty="0">
              <a:solidFill>
                <a:srgbClr val="996633"/>
              </a:solidFill>
              <a:latin typeface="Arial Bold" charset="0"/>
            </a:endParaRPr>
          </a:p>
          <a:p>
            <a:pPr fontAlgn="base">
              <a:spcBef>
                <a:spcPct val="0%"/>
              </a:spcBef>
              <a:spcAft>
                <a:spcPct val="0%"/>
              </a:spcAft>
            </a:pPr>
            <a:r>
              <a:rPr lang="en-US" sz="2000" dirty="0">
                <a:solidFill>
                  <a:srgbClr val="996633"/>
                </a:solidFill>
                <a:latin typeface="Arial Bold" charset="0"/>
              </a:rPr>
              <a:t>Innovations &amp; Recognition</a:t>
            </a:r>
          </a:p>
        </p:txBody>
      </p:sp>
    </p:spTree>
    <p:extLst>
      <p:ext uri="{BB962C8B-B14F-4D97-AF65-F5344CB8AC3E}">
        <p14:creationId xmlns:p14="http://schemas.microsoft.com/office/powerpoint/2010/main" val="513257013"/>
      </p:ext>
    </p:extLst>
  </p:cSld>
  <p:clrMapOvr>
    <a:masterClrMapping/>
  </p:clrMapOvr>
</p:sld>
</file>

<file path=ppt/slides/slide2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22375"/>
            <a:ext cx="9144000" cy="563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79.565%" b="82.18%"/>
          <a:stretch/>
        </p:blipFill>
        <p:spPr bwMode="auto">
          <a:xfrm>
            <a:off x="7276698" y="0"/>
            <a:ext cx="1868889"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sp>
        <p:nvSpPr>
          <p:cNvPr id="6" name="Rectangle 3"/>
          <p:cNvSpPr>
            <a:spLocks noChangeArrowheads="1"/>
          </p:cNvSpPr>
          <p:nvPr/>
        </p:nvSpPr>
        <p:spPr bwMode="auto">
          <a:xfrm>
            <a:off x="1219200" y="990600"/>
            <a:ext cx="7045325"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533400" indent="-533400"/>
            <a:r>
              <a:rPr lang="en-US" sz="2000" b="1" dirty="0">
                <a:solidFill>
                  <a:srgbClr val="996633"/>
                </a:solidFill>
                <a:latin typeface="Arial Black" pitchFamily="34" charset="0"/>
              </a:rPr>
              <a:t>	</a:t>
            </a:r>
            <a:endParaRPr lang="en-US" sz="1600" b="1" dirty="0">
              <a:solidFill>
                <a:prstClr val="black"/>
              </a:solidFill>
              <a:latin typeface="Arial Black" pitchFamily="34" charset="0"/>
            </a:endParaRPr>
          </a:p>
        </p:txBody>
      </p:sp>
      <p:sp>
        <p:nvSpPr>
          <p:cNvPr id="13" name="TextBox 12"/>
          <p:cNvSpPr txBox="1"/>
          <p:nvPr/>
        </p:nvSpPr>
        <p:spPr>
          <a:xfrm>
            <a:off x="514350" y="1531229"/>
            <a:ext cx="609600" cy="754053"/>
          </a:xfrm>
          <a:prstGeom prst="rect">
            <a:avLst/>
          </a:prstGeom>
          <a:noFill/>
        </p:spPr>
        <p:txBody>
          <a:bodyPr wrap="square" rtlCol="0">
            <a:spAutoFit/>
          </a:bodyPr>
          <a:lstStyle/>
          <a:p>
            <a:r>
              <a:rPr lang="en-US" sz="1100" dirty="0">
                <a:solidFill>
                  <a:prstClr val="black"/>
                </a:solidFill>
                <a:latin typeface="Arial" pitchFamily="34" charset="0"/>
                <a:cs typeface="Arial" pitchFamily="34" charset="0"/>
              </a:rPr>
              <a:t>2012</a:t>
            </a:r>
          </a:p>
          <a:p>
            <a:endParaRPr lang="en-US" sz="800" dirty="0">
              <a:solidFill>
                <a:prstClr val="black"/>
              </a:solidFill>
              <a:latin typeface="Arial" pitchFamily="34" charset="0"/>
              <a:cs typeface="Arial" pitchFamily="34" charset="0"/>
            </a:endParaRPr>
          </a:p>
          <a:p>
            <a:endParaRPr lang="en-US" sz="800" dirty="0">
              <a:solidFill>
                <a:prstClr val="black"/>
              </a:solidFill>
              <a:latin typeface="Arial" pitchFamily="34" charset="0"/>
              <a:cs typeface="Arial" pitchFamily="34" charset="0"/>
            </a:endParaRPr>
          </a:p>
          <a:p>
            <a:endParaRPr lang="en-US" sz="800" dirty="0">
              <a:solidFill>
                <a:prstClr val="black"/>
              </a:solidFill>
              <a:latin typeface="Arial" pitchFamily="34" charset="0"/>
              <a:cs typeface="Arial" pitchFamily="34" charset="0"/>
            </a:endParaRPr>
          </a:p>
          <a:p>
            <a:endParaRPr lang="en-US" sz="800" dirty="0">
              <a:solidFill>
                <a:prstClr val="black"/>
              </a:solidFill>
              <a:latin typeface="Arial" pitchFamily="34" charset="0"/>
              <a:cs typeface="Arial" pitchFamily="34" charset="0"/>
            </a:endParaRPr>
          </a:p>
        </p:txBody>
      </p:sp>
      <p:grpSp>
        <p:nvGrpSpPr>
          <p:cNvPr id="19" name="Group 18"/>
          <p:cNvGrpSpPr/>
          <p:nvPr/>
        </p:nvGrpSpPr>
        <p:grpSpPr>
          <a:xfrm>
            <a:off x="228600" y="6248400"/>
            <a:ext cx="8686800" cy="400110"/>
            <a:chOff x="228600" y="6248400"/>
            <a:chExt cx="8686800" cy="400110"/>
          </a:xfrm>
        </p:grpSpPr>
        <p:sp>
          <p:nvSpPr>
            <p:cNvPr id="20" name="TextBox 19"/>
            <p:cNvSpPr txBox="1"/>
            <p:nvPr/>
          </p:nvSpPr>
          <p:spPr>
            <a:xfrm>
              <a:off x="228600" y="6248400"/>
              <a:ext cx="8686800" cy="400110"/>
            </a:xfrm>
            <a:prstGeom prst="rect">
              <a:avLst/>
            </a:prstGeom>
            <a:noFill/>
          </p:spPr>
          <p:txBody>
            <a:bodyPr wrap="square" rtlCol="0">
              <a:spAutoFit/>
            </a:bodyPr>
            <a:lstStyle/>
            <a:p>
              <a:pPr>
                <a:lnSpc>
                  <a:spcPts val="1200"/>
                </a:lnSpc>
              </a:pPr>
              <a:r>
                <a:rPr lang="en-US" sz="900" b="1" dirty="0">
                  <a:solidFill>
                    <a:prstClr val="black"/>
                  </a:solidFill>
                  <a:latin typeface="Arial" pitchFamily="34" charset="0"/>
                  <a:cs typeface="Arial" pitchFamily="34" charset="0"/>
                </a:rPr>
                <a:t>LEGEND</a:t>
              </a:r>
            </a:p>
            <a:p>
              <a:pPr>
                <a:lnSpc>
                  <a:spcPts val="1200"/>
                </a:lnSpc>
              </a:pPr>
              <a:r>
                <a:rPr lang="en-US" sz="900" b="1" dirty="0">
                  <a:solidFill>
                    <a:srgbClr val="132AD3"/>
                  </a:solidFill>
                  <a:latin typeface="Arial" pitchFamily="34" charset="0"/>
                  <a:cs typeface="Arial" pitchFamily="34" charset="0"/>
                </a:rPr>
                <a:t>Chairs/Professorships</a:t>
              </a:r>
              <a:r>
                <a:rPr lang="en-US" sz="900" b="1" dirty="0">
                  <a:solidFill>
                    <a:prstClr val="black"/>
                  </a:solidFill>
                  <a:latin typeface="Arial" pitchFamily="34" charset="0"/>
                  <a:cs typeface="Arial" pitchFamily="34" charset="0"/>
                </a:rPr>
                <a:t>	</a:t>
              </a:r>
              <a:r>
                <a:rPr lang="en-US" sz="900" b="1" dirty="0">
                  <a:solidFill>
                    <a:srgbClr val="00B050"/>
                  </a:solidFill>
                  <a:latin typeface="Arial" pitchFamily="34" charset="0"/>
                  <a:cs typeface="Arial" pitchFamily="34" charset="0"/>
                </a:rPr>
                <a:t>Faculty Achievement</a:t>
              </a:r>
              <a:r>
                <a:rPr lang="en-US" sz="900" b="1" dirty="0">
                  <a:solidFill>
                    <a:prstClr val="black"/>
                  </a:solidFill>
                  <a:latin typeface="Arial" pitchFamily="34" charset="0"/>
                  <a:cs typeface="Arial" pitchFamily="34" charset="0"/>
                </a:rPr>
                <a:t>	</a:t>
              </a:r>
              <a:r>
                <a:rPr lang="en-US" sz="900" b="1" dirty="0">
                  <a:solidFill>
                    <a:srgbClr val="FF0000"/>
                  </a:solidFill>
                  <a:latin typeface="Arial" pitchFamily="34" charset="0"/>
                  <a:cs typeface="Arial" pitchFamily="34" charset="0"/>
                </a:rPr>
                <a:t>Student Achievement</a:t>
              </a:r>
              <a:r>
                <a:rPr lang="en-US" sz="900" b="1" dirty="0">
                  <a:solidFill>
                    <a:prstClr val="black"/>
                  </a:solidFill>
                  <a:latin typeface="Arial" pitchFamily="34" charset="0"/>
                  <a:cs typeface="Arial" pitchFamily="34" charset="0"/>
                </a:rPr>
                <a:t>	</a:t>
              </a:r>
              <a:r>
                <a:rPr lang="en-US" sz="900" b="1" dirty="0">
                  <a:solidFill>
                    <a:srgbClr val="F79646">
                      <a:lumMod val="75%"/>
                    </a:srgbClr>
                  </a:solidFill>
                  <a:latin typeface="Arial" pitchFamily="34" charset="0"/>
                  <a:cs typeface="Arial" pitchFamily="34" charset="0"/>
                </a:rPr>
                <a:t>Alumni Achievement </a:t>
              </a:r>
              <a:r>
                <a:rPr lang="en-US" sz="900" b="1" dirty="0">
                  <a:solidFill>
                    <a:prstClr val="black"/>
                  </a:solidFill>
                  <a:latin typeface="Arial" pitchFamily="34" charset="0"/>
                  <a:cs typeface="Arial" pitchFamily="34" charset="0"/>
                </a:rPr>
                <a:t>	Initiatives</a:t>
              </a:r>
            </a:p>
          </p:txBody>
        </p:sp>
        <p:sp>
          <p:nvSpPr>
            <p:cNvPr id="21" name="Rectangle 20"/>
            <p:cNvSpPr/>
            <p:nvPr/>
          </p:nvSpPr>
          <p:spPr>
            <a:xfrm>
              <a:off x="1619450" y="6469075"/>
              <a:ext cx="115491" cy="100028"/>
            </a:xfrm>
            <a:prstGeom prst="rect">
              <a:avLst/>
            </a:prstGeom>
            <a:solidFill>
              <a:srgbClr val="132AD3"/>
            </a:solidFill>
            <a:ln>
              <a:solidFill>
                <a:srgbClr val="132AD3"/>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3362425" y="6469075"/>
              <a:ext cx="115491" cy="100028"/>
            </a:xfrm>
            <a:prstGeom prst="rect">
              <a:avLst/>
            </a:prstGeom>
            <a:solidFill>
              <a:srgbClr val="00B050"/>
            </a:solidFill>
            <a:ln>
              <a:solidFill>
                <a:srgbClr val="00B05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p:nvSpPr>
          <p:spPr>
            <a:xfrm>
              <a:off x="5227748" y="6469075"/>
              <a:ext cx="115491" cy="100028"/>
            </a:xfrm>
            <a:prstGeom prst="rect">
              <a:avLst/>
            </a:prstGeom>
            <a:solidFill>
              <a:srgbClr val="FF0000"/>
            </a:solidFill>
            <a:ln>
              <a:solidFill>
                <a:srgbClr val="FF000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Rectangle 23"/>
            <p:cNvSpPr/>
            <p:nvPr/>
          </p:nvSpPr>
          <p:spPr>
            <a:xfrm>
              <a:off x="7020025" y="6469075"/>
              <a:ext cx="115491" cy="100028"/>
            </a:xfrm>
            <a:prstGeom prst="rect">
              <a:avLst/>
            </a:prstGeom>
            <a:solidFill>
              <a:schemeClr val="accent6">
                <a:lumMod val="75%"/>
              </a:schemeClr>
            </a:solidFill>
            <a:ln>
              <a:solidFill>
                <a:schemeClr val="accent6">
                  <a:lumMod val="75%"/>
                </a:schemeClr>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Rectangle 24"/>
            <p:cNvSpPr/>
            <p:nvPr/>
          </p:nvSpPr>
          <p:spPr>
            <a:xfrm>
              <a:off x="8222365" y="6469075"/>
              <a:ext cx="115491" cy="100028"/>
            </a:xfrm>
            <a:prstGeom prst="rect">
              <a:avLst/>
            </a:prstGeom>
            <a:solidFill>
              <a:schemeClr val="tx1"/>
            </a:solidFill>
            <a:ln>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7" name="Rectangle 6"/>
          <p:cNvSpPr/>
          <p:nvPr/>
        </p:nvSpPr>
        <p:spPr>
          <a:xfrm>
            <a:off x="1005840" y="1531229"/>
            <a:ext cx="7132320" cy="4662815"/>
          </a:xfrm>
          <a:prstGeom prst="rect">
            <a:avLst/>
          </a:prstGeom>
        </p:spPr>
        <p:txBody>
          <a:bodyPr>
            <a:spAutoFit/>
          </a:bodyPr>
          <a:lstStyle/>
          <a:p>
            <a:pPr marL="171450" indent="-171450">
              <a:buFont typeface="Arial" pitchFamily="34" charset="0"/>
              <a:buChar char="−"/>
            </a:pPr>
            <a:r>
              <a:rPr lang="en-US" sz="1100" dirty="0">
                <a:solidFill>
                  <a:srgbClr val="FF0000"/>
                </a:solidFill>
                <a:latin typeface="Arial" pitchFamily="34" charset="0"/>
                <a:cs typeface="Arial" pitchFamily="34" charset="0"/>
              </a:rPr>
              <a:t>A team of four Schulich MBA Students placed first at prestigious international competition hosted at MIT.  Schulich edged teams from Columbia and Dartmouth with a winning proposal for redevelopment of a five-acre parcel of land beside the baseball home of the San Francisco Giants.</a:t>
            </a:r>
          </a:p>
          <a:p>
            <a:pPr marL="171450" indent="-171450">
              <a:buFont typeface="Arial" pitchFamily="34" charset="0"/>
              <a:buChar char="−"/>
            </a:pPr>
            <a:r>
              <a:rPr lang="en-US" sz="1100" dirty="0">
                <a:solidFill>
                  <a:srgbClr val="FF0000"/>
                </a:solidFill>
                <a:latin typeface="Arial" pitchFamily="34" charset="0"/>
                <a:cs typeface="Arial" pitchFamily="34" charset="0"/>
              </a:rPr>
              <a:t>2010-2011 Schulich Ambassador Program Awards were announced recognizing exemplary volunteer spirit and commitment among Schulich students: BBA student Nancy </a:t>
            </a:r>
            <a:r>
              <a:rPr lang="en-US" sz="1100" dirty="0" err="1">
                <a:solidFill>
                  <a:srgbClr val="FF0000"/>
                </a:solidFill>
                <a:latin typeface="Arial" pitchFamily="34" charset="0"/>
                <a:cs typeface="Arial" pitchFamily="34" charset="0"/>
              </a:rPr>
              <a:t>Thandi</a:t>
            </a:r>
            <a:r>
              <a:rPr lang="en-US" sz="1100" dirty="0">
                <a:solidFill>
                  <a:srgbClr val="FF0000"/>
                </a:solidFill>
                <a:latin typeface="Arial" pitchFamily="34" charset="0"/>
                <a:cs typeface="Arial" pitchFamily="34" charset="0"/>
              </a:rPr>
              <a:t> was awarded Top Ambassador and received a $500 scholarship. In the Best in Class Awards, BBA student </a:t>
            </a:r>
            <a:r>
              <a:rPr lang="en-US" sz="1100" dirty="0" err="1">
                <a:solidFill>
                  <a:srgbClr val="FF0000"/>
                </a:solidFill>
                <a:latin typeface="Arial" pitchFamily="34" charset="0"/>
                <a:cs typeface="Arial" pitchFamily="34" charset="0"/>
              </a:rPr>
              <a:t>Parmpreet</a:t>
            </a:r>
            <a:r>
              <a:rPr lang="en-US" sz="1100" dirty="0">
                <a:solidFill>
                  <a:srgbClr val="FF0000"/>
                </a:solidFill>
                <a:latin typeface="Arial" pitchFamily="34" charset="0"/>
                <a:cs typeface="Arial" pitchFamily="34" charset="0"/>
              </a:rPr>
              <a:t> Singh won the Class of 2011 award; BBA student </a:t>
            </a:r>
            <a:r>
              <a:rPr lang="en-US" sz="1100" dirty="0" err="1">
                <a:solidFill>
                  <a:srgbClr val="FF0000"/>
                </a:solidFill>
                <a:latin typeface="Arial" pitchFamily="34" charset="0"/>
                <a:cs typeface="Arial" pitchFamily="34" charset="0"/>
              </a:rPr>
              <a:t>Lamisse</a:t>
            </a:r>
            <a:r>
              <a:rPr lang="en-US" sz="1100" dirty="0">
                <a:solidFill>
                  <a:srgbClr val="FF0000"/>
                </a:solidFill>
                <a:latin typeface="Arial" pitchFamily="34" charset="0"/>
                <a:cs typeface="Arial" pitchFamily="34" charset="0"/>
              </a:rPr>
              <a:t> </a:t>
            </a:r>
            <a:r>
              <a:rPr lang="en-US" sz="1100" dirty="0" err="1">
                <a:solidFill>
                  <a:srgbClr val="FF0000"/>
                </a:solidFill>
                <a:latin typeface="Arial" pitchFamily="34" charset="0"/>
                <a:cs typeface="Arial" pitchFamily="34" charset="0"/>
              </a:rPr>
              <a:t>Younis</a:t>
            </a:r>
            <a:r>
              <a:rPr lang="en-US" sz="1100" dirty="0">
                <a:solidFill>
                  <a:srgbClr val="FF0000"/>
                </a:solidFill>
                <a:latin typeface="Arial" pitchFamily="34" charset="0"/>
                <a:cs typeface="Arial" pitchFamily="34" charset="0"/>
              </a:rPr>
              <a:t> won the Class of 2012 award; BBA student Joanna Silva won the Class of 2013 award; and BBA student </a:t>
            </a:r>
            <a:r>
              <a:rPr lang="en-US" sz="1100" dirty="0" err="1">
                <a:solidFill>
                  <a:srgbClr val="FF0000"/>
                </a:solidFill>
                <a:latin typeface="Arial" pitchFamily="34" charset="0"/>
                <a:cs typeface="Arial" pitchFamily="34" charset="0"/>
              </a:rPr>
              <a:t>Maryna</a:t>
            </a:r>
            <a:r>
              <a:rPr lang="en-US" sz="1100" dirty="0">
                <a:solidFill>
                  <a:srgbClr val="FF0000"/>
                </a:solidFill>
                <a:latin typeface="Arial" pitchFamily="34" charset="0"/>
                <a:cs typeface="Arial" pitchFamily="34" charset="0"/>
              </a:rPr>
              <a:t> </a:t>
            </a:r>
            <a:r>
              <a:rPr lang="en-US" sz="1100" dirty="0" err="1">
                <a:solidFill>
                  <a:srgbClr val="FF0000"/>
                </a:solidFill>
                <a:latin typeface="Arial" pitchFamily="34" charset="0"/>
                <a:cs typeface="Arial" pitchFamily="34" charset="0"/>
              </a:rPr>
              <a:t>Batova</a:t>
            </a:r>
            <a:r>
              <a:rPr lang="en-US" sz="1100" dirty="0">
                <a:solidFill>
                  <a:srgbClr val="FF0000"/>
                </a:solidFill>
                <a:latin typeface="Arial" pitchFamily="34" charset="0"/>
                <a:cs typeface="Arial" pitchFamily="34" charset="0"/>
              </a:rPr>
              <a:t> received the Class of 2014 award. </a:t>
            </a:r>
          </a:p>
          <a:p>
            <a:pPr marL="171450" indent="-171450">
              <a:buFont typeface="Arial" pitchFamily="34" charset="0"/>
              <a:buChar char="−"/>
            </a:pPr>
            <a:r>
              <a:rPr lang="en-US" sz="1100" dirty="0">
                <a:solidFill>
                  <a:srgbClr val="FF0000"/>
                </a:solidFill>
                <a:latin typeface="Arial" pitchFamily="34" charset="0"/>
                <a:cs typeface="Arial" pitchFamily="34" charset="0"/>
              </a:rPr>
              <a:t>Two Schulich students recently won scholarships from the CREW Network in the US. (CREW is an acronym for Commercial Real Estate Women and the 8,000 member Network is dedicated to supporting the achievements of women in commercial real estate in 76 major markets across North America.) </a:t>
            </a:r>
          </a:p>
          <a:p>
            <a:pPr marL="171450" indent="-171450">
              <a:buFont typeface="Arial" pitchFamily="34" charset="0"/>
              <a:buChar char="−"/>
            </a:pPr>
            <a:r>
              <a:rPr lang="en-US" sz="1100" dirty="0">
                <a:solidFill>
                  <a:srgbClr val="FF0000"/>
                </a:solidFill>
                <a:latin typeface="Arial" pitchFamily="34" charset="0"/>
                <a:cs typeface="Arial" pitchFamily="34" charset="0"/>
              </a:rPr>
              <a:t>Schulich graduate students have teamed up to create a lasting legacy: the 2012 MBA/IMBA Graduating Class Gift. The gift will support Schulich's Highest Priorities Fund and will establish a new endowed memorial award in honour of Schulich instructor Bryan </a:t>
            </a:r>
            <a:r>
              <a:rPr lang="en-US" sz="1100" dirty="0" err="1">
                <a:solidFill>
                  <a:srgbClr val="FF0000"/>
                </a:solidFill>
                <a:latin typeface="Arial" pitchFamily="34" charset="0"/>
                <a:cs typeface="Arial" pitchFamily="34" charset="0"/>
              </a:rPr>
              <a:t>Hayday</a:t>
            </a:r>
            <a:r>
              <a:rPr lang="en-US" sz="1100" dirty="0">
                <a:solidFill>
                  <a:srgbClr val="FF0000"/>
                </a:solidFill>
                <a:latin typeface="Arial" pitchFamily="34" charset="0"/>
                <a:cs typeface="Arial" pitchFamily="34" charset="0"/>
              </a:rPr>
              <a:t>, who passed away in 2011. </a:t>
            </a:r>
          </a:p>
          <a:p>
            <a:pPr marL="171450" indent="-171450">
              <a:buFont typeface="Arial" pitchFamily="34" charset="0"/>
              <a:buChar char="−"/>
            </a:pPr>
            <a:r>
              <a:rPr lang="en-US" sz="1100" dirty="0">
                <a:solidFill>
                  <a:srgbClr val="FF0000"/>
                </a:solidFill>
                <a:latin typeface="Arial" pitchFamily="34" charset="0"/>
                <a:cs typeface="Arial" pitchFamily="34" charset="0"/>
              </a:rPr>
              <a:t>The Schulich Nonprofit Management Association donated $3,000 to create a new scholarship award for future Schulich MBAs specializing in nonprofit management and leadership. The award, which will be named in honour of the student club, will take effect in September 2013.</a:t>
            </a:r>
          </a:p>
          <a:p>
            <a:pPr marL="171450" indent="-171450">
              <a:buFont typeface="Arial" pitchFamily="34" charset="0"/>
              <a:buChar char="−"/>
            </a:pPr>
            <a:r>
              <a:rPr lang="en-US" sz="1100" dirty="0">
                <a:solidFill>
                  <a:srgbClr val="FF0000"/>
                </a:solidFill>
                <a:latin typeface="Arial" pitchFamily="34" charset="0"/>
                <a:cs typeface="Arial" pitchFamily="34" charset="0"/>
              </a:rPr>
              <a:t>Fourth-year Schulich BBA student Alex </a:t>
            </a:r>
            <a:r>
              <a:rPr lang="en-US" sz="1100" dirty="0" err="1">
                <a:solidFill>
                  <a:srgbClr val="FF0000"/>
                </a:solidFill>
                <a:latin typeface="Arial" pitchFamily="34" charset="0"/>
                <a:cs typeface="Arial" pitchFamily="34" charset="0"/>
              </a:rPr>
              <a:t>Krivocheiko</a:t>
            </a:r>
            <a:r>
              <a:rPr lang="en-US" sz="1100" dirty="0">
                <a:solidFill>
                  <a:srgbClr val="FF0000"/>
                </a:solidFill>
                <a:latin typeface="Arial" pitchFamily="34" charset="0"/>
                <a:cs typeface="Arial" pitchFamily="34" charset="0"/>
              </a:rPr>
              <a:t> was selected by Canada's Outstanding CEO of the Year™ as one of ten Canadian university business students to receive a 2012 Futures Fund Scholarship for Outstanding Leadership. </a:t>
            </a:r>
          </a:p>
          <a:p>
            <a:pPr marL="171450" indent="-171450">
              <a:buFont typeface="Arial" pitchFamily="34" charset="0"/>
              <a:buChar char="−"/>
            </a:pPr>
            <a:r>
              <a:rPr lang="en-US" sz="1100" dirty="0">
                <a:solidFill>
                  <a:srgbClr val="FF0000"/>
                </a:solidFill>
                <a:latin typeface="Arial" pitchFamily="34" charset="0"/>
                <a:cs typeface="Arial" pitchFamily="34" charset="0"/>
              </a:rPr>
              <a:t>A team of Schulich graduate students made it to the finals of the 7th annual Financial Executives International (FEI) "Best in Class" MBA Invitational Case Competition placing third overall. </a:t>
            </a:r>
          </a:p>
          <a:p>
            <a:pPr marL="171450" indent="-171450">
              <a:buFont typeface="Arial" pitchFamily="34" charset="0"/>
              <a:buChar char="−"/>
            </a:pPr>
            <a:r>
              <a:rPr lang="en-US" sz="1100" dirty="0">
                <a:solidFill>
                  <a:srgbClr val="FF0000"/>
                </a:solidFill>
                <a:latin typeface="Arial" pitchFamily="34" charset="0"/>
                <a:cs typeface="Arial" pitchFamily="34" charset="0"/>
              </a:rPr>
              <a:t>A team of fourth-year Schulich BBA and </a:t>
            </a:r>
            <a:r>
              <a:rPr lang="en-US" sz="1100" dirty="0" err="1">
                <a:solidFill>
                  <a:srgbClr val="FF0000"/>
                </a:solidFill>
                <a:latin typeface="Arial" pitchFamily="34" charset="0"/>
                <a:cs typeface="Arial" pitchFamily="34" charset="0"/>
              </a:rPr>
              <a:t>iBBA</a:t>
            </a:r>
            <a:r>
              <a:rPr lang="en-US" sz="1100" dirty="0">
                <a:solidFill>
                  <a:srgbClr val="FF0000"/>
                </a:solidFill>
                <a:latin typeface="Arial" pitchFamily="34" charset="0"/>
                <a:cs typeface="Arial" pitchFamily="34" charset="0"/>
              </a:rPr>
              <a:t> students captured first place and a $1,000 cash prize at the LIVE Conference national business competition in late November. </a:t>
            </a:r>
          </a:p>
          <a:p>
            <a:pPr marL="171450" indent="-171450">
              <a:buFont typeface="Arial" pitchFamily="34" charset="0"/>
              <a:buChar char="−"/>
            </a:pPr>
            <a:r>
              <a:rPr lang="en-US" sz="1100" dirty="0">
                <a:solidFill>
                  <a:srgbClr val="FF0000"/>
                </a:solidFill>
                <a:latin typeface="Arial" pitchFamily="34" charset="0"/>
                <a:cs typeface="Arial" pitchFamily="34" charset="0"/>
              </a:rPr>
              <a:t>The GBC Holiday Food Drive was a tremendous success this semester. Schulich students collected 1,065 kilos of food – more than one ton – and donated it as a holiday gift to the North York Harvest Food Bank.</a:t>
            </a:r>
          </a:p>
          <a:p>
            <a:pPr marL="171450" indent="-171450">
              <a:buFont typeface="Arial" pitchFamily="34" charset="0"/>
              <a:buChar char="−"/>
            </a:pPr>
            <a:endParaRPr lang="en-US" sz="1100" dirty="0">
              <a:solidFill>
                <a:srgbClr val="FF0000"/>
              </a:solidFill>
              <a:latin typeface="Arial" pitchFamily="34" charset="0"/>
              <a:cs typeface="Arial" pitchFamily="34" charset="0"/>
            </a:endParaRPr>
          </a:p>
        </p:txBody>
      </p:sp>
      <p:sp>
        <p:nvSpPr>
          <p:cNvPr id="17" name="Slide Number Placeholder 6"/>
          <p:cNvSpPr>
            <a:spLocks noGrp="1"/>
          </p:cNvSpPr>
          <p:nvPr>
            <p:ph type="sldNum" sz="quarter" idx="12"/>
          </p:nvPr>
        </p:nvSpPr>
        <p:spPr>
          <a:xfrm>
            <a:off x="6886575" y="6029325"/>
            <a:ext cx="1905000" cy="457200"/>
          </a:xfrm>
        </p:spPr>
        <p:txBody>
          <a:bodyPr/>
          <a:lstStyle/>
          <a:p>
            <a:pPr>
              <a:defRPr/>
            </a:pPr>
            <a:fld id="{04047C44-FD25-4A14-B21D-F3EAB8BC95D3}" type="slidenum">
              <a:rPr lang="en-US" smtClean="0">
                <a:solidFill>
                  <a:srgbClr val="808080"/>
                </a:solidFill>
              </a:rPr>
              <a:pPr>
                <a:defRPr/>
              </a:pPr>
              <a:t>23</a:t>
            </a:fld>
            <a:endParaRPr lang="en-US" dirty="0">
              <a:solidFill>
                <a:srgbClr val="808080"/>
              </a:solidFill>
            </a:endParaRPr>
          </a:p>
        </p:txBody>
      </p:sp>
      <p:sp>
        <p:nvSpPr>
          <p:cNvPr id="27" name="Rectangle 3"/>
          <p:cNvSpPr>
            <a:spLocks noChangeArrowheads="1"/>
          </p:cNvSpPr>
          <p:nvPr/>
        </p:nvSpPr>
        <p:spPr bwMode="auto">
          <a:xfrm>
            <a:off x="20638" y="38100"/>
            <a:ext cx="7218362" cy="11906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fontAlgn="base">
              <a:spcBef>
                <a:spcPct val="0%"/>
              </a:spcBef>
              <a:spcAft>
                <a:spcPct val="0%"/>
              </a:spcAft>
            </a:pPr>
            <a:r>
              <a:rPr lang="en-US" sz="3200" b="1" dirty="0">
                <a:solidFill>
                  <a:srgbClr val="996633"/>
                </a:solidFill>
                <a:latin typeface="Arial Bold" charset="0"/>
              </a:rPr>
              <a:t>STRATEGIC RESPONSES</a:t>
            </a:r>
            <a:endParaRPr lang="en-US" sz="3200" dirty="0">
              <a:solidFill>
                <a:prstClr val="black"/>
              </a:solidFill>
              <a:latin typeface="Times" pitchFamily="18" charset="0"/>
            </a:endParaRPr>
          </a:p>
          <a:p>
            <a:pPr fontAlgn="base">
              <a:spcBef>
                <a:spcPct val="0%"/>
              </a:spcBef>
              <a:spcAft>
                <a:spcPct val="0%"/>
              </a:spcAft>
            </a:pPr>
            <a:endParaRPr lang="en-US" sz="2000" dirty="0">
              <a:solidFill>
                <a:srgbClr val="996633"/>
              </a:solidFill>
              <a:latin typeface="Arial Bold" charset="0"/>
            </a:endParaRPr>
          </a:p>
          <a:p>
            <a:pPr fontAlgn="base">
              <a:spcBef>
                <a:spcPct val="0%"/>
              </a:spcBef>
              <a:spcAft>
                <a:spcPct val="0%"/>
              </a:spcAft>
            </a:pPr>
            <a:r>
              <a:rPr lang="en-US" sz="2000" dirty="0">
                <a:solidFill>
                  <a:srgbClr val="996633"/>
                </a:solidFill>
                <a:latin typeface="Arial Bold" charset="0"/>
              </a:rPr>
              <a:t>Innovations &amp; Recognition</a:t>
            </a:r>
          </a:p>
        </p:txBody>
      </p:sp>
    </p:spTree>
    <p:extLst>
      <p:ext uri="{BB962C8B-B14F-4D97-AF65-F5344CB8AC3E}">
        <p14:creationId xmlns:p14="http://schemas.microsoft.com/office/powerpoint/2010/main" val="782119756"/>
      </p:ext>
    </p:extLst>
  </p:cSld>
  <p:clrMapOvr>
    <a:masterClrMapping/>
  </p:clrMapOvr>
</p:sld>
</file>

<file path=ppt/slides/slide2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22375"/>
            <a:ext cx="9144000" cy="563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79.565%" b="82.18%"/>
          <a:stretch/>
        </p:blipFill>
        <p:spPr bwMode="auto">
          <a:xfrm>
            <a:off x="7276698" y="0"/>
            <a:ext cx="1868889"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sp>
        <p:nvSpPr>
          <p:cNvPr id="6" name="Rectangle 3"/>
          <p:cNvSpPr>
            <a:spLocks noChangeArrowheads="1"/>
          </p:cNvSpPr>
          <p:nvPr/>
        </p:nvSpPr>
        <p:spPr bwMode="auto">
          <a:xfrm>
            <a:off x="1219200" y="990600"/>
            <a:ext cx="7045325"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533400" indent="-533400"/>
            <a:r>
              <a:rPr lang="en-US" sz="2000" b="1" dirty="0">
                <a:solidFill>
                  <a:srgbClr val="996633"/>
                </a:solidFill>
                <a:latin typeface="Arial Black" pitchFamily="34" charset="0"/>
              </a:rPr>
              <a:t>	</a:t>
            </a:r>
            <a:endParaRPr lang="en-US" sz="1600" b="1" dirty="0">
              <a:solidFill>
                <a:prstClr val="black"/>
              </a:solidFill>
              <a:latin typeface="Arial Black" pitchFamily="34" charset="0"/>
            </a:endParaRPr>
          </a:p>
        </p:txBody>
      </p:sp>
      <p:sp>
        <p:nvSpPr>
          <p:cNvPr id="13" name="TextBox 12"/>
          <p:cNvSpPr txBox="1"/>
          <p:nvPr/>
        </p:nvSpPr>
        <p:spPr>
          <a:xfrm>
            <a:off x="514350" y="1512179"/>
            <a:ext cx="609600" cy="754053"/>
          </a:xfrm>
          <a:prstGeom prst="rect">
            <a:avLst/>
          </a:prstGeom>
          <a:noFill/>
        </p:spPr>
        <p:txBody>
          <a:bodyPr wrap="square" rtlCol="0">
            <a:spAutoFit/>
          </a:bodyPr>
          <a:lstStyle/>
          <a:p>
            <a:r>
              <a:rPr lang="en-US" sz="1100" dirty="0">
                <a:solidFill>
                  <a:prstClr val="black"/>
                </a:solidFill>
                <a:latin typeface="Arial" pitchFamily="34" charset="0"/>
                <a:cs typeface="Arial" pitchFamily="34" charset="0"/>
              </a:rPr>
              <a:t>2012</a:t>
            </a:r>
          </a:p>
          <a:p>
            <a:endParaRPr lang="en-US" sz="800" dirty="0">
              <a:solidFill>
                <a:prstClr val="black"/>
              </a:solidFill>
              <a:latin typeface="Arial" pitchFamily="34" charset="0"/>
              <a:cs typeface="Arial" pitchFamily="34" charset="0"/>
            </a:endParaRPr>
          </a:p>
          <a:p>
            <a:endParaRPr lang="en-US" sz="800" dirty="0">
              <a:solidFill>
                <a:prstClr val="black"/>
              </a:solidFill>
              <a:latin typeface="Arial" pitchFamily="34" charset="0"/>
              <a:cs typeface="Arial" pitchFamily="34" charset="0"/>
            </a:endParaRPr>
          </a:p>
          <a:p>
            <a:endParaRPr lang="en-US" sz="800" dirty="0">
              <a:solidFill>
                <a:prstClr val="black"/>
              </a:solidFill>
              <a:latin typeface="Arial" pitchFamily="34" charset="0"/>
              <a:cs typeface="Arial" pitchFamily="34" charset="0"/>
            </a:endParaRPr>
          </a:p>
          <a:p>
            <a:endParaRPr lang="en-US" sz="800" dirty="0">
              <a:solidFill>
                <a:prstClr val="black"/>
              </a:solidFill>
              <a:latin typeface="Arial" pitchFamily="34" charset="0"/>
              <a:cs typeface="Arial" pitchFamily="34" charset="0"/>
            </a:endParaRPr>
          </a:p>
        </p:txBody>
      </p:sp>
      <p:grpSp>
        <p:nvGrpSpPr>
          <p:cNvPr id="19" name="Group 18"/>
          <p:cNvGrpSpPr/>
          <p:nvPr/>
        </p:nvGrpSpPr>
        <p:grpSpPr>
          <a:xfrm>
            <a:off x="228600" y="6248400"/>
            <a:ext cx="8686800" cy="400110"/>
            <a:chOff x="228600" y="6248400"/>
            <a:chExt cx="8686800" cy="400110"/>
          </a:xfrm>
        </p:grpSpPr>
        <p:sp>
          <p:nvSpPr>
            <p:cNvPr id="20" name="TextBox 19"/>
            <p:cNvSpPr txBox="1"/>
            <p:nvPr/>
          </p:nvSpPr>
          <p:spPr>
            <a:xfrm>
              <a:off x="228600" y="6248400"/>
              <a:ext cx="8686800" cy="400110"/>
            </a:xfrm>
            <a:prstGeom prst="rect">
              <a:avLst/>
            </a:prstGeom>
            <a:noFill/>
          </p:spPr>
          <p:txBody>
            <a:bodyPr wrap="square" rtlCol="0">
              <a:spAutoFit/>
            </a:bodyPr>
            <a:lstStyle/>
            <a:p>
              <a:pPr>
                <a:lnSpc>
                  <a:spcPts val="1200"/>
                </a:lnSpc>
              </a:pPr>
              <a:r>
                <a:rPr lang="en-US" sz="900" b="1" dirty="0">
                  <a:solidFill>
                    <a:prstClr val="black"/>
                  </a:solidFill>
                  <a:latin typeface="Arial" pitchFamily="34" charset="0"/>
                  <a:cs typeface="Arial" pitchFamily="34" charset="0"/>
                </a:rPr>
                <a:t>LEGEND</a:t>
              </a:r>
            </a:p>
            <a:p>
              <a:pPr>
                <a:lnSpc>
                  <a:spcPts val="1200"/>
                </a:lnSpc>
              </a:pPr>
              <a:r>
                <a:rPr lang="en-US" sz="900" b="1" dirty="0">
                  <a:solidFill>
                    <a:srgbClr val="132AD3"/>
                  </a:solidFill>
                  <a:latin typeface="Arial" pitchFamily="34" charset="0"/>
                  <a:cs typeface="Arial" pitchFamily="34" charset="0"/>
                </a:rPr>
                <a:t>Chairs/Professorships</a:t>
              </a:r>
              <a:r>
                <a:rPr lang="en-US" sz="900" b="1" dirty="0">
                  <a:solidFill>
                    <a:prstClr val="black"/>
                  </a:solidFill>
                  <a:latin typeface="Arial" pitchFamily="34" charset="0"/>
                  <a:cs typeface="Arial" pitchFamily="34" charset="0"/>
                </a:rPr>
                <a:t>	</a:t>
              </a:r>
              <a:r>
                <a:rPr lang="en-US" sz="900" b="1" dirty="0">
                  <a:solidFill>
                    <a:srgbClr val="00B050"/>
                  </a:solidFill>
                  <a:latin typeface="Arial" pitchFamily="34" charset="0"/>
                  <a:cs typeface="Arial" pitchFamily="34" charset="0"/>
                </a:rPr>
                <a:t>Faculty Achievement</a:t>
              </a:r>
              <a:r>
                <a:rPr lang="en-US" sz="900" b="1" dirty="0">
                  <a:solidFill>
                    <a:prstClr val="black"/>
                  </a:solidFill>
                  <a:latin typeface="Arial" pitchFamily="34" charset="0"/>
                  <a:cs typeface="Arial" pitchFamily="34" charset="0"/>
                </a:rPr>
                <a:t>	</a:t>
              </a:r>
              <a:r>
                <a:rPr lang="en-US" sz="900" b="1" dirty="0">
                  <a:solidFill>
                    <a:srgbClr val="FF0000"/>
                  </a:solidFill>
                  <a:latin typeface="Arial" pitchFamily="34" charset="0"/>
                  <a:cs typeface="Arial" pitchFamily="34" charset="0"/>
                </a:rPr>
                <a:t>Student Achievement</a:t>
              </a:r>
              <a:r>
                <a:rPr lang="en-US" sz="900" b="1" dirty="0">
                  <a:solidFill>
                    <a:prstClr val="black"/>
                  </a:solidFill>
                  <a:latin typeface="Arial" pitchFamily="34" charset="0"/>
                  <a:cs typeface="Arial" pitchFamily="34" charset="0"/>
                </a:rPr>
                <a:t>	</a:t>
              </a:r>
              <a:r>
                <a:rPr lang="en-US" sz="900" b="1" dirty="0">
                  <a:solidFill>
                    <a:srgbClr val="F79646">
                      <a:lumMod val="75%"/>
                    </a:srgbClr>
                  </a:solidFill>
                  <a:latin typeface="Arial" pitchFamily="34" charset="0"/>
                  <a:cs typeface="Arial" pitchFamily="34" charset="0"/>
                </a:rPr>
                <a:t>Alumni Achievement </a:t>
              </a:r>
              <a:r>
                <a:rPr lang="en-US" sz="900" b="1" dirty="0">
                  <a:solidFill>
                    <a:prstClr val="black"/>
                  </a:solidFill>
                  <a:latin typeface="Arial" pitchFamily="34" charset="0"/>
                  <a:cs typeface="Arial" pitchFamily="34" charset="0"/>
                </a:rPr>
                <a:t>	Initiatives</a:t>
              </a:r>
            </a:p>
          </p:txBody>
        </p:sp>
        <p:sp>
          <p:nvSpPr>
            <p:cNvPr id="21" name="Rectangle 20"/>
            <p:cNvSpPr/>
            <p:nvPr/>
          </p:nvSpPr>
          <p:spPr>
            <a:xfrm>
              <a:off x="1619450" y="6469075"/>
              <a:ext cx="115491" cy="100028"/>
            </a:xfrm>
            <a:prstGeom prst="rect">
              <a:avLst/>
            </a:prstGeom>
            <a:solidFill>
              <a:srgbClr val="132AD3"/>
            </a:solidFill>
            <a:ln>
              <a:solidFill>
                <a:srgbClr val="132AD3"/>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3362425" y="6469075"/>
              <a:ext cx="115491" cy="100028"/>
            </a:xfrm>
            <a:prstGeom prst="rect">
              <a:avLst/>
            </a:prstGeom>
            <a:solidFill>
              <a:srgbClr val="00B050"/>
            </a:solidFill>
            <a:ln>
              <a:solidFill>
                <a:srgbClr val="00B05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p:nvSpPr>
          <p:spPr>
            <a:xfrm>
              <a:off x="5227748" y="6469075"/>
              <a:ext cx="115491" cy="100028"/>
            </a:xfrm>
            <a:prstGeom prst="rect">
              <a:avLst/>
            </a:prstGeom>
            <a:solidFill>
              <a:srgbClr val="FF0000"/>
            </a:solidFill>
            <a:ln>
              <a:solidFill>
                <a:srgbClr val="FF000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Rectangle 23"/>
            <p:cNvSpPr/>
            <p:nvPr/>
          </p:nvSpPr>
          <p:spPr>
            <a:xfrm>
              <a:off x="7020025" y="6469075"/>
              <a:ext cx="115491" cy="100028"/>
            </a:xfrm>
            <a:prstGeom prst="rect">
              <a:avLst/>
            </a:prstGeom>
            <a:solidFill>
              <a:schemeClr val="accent6">
                <a:lumMod val="75%"/>
              </a:schemeClr>
            </a:solidFill>
            <a:ln>
              <a:solidFill>
                <a:schemeClr val="accent6">
                  <a:lumMod val="75%"/>
                </a:schemeClr>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Rectangle 24"/>
            <p:cNvSpPr/>
            <p:nvPr/>
          </p:nvSpPr>
          <p:spPr>
            <a:xfrm>
              <a:off x="8222365" y="6469075"/>
              <a:ext cx="115491" cy="100028"/>
            </a:xfrm>
            <a:prstGeom prst="rect">
              <a:avLst/>
            </a:prstGeom>
            <a:solidFill>
              <a:schemeClr val="tx1"/>
            </a:solidFill>
            <a:ln>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7" name="Rectangle 6"/>
          <p:cNvSpPr/>
          <p:nvPr/>
        </p:nvSpPr>
        <p:spPr>
          <a:xfrm>
            <a:off x="1005840" y="1512179"/>
            <a:ext cx="7132320" cy="4832092"/>
          </a:xfrm>
          <a:prstGeom prst="rect">
            <a:avLst/>
          </a:prstGeom>
        </p:spPr>
        <p:txBody>
          <a:bodyPr>
            <a:spAutoFit/>
          </a:bodyPr>
          <a:lstStyle/>
          <a:p>
            <a:pPr marL="171450" indent="-171450">
              <a:buFont typeface="Arial" pitchFamily="34" charset="0"/>
              <a:buChar char="−"/>
            </a:pPr>
            <a:r>
              <a:rPr lang="en-US" sz="1100" dirty="0">
                <a:solidFill>
                  <a:srgbClr val="F79646">
                    <a:lumMod val="75%"/>
                  </a:srgbClr>
                </a:solidFill>
                <a:latin typeface="Arial" pitchFamily="34" charset="0"/>
                <a:cs typeface="Arial" pitchFamily="34" charset="0"/>
              </a:rPr>
              <a:t>Schulich grad Melissa Shin (iBBA’07) </a:t>
            </a:r>
            <a:r>
              <a:rPr lang="en-US" sz="1100" dirty="0" err="1">
                <a:solidFill>
                  <a:srgbClr val="F79646">
                    <a:lumMod val="75%"/>
                  </a:srgbClr>
                </a:solidFill>
                <a:latin typeface="Arial" pitchFamily="34" charset="0"/>
                <a:cs typeface="Arial" pitchFamily="34" charset="0"/>
              </a:rPr>
              <a:t>honoured</a:t>
            </a:r>
            <a:r>
              <a:rPr lang="en-US" sz="1100" dirty="0">
                <a:solidFill>
                  <a:srgbClr val="F79646">
                    <a:lumMod val="75%"/>
                  </a:srgbClr>
                </a:solidFill>
                <a:latin typeface="Arial" pitchFamily="34" charset="0"/>
                <a:cs typeface="Arial" pitchFamily="34" charset="0"/>
              </a:rPr>
              <a:t> for leadership excellence from Canadian Women in Communication (CWC), as managing editor for Rogers Publishing Ltd.’s Advisor Group.</a:t>
            </a:r>
          </a:p>
          <a:p>
            <a:pPr marL="171450" indent="-171450">
              <a:buFont typeface="Arial" pitchFamily="34" charset="0"/>
              <a:buChar char="−"/>
            </a:pPr>
            <a:r>
              <a:rPr lang="en-US" sz="1100" dirty="0">
                <a:solidFill>
                  <a:srgbClr val="F79646">
                    <a:lumMod val="75%"/>
                  </a:srgbClr>
                </a:solidFill>
                <a:latin typeface="Arial" pitchFamily="34" charset="0"/>
                <a:cs typeface="Arial" pitchFamily="34" charset="0"/>
              </a:rPr>
              <a:t>Ben Barth (iBBA’08) has been named one of ‘Toronto’s Top Volunteers Under 40’ by The Project for his work with Jewish Free Loan </a:t>
            </a:r>
            <a:r>
              <a:rPr lang="en-US" sz="1100" dirty="0" err="1">
                <a:solidFill>
                  <a:srgbClr val="F79646">
                    <a:lumMod val="75%"/>
                  </a:srgbClr>
                </a:solidFill>
                <a:latin typeface="Arial" pitchFamily="34" charset="0"/>
                <a:cs typeface="Arial" pitchFamily="34" charset="0"/>
              </a:rPr>
              <a:t>Cassa</a:t>
            </a:r>
            <a:r>
              <a:rPr lang="en-US" sz="1100" dirty="0">
                <a:solidFill>
                  <a:srgbClr val="F79646">
                    <a:lumMod val="75%"/>
                  </a:srgbClr>
                </a:solidFill>
                <a:latin typeface="Arial" pitchFamily="34" charset="0"/>
                <a:cs typeface="Arial" pitchFamily="34" charset="0"/>
              </a:rPr>
              <a:t>.</a:t>
            </a:r>
          </a:p>
          <a:p>
            <a:pPr marL="171450" indent="-171450">
              <a:buFont typeface="Arial" pitchFamily="34" charset="0"/>
              <a:buChar char="−"/>
            </a:pPr>
            <a:r>
              <a:rPr lang="en-US" sz="1100" dirty="0">
                <a:solidFill>
                  <a:srgbClr val="F79646">
                    <a:lumMod val="75%"/>
                  </a:srgbClr>
                </a:solidFill>
                <a:latin typeface="Arial" pitchFamily="34" charset="0"/>
                <a:cs typeface="Arial" pitchFamily="34" charset="0"/>
              </a:rPr>
              <a:t>Tricia Baldwin (MBA’86), Managing Director of </a:t>
            </a:r>
            <a:r>
              <a:rPr lang="en-US" sz="1100" dirty="0" err="1">
                <a:solidFill>
                  <a:srgbClr val="F79646">
                    <a:lumMod val="75%"/>
                  </a:srgbClr>
                </a:solidFill>
                <a:latin typeface="Arial" pitchFamily="34" charset="0"/>
                <a:cs typeface="Arial" pitchFamily="34" charset="0"/>
              </a:rPr>
              <a:t>Tafelmusik</a:t>
            </a:r>
            <a:r>
              <a:rPr lang="en-US" sz="1100" dirty="0">
                <a:solidFill>
                  <a:srgbClr val="F79646">
                    <a:lumMod val="75%"/>
                  </a:srgbClr>
                </a:solidFill>
                <a:latin typeface="Arial" pitchFamily="34" charset="0"/>
                <a:cs typeface="Arial" pitchFamily="34" charset="0"/>
              </a:rPr>
              <a:t> Baroque Orchestra and Chamber Choir, is a 2012 recipient of the John </a:t>
            </a:r>
            <a:r>
              <a:rPr lang="en-US" sz="1100" dirty="0" err="1">
                <a:solidFill>
                  <a:srgbClr val="F79646">
                    <a:lumMod val="75%"/>
                  </a:srgbClr>
                </a:solidFill>
                <a:latin typeface="Arial" pitchFamily="34" charset="0"/>
                <a:cs typeface="Arial" pitchFamily="34" charset="0"/>
              </a:rPr>
              <a:t>Hobday</a:t>
            </a:r>
            <a:r>
              <a:rPr lang="en-US" sz="1100" dirty="0">
                <a:solidFill>
                  <a:srgbClr val="F79646">
                    <a:lumMod val="75%"/>
                  </a:srgbClr>
                </a:solidFill>
                <a:latin typeface="Arial" pitchFamily="34" charset="0"/>
                <a:cs typeface="Arial" pitchFamily="34" charset="0"/>
              </a:rPr>
              <a:t> Award in Arts Management through the Canada Council for the Arts. Tricia received $10,000 in prize money to research cutting-edge music production in other countries.</a:t>
            </a:r>
          </a:p>
          <a:p>
            <a:pPr marL="171450" indent="-171450">
              <a:buFont typeface="Arial" pitchFamily="34" charset="0"/>
              <a:buChar char="−"/>
            </a:pPr>
            <a:r>
              <a:rPr lang="en-US" sz="1100" dirty="0">
                <a:solidFill>
                  <a:srgbClr val="F79646">
                    <a:lumMod val="75%"/>
                  </a:srgbClr>
                </a:solidFill>
                <a:latin typeface="Arial" pitchFamily="34" charset="0"/>
                <a:cs typeface="Arial" pitchFamily="34" charset="0"/>
              </a:rPr>
              <a:t>Schulich grad Luc </a:t>
            </a:r>
            <a:r>
              <a:rPr lang="en-US" sz="1100" dirty="0" err="1">
                <a:solidFill>
                  <a:srgbClr val="F79646">
                    <a:lumMod val="75%"/>
                  </a:srgbClr>
                </a:solidFill>
                <a:latin typeface="Arial" pitchFamily="34" charset="0"/>
                <a:cs typeface="Arial" pitchFamily="34" charset="0"/>
              </a:rPr>
              <a:t>Déry</a:t>
            </a:r>
            <a:r>
              <a:rPr lang="en-US" sz="1100" dirty="0">
                <a:solidFill>
                  <a:srgbClr val="F79646">
                    <a:lumMod val="75%"/>
                  </a:srgbClr>
                </a:solidFill>
                <a:latin typeface="Arial" pitchFamily="34" charset="0"/>
                <a:cs typeface="Arial" pitchFamily="34" charset="0"/>
              </a:rPr>
              <a:t> (MBA’92) nominated for best-foreign film at the Academy Awards for the film ‘Monsieur </a:t>
            </a:r>
            <a:r>
              <a:rPr lang="en-US" sz="1100" dirty="0" err="1">
                <a:solidFill>
                  <a:srgbClr val="F79646">
                    <a:lumMod val="75%"/>
                  </a:srgbClr>
                </a:solidFill>
                <a:latin typeface="Arial" pitchFamily="34" charset="0"/>
                <a:cs typeface="Arial" pitchFamily="34" charset="0"/>
              </a:rPr>
              <a:t>Lazhar</a:t>
            </a:r>
            <a:r>
              <a:rPr lang="en-US" sz="1100" dirty="0">
                <a:solidFill>
                  <a:srgbClr val="F79646">
                    <a:lumMod val="75%"/>
                  </a:srgbClr>
                </a:solidFill>
                <a:latin typeface="Arial" pitchFamily="34" charset="0"/>
                <a:cs typeface="Arial" pitchFamily="34" charset="0"/>
              </a:rPr>
              <a:t>’ which he co-produced. </a:t>
            </a:r>
          </a:p>
          <a:p>
            <a:pPr marL="171450" indent="-171450">
              <a:buFont typeface="Arial" pitchFamily="34" charset="0"/>
              <a:buChar char="−"/>
            </a:pPr>
            <a:r>
              <a:rPr lang="en-US" sz="1100" dirty="0">
                <a:solidFill>
                  <a:srgbClr val="F79646">
                    <a:lumMod val="75%"/>
                  </a:srgbClr>
                </a:solidFill>
                <a:latin typeface="Arial" pitchFamily="34" charset="0"/>
                <a:cs typeface="Arial" pitchFamily="34" charset="0"/>
              </a:rPr>
              <a:t>Schulich grad Craig </a:t>
            </a:r>
            <a:r>
              <a:rPr lang="en-US" sz="1100" dirty="0" err="1">
                <a:solidFill>
                  <a:srgbClr val="F79646">
                    <a:lumMod val="75%"/>
                  </a:srgbClr>
                </a:solidFill>
                <a:latin typeface="Arial" pitchFamily="34" charset="0"/>
                <a:cs typeface="Arial" pitchFamily="34" charset="0"/>
              </a:rPr>
              <a:t>Zawada</a:t>
            </a:r>
            <a:r>
              <a:rPr lang="en-US" sz="1100" dirty="0">
                <a:solidFill>
                  <a:srgbClr val="F79646">
                    <a:lumMod val="75%"/>
                  </a:srgbClr>
                </a:solidFill>
                <a:latin typeface="Arial" pitchFamily="34" charset="0"/>
                <a:cs typeface="Arial" pitchFamily="34" charset="0"/>
              </a:rPr>
              <a:t> (BBA’92,MBA’94) was named to the “Provider Pros to Know” awards list by Supply &amp; Demand Executive Magazine.</a:t>
            </a:r>
          </a:p>
          <a:p>
            <a:pPr marL="171450" indent="-171450">
              <a:buFont typeface="Arial" pitchFamily="34" charset="0"/>
              <a:buChar char="−"/>
            </a:pPr>
            <a:r>
              <a:rPr lang="en-US" sz="1100" dirty="0">
                <a:solidFill>
                  <a:srgbClr val="F79646">
                    <a:lumMod val="75%"/>
                  </a:srgbClr>
                </a:solidFill>
                <a:latin typeface="Arial" pitchFamily="34" charset="0"/>
                <a:cs typeface="Arial" pitchFamily="34" charset="0"/>
              </a:rPr>
              <a:t>Schulich grad Michael Dong (BBA’10) among eight Toronto Chartered Accounting students to make the Honour Roll for top marks on the 2011 Canada-wide Uniform Evaluation (UFE).</a:t>
            </a:r>
          </a:p>
          <a:p>
            <a:pPr marL="171450" indent="-171450">
              <a:buFont typeface="Arial" pitchFamily="34" charset="0"/>
              <a:buChar char="−"/>
            </a:pPr>
            <a:r>
              <a:rPr lang="en-US" sz="1100" dirty="0">
                <a:solidFill>
                  <a:srgbClr val="F79646">
                    <a:lumMod val="75%"/>
                  </a:srgbClr>
                </a:solidFill>
                <a:latin typeface="Arial" pitchFamily="34" charset="0"/>
                <a:cs typeface="Arial" pitchFamily="34" charset="0"/>
              </a:rPr>
              <a:t>Kathleen “Katie” Taylor (MBA/JD’84) has been names recipient of the 2012 Cornell Hospitality Innovator Award, an honor given annually by the Leland C. and Mary M. Pillsbury Institute for Hospitality Entrepreneurship.</a:t>
            </a:r>
          </a:p>
          <a:p>
            <a:pPr marL="171450" indent="-171450">
              <a:buFont typeface="Arial" pitchFamily="34" charset="0"/>
              <a:buChar char="−"/>
            </a:pPr>
            <a:r>
              <a:rPr lang="en-US" sz="1100" dirty="0">
                <a:solidFill>
                  <a:srgbClr val="F79646">
                    <a:lumMod val="75%"/>
                  </a:srgbClr>
                </a:solidFill>
                <a:latin typeface="Arial" pitchFamily="34" charset="0"/>
                <a:cs typeface="Arial" pitchFamily="34" charset="0"/>
              </a:rPr>
              <a:t>Schulich grad Colleen Johnston, Group Head Finance and CFO of TD Bank Group, was named Canadian CFO of the Year for 2012, presented annually by Financial Executives International Canada (FEI Canada), PwC and Robert Half International.</a:t>
            </a:r>
          </a:p>
          <a:p>
            <a:pPr marL="171450" indent="-171450">
              <a:buFont typeface="Arial" pitchFamily="34" charset="0"/>
              <a:buChar char="−"/>
            </a:pPr>
            <a:r>
              <a:rPr lang="en-US" sz="1100" dirty="0">
                <a:solidFill>
                  <a:srgbClr val="F79646">
                    <a:lumMod val="75%"/>
                  </a:srgbClr>
                </a:solidFill>
                <a:latin typeface="Arial" pitchFamily="34" charset="0"/>
                <a:cs typeface="Arial" pitchFamily="34" charset="0"/>
              </a:rPr>
              <a:t>Schulich graduate </a:t>
            </a:r>
            <a:r>
              <a:rPr lang="en-US" sz="1100" dirty="0" err="1">
                <a:solidFill>
                  <a:srgbClr val="F79646">
                    <a:lumMod val="75%"/>
                  </a:srgbClr>
                </a:solidFill>
                <a:latin typeface="Arial" pitchFamily="34" charset="0"/>
                <a:cs typeface="Arial" pitchFamily="34" charset="0"/>
              </a:rPr>
              <a:t>Reena</a:t>
            </a:r>
            <a:r>
              <a:rPr lang="en-US" sz="1100" dirty="0">
                <a:solidFill>
                  <a:srgbClr val="F79646">
                    <a:lumMod val="75%"/>
                  </a:srgbClr>
                </a:solidFill>
                <a:latin typeface="Arial" pitchFamily="34" charset="0"/>
                <a:cs typeface="Arial" pitchFamily="34" charset="0"/>
              </a:rPr>
              <a:t> </a:t>
            </a:r>
            <a:r>
              <a:rPr lang="en-US" sz="1100" dirty="0" err="1">
                <a:solidFill>
                  <a:srgbClr val="F79646">
                    <a:lumMod val="75%"/>
                  </a:srgbClr>
                </a:solidFill>
                <a:latin typeface="Arial" pitchFamily="34" charset="0"/>
                <a:cs typeface="Arial" pitchFamily="34" charset="0"/>
              </a:rPr>
              <a:t>Sagoo</a:t>
            </a:r>
            <a:r>
              <a:rPr lang="en-US" sz="1100" dirty="0">
                <a:solidFill>
                  <a:srgbClr val="F79646">
                    <a:lumMod val="75%"/>
                  </a:srgbClr>
                </a:solidFill>
                <a:latin typeface="Arial" pitchFamily="34" charset="0"/>
                <a:cs typeface="Arial" pitchFamily="34" charset="0"/>
              </a:rPr>
              <a:t> (BBA’99) CFO of Borealis Infrastructure, is the 2012 recipient of the Gil Bennett Gold Standard Award, presented by the Directors College.</a:t>
            </a:r>
          </a:p>
          <a:p>
            <a:pPr marL="171450" indent="-171450">
              <a:buFont typeface="Arial" pitchFamily="34" charset="0"/>
              <a:buChar char="−"/>
            </a:pPr>
            <a:r>
              <a:rPr lang="en-US" sz="1100" dirty="0">
                <a:solidFill>
                  <a:srgbClr val="F79646">
                    <a:lumMod val="75%"/>
                  </a:srgbClr>
                </a:solidFill>
                <a:latin typeface="Arial" pitchFamily="34" charset="0"/>
                <a:cs typeface="Arial" pitchFamily="34" charset="0"/>
              </a:rPr>
              <a:t>Roma </a:t>
            </a:r>
            <a:r>
              <a:rPr lang="en-US" sz="1100" dirty="0" err="1">
                <a:solidFill>
                  <a:srgbClr val="F79646">
                    <a:lumMod val="75%"/>
                  </a:srgbClr>
                </a:solidFill>
                <a:latin typeface="Arial" pitchFamily="34" charset="0"/>
                <a:cs typeface="Arial" pitchFamily="34" charset="0"/>
              </a:rPr>
              <a:t>Khanna</a:t>
            </a:r>
            <a:r>
              <a:rPr lang="en-US" sz="1100" dirty="0">
                <a:solidFill>
                  <a:srgbClr val="F79646">
                    <a:lumMod val="75%"/>
                  </a:srgbClr>
                </a:solidFill>
                <a:latin typeface="Arial" pitchFamily="34" charset="0"/>
                <a:cs typeface="Arial" pitchFamily="34" charset="0"/>
              </a:rPr>
              <a:t> (MBA '01), President of MGM's Television Group and Digital and a past Schulich Alumni Recognition Award Recipient, received the inaugural Media Architect of the Future Award. </a:t>
            </a:r>
          </a:p>
          <a:p>
            <a:pPr marL="171450" indent="-171450">
              <a:buFont typeface="Arial" pitchFamily="34" charset="0"/>
              <a:buChar char="−"/>
            </a:pPr>
            <a:r>
              <a:rPr lang="en-US" sz="1100" dirty="0">
                <a:solidFill>
                  <a:srgbClr val="F79646">
                    <a:lumMod val="75%"/>
                  </a:srgbClr>
                </a:solidFill>
                <a:latin typeface="Arial" pitchFamily="34" charset="0"/>
                <a:cs typeface="Arial" pitchFamily="34" charset="0"/>
              </a:rPr>
              <a:t>Schulich grad </a:t>
            </a:r>
            <a:r>
              <a:rPr lang="en-US" sz="1100" dirty="0" err="1">
                <a:solidFill>
                  <a:srgbClr val="F79646">
                    <a:lumMod val="75%"/>
                  </a:srgbClr>
                </a:solidFill>
                <a:latin typeface="Arial" pitchFamily="34" charset="0"/>
                <a:cs typeface="Arial" pitchFamily="34" charset="0"/>
              </a:rPr>
              <a:t>Fabiola</a:t>
            </a:r>
            <a:r>
              <a:rPr lang="en-US" sz="1100" dirty="0">
                <a:solidFill>
                  <a:srgbClr val="F79646">
                    <a:lumMod val="75%"/>
                  </a:srgbClr>
                </a:solidFill>
                <a:latin typeface="Arial" pitchFamily="34" charset="0"/>
                <a:cs typeface="Arial" pitchFamily="34" charset="0"/>
              </a:rPr>
              <a:t> </a:t>
            </a:r>
            <a:r>
              <a:rPr lang="en-US" sz="1100" dirty="0" err="1">
                <a:solidFill>
                  <a:srgbClr val="F79646">
                    <a:lumMod val="75%"/>
                  </a:srgbClr>
                </a:solidFill>
                <a:latin typeface="Arial" pitchFamily="34" charset="0"/>
                <a:cs typeface="Arial" pitchFamily="34" charset="0"/>
              </a:rPr>
              <a:t>Sicard</a:t>
            </a:r>
            <a:r>
              <a:rPr lang="en-US" sz="1100" dirty="0">
                <a:solidFill>
                  <a:srgbClr val="F79646">
                    <a:lumMod val="75%"/>
                  </a:srgbClr>
                </a:solidFill>
                <a:latin typeface="Arial" pitchFamily="34" charset="0"/>
                <a:cs typeface="Arial" pitchFamily="34" charset="0"/>
              </a:rPr>
              <a:t> (MBA’06) is the winner of the 2012 </a:t>
            </a:r>
            <a:r>
              <a:rPr lang="en-US" sz="1100" dirty="0" err="1">
                <a:solidFill>
                  <a:srgbClr val="F79646">
                    <a:lumMod val="75%"/>
                  </a:srgbClr>
                </a:solidFill>
                <a:latin typeface="Arial" pitchFamily="34" charset="0"/>
                <a:cs typeface="Arial" pitchFamily="34" charset="0"/>
              </a:rPr>
              <a:t>Ohtli</a:t>
            </a:r>
            <a:r>
              <a:rPr lang="en-US" sz="1100" dirty="0">
                <a:solidFill>
                  <a:srgbClr val="F79646">
                    <a:lumMod val="75%"/>
                  </a:srgbClr>
                </a:solidFill>
                <a:latin typeface="Arial" pitchFamily="34" charset="0"/>
                <a:cs typeface="Arial" pitchFamily="34" charset="0"/>
              </a:rPr>
              <a:t> Award, the Mexican government’s highest honour for a civilian living outside of Mexico. </a:t>
            </a:r>
          </a:p>
          <a:p>
            <a:pPr marL="171450" indent="-171450">
              <a:buFont typeface="Arial" pitchFamily="34" charset="0"/>
              <a:buChar char="−"/>
            </a:pPr>
            <a:r>
              <a:rPr lang="en-US" sz="1100" dirty="0">
                <a:solidFill>
                  <a:srgbClr val="F79646">
                    <a:lumMod val="75%"/>
                  </a:srgbClr>
                </a:solidFill>
                <a:latin typeface="Arial" pitchFamily="34" charset="0"/>
                <a:cs typeface="Arial" pitchFamily="34" charset="0"/>
              </a:rPr>
              <a:t>Tom Jenkins (MBA’87), Executive Vice-Chairman and Chief Strategy Officer, Open Text Corporation, promoted within the Order of Canada to the level of Officer. </a:t>
            </a:r>
          </a:p>
          <a:p>
            <a:pPr marL="171450" indent="-171450">
              <a:buFont typeface="Arial" pitchFamily="34" charset="0"/>
              <a:buChar char="−"/>
            </a:pPr>
            <a:endParaRPr lang="en-US" sz="1100" dirty="0">
              <a:solidFill>
                <a:srgbClr val="F79646">
                  <a:lumMod val="75%"/>
                </a:srgbClr>
              </a:solidFill>
              <a:latin typeface="Arial" pitchFamily="34" charset="0"/>
              <a:cs typeface="Arial" pitchFamily="34" charset="0"/>
            </a:endParaRPr>
          </a:p>
        </p:txBody>
      </p:sp>
      <p:sp>
        <p:nvSpPr>
          <p:cNvPr id="17" name="Slide Number Placeholder 6"/>
          <p:cNvSpPr>
            <a:spLocks noGrp="1"/>
          </p:cNvSpPr>
          <p:nvPr>
            <p:ph type="sldNum" sz="quarter" idx="12"/>
          </p:nvPr>
        </p:nvSpPr>
        <p:spPr>
          <a:xfrm>
            <a:off x="6886575" y="6029325"/>
            <a:ext cx="1905000" cy="457200"/>
          </a:xfrm>
        </p:spPr>
        <p:txBody>
          <a:bodyPr/>
          <a:lstStyle/>
          <a:p>
            <a:pPr>
              <a:defRPr/>
            </a:pPr>
            <a:fld id="{04047C44-FD25-4A14-B21D-F3EAB8BC95D3}" type="slidenum">
              <a:rPr lang="en-US" smtClean="0">
                <a:solidFill>
                  <a:srgbClr val="808080"/>
                </a:solidFill>
              </a:rPr>
              <a:pPr>
                <a:defRPr/>
              </a:pPr>
              <a:t>24</a:t>
            </a:fld>
            <a:endParaRPr lang="en-US" dirty="0">
              <a:solidFill>
                <a:srgbClr val="808080"/>
              </a:solidFill>
            </a:endParaRPr>
          </a:p>
        </p:txBody>
      </p:sp>
      <p:sp>
        <p:nvSpPr>
          <p:cNvPr id="27" name="Rectangle 3"/>
          <p:cNvSpPr>
            <a:spLocks noChangeArrowheads="1"/>
          </p:cNvSpPr>
          <p:nvPr/>
        </p:nvSpPr>
        <p:spPr bwMode="auto">
          <a:xfrm>
            <a:off x="20638" y="38100"/>
            <a:ext cx="7218362" cy="11906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fontAlgn="base">
              <a:spcBef>
                <a:spcPct val="0%"/>
              </a:spcBef>
              <a:spcAft>
                <a:spcPct val="0%"/>
              </a:spcAft>
            </a:pPr>
            <a:r>
              <a:rPr lang="en-US" sz="3200" b="1" dirty="0">
                <a:solidFill>
                  <a:srgbClr val="996633"/>
                </a:solidFill>
                <a:latin typeface="Arial Bold" charset="0"/>
              </a:rPr>
              <a:t>STRATEGIC RESPONSES</a:t>
            </a:r>
            <a:endParaRPr lang="en-US" sz="3200" dirty="0">
              <a:solidFill>
                <a:prstClr val="black"/>
              </a:solidFill>
              <a:latin typeface="Times" pitchFamily="18" charset="0"/>
            </a:endParaRPr>
          </a:p>
          <a:p>
            <a:pPr fontAlgn="base">
              <a:spcBef>
                <a:spcPct val="0%"/>
              </a:spcBef>
              <a:spcAft>
                <a:spcPct val="0%"/>
              </a:spcAft>
            </a:pPr>
            <a:endParaRPr lang="en-US" sz="2000" dirty="0">
              <a:solidFill>
                <a:srgbClr val="996633"/>
              </a:solidFill>
              <a:latin typeface="Arial Bold" charset="0"/>
            </a:endParaRPr>
          </a:p>
          <a:p>
            <a:pPr fontAlgn="base">
              <a:spcBef>
                <a:spcPct val="0%"/>
              </a:spcBef>
              <a:spcAft>
                <a:spcPct val="0%"/>
              </a:spcAft>
            </a:pPr>
            <a:r>
              <a:rPr lang="en-US" sz="2000" dirty="0">
                <a:solidFill>
                  <a:srgbClr val="996633"/>
                </a:solidFill>
                <a:latin typeface="Arial Bold" charset="0"/>
              </a:rPr>
              <a:t>Innovations &amp; Recognition</a:t>
            </a:r>
          </a:p>
        </p:txBody>
      </p:sp>
    </p:spTree>
    <p:extLst>
      <p:ext uri="{BB962C8B-B14F-4D97-AF65-F5344CB8AC3E}">
        <p14:creationId xmlns:p14="http://schemas.microsoft.com/office/powerpoint/2010/main" val="3007941140"/>
      </p:ext>
    </p:extLst>
  </p:cSld>
  <p:clrMapOvr>
    <a:masterClrMapping/>
  </p:clrMapOvr>
</p:sld>
</file>

<file path=ppt/slides/slide2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22375"/>
            <a:ext cx="9144000" cy="563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79.565%" b="82.18%"/>
          <a:stretch/>
        </p:blipFill>
        <p:spPr bwMode="auto">
          <a:xfrm>
            <a:off x="7276698" y="0"/>
            <a:ext cx="1868889"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sp>
        <p:nvSpPr>
          <p:cNvPr id="6" name="Rectangle 3"/>
          <p:cNvSpPr>
            <a:spLocks noChangeArrowheads="1"/>
          </p:cNvSpPr>
          <p:nvPr/>
        </p:nvSpPr>
        <p:spPr bwMode="auto">
          <a:xfrm>
            <a:off x="1219200" y="990600"/>
            <a:ext cx="7045325"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533400" indent="-533400"/>
            <a:r>
              <a:rPr lang="en-US" sz="2000" b="1" dirty="0">
                <a:solidFill>
                  <a:srgbClr val="996633"/>
                </a:solidFill>
                <a:latin typeface="Arial Black" pitchFamily="34" charset="0"/>
              </a:rPr>
              <a:t>	</a:t>
            </a:r>
            <a:endParaRPr lang="en-US" sz="1600" b="1" dirty="0">
              <a:solidFill>
                <a:prstClr val="black"/>
              </a:solidFill>
              <a:latin typeface="Arial Black" pitchFamily="34" charset="0"/>
            </a:endParaRPr>
          </a:p>
        </p:txBody>
      </p:sp>
      <p:sp>
        <p:nvSpPr>
          <p:cNvPr id="13" name="TextBox 12"/>
          <p:cNvSpPr txBox="1"/>
          <p:nvPr/>
        </p:nvSpPr>
        <p:spPr>
          <a:xfrm>
            <a:off x="514350" y="1508463"/>
            <a:ext cx="609600" cy="754053"/>
          </a:xfrm>
          <a:prstGeom prst="rect">
            <a:avLst/>
          </a:prstGeom>
          <a:noFill/>
        </p:spPr>
        <p:txBody>
          <a:bodyPr wrap="square" rtlCol="0">
            <a:spAutoFit/>
          </a:bodyPr>
          <a:lstStyle/>
          <a:p>
            <a:r>
              <a:rPr lang="en-US" sz="1100" dirty="0">
                <a:solidFill>
                  <a:prstClr val="black"/>
                </a:solidFill>
                <a:latin typeface="Arial" pitchFamily="34" charset="0"/>
                <a:cs typeface="Arial" pitchFamily="34" charset="0"/>
              </a:rPr>
              <a:t>2012</a:t>
            </a:r>
          </a:p>
          <a:p>
            <a:endParaRPr lang="en-US" sz="800" dirty="0">
              <a:solidFill>
                <a:prstClr val="black"/>
              </a:solidFill>
              <a:latin typeface="Arial" pitchFamily="34" charset="0"/>
              <a:cs typeface="Arial" pitchFamily="34" charset="0"/>
            </a:endParaRPr>
          </a:p>
          <a:p>
            <a:endParaRPr lang="en-US" sz="800" dirty="0">
              <a:solidFill>
                <a:prstClr val="black"/>
              </a:solidFill>
              <a:latin typeface="Arial" pitchFamily="34" charset="0"/>
              <a:cs typeface="Arial" pitchFamily="34" charset="0"/>
            </a:endParaRPr>
          </a:p>
          <a:p>
            <a:endParaRPr lang="en-US" sz="800" dirty="0">
              <a:solidFill>
                <a:prstClr val="black"/>
              </a:solidFill>
              <a:latin typeface="Arial" pitchFamily="34" charset="0"/>
              <a:cs typeface="Arial" pitchFamily="34" charset="0"/>
            </a:endParaRPr>
          </a:p>
          <a:p>
            <a:endParaRPr lang="en-US" sz="800" dirty="0">
              <a:solidFill>
                <a:prstClr val="black"/>
              </a:solidFill>
              <a:latin typeface="Arial" pitchFamily="34" charset="0"/>
              <a:cs typeface="Arial" pitchFamily="34" charset="0"/>
            </a:endParaRPr>
          </a:p>
        </p:txBody>
      </p:sp>
      <p:grpSp>
        <p:nvGrpSpPr>
          <p:cNvPr id="19" name="Group 18"/>
          <p:cNvGrpSpPr/>
          <p:nvPr/>
        </p:nvGrpSpPr>
        <p:grpSpPr>
          <a:xfrm>
            <a:off x="228600" y="6248400"/>
            <a:ext cx="8686800" cy="400110"/>
            <a:chOff x="228600" y="6248400"/>
            <a:chExt cx="8686800" cy="400110"/>
          </a:xfrm>
        </p:grpSpPr>
        <p:sp>
          <p:nvSpPr>
            <p:cNvPr id="20" name="TextBox 19"/>
            <p:cNvSpPr txBox="1"/>
            <p:nvPr/>
          </p:nvSpPr>
          <p:spPr>
            <a:xfrm>
              <a:off x="228600" y="6248400"/>
              <a:ext cx="8686800" cy="400110"/>
            </a:xfrm>
            <a:prstGeom prst="rect">
              <a:avLst/>
            </a:prstGeom>
            <a:noFill/>
          </p:spPr>
          <p:txBody>
            <a:bodyPr wrap="square" rtlCol="0">
              <a:spAutoFit/>
            </a:bodyPr>
            <a:lstStyle/>
            <a:p>
              <a:pPr>
                <a:lnSpc>
                  <a:spcPts val="1200"/>
                </a:lnSpc>
              </a:pPr>
              <a:r>
                <a:rPr lang="en-US" sz="900" b="1" dirty="0">
                  <a:solidFill>
                    <a:prstClr val="black"/>
                  </a:solidFill>
                  <a:latin typeface="Arial" pitchFamily="34" charset="0"/>
                  <a:cs typeface="Arial" pitchFamily="34" charset="0"/>
                </a:rPr>
                <a:t>LEGEND</a:t>
              </a:r>
            </a:p>
            <a:p>
              <a:pPr>
                <a:lnSpc>
                  <a:spcPts val="1200"/>
                </a:lnSpc>
              </a:pPr>
              <a:r>
                <a:rPr lang="en-US" sz="900" b="1" dirty="0">
                  <a:solidFill>
                    <a:srgbClr val="132AD3"/>
                  </a:solidFill>
                  <a:latin typeface="Arial" pitchFamily="34" charset="0"/>
                  <a:cs typeface="Arial" pitchFamily="34" charset="0"/>
                </a:rPr>
                <a:t>Chairs/Professorships</a:t>
              </a:r>
              <a:r>
                <a:rPr lang="en-US" sz="900" b="1" dirty="0">
                  <a:solidFill>
                    <a:prstClr val="black"/>
                  </a:solidFill>
                  <a:latin typeface="Arial" pitchFamily="34" charset="0"/>
                  <a:cs typeface="Arial" pitchFamily="34" charset="0"/>
                </a:rPr>
                <a:t>	</a:t>
              </a:r>
              <a:r>
                <a:rPr lang="en-US" sz="900" b="1" dirty="0">
                  <a:solidFill>
                    <a:srgbClr val="00B050"/>
                  </a:solidFill>
                  <a:latin typeface="Arial" pitchFamily="34" charset="0"/>
                  <a:cs typeface="Arial" pitchFamily="34" charset="0"/>
                </a:rPr>
                <a:t>Faculty Achievement</a:t>
              </a:r>
              <a:r>
                <a:rPr lang="en-US" sz="900" b="1" dirty="0">
                  <a:solidFill>
                    <a:prstClr val="black"/>
                  </a:solidFill>
                  <a:latin typeface="Arial" pitchFamily="34" charset="0"/>
                  <a:cs typeface="Arial" pitchFamily="34" charset="0"/>
                </a:rPr>
                <a:t>	</a:t>
              </a:r>
              <a:r>
                <a:rPr lang="en-US" sz="900" b="1" dirty="0">
                  <a:solidFill>
                    <a:srgbClr val="FF0000"/>
                  </a:solidFill>
                  <a:latin typeface="Arial" pitchFamily="34" charset="0"/>
                  <a:cs typeface="Arial" pitchFamily="34" charset="0"/>
                </a:rPr>
                <a:t>Student Achievement</a:t>
              </a:r>
              <a:r>
                <a:rPr lang="en-US" sz="900" b="1" dirty="0">
                  <a:solidFill>
                    <a:prstClr val="black"/>
                  </a:solidFill>
                  <a:latin typeface="Arial" pitchFamily="34" charset="0"/>
                  <a:cs typeface="Arial" pitchFamily="34" charset="0"/>
                </a:rPr>
                <a:t>	</a:t>
              </a:r>
              <a:r>
                <a:rPr lang="en-US" sz="900" b="1" dirty="0">
                  <a:solidFill>
                    <a:srgbClr val="F79646">
                      <a:lumMod val="75%"/>
                    </a:srgbClr>
                  </a:solidFill>
                  <a:latin typeface="Arial" pitchFamily="34" charset="0"/>
                  <a:cs typeface="Arial" pitchFamily="34" charset="0"/>
                </a:rPr>
                <a:t>Alumni Achievement </a:t>
              </a:r>
              <a:r>
                <a:rPr lang="en-US" sz="900" b="1" dirty="0">
                  <a:solidFill>
                    <a:prstClr val="black"/>
                  </a:solidFill>
                  <a:latin typeface="Arial" pitchFamily="34" charset="0"/>
                  <a:cs typeface="Arial" pitchFamily="34" charset="0"/>
                </a:rPr>
                <a:t>	Initiatives</a:t>
              </a:r>
            </a:p>
          </p:txBody>
        </p:sp>
        <p:sp>
          <p:nvSpPr>
            <p:cNvPr id="21" name="Rectangle 20"/>
            <p:cNvSpPr/>
            <p:nvPr/>
          </p:nvSpPr>
          <p:spPr>
            <a:xfrm>
              <a:off x="1619450" y="6469075"/>
              <a:ext cx="115491" cy="100028"/>
            </a:xfrm>
            <a:prstGeom prst="rect">
              <a:avLst/>
            </a:prstGeom>
            <a:solidFill>
              <a:srgbClr val="132AD3"/>
            </a:solidFill>
            <a:ln>
              <a:solidFill>
                <a:srgbClr val="132AD3"/>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3362425" y="6469075"/>
              <a:ext cx="115491" cy="100028"/>
            </a:xfrm>
            <a:prstGeom prst="rect">
              <a:avLst/>
            </a:prstGeom>
            <a:solidFill>
              <a:srgbClr val="00B050"/>
            </a:solidFill>
            <a:ln>
              <a:solidFill>
                <a:srgbClr val="00B05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p:nvSpPr>
          <p:spPr>
            <a:xfrm>
              <a:off x="5227748" y="6469075"/>
              <a:ext cx="115491" cy="100028"/>
            </a:xfrm>
            <a:prstGeom prst="rect">
              <a:avLst/>
            </a:prstGeom>
            <a:solidFill>
              <a:srgbClr val="FF0000"/>
            </a:solidFill>
            <a:ln>
              <a:solidFill>
                <a:srgbClr val="FF000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Rectangle 23"/>
            <p:cNvSpPr/>
            <p:nvPr/>
          </p:nvSpPr>
          <p:spPr>
            <a:xfrm>
              <a:off x="7020025" y="6469075"/>
              <a:ext cx="115491" cy="100028"/>
            </a:xfrm>
            <a:prstGeom prst="rect">
              <a:avLst/>
            </a:prstGeom>
            <a:solidFill>
              <a:schemeClr val="accent6">
                <a:lumMod val="75%"/>
              </a:schemeClr>
            </a:solidFill>
            <a:ln>
              <a:solidFill>
                <a:schemeClr val="accent6">
                  <a:lumMod val="75%"/>
                </a:schemeClr>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Rectangle 24"/>
            <p:cNvSpPr/>
            <p:nvPr/>
          </p:nvSpPr>
          <p:spPr>
            <a:xfrm>
              <a:off x="8222365" y="6469075"/>
              <a:ext cx="115491" cy="100028"/>
            </a:xfrm>
            <a:prstGeom prst="rect">
              <a:avLst/>
            </a:prstGeom>
            <a:solidFill>
              <a:schemeClr val="tx1"/>
            </a:solidFill>
            <a:ln>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7" name="Rectangle 6"/>
          <p:cNvSpPr/>
          <p:nvPr/>
        </p:nvSpPr>
        <p:spPr>
          <a:xfrm>
            <a:off x="1005840" y="1508463"/>
            <a:ext cx="7132320" cy="5001369"/>
          </a:xfrm>
          <a:prstGeom prst="rect">
            <a:avLst/>
          </a:prstGeom>
        </p:spPr>
        <p:txBody>
          <a:bodyPr>
            <a:spAutoFit/>
          </a:bodyPr>
          <a:lstStyle/>
          <a:p>
            <a:pPr marL="171450" indent="-171450">
              <a:buFont typeface="Arial" pitchFamily="34" charset="0"/>
              <a:buChar char="−"/>
            </a:pPr>
            <a:r>
              <a:rPr lang="en-US" sz="1100" dirty="0">
                <a:solidFill>
                  <a:srgbClr val="F79646">
                    <a:lumMod val="75%"/>
                  </a:srgbClr>
                </a:solidFill>
                <a:latin typeface="Arial" pitchFamily="34" charset="0"/>
                <a:cs typeface="Arial" pitchFamily="34" charset="0"/>
              </a:rPr>
              <a:t>Brian McKenzie (iBBA’07) was awarded a </a:t>
            </a:r>
            <a:r>
              <a:rPr lang="en-US" sz="1100" dirty="0" err="1">
                <a:solidFill>
                  <a:srgbClr val="F79646">
                    <a:lumMod val="75%"/>
                  </a:srgbClr>
                </a:solidFill>
                <a:latin typeface="Arial" pitchFamily="34" charset="0"/>
                <a:cs typeface="Arial" pitchFamily="34" charset="0"/>
              </a:rPr>
              <a:t>Fullbright</a:t>
            </a:r>
            <a:r>
              <a:rPr lang="en-US" sz="1100" dirty="0">
                <a:solidFill>
                  <a:srgbClr val="F79646">
                    <a:lumMod val="75%"/>
                  </a:srgbClr>
                </a:solidFill>
                <a:latin typeface="Arial" pitchFamily="34" charset="0"/>
                <a:cs typeface="Arial" pitchFamily="34" charset="0"/>
              </a:rPr>
              <a:t> Scholarship to examine the field of low-carbon energy. </a:t>
            </a:r>
          </a:p>
          <a:p>
            <a:pPr marL="171450" indent="-171450">
              <a:buFont typeface="Arial" pitchFamily="34" charset="0"/>
              <a:buChar char="−"/>
            </a:pPr>
            <a:r>
              <a:rPr lang="en-US" sz="1100" dirty="0">
                <a:solidFill>
                  <a:srgbClr val="F79646">
                    <a:lumMod val="75%"/>
                  </a:srgbClr>
                </a:solidFill>
                <a:latin typeface="Arial" pitchFamily="34" charset="0"/>
                <a:cs typeface="Arial" pitchFamily="34" charset="0"/>
              </a:rPr>
              <a:t>Schulich alumni Stacey </a:t>
            </a:r>
            <a:r>
              <a:rPr lang="en-US" sz="1100" dirty="0" err="1">
                <a:solidFill>
                  <a:srgbClr val="F79646">
                    <a:lumMod val="75%"/>
                  </a:srgbClr>
                </a:solidFill>
                <a:latin typeface="Arial" pitchFamily="34" charset="0"/>
                <a:cs typeface="Arial" pitchFamily="34" charset="0"/>
              </a:rPr>
              <a:t>Mowbray</a:t>
            </a:r>
            <a:r>
              <a:rPr lang="en-US" sz="1100" dirty="0">
                <a:solidFill>
                  <a:srgbClr val="F79646">
                    <a:lumMod val="75%"/>
                  </a:srgbClr>
                </a:solidFill>
                <a:latin typeface="Arial" pitchFamily="34" charset="0"/>
                <a:cs typeface="Arial" pitchFamily="34" charset="0"/>
              </a:rPr>
              <a:t> (MBA’88), CEO and President of the Second Cup Ltd.; Connie </a:t>
            </a:r>
            <a:r>
              <a:rPr lang="en-US" sz="1100" dirty="0" err="1">
                <a:solidFill>
                  <a:srgbClr val="F79646">
                    <a:lumMod val="75%"/>
                  </a:srgbClr>
                </a:solidFill>
                <a:latin typeface="Arial" pitchFamily="34" charset="0"/>
                <a:cs typeface="Arial" pitchFamily="34" charset="0"/>
              </a:rPr>
              <a:t>Stefankiewicz</a:t>
            </a:r>
            <a:r>
              <a:rPr lang="en-US" sz="1100" dirty="0">
                <a:solidFill>
                  <a:srgbClr val="F79646">
                    <a:lumMod val="75%"/>
                  </a:srgbClr>
                </a:solidFill>
                <a:latin typeface="Arial" pitchFamily="34" charset="0"/>
                <a:cs typeface="Arial" pitchFamily="34" charset="0"/>
              </a:rPr>
              <a:t> (MBA’83), CEO and President of BMO </a:t>
            </a:r>
            <a:r>
              <a:rPr lang="en-US" sz="1100" dirty="0" err="1">
                <a:solidFill>
                  <a:srgbClr val="F79646">
                    <a:lumMod val="75%"/>
                  </a:srgbClr>
                </a:solidFill>
                <a:latin typeface="Arial" pitchFamily="34" charset="0"/>
                <a:cs typeface="Arial" pitchFamily="34" charset="0"/>
              </a:rPr>
              <a:t>InvestorLine</a:t>
            </a:r>
            <a:r>
              <a:rPr lang="en-US" sz="1100" dirty="0">
                <a:solidFill>
                  <a:srgbClr val="F79646">
                    <a:lumMod val="75%"/>
                  </a:srgbClr>
                </a:solidFill>
                <a:latin typeface="Arial" pitchFamily="34" charset="0"/>
                <a:cs typeface="Arial" pitchFamily="34" charset="0"/>
              </a:rPr>
              <a:t>; Kathleen Taylor (MBA/JD’84), CEO and President of Four Seasons Hotels and Resorts; and Carol </a:t>
            </a:r>
            <a:r>
              <a:rPr lang="en-US" sz="1100" dirty="0" err="1">
                <a:solidFill>
                  <a:srgbClr val="F79646">
                    <a:lumMod val="75%"/>
                  </a:srgbClr>
                </a:solidFill>
                <a:latin typeface="Arial" pitchFamily="34" charset="0"/>
                <a:cs typeface="Arial" pitchFamily="34" charset="0"/>
              </a:rPr>
              <a:t>Hansell</a:t>
            </a:r>
            <a:r>
              <a:rPr lang="en-US" sz="1100" dirty="0">
                <a:solidFill>
                  <a:srgbClr val="F79646">
                    <a:lumMod val="75%"/>
                  </a:srgbClr>
                </a:solidFill>
                <a:latin typeface="Arial" pitchFamily="34" charset="0"/>
                <a:cs typeface="Arial" pitchFamily="34" charset="0"/>
              </a:rPr>
              <a:t> (MBA/JD’86), Senior Partner, Capital Markets Corporate Governance and Mergers &amp; Acquisitions at Davies Ward Phillips &amp; Vineberg,</a:t>
            </a:r>
            <a:r>
              <a:rPr lang="en-US" sz="1100" b="1" dirty="0">
                <a:solidFill>
                  <a:srgbClr val="F79646">
                    <a:lumMod val="75%"/>
                  </a:srgbClr>
                </a:solidFill>
                <a:latin typeface="Arial" pitchFamily="34" charset="0"/>
                <a:cs typeface="Arial" pitchFamily="34" charset="0"/>
              </a:rPr>
              <a:t> </a:t>
            </a:r>
            <a:r>
              <a:rPr lang="en-US" sz="1100" dirty="0">
                <a:solidFill>
                  <a:srgbClr val="F79646">
                    <a:lumMod val="75%"/>
                  </a:srgbClr>
                </a:solidFill>
                <a:latin typeface="Arial" pitchFamily="34" charset="0"/>
                <a:cs typeface="Arial" pitchFamily="34" charset="0"/>
              </a:rPr>
              <a:t>were all named to the 2011 list of “Canada’s Most Powerful Women: Top 100 Awards” published annually by The Women's Executive Network.  </a:t>
            </a:r>
          </a:p>
          <a:p>
            <a:pPr marL="171450" indent="-171450">
              <a:buFont typeface="Arial" pitchFamily="34" charset="0"/>
              <a:buChar char="−"/>
            </a:pPr>
            <a:r>
              <a:rPr lang="en-US" sz="1100" dirty="0">
                <a:solidFill>
                  <a:srgbClr val="F79646">
                    <a:lumMod val="75%"/>
                  </a:srgbClr>
                </a:solidFill>
                <a:latin typeface="Arial" pitchFamily="34" charset="0"/>
                <a:cs typeface="Arial" pitchFamily="34" charset="0"/>
              </a:rPr>
              <a:t>Rick Waugh (MBA ’74, Hon LLD ’07), President &amp; CEO of Scotiabank, was appointed by Prime Minister Harper in August as the Canadian Co-Chair of the Canada-Brazil CEO Forum.</a:t>
            </a:r>
          </a:p>
          <a:p>
            <a:pPr marL="171450" indent="-171450">
              <a:buFont typeface="Arial" pitchFamily="34" charset="0"/>
              <a:buChar char="−"/>
            </a:pPr>
            <a:r>
              <a:rPr lang="en-US" sz="1100" i="1" dirty="0">
                <a:solidFill>
                  <a:srgbClr val="F79646">
                    <a:lumMod val="75%"/>
                  </a:srgbClr>
                </a:solidFill>
                <a:latin typeface="Arial" pitchFamily="34" charset="0"/>
                <a:cs typeface="Arial" pitchFamily="34" charset="0"/>
              </a:rPr>
              <a:t>Toronto Star</a:t>
            </a:r>
            <a:r>
              <a:rPr lang="en-US" sz="1100" dirty="0">
                <a:solidFill>
                  <a:srgbClr val="F79646">
                    <a:lumMod val="75%"/>
                  </a:srgbClr>
                </a:solidFill>
                <a:latin typeface="Arial" pitchFamily="34" charset="0"/>
                <a:cs typeface="Arial" pitchFamily="34" charset="0"/>
              </a:rPr>
              <a:t> reporter</a:t>
            </a:r>
            <a:r>
              <a:rPr lang="en-US" sz="1100" b="1" dirty="0">
                <a:solidFill>
                  <a:srgbClr val="F79646">
                    <a:lumMod val="75%"/>
                  </a:srgbClr>
                </a:solidFill>
                <a:latin typeface="Arial" pitchFamily="34" charset="0"/>
                <a:cs typeface="Arial" pitchFamily="34" charset="0"/>
              </a:rPr>
              <a:t> </a:t>
            </a:r>
            <a:r>
              <a:rPr lang="en-US" sz="1100" dirty="0">
                <a:solidFill>
                  <a:srgbClr val="F79646">
                    <a:lumMod val="75%"/>
                  </a:srgbClr>
                </a:solidFill>
                <a:latin typeface="Arial" pitchFamily="34" charset="0"/>
                <a:cs typeface="Arial" pitchFamily="34" charset="0"/>
              </a:rPr>
              <a:t>Daniel Dale (BBA ’08) was named Canada's best young journalist for a large-circulation newspaper for the second year running. Daniel won the 20th annual Edward Goff Penny Memorial Prize for Young Canadian Journalists in the 25,000-and-over circulation category.  </a:t>
            </a:r>
          </a:p>
          <a:p>
            <a:pPr marL="171450" indent="-171450">
              <a:buFont typeface="Arial" pitchFamily="34" charset="0"/>
              <a:buChar char="−"/>
            </a:pPr>
            <a:r>
              <a:rPr lang="en-US" sz="1100" dirty="0" err="1">
                <a:solidFill>
                  <a:srgbClr val="F79646">
                    <a:lumMod val="75%"/>
                  </a:srgbClr>
                </a:solidFill>
                <a:latin typeface="Arial" pitchFamily="34" charset="0"/>
                <a:cs typeface="Arial" pitchFamily="34" charset="0"/>
              </a:rPr>
              <a:t>Vikas</a:t>
            </a:r>
            <a:r>
              <a:rPr lang="en-US" sz="1100" dirty="0">
                <a:solidFill>
                  <a:srgbClr val="F79646">
                    <a:lumMod val="75%"/>
                  </a:srgbClr>
                </a:solidFill>
                <a:latin typeface="Arial" pitchFamily="34" charset="0"/>
                <a:cs typeface="Arial" pitchFamily="34" charset="0"/>
              </a:rPr>
              <a:t> </a:t>
            </a:r>
            <a:r>
              <a:rPr lang="en-US" sz="1100" dirty="0" err="1">
                <a:solidFill>
                  <a:srgbClr val="F79646">
                    <a:lumMod val="75%"/>
                  </a:srgbClr>
                </a:solidFill>
                <a:latin typeface="Arial" pitchFamily="34" charset="0"/>
                <a:cs typeface="Arial" pitchFamily="34" charset="0"/>
              </a:rPr>
              <a:t>Kohli</a:t>
            </a:r>
            <a:r>
              <a:rPr lang="en-US" sz="1100" b="1" dirty="0">
                <a:solidFill>
                  <a:srgbClr val="F79646">
                    <a:lumMod val="75%"/>
                  </a:srgbClr>
                </a:solidFill>
                <a:latin typeface="Arial" pitchFamily="34" charset="0"/>
                <a:cs typeface="Arial" pitchFamily="34" charset="0"/>
              </a:rPr>
              <a:t> </a:t>
            </a:r>
            <a:r>
              <a:rPr lang="en-US" sz="1100" dirty="0">
                <a:solidFill>
                  <a:srgbClr val="F79646">
                    <a:lumMod val="75%"/>
                  </a:srgbClr>
                </a:solidFill>
                <a:latin typeface="Arial" pitchFamily="34" charset="0"/>
                <a:cs typeface="Arial" pitchFamily="34" charset="0"/>
              </a:rPr>
              <a:t>(MBA ‘00</a:t>
            </a:r>
            <a:r>
              <a:rPr lang="en-US" sz="1100" i="1" dirty="0">
                <a:solidFill>
                  <a:srgbClr val="F79646">
                    <a:lumMod val="75%"/>
                  </a:srgbClr>
                </a:solidFill>
                <a:latin typeface="Arial" pitchFamily="34" charset="0"/>
                <a:cs typeface="Arial" pitchFamily="34" charset="0"/>
              </a:rPr>
              <a:t>)</a:t>
            </a:r>
            <a:r>
              <a:rPr lang="en-US" sz="1100" b="1" i="1" dirty="0">
                <a:solidFill>
                  <a:srgbClr val="F79646">
                    <a:lumMod val="75%"/>
                  </a:srgbClr>
                </a:solidFill>
                <a:latin typeface="Arial" pitchFamily="34" charset="0"/>
                <a:cs typeface="Arial" pitchFamily="34" charset="0"/>
              </a:rPr>
              <a:t> </a:t>
            </a:r>
            <a:r>
              <a:rPr lang="en-US" sz="1100" dirty="0">
                <a:solidFill>
                  <a:srgbClr val="F79646">
                    <a:lumMod val="75%"/>
                  </a:srgbClr>
                </a:solidFill>
                <a:latin typeface="Arial" pitchFamily="34" charset="0"/>
                <a:cs typeface="Arial" pitchFamily="34" charset="0"/>
              </a:rPr>
              <a:t>received the Trailblazer Award from the </a:t>
            </a:r>
            <a:r>
              <a:rPr lang="en-US" sz="1100" dirty="0" err="1">
                <a:solidFill>
                  <a:srgbClr val="F79646">
                    <a:lumMod val="75%"/>
                  </a:srgbClr>
                </a:solidFill>
                <a:latin typeface="Arial" pitchFamily="34" charset="0"/>
                <a:cs typeface="Arial" pitchFamily="34" charset="0"/>
              </a:rPr>
              <a:t>ReelWorld</a:t>
            </a:r>
            <a:r>
              <a:rPr lang="en-US" sz="1100" dirty="0">
                <a:solidFill>
                  <a:srgbClr val="F79646">
                    <a:lumMod val="75%"/>
                  </a:srgbClr>
                </a:solidFill>
                <a:latin typeface="Arial" pitchFamily="34" charset="0"/>
                <a:cs typeface="Arial" pitchFamily="34" charset="0"/>
              </a:rPr>
              <a:t> Film Festival.</a:t>
            </a:r>
          </a:p>
          <a:p>
            <a:pPr marL="171450" indent="-171450">
              <a:buFont typeface="Arial" pitchFamily="34" charset="0"/>
              <a:buChar char="−"/>
            </a:pPr>
            <a:r>
              <a:rPr lang="en-US" sz="1100" dirty="0">
                <a:solidFill>
                  <a:srgbClr val="F79646">
                    <a:lumMod val="75%"/>
                  </a:srgbClr>
                </a:solidFill>
                <a:latin typeface="Arial" pitchFamily="34" charset="0"/>
                <a:cs typeface="Arial" pitchFamily="34" charset="0"/>
              </a:rPr>
              <a:t>Colleen Johnston (BBA’82), Group Head Finance &amp; CFO of TD Bank Group, is the recipient of the 2012 Canada’s CFO of The Year Award. </a:t>
            </a:r>
          </a:p>
          <a:p>
            <a:pPr marL="171450" indent="-171450">
              <a:buFont typeface="Arial" pitchFamily="34" charset="0"/>
              <a:buChar char="−"/>
            </a:pPr>
            <a:r>
              <a:rPr lang="en-US" sz="1100" dirty="0">
                <a:solidFill>
                  <a:srgbClr val="F79646">
                    <a:lumMod val="75%"/>
                  </a:srgbClr>
                </a:solidFill>
                <a:latin typeface="Arial" pitchFamily="34" charset="0"/>
                <a:cs typeface="Arial" pitchFamily="34" charset="0"/>
              </a:rPr>
              <a:t>Anthony </a:t>
            </a:r>
            <a:r>
              <a:rPr lang="en-US" sz="1100" dirty="0" err="1">
                <a:solidFill>
                  <a:srgbClr val="F79646">
                    <a:lumMod val="75%"/>
                  </a:srgbClr>
                </a:solidFill>
                <a:latin typeface="Arial" pitchFamily="34" charset="0"/>
                <a:cs typeface="Arial" pitchFamily="34" charset="0"/>
              </a:rPr>
              <a:t>Arrell</a:t>
            </a:r>
            <a:r>
              <a:rPr lang="en-US" sz="1100" dirty="0">
                <a:solidFill>
                  <a:srgbClr val="F79646">
                    <a:lumMod val="75%"/>
                  </a:srgbClr>
                </a:solidFill>
                <a:latin typeface="Arial" pitchFamily="34" charset="0"/>
                <a:cs typeface="Arial" pitchFamily="34" charset="0"/>
              </a:rPr>
              <a:t> (MBA '68, Hon LLD '08), Chairman and CEO of Burgundy Asset Management Ltd. and a member of the Dean's Advisory Council, received an honorary degree this month from the University of Guelph. </a:t>
            </a:r>
          </a:p>
          <a:p>
            <a:pPr marL="171450" indent="-171450">
              <a:buFont typeface="Arial" pitchFamily="34" charset="0"/>
              <a:buChar char="−"/>
            </a:pPr>
            <a:r>
              <a:rPr lang="en-US" sz="1100" dirty="0">
                <a:solidFill>
                  <a:srgbClr val="F79646">
                    <a:lumMod val="75%"/>
                  </a:srgbClr>
                </a:solidFill>
                <a:latin typeface="Arial" pitchFamily="34" charset="0"/>
                <a:cs typeface="Arial" pitchFamily="34" charset="0"/>
              </a:rPr>
              <a:t>Pat Campbell (MBA '88) was appointed President and CEO of the Ontario Hospital Association. She is assuming the position previously held by Schulich graduate Tom </a:t>
            </a:r>
            <a:r>
              <a:rPr lang="en-US" sz="1100" dirty="0" err="1">
                <a:solidFill>
                  <a:srgbClr val="F79646">
                    <a:lumMod val="75%"/>
                  </a:srgbClr>
                </a:solidFill>
                <a:latin typeface="Arial" pitchFamily="34" charset="0"/>
                <a:cs typeface="Arial" pitchFamily="34" charset="0"/>
              </a:rPr>
              <a:t>Closson</a:t>
            </a:r>
            <a:r>
              <a:rPr lang="en-US" sz="1100" dirty="0">
                <a:solidFill>
                  <a:srgbClr val="F79646">
                    <a:lumMod val="75%"/>
                  </a:srgbClr>
                </a:solidFill>
                <a:latin typeface="Arial" pitchFamily="34" charset="0"/>
                <a:cs typeface="Arial" pitchFamily="34" charset="0"/>
              </a:rPr>
              <a:t> (MBA '79), a 2012 Schulich Alumni Recognition Award recipient.</a:t>
            </a:r>
          </a:p>
          <a:p>
            <a:pPr marL="171450" indent="-171450">
              <a:buFont typeface="Arial" pitchFamily="34" charset="0"/>
              <a:buChar char="−"/>
            </a:pPr>
            <a:r>
              <a:rPr lang="en-US" sz="1100" dirty="0">
                <a:solidFill>
                  <a:srgbClr val="F79646">
                    <a:lumMod val="75%"/>
                  </a:srgbClr>
                </a:solidFill>
                <a:latin typeface="Arial" pitchFamily="34" charset="0"/>
                <a:cs typeface="Arial" pitchFamily="34" charset="0"/>
              </a:rPr>
              <a:t>Jane Rowe (MBA’82), Senior Vice-President, Teachers’ Private Capital at the Ontario Teachers’ Pension Plan was named to Canada’s 100 Most Powerful Women for 2012 in the Executive Women category. Jane is a member of the Dean's International Advisory Council. </a:t>
            </a:r>
          </a:p>
          <a:p>
            <a:pPr marL="171450" indent="-171450">
              <a:buFont typeface="Arial" pitchFamily="34" charset="0"/>
              <a:buChar char="−"/>
            </a:pPr>
            <a:r>
              <a:rPr lang="en-US" sz="1100" dirty="0">
                <a:solidFill>
                  <a:srgbClr val="F79646">
                    <a:lumMod val="75%"/>
                  </a:srgbClr>
                </a:solidFill>
                <a:latin typeface="Arial" pitchFamily="34" charset="0"/>
                <a:cs typeface="Arial" pitchFamily="34" charset="0"/>
              </a:rPr>
              <a:t>Eileen Mercier (MBA’77, Hon LLD '10), Chair of the Ontario Teachers' Pension Plan, was named to Canada’s Top 100 Women for 2012 in the Corporate Directors category. Eileen is a member of the Dean's Advisory Council.</a:t>
            </a:r>
          </a:p>
          <a:p>
            <a:pPr marL="171450" indent="-171450">
              <a:buFont typeface="Arial" pitchFamily="34" charset="0"/>
              <a:buChar char="−"/>
            </a:pPr>
            <a:endParaRPr lang="en-US" sz="1100" dirty="0">
              <a:solidFill>
                <a:srgbClr val="F79646">
                  <a:lumMod val="75%"/>
                </a:srgbClr>
              </a:solidFill>
              <a:latin typeface="Arial" pitchFamily="34" charset="0"/>
              <a:cs typeface="Arial" pitchFamily="34" charset="0"/>
            </a:endParaRPr>
          </a:p>
          <a:p>
            <a:pPr marL="171450" indent="-171450">
              <a:buFont typeface="Arial" pitchFamily="34" charset="0"/>
              <a:buChar char="−"/>
            </a:pPr>
            <a:endParaRPr lang="en-US" sz="1100" dirty="0">
              <a:solidFill>
                <a:srgbClr val="F79646">
                  <a:lumMod val="75%"/>
                </a:srgbClr>
              </a:solidFill>
              <a:latin typeface="Arial" pitchFamily="34" charset="0"/>
              <a:cs typeface="Arial" pitchFamily="34" charset="0"/>
            </a:endParaRPr>
          </a:p>
        </p:txBody>
      </p:sp>
      <p:sp>
        <p:nvSpPr>
          <p:cNvPr id="17" name="Slide Number Placeholder 6"/>
          <p:cNvSpPr>
            <a:spLocks noGrp="1"/>
          </p:cNvSpPr>
          <p:nvPr>
            <p:ph type="sldNum" sz="quarter" idx="12"/>
          </p:nvPr>
        </p:nvSpPr>
        <p:spPr>
          <a:xfrm>
            <a:off x="6886575" y="6029325"/>
            <a:ext cx="1905000" cy="457200"/>
          </a:xfrm>
        </p:spPr>
        <p:txBody>
          <a:bodyPr/>
          <a:lstStyle/>
          <a:p>
            <a:pPr>
              <a:defRPr/>
            </a:pPr>
            <a:fld id="{04047C44-FD25-4A14-B21D-F3EAB8BC95D3}" type="slidenum">
              <a:rPr lang="en-US" smtClean="0">
                <a:solidFill>
                  <a:srgbClr val="808080"/>
                </a:solidFill>
              </a:rPr>
              <a:pPr>
                <a:defRPr/>
              </a:pPr>
              <a:t>25</a:t>
            </a:fld>
            <a:endParaRPr lang="en-US" dirty="0">
              <a:solidFill>
                <a:srgbClr val="808080"/>
              </a:solidFill>
            </a:endParaRPr>
          </a:p>
        </p:txBody>
      </p:sp>
      <p:sp>
        <p:nvSpPr>
          <p:cNvPr id="27" name="Rectangle 3"/>
          <p:cNvSpPr>
            <a:spLocks noChangeArrowheads="1"/>
          </p:cNvSpPr>
          <p:nvPr/>
        </p:nvSpPr>
        <p:spPr bwMode="auto">
          <a:xfrm>
            <a:off x="20638" y="38100"/>
            <a:ext cx="7218362" cy="11906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fontAlgn="base">
              <a:spcBef>
                <a:spcPct val="0%"/>
              </a:spcBef>
              <a:spcAft>
                <a:spcPct val="0%"/>
              </a:spcAft>
            </a:pPr>
            <a:r>
              <a:rPr lang="en-US" sz="3200" b="1" dirty="0">
                <a:solidFill>
                  <a:srgbClr val="996633"/>
                </a:solidFill>
                <a:latin typeface="Arial Bold" charset="0"/>
              </a:rPr>
              <a:t>STRATEGIC RESPONSES</a:t>
            </a:r>
            <a:endParaRPr lang="en-US" sz="3200" dirty="0">
              <a:solidFill>
                <a:prstClr val="black"/>
              </a:solidFill>
              <a:latin typeface="Times" pitchFamily="18" charset="0"/>
            </a:endParaRPr>
          </a:p>
          <a:p>
            <a:pPr fontAlgn="base">
              <a:spcBef>
                <a:spcPct val="0%"/>
              </a:spcBef>
              <a:spcAft>
                <a:spcPct val="0%"/>
              </a:spcAft>
            </a:pPr>
            <a:endParaRPr lang="en-US" sz="2000" dirty="0">
              <a:solidFill>
                <a:srgbClr val="996633"/>
              </a:solidFill>
              <a:latin typeface="Arial Bold" charset="0"/>
            </a:endParaRPr>
          </a:p>
          <a:p>
            <a:pPr fontAlgn="base">
              <a:spcBef>
                <a:spcPct val="0%"/>
              </a:spcBef>
              <a:spcAft>
                <a:spcPct val="0%"/>
              </a:spcAft>
            </a:pPr>
            <a:r>
              <a:rPr lang="en-US" sz="2000" dirty="0">
                <a:solidFill>
                  <a:srgbClr val="996633"/>
                </a:solidFill>
                <a:latin typeface="Arial Bold" charset="0"/>
              </a:rPr>
              <a:t>Innovations &amp; Recognition</a:t>
            </a:r>
          </a:p>
        </p:txBody>
      </p:sp>
    </p:spTree>
    <p:extLst>
      <p:ext uri="{BB962C8B-B14F-4D97-AF65-F5344CB8AC3E}">
        <p14:creationId xmlns:p14="http://schemas.microsoft.com/office/powerpoint/2010/main" val="205940069"/>
      </p:ext>
    </p:extLst>
  </p:cSld>
  <p:clrMapOvr>
    <a:masterClrMapping/>
  </p:clrMapOvr>
</p:sld>
</file>

<file path=ppt/slides/slide2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22375"/>
            <a:ext cx="9144000" cy="563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79.565%" b="82.18%"/>
          <a:stretch/>
        </p:blipFill>
        <p:spPr bwMode="auto">
          <a:xfrm>
            <a:off x="7276698" y="0"/>
            <a:ext cx="1868889"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sp>
        <p:nvSpPr>
          <p:cNvPr id="6" name="Rectangle 3"/>
          <p:cNvSpPr>
            <a:spLocks noChangeArrowheads="1"/>
          </p:cNvSpPr>
          <p:nvPr/>
        </p:nvSpPr>
        <p:spPr bwMode="auto">
          <a:xfrm>
            <a:off x="1219200" y="990600"/>
            <a:ext cx="7045325"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533400" indent="-533400"/>
            <a:r>
              <a:rPr lang="en-US" sz="2000" b="1" dirty="0">
                <a:solidFill>
                  <a:srgbClr val="996633"/>
                </a:solidFill>
                <a:latin typeface="Arial Black" pitchFamily="34" charset="0"/>
              </a:rPr>
              <a:t>	</a:t>
            </a:r>
            <a:endParaRPr lang="en-US" sz="1600" b="1" dirty="0">
              <a:solidFill>
                <a:prstClr val="black"/>
              </a:solidFill>
              <a:latin typeface="Arial Black" pitchFamily="34" charset="0"/>
            </a:endParaRPr>
          </a:p>
        </p:txBody>
      </p:sp>
      <p:sp>
        <p:nvSpPr>
          <p:cNvPr id="13" name="TextBox 12"/>
          <p:cNvSpPr txBox="1"/>
          <p:nvPr/>
        </p:nvSpPr>
        <p:spPr>
          <a:xfrm>
            <a:off x="514350" y="1531229"/>
            <a:ext cx="609600" cy="754053"/>
          </a:xfrm>
          <a:prstGeom prst="rect">
            <a:avLst/>
          </a:prstGeom>
          <a:noFill/>
        </p:spPr>
        <p:txBody>
          <a:bodyPr wrap="square" rtlCol="0">
            <a:spAutoFit/>
          </a:bodyPr>
          <a:lstStyle/>
          <a:p>
            <a:r>
              <a:rPr lang="en-US" sz="1100" dirty="0">
                <a:solidFill>
                  <a:prstClr val="black"/>
                </a:solidFill>
                <a:latin typeface="Arial" pitchFamily="34" charset="0"/>
                <a:cs typeface="Arial" pitchFamily="34" charset="0"/>
              </a:rPr>
              <a:t>2013</a:t>
            </a:r>
          </a:p>
          <a:p>
            <a:endParaRPr lang="en-US" sz="800" dirty="0">
              <a:solidFill>
                <a:prstClr val="black"/>
              </a:solidFill>
              <a:latin typeface="Arial" pitchFamily="34" charset="0"/>
              <a:cs typeface="Arial" pitchFamily="34" charset="0"/>
            </a:endParaRPr>
          </a:p>
          <a:p>
            <a:endParaRPr lang="en-US" sz="800" dirty="0">
              <a:solidFill>
                <a:prstClr val="black"/>
              </a:solidFill>
              <a:latin typeface="Arial" pitchFamily="34" charset="0"/>
              <a:cs typeface="Arial" pitchFamily="34" charset="0"/>
            </a:endParaRPr>
          </a:p>
          <a:p>
            <a:endParaRPr lang="en-US" sz="800" dirty="0">
              <a:solidFill>
                <a:prstClr val="black"/>
              </a:solidFill>
              <a:latin typeface="Arial" pitchFamily="34" charset="0"/>
              <a:cs typeface="Arial" pitchFamily="34" charset="0"/>
            </a:endParaRPr>
          </a:p>
          <a:p>
            <a:endParaRPr lang="en-US" sz="800" dirty="0">
              <a:solidFill>
                <a:prstClr val="black"/>
              </a:solidFill>
              <a:latin typeface="Arial" pitchFamily="34" charset="0"/>
              <a:cs typeface="Arial" pitchFamily="34" charset="0"/>
            </a:endParaRPr>
          </a:p>
        </p:txBody>
      </p:sp>
      <p:grpSp>
        <p:nvGrpSpPr>
          <p:cNvPr id="19" name="Group 18"/>
          <p:cNvGrpSpPr/>
          <p:nvPr/>
        </p:nvGrpSpPr>
        <p:grpSpPr>
          <a:xfrm>
            <a:off x="228600" y="6248400"/>
            <a:ext cx="8686800" cy="400110"/>
            <a:chOff x="228600" y="6248400"/>
            <a:chExt cx="8686800" cy="400110"/>
          </a:xfrm>
        </p:grpSpPr>
        <p:sp>
          <p:nvSpPr>
            <p:cNvPr id="20" name="TextBox 19"/>
            <p:cNvSpPr txBox="1"/>
            <p:nvPr/>
          </p:nvSpPr>
          <p:spPr>
            <a:xfrm>
              <a:off x="228600" y="6248400"/>
              <a:ext cx="8686800" cy="400110"/>
            </a:xfrm>
            <a:prstGeom prst="rect">
              <a:avLst/>
            </a:prstGeom>
            <a:noFill/>
          </p:spPr>
          <p:txBody>
            <a:bodyPr wrap="square" rtlCol="0">
              <a:spAutoFit/>
            </a:bodyPr>
            <a:lstStyle/>
            <a:p>
              <a:pPr>
                <a:lnSpc>
                  <a:spcPts val="1200"/>
                </a:lnSpc>
              </a:pPr>
              <a:r>
                <a:rPr lang="en-US" sz="900" b="1" dirty="0">
                  <a:solidFill>
                    <a:prstClr val="black"/>
                  </a:solidFill>
                  <a:latin typeface="Arial" pitchFamily="34" charset="0"/>
                  <a:cs typeface="Arial" pitchFamily="34" charset="0"/>
                </a:rPr>
                <a:t>LEGEND</a:t>
              </a:r>
            </a:p>
            <a:p>
              <a:pPr>
                <a:lnSpc>
                  <a:spcPts val="1200"/>
                </a:lnSpc>
              </a:pPr>
              <a:r>
                <a:rPr lang="en-US" sz="900" b="1" dirty="0">
                  <a:solidFill>
                    <a:srgbClr val="132AD3"/>
                  </a:solidFill>
                  <a:latin typeface="Arial" pitchFamily="34" charset="0"/>
                  <a:cs typeface="Arial" pitchFamily="34" charset="0"/>
                </a:rPr>
                <a:t>Chairs/Professorships</a:t>
              </a:r>
              <a:r>
                <a:rPr lang="en-US" sz="900" b="1" dirty="0">
                  <a:solidFill>
                    <a:prstClr val="black"/>
                  </a:solidFill>
                  <a:latin typeface="Arial" pitchFamily="34" charset="0"/>
                  <a:cs typeface="Arial" pitchFamily="34" charset="0"/>
                </a:rPr>
                <a:t>	</a:t>
              </a:r>
              <a:r>
                <a:rPr lang="en-US" sz="900" b="1" dirty="0">
                  <a:solidFill>
                    <a:srgbClr val="00B050"/>
                  </a:solidFill>
                  <a:latin typeface="Arial" pitchFamily="34" charset="0"/>
                  <a:cs typeface="Arial" pitchFamily="34" charset="0"/>
                </a:rPr>
                <a:t>Faculty Achievement</a:t>
              </a:r>
              <a:r>
                <a:rPr lang="en-US" sz="900" b="1" dirty="0">
                  <a:solidFill>
                    <a:prstClr val="black"/>
                  </a:solidFill>
                  <a:latin typeface="Arial" pitchFamily="34" charset="0"/>
                  <a:cs typeface="Arial" pitchFamily="34" charset="0"/>
                </a:rPr>
                <a:t>	</a:t>
              </a:r>
              <a:r>
                <a:rPr lang="en-US" sz="900" b="1" dirty="0">
                  <a:solidFill>
                    <a:srgbClr val="FF0000"/>
                  </a:solidFill>
                  <a:latin typeface="Arial" pitchFamily="34" charset="0"/>
                  <a:cs typeface="Arial" pitchFamily="34" charset="0"/>
                </a:rPr>
                <a:t>Student Achievement</a:t>
              </a:r>
              <a:r>
                <a:rPr lang="en-US" sz="900" b="1" dirty="0">
                  <a:solidFill>
                    <a:prstClr val="black"/>
                  </a:solidFill>
                  <a:latin typeface="Arial" pitchFamily="34" charset="0"/>
                  <a:cs typeface="Arial" pitchFamily="34" charset="0"/>
                </a:rPr>
                <a:t>	</a:t>
              </a:r>
              <a:r>
                <a:rPr lang="en-US" sz="900" b="1" dirty="0">
                  <a:solidFill>
                    <a:srgbClr val="F79646">
                      <a:lumMod val="75%"/>
                    </a:srgbClr>
                  </a:solidFill>
                  <a:latin typeface="Arial" pitchFamily="34" charset="0"/>
                  <a:cs typeface="Arial" pitchFamily="34" charset="0"/>
                </a:rPr>
                <a:t>Alumni Achievement </a:t>
              </a:r>
              <a:r>
                <a:rPr lang="en-US" sz="900" b="1" dirty="0">
                  <a:solidFill>
                    <a:prstClr val="black"/>
                  </a:solidFill>
                  <a:latin typeface="Arial" pitchFamily="34" charset="0"/>
                  <a:cs typeface="Arial" pitchFamily="34" charset="0"/>
                </a:rPr>
                <a:t>	Initiatives</a:t>
              </a:r>
            </a:p>
          </p:txBody>
        </p:sp>
        <p:sp>
          <p:nvSpPr>
            <p:cNvPr id="21" name="Rectangle 20"/>
            <p:cNvSpPr/>
            <p:nvPr/>
          </p:nvSpPr>
          <p:spPr>
            <a:xfrm>
              <a:off x="1619450" y="6469075"/>
              <a:ext cx="115491" cy="100028"/>
            </a:xfrm>
            <a:prstGeom prst="rect">
              <a:avLst/>
            </a:prstGeom>
            <a:solidFill>
              <a:srgbClr val="132AD3"/>
            </a:solidFill>
            <a:ln>
              <a:solidFill>
                <a:srgbClr val="132AD3"/>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3362425" y="6469075"/>
              <a:ext cx="115491" cy="100028"/>
            </a:xfrm>
            <a:prstGeom prst="rect">
              <a:avLst/>
            </a:prstGeom>
            <a:solidFill>
              <a:srgbClr val="00B050"/>
            </a:solidFill>
            <a:ln>
              <a:solidFill>
                <a:srgbClr val="00B05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p:nvSpPr>
          <p:spPr>
            <a:xfrm>
              <a:off x="5227748" y="6469075"/>
              <a:ext cx="115491" cy="100028"/>
            </a:xfrm>
            <a:prstGeom prst="rect">
              <a:avLst/>
            </a:prstGeom>
            <a:solidFill>
              <a:srgbClr val="FF0000"/>
            </a:solidFill>
            <a:ln>
              <a:solidFill>
                <a:srgbClr val="FF000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Rectangle 23"/>
            <p:cNvSpPr/>
            <p:nvPr/>
          </p:nvSpPr>
          <p:spPr>
            <a:xfrm>
              <a:off x="7020025" y="6469075"/>
              <a:ext cx="115491" cy="100028"/>
            </a:xfrm>
            <a:prstGeom prst="rect">
              <a:avLst/>
            </a:prstGeom>
            <a:solidFill>
              <a:schemeClr val="accent6">
                <a:lumMod val="75%"/>
              </a:schemeClr>
            </a:solidFill>
            <a:ln>
              <a:solidFill>
                <a:schemeClr val="accent6">
                  <a:lumMod val="75%"/>
                </a:schemeClr>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Rectangle 24"/>
            <p:cNvSpPr/>
            <p:nvPr/>
          </p:nvSpPr>
          <p:spPr>
            <a:xfrm>
              <a:off x="8222365" y="6469075"/>
              <a:ext cx="115491" cy="100028"/>
            </a:xfrm>
            <a:prstGeom prst="rect">
              <a:avLst/>
            </a:prstGeom>
            <a:solidFill>
              <a:schemeClr val="tx1"/>
            </a:solidFill>
            <a:ln>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7" name="Rectangle 6"/>
          <p:cNvSpPr/>
          <p:nvPr/>
        </p:nvSpPr>
        <p:spPr>
          <a:xfrm>
            <a:off x="1006823" y="1531229"/>
            <a:ext cx="7130355" cy="4493538"/>
          </a:xfrm>
          <a:prstGeom prst="rect">
            <a:avLst/>
          </a:prstGeom>
        </p:spPr>
        <p:txBody>
          <a:bodyPr wrap="square">
            <a:spAutoFit/>
          </a:bodyPr>
          <a:lstStyle/>
          <a:p>
            <a:pPr marL="171450" indent="-171450">
              <a:buFont typeface="Arial" pitchFamily="34" charset="0"/>
              <a:buChar char="−"/>
            </a:pPr>
            <a:r>
              <a:rPr lang="en-US" sz="1100" dirty="0">
                <a:solidFill>
                  <a:srgbClr val="132AD3"/>
                </a:solidFill>
                <a:latin typeface="Arial" pitchFamily="34" charset="0"/>
                <a:cs typeface="Arial" pitchFamily="34" charset="0"/>
              </a:rPr>
              <a:t>Russell Belk, Kraft Foods Canada Chair in Marketing, is the inaugural recipient of the Dean's Research Impact Award. His selection as the recipient of this award reflects a brilliant and productive career that has generated approximately 18,000 citations, many </a:t>
            </a:r>
            <a:r>
              <a:rPr lang="en-US" sz="1100" dirty="0" err="1">
                <a:solidFill>
                  <a:srgbClr val="132AD3"/>
                </a:solidFill>
                <a:latin typeface="Arial" pitchFamily="34" charset="0"/>
                <a:cs typeface="Arial" pitchFamily="34" charset="0"/>
              </a:rPr>
              <a:t>honours</a:t>
            </a:r>
            <a:r>
              <a:rPr lang="en-US" sz="1100" dirty="0">
                <a:solidFill>
                  <a:srgbClr val="132AD3"/>
                </a:solidFill>
                <a:latin typeface="Arial" pitchFamily="34" charset="0"/>
                <a:cs typeface="Arial" pitchFamily="34" charset="0"/>
              </a:rPr>
              <a:t> and awards, and the publication of more than 500 articles, books and edited volumes.</a:t>
            </a:r>
          </a:p>
          <a:p>
            <a:pPr marL="171450" indent="-171450">
              <a:buFont typeface="Arial" pitchFamily="34" charset="0"/>
              <a:buChar char="−"/>
            </a:pPr>
            <a:r>
              <a:rPr lang="en-US" sz="1100" dirty="0">
                <a:solidFill>
                  <a:srgbClr val="132AD3"/>
                </a:solidFill>
                <a:latin typeface="Arial" pitchFamily="34" charset="0"/>
                <a:cs typeface="Arial" pitchFamily="34" charset="0"/>
              </a:rPr>
              <a:t>Richard Ross, Director of Global Mining Management Program at Schulich, has been appointed as the inaugural </a:t>
            </a:r>
            <a:r>
              <a:rPr lang="en-US" sz="1100" dirty="0" err="1">
                <a:solidFill>
                  <a:srgbClr val="132AD3"/>
                </a:solidFill>
                <a:latin typeface="Arial" pitchFamily="34" charset="0"/>
                <a:cs typeface="Arial" pitchFamily="34" charset="0"/>
              </a:rPr>
              <a:t>Inmet</a:t>
            </a:r>
            <a:r>
              <a:rPr lang="en-US" sz="1100" dirty="0">
                <a:solidFill>
                  <a:srgbClr val="132AD3"/>
                </a:solidFill>
                <a:latin typeface="Arial" pitchFamily="34" charset="0"/>
                <a:cs typeface="Arial" pitchFamily="34" charset="0"/>
              </a:rPr>
              <a:t> Chair in Global Mining Management. The Chair was established as part of a recently announced $1-million gift from </a:t>
            </a:r>
            <a:r>
              <a:rPr lang="en-US" sz="1100" dirty="0" err="1">
                <a:solidFill>
                  <a:srgbClr val="132AD3"/>
                </a:solidFill>
                <a:latin typeface="Arial" pitchFamily="34" charset="0"/>
                <a:cs typeface="Arial" pitchFamily="34" charset="0"/>
              </a:rPr>
              <a:t>Inmet</a:t>
            </a:r>
            <a:r>
              <a:rPr lang="en-US" sz="1100" dirty="0">
                <a:solidFill>
                  <a:srgbClr val="132AD3"/>
                </a:solidFill>
                <a:latin typeface="Arial" pitchFamily="34" charset="0"/>
                <a:cs typeface="Arial" pitchFamily="34" charset="0"/>
              </a:rPr>
              <a:t> Mining Corporation to further the growth and development of Schulich's mining specialization through increased teaching capacity, academic research, industry outreach and scholarships. </a:t>
            </a:r>
          </a:p>
          <a:p>
            <a:pPr marL="171450" indent="-171450">
              <a:buFont typeface="Arial" pitchFamily="34" charset="0"/>
              <a:buChar char="−"/>
            </a:pPr>
            <a:r>
              <a:rPr lang="en-US" sz="1100" dirty="0">
                <a:solidFill>
                  <a:srgbClr val="132AD3"/>
                </a:solidFill>
                <a:latin typeface="Arial" pitchFamily="34" charset="0"/>
                <a:cs typeface="Arial" pitchFamily="34" charset="0"/>
              </a:rPr>
              <a:t>Eleanor Westney, who holds the Scotiabank Professorship in International Business at Schulich, was recently awarded the 2013 Booz &amp; Co. Eminent Scholar Award. This prestigious award is presented by the Academy of International Business' International Management Division and </a:t>
            </a:r>
            <a:r>
              <a:rPr lang="en-US" sz="1100" dirty="0" err="1">
                <a:solidFill>
                  <a:srgbClr val="132AD3"/>
                </a:solidFill>
                <a:latin typeface="Arial" pitchFamily="34" charset="0"/>
                <a:cs typeface="Arial" pitchFamily="34" charset="0"/>
              </a:rPr>
              <a:t>honours</a:t>
            </a:r>
            <a:r>
              <a:rPr lang="en-US" sz="1100" dirty="0">
                <a:solidFill>
                  <a:srgbClr val="132AD3"/>
                </a:solidFill>
                <a:latin typeface="Arial" pitchFamily="34" charset="0"/>
                <a:cs typeface="Arial" pitchFamily="34" charset="0"/>
              </a:rPr>
              <a:t> lifetime achievement in international management scholarship.</a:t>
            </a:r>
          </a:p>
          <a:p>
            <a:pPr marL="171450" indent="-171450">
              <a:buFont typeface="Arial" pitchFamily="34" charset="0"/>
              <a:buChar char="−"/>
            </a:pPr>
            <a:r>
              <a:rPr lang="en-US" sz="1100" dirty="0">
                <a:solidFill>
                  <a:srgbClr val="132AD3"/>
                </a:solidFill>
                <a:latin typeface="Arial" pitchFamily="34" charset="0"/>
                <a:cs typeface="Arial" pitchFamily="34" charset="0"/>
              </a:rPr>
              <a:t>Geoffrey </a:t>
            </a:r>
            <a:r>
              <a:rPr lang="en-US" sz="1100" dirty="0" err="1">
                <a:solidFill>
                  <a:srgbClr val="132AD3"/>
                </a:solidFill>
                <a:latin typeface="Arial" pitchFamily="34" charset="0"/>
                <a:cs typeface="Arial" pitchFamily="34" charset="0"/>
              </a:rPr>
              <a:t>Kistruck</a:t>
            </a:r>
            <a:r>
              <a:rPr lang="en-US" sz="1100" dirty="0">
                <a:solidFill>
                  <a:srgbClr val="132AD3"/>
                </a:solidFill>
                <a:latin typeface="Arial" pitchFamily="34" charset="0"/>
                <a:cs typeface="Arial" pitchFamily="34" charset="0"/>
              </a:rPr>
              <a:t>, Associate Professor, filled the new Ron </a:t>
            </a:r>
            <a:r>
              <a:rPr lang="en-US" sz="1100" dirty="0" err="1">
                <a:solidFill>
                  <a:srgbClr val="132AD3"/>
                </a:solidFill>
                <a:latin typeface="Arial" pitchFamily="34" charset="0"/>
                <a:cs typeface="Arial" pitchFamily="34" charset="0"/>
              </a:rPr>
              <a:t>Binns</a:t>
            </a:r>
            <a:r>
              <a:rPr lang="en-US" sz="1100" dirty="0">
                <a:solidFill>
                  <a:srgbClr val="132AD3"/>
                </a:solidFill>
                <a:latin typeface="Arial" pitchFamily="34" charset="0"/>
                <a:cs typeface="Arial" pitchFamily="34" charset="0"/>
              </a:rPr>
              <a:t> Chair in Entrepreneurship.</a:t>
            </a:r>
          </a:p>
          <a:p>
            <a:pPr marL="171450" indent="-171450">
              <a:buFont typeface="Arial" pitchFamily="34" charset="0"/>
              <a:buChar char="−"/>
            </a:pPr>
            <a:r>
              <a:rPr lang="en-US" sz="1100" dirty="0" err="1">
                <a:solidFill>
                  <a:srgbClr val="132AD3"/>
                </a:solidFill>
                <a:latin typeface="Arial" pitchFamily="34" charset="0"/>
                <a:cs typeface="Arial" pitchFamily="34" charset="0"/>
              </a:rPr>
              <a:t>Kee</a:t>
            </a:r>
            <a:r>
              <a:rPr lang="en-US" sz="1100" dirty="0">
                <a:solidFill>
                  <a:srgbClr val="132AD3"/>
                </a:solidFill>
                <a:latin typeface="Arial" pitchFamily="34" charset="0"/>
                <a:cs typeface="Arial" pitchFamily="34" charset="0"/>
              </a:rPr>
              <a:t>-Hong </a:t>
            </a:r>
            <a:r>
              <a:rPr lang="en-US" sz="1100" dirty="0" err="1">
                <a:solidFill>
                  <a:srgbClr val="132AD3"/>
                </a:solidFill>
                <a:latin typeface="Arial" pitchFamily="34" charset="0"/>
                <a:cs typeface="Arial" pitchFamily="34" charset="0"/>
              </a:rPr>
              <a:t>Bae</a:t>
            </a:r>
            <a:r>
              <a:rPr lang="en-US" sz="1100" dirty="0">
                <a:solidFill>
                  <a:srgbClr val="132AD3"/>
                </a:solidFill>
                <a:latin typeface="Arial" pitchFamily="34" charset="0"/>
                <a:cs typeface="Arial" pitchFamily="34" charset="0"/>
              </a:rPr>
              <a:t>, Area Coordinator, filled the Bob Finlayson Chair in International Finance.</a:t>
            </a:r>
          </a:p>
          <a:p>
            <a:pPr marL="171450" indent="-171450">
              <a:buFont typeface="Arial" pitchFamily="34" charset="0"/>
              <a:buChar char="−"/>
            </a:pPr>
            <a:r>
              <a:rPr lang="en-US" sz="1100" dirty="0">
                <a:solidFill>
                  <a:srgbClr val="132AD3"/>
                </a:solidFill>
                <a:latin typeface="Arial" pitchFamily="34" charset="0"/>
                <a:cs typeface="Arial" pitchFamily="34" charset="0"/>
              </a:rPr>
              <a:t>Charlene Ellen </a:t>
            </a:r>
            <a:r>
              <a:rPr lang="en-US" sz="1100" dirty="0" err="1">
                <a:solidFill>
                  <a:srgbClr val="132AD3"/>
                </a:solidFill>
                <a:latin typeface="Arial" pitchFamily="34" charset="0"/>
                <a:cs typeface="Arial" pitchFamily="34" charset="0"/>
              </a:rPr>
              <a:t>Zietsma</a:t>
            </a:r>
            <a:r>
              <a:rPr lang="en-US" sz="1100" dirty="0">
                <a:solidFill>
                  <a:srgbClr val="132AD3"/>
                </a:solidFill>
                <a:latin typeface="Arial" pitchFamily="34" charset="0"/>
                <a:cs typeface="Arial" pitchFamily="34" charset="0"/>
              </a:rPr>
              <a:t>, Associate Professor, filled the Ann Brown Chair of Organization Studies.</a:t>
            </a:r>
          </a:p>
          <a:p>
            <a:pPr marL="171450" indent="-171450">
              <a:buFont typeface="Arial" pitchFamily="34" charset="0"/>
              <a:buChar char="−"/>
            </a:pPr>
            <a:r>
              <a:rPr lang="en-US" sz="1100" dirty="0">
                <a:solidFill>
                  <a:srgbClr val="00B050"/>
                </a:solidFill>
                <a:latin typeface="Arial" pitchFamily="34" charset="0"/>
                <a:cs typeface="Arial" pitchFamily="34" charset="0"/>
              </a:rPr>
              <a:t>Several members of the Schulich School’s Faculty and Staff were </a:t>
            </a:r>
            <a:r>
              <a:rPr lang="en-US" sz="1100" dirty="0" err="1">
                <a:solidFill>
                  <a:srgbClr val="00B050"/>
                </a:solidFill>
                <a:latin typeface="Arial" pitchFamily="34" charset="0"/>
                <a:cs typeface="Arial" pitchFamily="34" charset="0"/>
              </a:rPr>
              <a:t>honoured</a:t>
            </a:r>
            <a:r>
              <a:rPr lang="en-US" sz="1100" dirty="0">
                <a:solidFill>
                  <a:srgbClr val="00B050"/>
                </a:solidFill>
                <a:latin typeface="Arial" pitchFamily="34" charset="0"/>
                <a:cs typeface="Arial" pitchFamily="34" charset="0"/>
              </a:rPr>
              <a:t> as recipients of the Queen Elizabeth II Diamond Jubilee Award:</a:t>
            </a:r>
            <a:r>
              <a:rPr lang="en-US" sz="1100" b="1" dirty="0">
                <a:solidFill>
                  <a:srgbClr val="00B050"/>
                </a:solidFill>
                <a:latin typeface="Arial" pitchFamily="34" charset="0"/>
                <a:cs typeface="Arial" pitchFamily="34" charset="0"/>
              </a:rPr>
              <a:t> </a:t>
            </a:r>
            <a:r>
              <a:rPr lang="en-US" sz="1100" dirty="0">
                <a:solidFill>
                  <a:srgbClr val="00B050"/>
                </a:solidFill>
                <a:latin typeface="Arial" pitchFamily="34" charset="0"/>
                <a:cs typeface="Arial" pitchFamily="34" charset="0"/>
              </a:rPr>
              <a:t>Alan Middleton, Executive Director of the Schulich Executive Education Centre and Assistant Professor of Marketing; James </a:t>
            </a:r>
            <a:r>
              <a:rPr lang="en-US" sz="1100" dirty="0" err="1">
                <a:solidFill>
                  <a:srgbClr val="00B050"/>
                </a:solidFill>
                <a:latin typeface="Arial" pitchFamily="34" charset="0"/>
                <a:cs typeface="Arial" pitchFamily="34" charset="0"/>
              </a:rPr>
              <a:t>Gillies</a:t>
            </a:r>
            <a:r>
              <a:rPr lang="en-US" sz="1100" dirty="0">
                <a:solidFill>
                  <a:srgbClr val="00B050"/>
                </a:solidFill>
                <a:latin typeface="Arial" pitchFamily="34" charset="0"/>
                <a:cs typeface="Arial" pitchFamily="34" charset="0"/>
              </a:rPr>
              <a:t>, Dean Emeritus; Ian Macdonald, Professor Emeritus of Strategic Management/Policy and Director, MPA Program; </a:t>
            </a:r>
            <a:r>
              <a:rPr lang="en-US" sz="1100" dirty="0">
                <a:solidFill>
                  <a:srgbClr val="00B050"/>
                </a:solidFill>
                <a:latin typeface="Arial" charset="0"/>
              </a:rPr>
              <a:t>Dezsö J. Horváth, Dean &amp; </a:t>
            </a:r>
            <a:r>
              <a:rPr lang="en-US" sz="1100" dirty="0" err="1">
                <a:solidFill>
                  <a:srgbClr val="00B050"/>
                </a:solidFill>
                <a:latin typeface="Arial" charset="0"/>
              </a:rPr>
              <a:t>Tanna</a:t>
            </a:r>
            <a:r>
              <a:rPr lang="en-US" sz="1100" dirty="0">
                <a:solidFill>
                  <a:srgbClr val="00B050"/>
                </a:solidFill>
                <a:latin typeface="Arial" charset="0"/>
              </a:rPr>
              <a:t> H. Schulich Chair in Strategic Management;</a:t>
            </a:r>
            <a:r>
              <a:rPr lang="en-US" sz="1100" dirty="0">
                <a:solidFill>
                  <a:srgbClr val="00B050"/>
                </a:solidFill>
                <a:latin typeface="Arial" pitchFamily="34" charset="0"/>
                <a:cs typeface="Arial" pitchFamily="34" charset="0"/>
              </a:rPr>
              <a:t> Trina McQueen, Adjunct Professor of Broadcast Management; Joyce </a:t>
            </a:r>
            <a:r>
              <a:rPr lang="en-US" sz="1100" dirty="0" err="1">
                <a:solidFill>
                  <a:srgbClr val="00B050"/>
                </a:solidFill>
                <a:latin typeface="Arial" pitchFamily="34" charset="0"/>
                <a:cs typeface="Arial" pitchFamily="34" charset="0"/>
              </a:rPr>
              <a:t>Zemans</a:t>
            </a:r>
            <a:r>
              <a:rPr lang="en-US" sz="1100" dirty="0">
                <a:solidFill>
                  <a:srgbClr val="00B050"/>
                </a:solidFill>
                <a:latin typeface="Arial" pitchFamily="34" charset="0"/>
                <a:cs typeface="Arial" pitchFamily="34" charset="0"/>
              </a:rPr>
              <a:t>, Professor Emeritus of Visual Arts and Director, Arts &amp; Media Administration Program; Fred </a:t>
            </a:r>
            <a:r>
              <a:rPr lang="en-US" sz="1100" dirty="0" err="1">
                <a:solidFill>
                  <a:srgbClr val="00B050"/>
                </a:solidFill>
                <a:latin typeface="Arial" pitchFamily="34" charset="0"/>
                <a:cs typeface="Arial" pitchFamily="34" charset="0"/>
              </a:rPr>
              <a:t>Gorbet</a:t>
            </a:r>
            <a:r>
              <a:rPr lang="en-US" sz="1100" dirty="0">
                <a:solidFill>
                  <a:srgbClr val="00B050"/>
                </a:solidFill>
                <a:latin typeface="Arial" pitchFamily="34" charset="0"/>
                <a:cs typeface="Arial" pitchFamily="34" charset="0"/>
              </a:rPr>
              <a:t>, CIT Chair in Financial Services and Co-Director, Financial Services Program; Kelly Parke, an adjunct faculty member in Schulich’s MBA program; Cameron Graham, Associate Professor of Accounting; Patricia Dillon, Executives-in-Residence.</a:t>
            </a:r>
          </a:p>
          <a:p>
            <a:pPr marL="171450" indent="-171450">
              <a:buFont typeface="Arial" pitchFamily="34" charset="0"/>
              <a:buChar char="−"/>
            </a:pPr>
            <a:endParaRPr lang="en-US" sz="1100" dirty="0">
              <a:solidFill>
                <a:srgbClr val="00B050"/>
              </a:solidFill>
              <a:latin typeface="Arial" pitchFamily="34" charset="0"/>
              <a:cs typeface="Arial" pitchFamily="34" charset="0"/>
            </a:endParaRPr>
          </a:p>
        </p:txBody>
      </p:sp>
      <p:sp>
        <p:nvSpPr>
          <p:cNvPr id="16" name="Slide Number Placeholder 6"/>
          <p:cNvSpPr>
            <a:spLocks noGrp="1"/>
          </p:cNvSpPr>
          <p:nvPr>
            <p:ph type="sldNum" sz="quarter" idx="12"/>
          </p:nvPr>
        </p:nvSpPr>
        <p:spPr>
          <a:xfrm>
            <a:off x="6886575" y="6029325"/>
            <a:ext cx="1905000" cy="457200"/>
          </a:xfrm>
        </p:spPr>
        <p:txBody>
          <a:bodyPr/>
          <a:lstStyle/>
          <a:p>
            <a:pPr>
              <a:defRPr/>
            </a:pPr>
            <a:fld id="{04047C44-FD25-4A14-B21D-F3EAB8BC95D3}" type="slidenum">
              <a:rPr lang="en-US" smtClean="0">
                <a:solidFill>
                  <a:srgbClr val="808080"/>
                </a:solidFill>
              </a:rPr>
              <a:pPr>
                <a:defRPr/>
              </a:pPr>
              <a:t>26</a:t>
            </a:fld>
            <a:endParaRPr lang="en-US" dirty="0">
              <a:solidFill>
                <a:srgbClr val="808080"/>
              </a:solidFill>
            </a:endParaRPr>
          </a:p>
        </p:txBody>
      </p:sp>
      <p:sp>
        <p:nvSpPr>
          <p:cNvPr id="27" name="Rectangle 3"/>
          <p:cNvSpPr>
            <a:spLocks noChangeArrowheads="1"/>
          </p:cNvSpPr>
          <p:nvPr/>
        </p:nvSpPr>
        <p:spPr bwMode="auto">
          <a:xfrm>
            <a:off x="20638" y="38100"/>
            <a:ext cx="7218362" cy="11906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fontAlgn="base">
              <a:spcBef>
                <a:spcPct val="0%"/>
              </a:spcBef>
              <a:spcAft>
                <a:spcPct val="0%"/>
              </a:spcAft>
            </a:pPr>
            <a:r>
              <a:rPr lang="en-US" sz="3200" b="1" dirty="0">
                <a:solidFill>
                  <a:srgbClr val="996633"/>
                </a:solidFill>
                <a:latin typeface="Arial Bold" charset="0"/>
              </a:rPr>
              <a:t>STRATEGIC RESPONSES</a:t>
            </a:r>
            <a:endParaRPr lang="en-US" sz="3200" dirty="0">
              <a:solidFill>
                <a:prstClr val="black"/>
              </a:solidFill>
              <a:latin typeface="Times" pitchFamily="18" charset="0"/>
            </a:endParaRPr>
          </a:p>
          <a:p>
            <a:pPr fontAlgn="base">
              <a:spcBef>
                <a:spcPct val="0%"/>
              </a:spcBef>
              <a:spcAft>
                <a:spcPct val="0%"/>
              </a:spcAft>
            </a:pPr>
            <a:endParaRPr lang="en-US" sz="2000" dirty="0">
              <a:solidFill>
                <a:srgbClr val="996633"/>
              </a:solidFill>
              <a:latin typeface="Arial Bold" charset="0"/>
            </a:endParaRPr>
          </a:p>
          <a:p>
            <a:pPr fontAlgn="base">
              <a:spcBef>
                <a:spcPct val="0%"/>
              </a:spcBef>
              <a:spcAft>
                <a:spcPct val="0%"/>
              </a:spcAft>
            </a:pPr>
            <a:r>
              <a:rPr lang="en-US" sz="2000" dirty="0">
                <a:solidFill>
                  <a:srgbClr val="996633"/>
                </a:solidFill>
                <a:latin typeface="Arial Bold" charset="0"/>
              </a:rPr>
              <a:t>Innovations &amp; Recognition</a:t>
            </a:r>
          </a:p>
        </p:txBody>
      </p:sp>
    </p:spTree>
    <p:extLst>
      <p:ext uri="{BB962C8B-B14F-4D97-AF65-F5344CB8AC3E}">
        <p14:creationId xmlns:p14="http://schemas.microsoft.com/office/powerpoint/2010/main" val="2230867130"/>
      </p:ext>
    </p:extLst>
  </p:cSld>
  <p:clrMapOvr>
    <a:masterClrMapping/>
  </p:clrMapOvr>
</p:sld>
</file>

<file path=ppt/slides/slide2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22375"/>
            <a:ext cx="9144000" cy="563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79.565%" b="82.18%"/>
          <a:stretch/>
        </p:blipFill>
        <p:spPr bwMode="auto">
          <a:xfrm>
            <a:off x="7276698" y="0"/>
            <a:ext cx="1868889"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sp>
        <p:nvSpPr>
          <p:cNvPr id="6" name="Rectangle 3"/>
          <p:cNvSpPr>
            <a:spLocks noChangeArrowheads="1"/>
          </p:cNvSpPr>
          <p:nvPr/>
        </p:nvSpPr>
        <p:spPr bwMode="auto">
          <a:xfrm>
            <a:off x="1219200" y="990600"/>
            <a:ext cx="7045325"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533400" indent="-533400"/>
            <a:r>
              <a:rPr lang="en-US" sz="2000" b="1" dirty="0">
                <a:solidFill>
                  <a:srgbClr val="996633"/>
                </a:solidFill>
                <a:latin typeface="Arial Black" pitchFamily="34" charset="0"/>
              </a:rPr>
              <a:t>	</a:t>
            </a:r>
            <a:endParaRPr lang="en-US" sz="1600" b="1" dirty="0">
              <a:solidFill>
                <a:prstClr val="black"/>
              </a:solidFill>
              <a:latin typeface="Arial Black" pitchFamily="34" charset="0"/>
            </a:endParaRPr>
          </a:p>
        </p:txBody>
      </p:sp>
      <p:grpSp>
        <p:nvGrpSpPr>
          <p:cNvPr id="21" name="Group 20"/>
          <p:cNvGrpSpPr/>
          <p:nvPr/>
        </p:nvGrpSpPr>
        <p:grpSpPr>
          <a:xfrm>
            <a:off x="228600" y="6248400"/>
            <a:ext cx="8686800" cy="400110"/>
            <a:chOff x="228600" y="6248400"/>
            <a:chExt cx="8686800" cy="400110"/>
          </a:xfrm>
        </p:grpSpPr>
        <p:sp>
          <p:nvSpPr>
            <p:cNvPr id="22" name="TextBox 21"/>
            <p:cNvSpPr txBox="1"/>
            <p:nvPr/>
          </p:nvSpPr>
          <p:spPr>
            <a:xfrm>
              <a:off x="228600" y="6248400"/>
              <a:ext cx="8686800" cy="400110"/>
            </a:xfrm>
            <a:prstGeom prst="rect">
              <a:avLst/>
            </a:prstGeom>
            <a:noFill/>
          </p:spPr>
          <p:txBody>
            <a:bodyPr wrap="square" rtlCol="0">
              <a:spAutoFit/>
            </a:bodyPr>
            <a:lstStyle/>
            <a:p>
              <a:pPr>
                <a:lnSpc>
                  <a:spcPts val="1200"/>
                </a:lnSpc>
              </a:pPr>
              <a:r>
                <a:rPr lang="en-US" sz="900" b="1" dirty="0">
                  <a:solidFill>
                    <a:prstClr val="black"/>
                  </a:solidFill>
                  <a:latin typeface="Arial" pitchFamily="34" charset="0"/>
                  <a:cs typeface="Arial" pitchFamily="34" charset="0"/>
                </a:rPr>
                <a:t>LEGEND</a:t>
              </a:r>
            </a:p>
            <a:p>
              <a:pPr>
                <a:lnSpc>
                  <a:spcPts val="1200"/>
                </a:lnSpc>
              </a:pPr>
              <a:r>
                <a:rPr lang="en-US" sz="900" b="1" dirty="0">
                  <a:solidFill>
                    <a:srgbClr val="132AD3"/>
                  </a:solidFill>
                  <a:latin typeface="Arial" pitchFamily="34" charset="0"/>
                  <a:cs typeface="Arial" pitchFamily="34" charset="0"/>
                </a:rPr>
                <a:t>Chairs/Professorships</a:t>
              </a:r>
              <a:r>
                <a:rPr lang="en-US" sz="900" b="1" dirty="0">
                  <a:solidFill>
                    <a:prstClr val="black"/>
                  </a:solidFill>
                  <a:latin typeface="Arial" pitchFamily="34" charset="0"/>
                  <a:cs typeface="Arial" pitchFamily="34" charset="0"/>
                </a:rPr>
                <a:t>	</a:t>
              </a:r>
              <a:r>
                <a:rPr lang="en-US" sz="900" b="1" dirty="0">
                  <a:solidFill>
                    <a:srgbClr val="00B050"/>
                  </a:solidFill>
                  <a:latin typeface="Arial" pitchFamily="34" charset="0"/>
                  <a:cs typeface="Arial" pitchFamily="34" charset="0"/>
                </a:rPr>
                <a:t>Faculty Achievement</a:t>
              </a:r>
              <a:r>
                <a:rPr lang="en-US" sz="900" b="1" dirty="0">
                  <a:solidFill>
                    <a:prstClr val="black"/>
                  </a:solidFill>
                  <a:latin typeface="Arial" pitchFamily="34" charset="0"/>
                  <a:cs typeface="Arial" pitchFamily="34" charset="0"/>
                </a:rPr>
                <a:t>	</a:t>
              </a:r>
              <a:r>
                <a:rPr lang="en-US" sz="900" b="1" dirty="0">
                  <a:solidFill>
                    <a:srgbClr val="FF0000"/>
                  </a:solidFill>
                  <a:latin typeface="Arial" pitchFamily="34" charset="0"/>
                  <a:cs typeface="Arial" pitchFamily="34" charset="0"/>
                </a:rPr>
                <a:t>Student Achievement</a:t>
              </a:r>
              <a:r>
                <a:rPr lang="en-US" sz="900" b="1" dirty="0">
                  <a:solidFill>
                    <a:prstClr val="black"/>
                  </a:solidFill>
                  <a:latin typeface="Arial" pitchFamily="34" charset="0"/>
                  <a:cs typeface="Arial" pitchFamily="34" charset="0"/>
                </a:rPr>
                <a:t>	</a:t>
              </a:r>
              <a:r>
                <a:rPr lang="en-US" sz="900" b="1" dirty="0">
                  <a:solidFill>
                    <a:srgbClr val="F79646">
                      <a:lumMod val="75%"/>
                    </a:srgbClr>
                  </a:solidFill>
                  <a:latin typeface="Arial" pitchFamily="34" charset="0"/>
                  <a:cs typeface="Arial" pitchFamily="34" charset="0"/>
                </a:rPr>
                <a:t>Alumni Achievement </a:t>
              </a:r>
              <a:r>
                <a:rPr lang="en-US" sz="900" b="1" dirty="0">
                  <a:solidFill>
                    <a:prstClr val="black"/>
                  </a:solidFill>
                  <a:latin typeface="Arial" pitchFamily="34" charset="0"/>
                  <a:cs typeface="Arial" pitchFamily="34" charset="0"/>
                </a:rPr>
                <a:t>	Initiatives</a:t>
              </a:r>
            </a:p>
          </p:txBody>
        </p:sp>
        <p:sp>
          <p:nvSpPr>
            <p:cNvPr id="23" name="Rectangle 22"/>
            <p:cNvSpPr/>
            <p:nvPr/>
          </p:nvSpPr>
          <p:spPr>
            <a:xfrm>
              <a:off x="1619450" y="6469075"/>
              <a:ext cx="115491" cy="100028"/>
            </a:xfrm>
            <a:prstGeom prst="rect">
              <a:avLst/>
            </a:prstGeom>
            <a:solidFill>
              <a:srgbClr val="132AD3"/>
            </a:solidFill>
            <a:ln>
              <a:solidFill>
                <a:srgbClr val="132AD3"/>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Rectangle 23"/>
            <p:cNvSpPr/>
            <p:nvPr/>
          </p:nvSpPr>
          <p:spPr>
            <a:xfrm>
              <a:off x="3362425" y="6469075"/>
              <a:ext cx="115491" cy="100028"/>
            </a:xfrm>
            <a:prstGeom prst="rect">
              <a:avLst/>
            </a:prstGeom>
            <a:solidFill>
              <a:srgbClr val="00B050"/>
            </a:solidFill>
            <a:ln>
              <a:solidFill>
                <a:srgbClr val="00B05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Rectangle 24"/>
            <p:cNvSpPr/>
            <p:nvPr/>
          </p:nvSpPr>
          <p:spPr>
            <a:xfrm>
              <a:off x="5227748" y="6469075"/>
              <a:ext cx="115491" cy="100028"/>
            </a:xfrm>
            <a:prstGeom prst="rect">
              <a:avLst/>
            </a:prstGeom>
            <a:solidFill>
              <a:srgbClr val="FF0000"/>
            </a:solidFill>
            <a:ln>
              <a:solidFill>
                <a:srgbClr val="FF000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Rectangle 25"/>
            <p:cNvSpPr/>
            <p:nvPr/>
          </p:nvSpPr>
          <p:spPr>
            <a:xfrm>
              <a:off x="7020025" y="6469075"/>
              <a:ext cx="115491" cy="100028"/>
            </a:xfrm>
            <a:prstGeom prst="rect">
              <a:avLst/>
            </a:prstGeom>
            <a:solidFill>
              <a:schemeClr val="accent6">
                <a:lumMod val="75%"/>
              </a:schemeClr>
            </a:solidFill>
            <a:ln>
              <a:solidFill>
                <a:schemeClr val="accent6">
                  <a:lumMod val="75%"/>
                </a:schemeClr>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Rectangle 26"/>
            <p:cNvSpPr/>
            <p:nvPr/>
          </p:nvSpPr>
          <p:spPr>
            <a:xfrm>
              <a:off x="8222365" y="6469075"/>
              <a:ext cx="115491" cy="100028"/>
            </a:xfrm>
            <a:prstGeom prst="rect">
              <a:avLst/>
            </a:prstGeom>
            <a:solidFill>
              <a:schemeClr val="tx1"/>
            </a:solidFill>
            <a:ln>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7" name="Rectangle 6"/>
          <p:cNvSpPr/>
          <p:nvPr/>
        </p:nvSpPr>
        <p:spPr>
          <a:xfrm>
            <a:off x="1005840" y="1543261"/>
            <a:ext cx="7132320" cy="4324261"/>
          </a:xfrm>
          <a:prstGeom prst="rect">
            <a:avLst/>
          </a:prstGeom>
        </p:spPr>
        <p:txBody>
          <a:bodyPr wrap="square">
            <a:spAutoFit/>
          </a:bodyPr>
          <a:lstStyle/>
          <a:p>
            <a:pPr marL="171450" indent="-171450">
              <a:buFont typeface="Arial" pitchFamily="34" charset="0"/>
              <a:buChar char="−"/>
            </a:pPr>
            <a:r>
              <a:rPr lang="en-US" sz="1100" dirty="0">
                <a:solidFill>
                  <a:srgbClr val="00B050"/>
                </a:solidFill>
                <a:latin typeface="Arial" pitchFamily="34" charset="0"/>
                <a:cs typeface="Arial" pitchFamily="34" charset="0"/>
              </a:rPr>
              <a:t>A number of new Executives-in-Residence have joined our School this academic year. They include: Paul </a:t>
            </a:r>
            <a:r>
              <a:rPr lang="en-US" sz="1100" dirty="0" err="1">
                <a:solidFill>
                  <a:srgbClr val="00B050"/>
                </a:solidFill>
                <a:latin typeface="Arial" pitchFamily="34" charset="0"/>
                <a:cs typeface="Arial" pitchFamily="34" charset="0"/>
              </a:rPr>
              <a:t>Tsaparis</a:t>
            </a:r>
            <a:r>
              <a:rPr lang="en-US" sz="1100" dirty="0">
                <a:solidFill>
                  <a:srgbClr val="00B050"/>
                </a:solidFill>
                <a:latin typeface="Arial" pitchFamily="34" charset="0"/>
                <a:cs typeface="Arial" pitchFamily="34" charset="0"/>
              </a:rPr>
              <a:t> (MBA '84), former president and CEO of Hewlett-Packard Canada and a member of the Dean's Advisory Board and York University's Board of Governors; Patricia Dillon, former Director, Employee Communications and Engagement with </a:t>
            </a:r>
            <a:r>
              <a:rPr lang="en-US" sz="1100" dirty="0" err="1">
                <a:solidFill>
                  <a:srgbClr val="00B050"/>
                </a:solidFill>
                <a:latin typeface="Arial" pitchFamily="34" charset="0"/>
                <a:cs typeface="Arial" pitchFamily="34" charset="0"/>
              </a:rPr>
              <a:t>Teck</a:t>
            </a:r>
            <a:r>
              <a:rPr lang="en-US" sz="1100" dirty="0">
                <a:solidFill>
                  <a:srgbClr val="00B050"/>
                </a:solidFill>
                <a:latin typeface="Arial" pitchFamily="34" charset="0"/>
                <a:cs typeface="Arial" pitchFamily="34" charset="0"/>
              </a:rPr>
              <a:t> Resources Limited; Susan Black (PhD '00), former Chief Human Resources Officer with Intact Financial Corporation and a member of York University's Board of Governors; and Bill White, a Partner at CBW Associates Management and Growth Consulting and Co-Chair of the Board of Advisors at the </a:t>
            </a:r>
            <a:r>
              <a:rPr lang="en-US" sz="1100" dirty="0" err="1">
                <a:solidFill>
                  <a:srgbClr val="00B050"/>
                </a:solidFill>
                <a:latin typeface="Arial" pitchFamily="34" charset="0"/>
                <a:cs typeface="Arial" pitchFamily="34" charset="0"/>
              </a:rPr>
              <a:t>Schulich</a:t>
            </a:r>
            <a:r>
              <a:rPr lang="en-US" sz="1100" dirty="0">
                <a:solidFill>
                  <a:srgbClr val="00B050"/>
                </a:solidFill>
                <a:latin typeface="Arial" pitchFamily="34" charset="0"/>
                <a:cs typeface="Arial" pitchFamily="34" charset="0"/>
              </a:rPr>
              <a:t> Centre of Excellence in Responsible Business.</a:t>
            </a:r>
          </a:p>
          <a:p>
            <a:pPr marL="171450" indent="-171450">
              <a:buFont typeface="Arial" pitchFamily="34" charset="0"/>
              <a:buChar char="−"/>
            </a:pPr>
            <a:r>
              <a:rPr lang="en-US" sz="1100" dirty="0">
                <a:solidFill>
                  <a:srgbClr val="00B050"/>
                </a:solidFill>
                <a:latin typeface="Arial" pitchFamily="34" charset="0"/>
                <a:cs typeface="Arial" pitchFamily="34" charset="0"/>
              </a:rPr>
              <a:t>Joel </a:t>
            </a:r>
            <a:r>
              <a:rPr lang="en-US" sz="1100" dirty="0" err="1">
                <a:solidFill>
                  <a:srgbClr val="00B050"/>
                </a:solidFill>
                <a:latin typeface="Arial" pitchFamily="34" charset="0"/>
                <a:cs typeface="Arial" pitchFamily="34" charset="0"/>
              </a:rPr>
              <a:t>Shalowitz</a:t>
            </a:r>
            <a:r>
              <a:rPr lang="en-US" sz="1100" dirty="0">
                <a:solidFill>
                  <a:srgbClr val="00B050"/>
                </a:solidFill>
                <a:latin typeface="Arial" pitchFamily="34" charset="0"/>
                <a:cs typeface="Arial" pitchFamily="34" charset="0"/>
              </a:rPr>
              <a:t>, a </a:t>
            </a:r>
            <a:r>
              <a:rPr lang="en-US" sz="1100" dirty="0" err="1">
                <a:solidFill>
                  <a:srgbClr val="00B050"/>
                </a:solidFill>
                <a:latin typeface="Arial" pitchFamily="34" charset="0"/>
                <a:cs typeface="Arial" pitchFamily="34" charset="0"/>
              </a:rPr>
              <a:t>Schulich</a:t>
            </a:r>
            <a:r>
              <a:rPr lang="en-US" sz="1100" dirty="0">
                <a:solidFill>
                  <a:srgbClr val="00B050"/>
                </a:solidFill>
                <a:latin typeface="Arial" pitchFamily="34" charset="0"/>
                <a:cs typeface="Arial" pitchFamily="34" charset="0"/>
              </a:rPr>
              <a:t> visiting professor and Director of the Health Industry Management program at the Kellogg School of Management, was recently named one of the top 100 health administration professors by MHA Guide, the largest online directory of healthcare administration-focused programs in the world.</a:t>
            </a:r>
          </a:p>
          <a:p>
            <a:pPr marL="171450" indent="-171450">
              <a:buFont typeface="Arial" pitchFamily="34" charset="0"/>
              <a:buChar char="−"/>
            </a:pPr>
            <a:r>
              <a:rPr lang="en-US" sz="1100" dirty="0">
                <a:solidFill>
                  <a:srgbClr val="00B050"/>
                </a:solidFill>
                <a:latin typeface="Arial" pitchFamily="34" charset="0"/>
                <a:cs typeface="Arial" pitchFamily="34" charset="0"/>
              </a:rPr>
              <a:t>Joyce </a:t>
            </a:r>
            <a:r>
              <a:rPr lang="en-US" sz="1100" dirty="0" err="1">
                <a:solidFill>
                  <a:srgbClr val="00B050"/>
                </a:solidFill>
                <a:latin typeface="Arial" pitchFamily="34" charset="0"/>
                <a:cs typeface="Arial" pitchFamily="34" charset="0"/>
              </a:rPr>
              <a:t>Zemans</a:t>
            </a:r>
            <a:r>
              <a:rPr lang="en-US" sz="1100" dirty="0">
                <a:solidFill>
                  <a:srgbClr val="00B050"/>
                </a:solidFill>
                <a:latin typeface="Arial" pitchFamily="34" charset="0"/>
                <a:cs typeface="Arial" pitchFamily="34" charset="0"/>
              </a:rPr>
              <a:t>, Professor Emeritus of Visual Arts and Director of </a:t>
            </a:r>
            <a:r>
              <a:rPr lang="en-US" sz="1100" dirty="0" err="1">
                <a:solidFill>
                  <a:srgbClr val="00B050"/>
                </a:solidFill>
                <a:latin typeface="Arial" pitchFamily="34" charset="0"/>
                <a:cs typeface="Arial" pitchFamily="34" charset="0"/>
              </a:rPr>
              <a:t>Schulich's</a:t>
            </a:r>
            <a:r>
              <a:rPr lang="en-US" sz="1100" dirty="0">
                <a:solidFill>
                  <a:srgbClr val="00B050"/>
                </a:solidFill>
                <a:latin typeface="Arial" pitchFamily="34" charset="0"/>
                <a:cs typeface="Arial" pitchFamily="34" charset="0"/>
              </a:rPr>
              <a:t> Arts &amp; Media Administration Program received an honorary degree from Concordia University in June.</a:t>
            </a:r>
          </a:p>
          <a:p>
            <a:pPr marL="171450" indent="-171450">
              <a:buFont typeface="Arial" pitchFamily="34" charset="0"/>
              <a:buChar char="−"/>
            </a:pPr>
            <a:r>
              <a:rPr lang="en-US" sz="1100" dirty="0" err="1">
                <a:solidFill>
                  <a:srgbClr val="00B050"/>
                </a:solidFill>
                <a:latin typeface="Arial" pitchFamily="34" charset="0"/>
                <a:cs typeface="Arial" pitchFamily="34" charset="0"/>
              </a:rPr>
              <a:t>Ambrus</a:t>
            </a:r>
            <a:r>
              <a:rPr lang="en-US" sz="1100" dirty="0">
                <a:solidFill>
                  <a:srgbClr val="00B050"/>
                </a:solidFill>
                <a:latin typeface="Arial" pitchFamily="34" charset="0"/>
                <a:cs typeface="Arial" pitchFamily="34" charset="0"/>
              </a:rPr>
              <a:t> </a:t>
            </a:r>
            <a:r>
              <a:rPr lang="en-US" sz="1100" dirty="0" err="1">
                <a:solidFill>
                  <a:srgbClr val="00B050"/>
                </a:solidFill>
                <a:latin typeface="Arial" pitchFamily="34" charset="0"/>
                <a:cs typeface="Arial" pitchFamily="34" charset="0"/>
              </a:rPr>
              <a:t>Kecskés</a:t>
            </a:r>
            <a:r>
              <a:rPr lang="en-US" sz="1100" dirty="0">
                <a:solidFill>
                  <a:srgbClr val="00B050"/>
                </a:solidFill>
                <a:latin typeface="Arial" pitchFamily="34" charset="0"/>
                <a:cs typeface="Arial" pitchFamily="34" charset="0"/>
              </a:rPr>
              <a:t>, Assistant Professor in Finance, won the Larry Lang Corporate Finance Best Paper Award from the European Financial Management Association (EFMA).</a:t>
            </a:r>
          </a:p>
          <a:p>
            <a:pPr marL="171450" indent="-171450">
              <a:buFont typeface="Arial" pitchFamily="34" charset="0"/>
              <a:buChar char="−"/>
            </a:pPr>
            <a:r>
              <a:rPr lang="en-US" sz="1100" dirty="0">
                <a:solidFill>
                  <a:srgbClr val="00B050"/>
                </a:solidFill>
                <a:latin typeface="Arial" pitchFamily="34" charset="0"/>
                <a:cs typeface="Arial" pitchFamily="34" charset="0"/>
              </a:rPr>
              <a:t>Elizabeth Farrell, Adjunct Professor of Accounting, was recently named a Fellow by the Institute of Chartered Accountants of Ontario.</a:t>
            </a:r>
          </a:p>
          <a:p>
            <a:pPr marL="171450" indent="-171450">
              <a:buFont typeface="Arial" pitchFamily="34" charset="0"/>
              <a:buChar char="−"/>
            </a:pPr>
            <a:r>
              <a:rPr lang="en-US" sz="1100" dirty="0">
                <a:solidFill>
                  <a:srgbClr val="FF0000"/>
                </a:solidFill>
                <a:latin typeface="Arial" pitchFamily="34" charset="0"/>
                <a:cs typeface="Arial" pitchFamily="34" charset="0"/>
              </a:rPr>
              <a:t>PhD graduate Kevin </a:t>
            </a:r>
            <a:r>
              <a:rPr lang="en-US" sz="1100" dirty="0" err="1">
                <a:solidFill>
                  <a:srgbClr val="FF0000"/>
                </a:solidFill>
                <a:latin typeface="Arial" pitchFamily="34" charset="0"/>
                <a:cs typeface="Arial" pitchFamily="34" charset="0"/>
              </a:rPr>
              <a:t>McKague</a:t>
            </a:r>
            <a:r>
              <a:rPr lang="en-US" sz="1100" dirty="0">
                <a:solidFill>
                  <a:srgbClr val="FF0000"/>
                </a:solidFill>
                <a:latin typeface="Arial" pitchFamily="34" charset="0"/>
                <a:cs typeface="Arial" pitchFamily="34" charset="0"/>
              </a:rPr>
              <a:t> was awarded the prestigious Governor General's Academic Gold Medal Award given to a graduate student for outstanding achievement across a broad range of academic criteria. </a:t>
            </a:r>
          </a:p>
          <a:p>
            <a:pPr marL="171450" indent="-171450">
              <a:buFont typeface="Arial" pitchFamily="34" charset="0"/>
              <a:buChar char="−"/>
            </a:pPr>
            <a:r>
              <a:rPr lang="en-US" sz="1100" dirty="0" err="1">
                <a:solidFill>
                  <a:srgbClr val="FF0000"/>
                </a:solidFill>
                <a:latin typeface="Arial" pitchFamily="34" charset="0"/>
                <a:cs typeface="Arial" pitchFamily="34" charset="0"/>
              </a:rPr>
              <a:t>Schulich</a:t>
            </a:r>
            <a:r>
              <a:rPr lang="en-US" sz="1100" dirty="0">
                <a:solidFill>
                  <a:srgbClr val="FF0000"/>
                </a:solidFill>
                <a:latin typeface="Arial" pitchFamily="34" charset="0"/>
                <a:cs typeface="Arial" pitchFamily="34" charset="0"/>
              </a:rPr>
              <a:t> sent a team of 48 BBA and </a:t>
            </a:r>
            <a:r>
              <a:rPr lang="en-US" sz="1100" dirty="0" err="1">
                <a:solidFill>
                  <a:srgbClr val="FF0000"/>
                </a:solidFill>
                <a:latin typeface="Arial" pitchFamily="34" charset="0"/>
                <a:cs typeface="Arial" pitchFamily="34" charset="0"/>
              </a:rPr>
              <a:t>iBBA</a:t>
            </a:r>
            <a:r>
              <a:rPr lang="en-US" sz="1100" dirty="0">
                <a:solidFill>
                  <a:srgbClr val="FF0000"/>
                </a:solidFill>
                <a:latin typeface="Arial" pitchFamily="34" charset="0"/>
                <a:cs typeface="Arial" pitchFamily="34" charset="0"/>
              </a:rPr>
              <a:t> students to the 2013 </a:t>
            </a:r>
            <a:r>
              <a:rPr lang="en-US" sz="1100" dirty="0" err="1">
                <a:solidFill>
                  <a:srgbClr val="FF0000"/>
                </a:solidFill>
                <a:latin typeface="Arial" pitchFamily="34" charset="0"/>
                <a:cs typeface="Arial" pitchFamily="34" charset="0"/>
              </a:rPr>
              <a:t>Jeux</a:t>
            </a:r>
            <a:r>
              <a:rPr lang="en-US" sz="1100" dirty="0">
                <a:solidFill>
                  <a:srgbClr val="FF0000"/>
                </a:solidFill>
                <a:latin typeface="Arial" pitchFamily="34" charset="0"/>
                <a:cs typeface="Arial" pitchFamily="34" charset="0"/>
              </a:rPr>
              <a:t> de Commerce (JDC), at Dalhousie University. They won the Best Speaker of the Competition Award, placed first overall in the Debate category, second in the Accounting category, and third in the Management Information Systems category. </a:t>
            </a:r>
          </a:p>
          <a:p>
            <a:pPr marL="171450" indent="-171450">
              <a:buFont typeface="Arial" pitchFamily="34" charset="0"/>
              <a:buChar char="−"/>
            </a:pPr>
            <a:r>
              <a:rPr lang="en-US" sz="1100" dirty="0">
                <a:solidFill>
                  <a:srgbClr val="FF0000"/>
                </a:solidFill>
                <a:latin typeface="Arial" pitchFamily="34" charset="0"/>
                <a:cs typeface="Arial" pitchFamily="34" charset="0"/>
              </a:rPr>
              <a:t>A team of </a:t>
            </a:r>
            <a:r>
              <a:rPr lang="en-US" sz="1100" dirty="0" err="1">
                <a:solidFill>
                  <a:srgbClr val="FF0000"/>
                </a:solidFill>
                <a:latin typeface="Arial" pitchFamily="34" charset="0"/>
                <a:cs typeface="Arial" pitchFamily="34" charset="0"/>
              </a:rPr>
              <a:t>Schulich</a:t>
            </a:r>
            <a:r>
              <a:rPr lang="en-US" sz="1100" dirty="0">
                <a:solidFill>
                  <a:srgbClr val="FF0000"/>
                </a:solidFill>
                <a:latin typeface="Arial" pitchFamily="34" charset="0"/>
                <a:cs typeface="Arial" pitchFamily="34" charset="0"/>
              </a:rPr>
              <a:t> MBA students beat 21 teams from graduate business schools across Canada to win the 2013 MBA Games. It was the fourth time in the last ten years that </a:t>
            </a:r>
            <a:r>
              <a:rPr lang="en-US" sz="1100" dirty="0" err="1">
                <a:solidFill>
                  <a:srgbClr val="FF0000"/>
                </a:solidFill>
                <a:latin typeface="Arial" pitchFamily="34" charset="0"/>
                <a:cs typeface="Arial" pitchFamily="34" charset="0"/>
              </a:rPr>
              <a:t>Schulich</a:t>
            </a:r>
            <a:r>
              <a:rPr lang="en-US" sz="1100" dirty="0">
                <a:solidFill>
                  <a:srgbClr val="FF0000"/>
                </a:solidFill>
                <a:latin typeface="Arial" pitchFamily="34" charset="0"/>
                <a:cs typeface="Arial" pitchFamily="34" charset="0"/>
              </a:rPr>
              <a:t> captured the prestigious Queen’s Cup. </a:t>
            </a:r>
          </a:p>
          <a:p>
            <a:pPr marL="171450" indent="-171450">
              <a:buFont typeface="Arial" pitchFamily="34" charset="0"/>
              <a:buChar char="−"/>
            </a:pPr>
            <a:endParaRPr lang="en-US" sz="1100" dirty="0">
              <a:solidFill>
                <a:srgbClr val="FF0000"/>
              </a:solidFill>
              <a:latin typeface="Arial" pitchFamily="34" charset="0"/>
              <a:cs typeface="Arial" pitchFamily="34" charset="0"/>
            </a:endParaRPr>
          </a:p>
        </p:txBody>
      </p:sp>
      <p:sp>
        <p:nvSpPr>
          <p:cNvPr id="17" name="TextBox 16"/>
          <p:cNvSpPr txBox="1"/>
          <p:nvPr/>
        </p:nvSpPr>
        <p:spPr>
          <a:xfrm>
            <a:off x="514350" y="1531229"/>
            <a:ext cx="609600" cy="754053"/>
          </a:xfrm>
          <a:prstGeom prst="rect">
            <a:avLst/>
          </a:prstGeom>
          <a:noFill/>
        </p:spPr>
        <p:txBody>
          <a:bodyPr wrap="square" rtlCol="0">
            <a:spAutoFit/>
          </a:bodyPr>
          <a:lstStyle/>
          <a:p>
            <a:r>
              <a:rPr lang="en-US" sz="1100" dirty="0">
                <a:solidFill>
                  <a:prstClr val="black"/>
                </a:solidFill>
                <a:latin typeface="Arial" pitchFamily="34" charset="0"/>
                <a:cs typeface="Arial" pitchFamily="34" charset="0"/>
              </a:rPr>
              <a:t>2013</a:t>
            </a:r>
          </a:p>
          <a:p>
            <a:endParaRPr lang="en-US" sz="800" dirty="0">
              <a:solidFill>
                <a:prstClr val="black"/>
              </a:solidFill>
              <a:latin typeface="Arial" pitchFamily="34" charset="0"/>
              <a:cs typeface="Arial" pitchFamily="34" charset="0"/>
            </a:endParaRPr>
          </a:p>
          <a:p>
            <a:endParaRPr lang="en-US" sz="800" dirty="0">
              <a:solidFill>
                <a:prstClr val="black"/>
              </a:solidFill>
              <a:latin typeface="Arial" pitchFamily="34" charset="0"/>
              <a:cs typeface="Arial" pitchFamily="34" charset="0"/>
            </a:endParaRPr>
          </a:p>
          <a:p>
            <a:endParaRPr lang="en-US" sz="800" dirty="0">
              <a:solidFill>
                <a:prstClr val="black"/>
              </a:solidFill>
              <a:latin typeface="Arial" pitchFamily="34" charset="0"/>
              <a:cs typeface="Arial" pitchFamily="34" charset="0"/>
            </a:endParaRPr>
          </a:p>
          <a:p>
            <a:endParaRPr lang="en-US" sz="800" dirty="0">
              <a:solidFill>
                <a:prstClr val="black"/>
              </a:solidFill>
              <a:latin typeface="Arial" pitchFamily="34" charset="0"/>
              <a:cs typeface="Arial" pitchFamily="34" charset="0"/>
            </a:endParaRPr>
          </a:p>
        </p:txBody>
      </p:sp>
      <p:sp>
        <p:nvSpPr>
          <p:cNvPr id="16" name="Slide Number Placeholder 6"/>
          <p:cNvSpPr>
            <a:spLocks noGrp="1"/>
          </p:cNvSpPr>
          <p:nvPr>
            <p:ph type="sldNum" sz="quarter" idx="12"/>
          </p:nvPr>
        </p:nvSpPr>
        <p:spPr>
          <a:xfrm>
            <a:off x="6886575" y="6029325"/>
            <a:ext cx="1905000" cy="457200"/>
          </a:xfrm>
        </p:spPr>
        <p:txBody>
          <a:bodyPr/>
          <a:lstStyle/>
          <a:p>
            <a:pPr>
              <a:defRPr/>
            </a:pPr>
            <a:fld id="{04047C44-FD25-4A14-B21D-F3EAB8BC95D3}" type="slidenum">
              <a:rPr lang="en-US" smtClean="0">
                <a:solidFill>
                  <a:srgbClr val="808080"/>
                </a:solidFill>
              </a:rPr>
              <a:pPr>
                <a:defRPr/>
              </a:pPr>
              <a:t>27</a:t>
            </a:fld>
            <a:endParaRPr lang="en-US" dirty="0">
              <a:solidFill>
                <a:srgbClr val="808080"/>
              </a:solidFill>
            </a:endParaRPr>
          </a:p>
        </p:txBody>
      </p:sp>
      <p:sp>
        <p:nvSpPr>
          <p:cNvPr id="20" name="Rectangle 3"/>
          <p:cNvSpPr>
            <a:spLocks noChangeArrowheads="1"/>
          </p:cNvSpPr>
          <p:nvPr/>
        </p:nvSpPr>
        <p:spPr bwMode="auto">
          <a:xfrm>
            <a:off x="20638" y="38100"/>
            <a:ext cx="7218362" cy="11906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fontAlgn="base">
              <a:spcBef>
                <a:spcPct val="0%"/>
              </a:spcBef>
              <a:spcAft>
                <a:spcPct val="0%"/>
              </a:spcAft>
            </a:pPr>
            <a:r>
              <a:rPr lang="en-US" sz="3200" b="1" dirty="0">
                <a:solidFill>
                  <a:srgbClr val="996633"/>
                </a:solidFill>
                <a:latin typeface="Arial Bold" charset="0"/>
              </a:rPr>
              <a:t>STRATEGIC RESPONSES</a:t>
            </a:r>
            <a:endParaRPr lang="en-US" sz="3200" dirty="0">
              <a:solidFill>
                <a:prstClr val="black"/>
              </a:solidFill>
              <a:latin typeface="Times" pitchFamily="18" charset="0"/>
            </a:endParaRPr>
          </a:p>
          <a:p>
            <a:pPr fontAlgn="base">
              <a:spcBef>
                <a:spcPct val="0%"/>
              </a:spcBef>
              <a:spcAft>
                <a:spcPct val="0%"/>
              </a:spcAft>
            </a:pPr>
            <a:endParaRPr lang="en-US" sz="2000" dirty="0">
              <a:solidFill>
                <a:srgbClr val="996633"/>
              </a:solidFill>
              <a:latin typeface="Arial Bold" charset="0"/>
            </a:endParaRPr>
          </a:p>
          <a:p>
            <a:pPr fontAlgn="base">
              <a:spcBef>
                <a:spcPct val="0%"/>
              </a:spcBef>
              <a:spcAft>
                <a:spcPct val="0%"/>
              </a:spcAft>
            </a:pPr>
            <a:r>
              <a:rPr lang="en-US" sz="2000" dirty="0">
                <a:solidFill>
                  <a:srgbClr val="996633"/>
                </a:solidFill>
                <a:latin typeface="Arial Bold" charset="0"/>
              </a:rPr>
              <a:t>Innovations &amp; Recognition</a:t>
            </a:r>
          </a:p>
        </p:txBody>
      </p:sp>
    </p:spTree>
    <p:extLst>
      <p:ext uri="{BB962C8B-B14F-4D97-AF65-F5344CB8AC3E}">
        <p14:creationId xmlns:p14="http://schemas.microsoft.com/office/powerpoint/2010/main" val="3296215068"/>
      </p:ext>
    </p:extLst>
  </p:cSld>
  <p:clrMapOvr>
    <a:masterClrMapping/>
  </p:clrMapOvr>
</p:sld>
</file>

<file path=ppt/slides/slide28.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22375"/>
            <a:ext cx="9144000" cy="563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79.565%" b="82.18%"/>
          <a:stretch/>
        </p:blipFill>
        <p:spPr bwMode="auto">
          <a:xfrm>
            <a:off x="7276698" y="0"/>
            <a:ext cx="1868889"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sp>
        <p:nvSpPr>
          <p:cNvPr id="6" name="Rectangle 3"/>
          <p:cNvSpPr>
            <a:spLocks noChangeArrowheads="1"/>
          </p:cNvSpPr>
          <p:nvPr/>
        </p:nvSpPr>
        <p:spPr bwMode="auto">
          <a:xfrm>
            <a:off x="1219200" y="990600"/>
            <a:ext cx="7045325"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533400" indent="-533400"/>
            <a:r>
              <a:rPr lang="en-US" sz="2000" b="1" dirty="0">
                <a:solidFill>
                  <a:srgbClr val="996633"/>
                </a:solidFill>
                <a:latin typeface="Arial Black" pitchFamily="34" charset="0"/>
              </a:rPr>
              <a:t>	</a:t>
            </a:r>
            <a:endParaRPr lang="en-US" sz="1600" b="1" dirty="0">
              <a:solidFill>
                <a:prstClr val="black"/>
              </a:solidFill>
              <a:latin typeface="Arial Black" pitchFamily="34" charset="0"/>
            </a:endParaRPr>
          </a:p>
        </p:txBody>
      </p:sp>
      <p:sp>
        <p:nvSpPr>
          <p:cNvPr id="13" name="TextBox 12"/>
          <p:cNvSpPr txBox="1"/>
          <p:nvPr/>
        </p:nvSpPr>
        <p:spPr>
          <a:xfrm>
            <a:off x="514350" y="1531229"/>
            <a:ext cx="609600" cy="754053"/>
          </a:xfrm>
          <a:prstGeom prst="rect">
            <a:avLst/>
          </a:prstGeom>
          <a:noFill/>
        </p:spPr>
        <p:txBody>
          <a:bodyPr wrap="square" rtlCol="0">
            <a:spAutoFit/>
          </a:bodyPr>
          <a:lstStyle/>
          <a:p>
            <a:r>
              <a:rPr lang="en-US" sz="1100" dirty="0">
                <a:solidFill>
                  <a:prstClr val="black"/>
                </a:solidFill>
                <a:latin typeface="Arial" pitchFamily="34" charset="0"/>
                <a:cs typeface="Arial" pitchFamily="34" charset="0"/>
              </a:rPr>
              <a:t>2013</a:t>
            </a:r>
          </a:p>
          <a:p>
            <a:endParaRPr lang="en-US" sz="800" dirty="0">
              <a:solidFill>
                <a:prstClr val="black"/>
              </a:solidFill>
              <a:latin typeface="Arial" pitchFamily="34" charset="0"/>
              <a:cs typeface="Arial" pitchFamily="34" charset="0"/>
            </a:endParaRPr>
          </a:p>
          <a:p>
            <a:endParaRPr lang="en-US" sz="800" dirty="0">
              <a:solidFill>
                <a:prstClr val="black"/>
              </a:solidFill>
              <a:latin typeface="Arial" pitchFamily="34" charset="0"/>
              <a:cs typeface="Arial" pitchFamily="34" charset="0"/>
            </a:endParaRPr>
          </a:p>
          <a:p>
            <a:endParaRPr lang="en-US" sz="800" dirty="0">
              <a:solidFill>
                <a:prstClr val="black"/>
              </a:solidFill>
              <a:latin typeface="Arial" pitchFamily="34" charset="0"/>
              <a:cs typeface="Arial" pitchFamily="34" charset="0"/>
            </a:endParaRPr>
          </a:p>
          <a:p>
            <a:endParaRPr lang="en-US" sz="800" dirty="0">
              <a:solidFill>
                <a:prstClr val="black"/>
              </a:solidFill>
              <a:latin typeface="Arial" pitchFamily="34" charset="0"/>
              <a:cs typeface="Arial" pitchFamily="34" charset="0"/>
            </a:endParaRPr>
          </a:p>
        </p:txBody>
      </p:sp>
      <p:grpSp>
        <p:nvGrpSpPr>
          <p:cNvPr id="19" name="Group 18"/>
          <p:cNvGrpSpPr/>
          <p:nvPr/>
        </p:nvGrpSpPr>
        <p:grpSpPr>
          <a:xfrm>
            <a:off x="228600" y="6248400"/>
            <a:ext cx="8686800" cy="400110"/>
            <a:chOff x="228600" y="6248400"/>
            <a:chExt cx="8686800" cy="400110"/>
          </a:xfrm>
        </p:grpSpPr>
        <p:sp>
          <p:nvSpPr>
            <p:cNvPr id="20" name="TextBox 19"/>
            <p:cNvSpPr txBox="1"/>
            <p:nvPr/>
          </p:nvSpPr>
          <p:spPr>
            <a:xfrm>
              <a:off x="228600" y="6248400"/>
              <a:ext cx="8686800" cy="400110"/>
            </a:xfrm>
            <a:prstGeom prst="rect">
              <a:avLst/>
            </a:prstGeom>
            <a:noFill/>
          </p:spPr>
          <p:txBody>
            <a:bodyPr wrap="square" rtlCol="0">
              <a:spAutoFit/>
            </a:bodyPr>
            <a:lstStyle/>
            <a:p>
              <a:pPr>
                <a:lnSpc>
                  <a:spcPts val="1200"/>
                </a:lnSpc>
              </a:pPr>
              <a:r>
                <a:rPr lang="en-US" sz="900" b="1" dirty="0">
                  <a:solidFill>
                    <a:prstClr val="black"/>
                  </a:solidFill>
                  <a:latin typeface="Arial" pitchFamily="34" charset="0"/>
                  <a:cs typeface="Arial" pitchFamily="34" charset="0"/>
                </a:rPr>
                <a:t>LEGEND</a:t>
              </a:r>
            </a:p>
            <a:p>
              <a:pPr>
                <a:lnSpc>
                  <a:spcPts val="1200"/>
                </a:lnSpc>
              </a:pPr>
              <a:r>
                <a:rPr lang="en-US" sz="900" b="1" dirty="0">
                  <a:solidFill>
                    <a:srgbClr val="132AD3"/>
                  </a:solidFill>
                  <a:latin typeface="Arial" pitchFamily="34" charset="0"/>
                  <a:cs typeface="Arial" pitchFamily="34" charset="0"/>
                </a:rPr>
                <a:t>Chairs/Professorships</a:t>
              </a:r>
              <a:r>
                <a:rPr lang="en-US" sz="900" b="1" dirty="0">
                  <a:solidFill>
                    <a:prstClr val="black"/>
                  </a:solidFill>
                  <a:latin typeface="Arial" pitchFamily="34" charset="0"/>
                  <a:cs typeface="Arial" pitchFamily="34" charset="0"/>
                </a:rPr>
                <a:t>	</a:t>
              </a:r>
              <a:r>
                <a:rPr lang="en-US" sz="900" b="1" dirty="0">
                  <a:solidFill>
                    <a:srgbClr val="00B050"/>
                  </a:solidFill>
                  <a:latin typeface="Arial" pitchFamily="34" charset="0"/>
                  <a:cs typeface="Arial" pitchFamily="34" charset="0"/>
                </a:rPr>
                <a:t>Faculty Achievement</a:t>
              </a:r>
              <a:r>
                <a:rPr lang="en-US" sz="900" b="1" dirty="0">
                  <a:solidFill>
                    <a:prstClr val="black"/>
                  </a:solidFill>
                  <a:latin typeface="Arial" pitchFamily="34" charset="0"/>
                  <a:cs typeface="Arial" pitchFamily="34" charset="0"/>
                </a:rPr>
                <a:t>	</a:t>
              </a:r>
              <a:r>
                <a:rPr lang="en-US" sz="900" b="1" dirty="0">
                  <a:solidFill>
                    <a:srgbClr val="FF0000"/>
                  </a:solidFill>
                  <a:latin typeface="Arial" pitchFamily="34" charset="0"/>
                  <a:cs typeface="Arial" pitchFamily="34" charset="0"/>
                </a:rPr>
                <a:t>Student Achievement</a:t>
              </a:r>
              <a:r>
                <a:rPr lang="en-US" sz="900" b="1" dirty="0">
                  <a:solidFill>
                    <a:prstClr val="black"/>
                  </a:solidFill>
                  <a:latin typeface="Arial" pitchFamily="34" charset="0"/>
                  <a:cs typeface="Arial" pitchFamily="34" charset="0"/>
                </a:rPr>
                <a:t>	</a:t>
              </a:r>
              <a:r>
                <a:rPr lang="en-US" sz="900" b="1" dirty="0">
                  <a:solidFill>
                    <a:srgbClr val="F79646">
                      <a:lumMod val="75%"/>
                    </a:srgbClr>
                  </a:solidFill>
                  <a:latin typeface="Arial" pitchFamily="34" charset="0"/>
                  <a:cs typeface="Arial" pitchFamily="34" charset="0"/>
                </a:rPr>
                <a:t>Alumni Achievement </a:t>
              </a:r>
              <a:r>
                <a:rPr lang="en-US" sz="900" b="1" dirty="0">
                  <a:solidFill>
                    <a:prstClr val="black"/>
                  </a:solidFill>
                  <a:latin typeface="Arial" pitchFamily="34" charset="0"/>
                  <a:cs typeface="Arial" pitchFamily="34" charset="0"/>
                </a:rPr>
                <a:t>	Initiatives</a:t>
              </a:r>
            </a:p>
          </p:txBody>
        </p:sp>
        <p:sp>
          <p:nvSpPr>
            <p:cNvPr id="21" name="Rectangle 20"/>
            <p:cNvSpPr/>
            <p:nvPr/>
          </p:nvSpPr>
          <p:spPr>
            <a:xfrm>
              <a:off x="1619450" y="6469075"/>
              <a:ext cx="115491" cy="100028"/>
            </a:xfrm>
            <a:prstGeom prst="rect">
              <a:avLst/>
            </a:prstGeom>
            <a:solidFill>
              <a:srgbClr val="132AD3"/>
            </a:solidFill>
            <a:ln>
              <a:solidFill>
                <a:srgbClr val="132AD3"/>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3362425" y="6469075"/>
              <a:ext cx="115491" cy="100028"/>
            </a:xfrm>
            <a:prstGeom prst="rect">
              <a:avLst/>
            </a:prstGeom>
            <a:solidFill>
              <a:srgbClr val="00B050"/>
            </a:solidFill>
            <a:ln>
              <a:solidFill>
                <a:srgbClr val="00B05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p:nvSpPr>
          <p:spPr>
            <a:xfrm>
              <a:off x="5227748" y="6469075"/>
              <a:ext cx="115491" cy="100028"/>
            </a:xfrm>
            <a:prstGeom prst="rect">
              <a:avLst/>
            </a:prstGeom>
            <a:solidFill>
              <a:srgbClr val="FF0000"/>
            </a:solidFill>
            <a:ln>
              <a:solidFill>
                <a:srgbClr val="FF000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Rectangle 23"/>
            <p:cNvSpPr/>
            <p:nvPr/>
          </p:nvSpPr>
          <p:spPr>
            <a:xfrm>
              <a:off x="7020025" y="6469075"/>
              <a:ext cx="115491" cy="100028"/>
            </a:xfrm>
            <a:prstGeom prst="rect">
              <a:avLst/>
            </a:prstGeom>
            <a:solidFill>
              <a:schemeClr val="accent6">
                <a:lumMod val="75%"/>
              </a:schemeClr>
            </a:solidFill>
            <a:ln>
              <a:solidFill>
                <a:schemeClr val="accent6">
                  <a:lumMod val="75%"/>
                </a:schemeClr>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Rectangle 24"/>
            <p:cNvSpPr/>
            <p:nvPr/>
          </p:nvSpPr>
          <p:spPr>
            <a:xfrm>
              <a:off x="8222365" y="6469075"/>
              <a:ext cx="115491" cy="100028"/>
            </a:xfrm>
            <a:prstGeom prst="rect">
              <a:avLst/>
            </a:prstGeom>
            <a:solidFill>
              <a:schemeClr val="tx1"/>
            </a:solidFill>
            <a:ln>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7" name="Rectangle 6"/>
          <p:cNvSpPr/>
          <p:nvPr/>
        </p:nvSpPr>
        <p:spPr>
          <a:xfrm>
            <a:off x="1006823" y="1531229"/>
            <a:ext cx="7130355" cy="5170646"/>
          </a:xfrm>
          <a:prstGeom prst="rect">
            <a:avLst/>
          </a:prstGeom>
        </p:spPr>
        <p:txBody>
          <a:bodyPr wrap="square">
            <a:spAutoFit/>
          </a:bodyPr>
          <a:lstStyle/>
          <a:p>
            <a:pPr marL="171450" indent="-171450">
              <a:buFont typeface="Arial" pitchFamily="34" charset="0"/>
              <a:buChar char="−"/>
            </a:pPr>
            <a:r>
              <a:rPr lang="en-US" sz="1100" dirty="0">
                <a:solidFill>
                  <a:srgbClr val="FF0000"/>
                </a:solidFill>
                <a:latin typeface="Arial" pitchFamily="34" charset="0"/>
                <a:cs typeface="Arial" pitchFamily="34" charset="0"/>
              </a:rPr>
              <a:t>A </a:t>
            </a:r>
            <a:r>
              <a:rPr lang="en-US" sz="1100" dirty="0" err="1">
                <a:solidFill>
                  <a:srgbClr val="FF0000"/>
                </a:solidFill>
                <a:latin typeface="Arial" pitchFamily="34" charset="0"/>
                <a:cs typeface="Arial" pitchFamily="34" charset="0"/>
              </a:rPr>
              <a:t>Schulich</a:t>
            </a:r>
            <a:r>
              <a:rPr lang="en-US" sz="1100" dirty="0">
                <a:solidFill>
                  <a:srgbClr val="FF0000"/>
                </a:solidFill>
                <a:latin typeface="Arial" pitchFamily="34" charset="0"/>
                <a:cs typeface="Arial" pitchFamily="34" charset="0"/>
              </a:rPr>
              <a:t> team of 4 students placed second overall at the annual </a:t>
            </a:r>
            <a:r>
              <a:rPr lang="en-US" sz="1100" dirty="0" err="1">
                <a:solidFill>
                  <a:srgbClr val="FF0000"/>
                </a:solidFill>
                <a:latin typeface="Arial" pitchFamily="34" charset="0"/>
                <a:cs typeface="Arial" pitchFamily="34" charset="0"/>
              </a:rPr>
              <a:t>Rotman</a:t>
            </a:r>
            <a:r>
              <a:rPr lang="en-US" sz="1100" dirty="0">
                <a:solidFill>
                  <a:srgbClr val="FF0000"/>
                </a:solidFill>
                <a:latin typeface="Arial" pitchFamily="34" charset="0"/>
                <a:cs typeface="Arial" pitchFamily="34" charset="0"/>
              </a:rPr>
              <a:t>/Net Impact CSR Case Competition. It is the third consecutive year that </a:t>
            </a:r>
            <a:r>
              <a:rPr lang="en-US" sz="1100" dirty="0" err="1">
                <a:solidFill>
                  <a:srgbClr val="FF0000"/>
                </a:solidFill>
                <a:latin typeface="Arial" pitchFamily="34" charset="0"/>
                <a:cs typeface="Arial" pitchFamily="34" charset="0"/>
              </a:rPr>
              <a:t>Schulich</a:t>
            </a:r>
            <a:r>
              <a:rPr lang="en-US" sz="1100" dirty="0">
                <a:solidFill>
                  <a:srgbClr val="FF0000"/>
                </a:solidFill>
                <a:latin typeface="Arial" pitchFamily="34" charset="0"/>
                <a:cs typeface="Arial" pitchFamily="34" charset="0"/>
              </a:rPr>
              <a:t> has placed among the top three at this competition.</a:t>
            </a:r>
          </a:p>
          <a:p>
            <a:pPr marL="171450" indent="-171450">
              <a:buFont typeface="Arial" pitchFamily="34" charset="0"/>
              <a:buChar char="−"/>
            </a:pPr>
            <a:r>
              <a:rPr lang="en-US" sz="1100" dirty="0">
                <a:solidFill>
                  <a:srgbClr val="FF0000"/>
                </a:solidFill>
                <a:latin typeface="Arial" pitchFamily="34" charset="0"/>
                <a:cs typeface="Arial" pitchFamily="34" charset="0"/>
              </a:rPr>
              <a:t>A </a:t>
            </a:r>
            <a:r>
              <a:rPr lang="en-US" sz="1100" dirty="0" err="1">
                <a:solidFill>
                  <a:srgbClr val="FF0000"/>
                </a:solidFill>
                <a:latin typeface="Arial" pitchFamily="34" charset="0"/>
                <a:cs typeface="Arial" pitchFamily="34" charset="0"/>
              </a:rPr>
              <a:t>Schulich</a:t>
            </a:r>
            <a:r>
              <a:rPr lang="en-US" sz="1100" dirty="0">
                <a:solidFill>
                  <a:srgbClr val="FF0000"/>
                </a:solidFill>
                <a:latin typeface="Arial" pitchFamily="34" charset="0"/>
                <a:cs typeface="Arial" pitchFamily="34" charset="0"/>
              </a:rPr>
              <a:t> team was one of three finalists in the Pioneer Employer Challenge held by the Hitachi Foundation and Net Impact International. </a:t>
            </a:r>
          </a:p>
          <a:p>
            <a:pPr marL="171450" indent="-171450">
              <a:buFont typeface="Arial" pitchFamily="34" charset="0"/>
              <a:buChar char="−"/>
            </a:pPr>
            <a:r>
              <a:rPr lang="en-US" sz="1100" dirty="0">
                <a:solidFill>
                  <a:srgbClr val="FF0000"/>
                </a:solidFill>
                <a:latin typeface="Arial" pitchFamily="34" charset="0"/>
                <a:cs typeface="Arial" pitchFamily="34" charset="0"/>
              </a:rPr>
              <a:t>MBA student Christina </a:t>
            </a:r>
            <a:r>
              <a:rPr lang="en-US" sz="1100" dirty="0" err="1">
                <a:solidFill>
                  <a:srgbClr val="FF0000"/>
                </a:solidFill>
                <a:latin typeface="Arial" pitchFamily="34" charset="0"/>
                <a:cs typeface="Arial" pitchFamily="34" charset="0"/>
              </a:rPr>
              <a:t>Giannone</a:t>
            </a:r>
            <a:r>
              <a:rPr lang="en-US" sz="1100" dirty="0">
                <a:solidFill>
                  <a:srgbClr val="FF0000"/>
                </a:solidFill>
                <a:latin typeface="Arial" pitchFamily="34" charset="0"/>
                <a:cs typeface="Arial" pitchFamily="34" charset="0"/>
              </a:rPr>
              <a:t> was part of a Canadian team that won </a:t>
            </a:r>
            <a:r>
              <a:rPr lang="en-US" sz="1100" dirty="0" err="1">
                <a:solidFill>
                  <a:srgbClr val="FF0000"/>
                </a:solidFill>
                <a:latin typeface="Arial" pitchFamily="34" charset="0"/>
                <a:cs typeface="Arial" pitchFamily="34" charset="0"/>
              </a:rPr>
              <a:t>honourable</a:t>
            </a:r>
            <a:r>
              <a:rPr lang="en-US" sz="1100" dirty="0">
                <a:solidFill>
                  <a:srgbClr val="FF0000"/>
                </a:solidFill>
                <a:latin typeface="Arial" pitchFamily="34" charset="0"/>
                <a:cs typeface="Arial" pitchFamily="34" charset="0"/>
              </a:rPr>
              <a:t> mention in a prestigious North American urban design competition, the  ULI/Gerald D. Hines Student Urban Design Competition. </a:t>
            </a:r>
          </a:p>
          <a:p>
            <a:pPr marL="171450" indent="-171450">
              <a:buFont typeface="Arial" pitchFamily="34" charset="0"/>
              <a:buChar char="−"/>
            </a:pPr>
            <a:r>
              <a:rPr lang="en-US" sz="1100" dirty="0">
                <a:solidFill>
                  <a:srgbClr val="FF0000"/>
                </a:solidFill>
                <a:latin typeface="Arial" pitchFamily="34" charset="0"/>
                <a:cs typeface="Arial" pitchFamily="34" charset="0"/>
              </a:rPr>
              <a:t>Two teams of Schulich undergraduate students were finalists in the 2013 L’Oreal </a:t>
            </a:r>
            <a:r>
              <a:rPr lang="en-US" sz="1100" dirty="0" err="1">
                <a:solidFill>
                  <a:srgbClr val="FF0000"/>
                </a:solidFill>
                <a:latin typeface="Arial" pitchFamily="34" charset="0"/>
                <a:cs typeface="Arial" pitchFamily="34" charset="0"/>
              </a:rPr>
              <a:t>Brandstorm</a:t>
            </a:r>
            <a:r>
              <a:rPr lang="en-US" sz="1100" dirty="0">
                <a:solidFill>
                  <a:srgbClr val="FF0000"/>
                </a:solidFill>
                <a:latin typeface="Arial" pitchFamily="34" charset="0"/>
                <a:cs typeface="Arial" pitchFamily="34" charset="0"/>
              </a:rPr>
              <a:t> marketing competition, placing first and third overall.  The Schulich winning team represented Canada in the </a:t>
            </a:r>
            <a:r>
              <a:rPr lang="en-US" sz="1100" dirty="0" err="1">
                <a:solidFill>
                  <a:srgbClr val="FF0000"/>
                </a:solidFill>
                <a:latin typeface="Arial" pitchFamily="34" charset="0"/>
                <a:cs typeface="Arial" pitchFamily="34" charset="0"/>
              </a:rPr>
              <a:t>Brandstorm</a:t>
            </a:r>
            <a:r>
              <a:rPr lang="en-US" sz="1100" dirty="0">
                <a:solidFill>
                  <a:srgbClr val="FF0000"/>
                </a:solidFill>
                <a:latin typeface="Arial" pitchFamily="34" charset="0"/>
                <a:cs typeface="Arial" pitchFamily="34" charset="0"/>
              </a:rPr>
              <a:t> Global Finals that took place at the L’Oreal  headquarters in Paris, France.</a:t>
            </a:r>
          </a:p>
          <a:p>
            <a:pPr marL="171450" indent="-171450">
              <a:buFont typeface="Arial" pitchFamily="34" charset="0"/>
              <a:buChar char="−"/>
            </a:pPr>
            <a:r>
              <a:rPr lang="en-US" sz="1100" dirty="0">
                <a:solidFill>
                  <a:srgbClr val="FF0000"/>
                </a:solidFill>
                <a:latin typeface="Arial" pitchFamily="34" charset="0"/>
                <a:cs typeface="Arial" pitchFamily="34" charset="0"/>
              </a:rPr>
              <a:t>A </a:t>
            </a:r>
            <a:r>
              <a:rPr lang="en-US" sz="1100" dirty="0" err="1">
                <a:solidFill>
                  <a:srgbClr val="FF0000"/>
                </a:solidFill>
                <a:latin typeface="Arial" pitchFamily="34" charset="0"/>
                <a:cs typeface="Arial" pitchFamily="34" charset="0"/>
              </a:rPr>
              <a:t>Schulich</a:t>
            </a:r>
            <a:r>
              <a:rPr lang="en-US" sz="1100" dirty="0">
                <a:solidFill>
                  <a:srgbClr val="FF0000"/>
                </a:solidFill>
                <a:latin typeface="Arial" pitchFamily="34" charset="0"/>
                <a:cs typeface="Arial" pitchFamily="34" charset="0"/>
              </a:rPr>
              <a:t> MBA student team from the Program in Real Estate and Infrastructure wins the 2013 ARGUS Software University Challenge.  This is the second straight year in a row that Schulich has placed first overall.</a:t>
            </a:r>
          </a:p>
          <a:p>
            <a:pPr marL="171450" indent="-171450">
              <a:buFont typeface="Arial" pitchFamily="34" charset="0"/>
              <a:buChar char="−"/>
            </a:pPr>
            <a:r>
              <a:rPr lang="en-US" sz="1100" dirty="0" err="1">
                <a:solidFill>
                  <a:srgbClr val="FF0000"/>
                </a:solidFill>
                <a:latin typeface="Arial" pitchFamily="34" charset="0"/>
                <a:cs typeface="Arial" pitchFamily="34" charset="0"/>
              </a:rPr>
              <a:t>Schulich</a:t>
            </a:r>
            <a:r>
              <a:rPr lang="en-US" sz="1100" dirty="0">
                <a:solidFill>
                  <a:srgbClr val="FF0000"/>
                </a:solidFill>
                <a:latin typeface="Arial" pitchFamily="34" charset="0"/>
                <a:cs typeface="Arial" pitchFamily="34" charset="0"/>
              </a:rPr>
              <a:t> undergraduate team placed third overall in Canada’s Next Top Ad Executive, a national advertising and marketing case competition.</a:t>
            </a:r>
          </a:p>
          <a:p>
            <a:pPr marL="171450" indent="-171450">
              <a:buFont typeface="Arial" pitchFamily="34" charset="0"/>
              <a:buChar char="−"/>
            </a:pPr>
            <a:r>
              <a:rPr lang="en-US" sz="1100" dirty="0">
                <a:solidFill>
                  <a:srgbClr val="FF0000"/>
                </a:solidFill>
                <a:latin typeface="Arial" pitchFamily="34" charset="0"/>
                <a:cs typeface="Arial" pitchFamily="34" charset="0"/>
              </a:rPr>
              <a:t>A team of </a:t>
            </a:r>
            <a:r>
              <a:rPr lang="en-US" sz="1100" dirty="0" err="1">
                <a:solidFill>
                  <a:srgbClr val="FF0000"/>
                </a:solidFill>
                <a:latin typeface="Arial" pitchFamily="34" charset="0"/>
                <a:cs typeface="Arial" pitchFamily="34" charset="0"/>
              </a:rPr>
              <a:t>Schulich</a:t>
            </a:r>
            <a:r>
              <a:rPr lang="en-US" sz="1100" dirty="0">
                <a:solidFill>
                  <a:srgbClr val="FF0000"/>
                </a:solidFill>
                <a:latin typeface="Arial" pitchFamily="34" charset="0"/>
                <a:cs typeface="Arial" pitchFamily="34" charset="0"/>
              </a:rPr>
              <a:t> undergraduate students advanced to the finals of Focus 2040, a national business competition challenging future leaders to predict what the workplace will look like in 2040.</a:t>
            </a:r>
          </a:p>
          <a:p>
            <a:pPr marL="171450" indent="-171450">
              <a:buFont typeface="Arial" pitchFamily="34" charset="0"/>
              <a:buChar char="−"/>
            </a:pPr>
            <a:r>
              <a:rPr lang="en-US" sz="1100" dirty="0" err="1">
                <a:solidFill>
                  <a:srgbClr val="FF0000"/>
                </a:solidFill>
                <a:latin typeface="Arial" pitchFamily="34" charset="0"/>
                <a:cs typeface="Arial" pitchFamily="34" charset="0"/>
              </a:rPr>
              <a:t>Schulich</a:t>
            </a:r>
            <a:r>
              <a:rPr lang="en-US" sz="1100" dirty="0">
                <a:solidFill>
                  <a:srgbClr val="FF0000"/>
                </a:solidFill>
                <a:latin typeface="Arial" pitchFamily="34" charset="0"/>
                <a:cs typeface="Arial" pitchFamily="34" charset="0"/>
              </a:rPr>
              <a:t> student </a:t>
            </a:r>
            <a:r>
              <a:rPr lang="en-US" sz="1100" dirty="0" err="1">
                <a:solidFill>
                  <a:srgbClr val="FF0000"/>
                </a:solidFill>
                <a:latin typeface="Arial" pitchFamily="34" charset="0"/>
                <a:cs typeface="Arial" pitchFamily="34" charset="0"/>
              </a:rPr>
              <a:t>Parminder</a:t>
            </a:r>
            <a:r>
              <a:rPr lang="en-US" sz="1100" dirty="0">
                <a:solidFill>
                  <a:srgbClr val="FF0000"/>
                </a:solidFill>
                <a:latin typeface="Arial" pitchFamily="34" charset="0"/>
                <a:cs typeface="Arial" pitchFamily="34" charset="0"/>
              </a:rPr>
              <a:t> Saini was among the top 3 finalists in the third annual Rule the Tube chartered accountants video competition .</a:t>
            </a:r>
          </a:p>
          <a:p>
            <a:pPr marL="171450" indent="-171450">
              <a:buFont typeface="Arial" pitchFamily="34" charset="0"/>
              <a:buChar char="−"/>
            </a:pPr>
            <a:r>
              <a:rPr lang="en-US" sz="1100" dirty="0">
                <a:solidFill>
                  <a:srgbClr val="FF0000"/>
                </a:solidFill>
                <a:latin typeface="Arial" pitchFamily="34" charset="0"/>
                <a:cs typeface="Arial" pitchFamily="34" charset="0"/>
              </a:rPr>
              <a:t>MBA student </a:t>
            </a:r>
            <a:r>
              <a:rPr lang="en-US" sz="1100" dirty="0" err="1">
                <a:solidFill>
                  <a:srgbClr val="FF0000"/>
                </a:solidFill>
                <a:latin typeface="Arial" pitchFamily="34" charset="0"/>
                <a:cs typeface="Arial" pitchFamily="34" charset="0"/>
              </a:rPr>
              <a:t>Shikha</a:t>
            </a:r>
            <a:r>
              <a:rPr lang="en-US" sz="1100" dirty="0">
                <a:solidFill>
                  <a:srgbClr val="FF0000"/>
                </a:solidFill>
                <a:latin typeface="Arial" pitchFamily="34" charset="0"/>
                <a:cs typeface="Arial" pitchFamily="34" charset="0"/>
              </a:rPr>
              <a:t> Jain was selected as one of three recipients from across Canada of a National Bank Women in Financial Markets Scholarship. </a:t>
            </a:r>
          </a:p>
          <a:p>
            <a:pPr marL="171450" indent="-171450">
              <a:buFont typeface="Arial" pitchFamily="34" charset="0"/>
              <a:buChar char="−"/>
            </a:pPr>
            <a:r>
              <a:rPr lang="en-US" sz="1100" dirty="0">
                <a:solidFill>
                  <a:srgbClr val="FF0000"/>
                </a:solidFill>
                <a:latin typeface="Arial" pitchFamily="34" charset="0"/>
                <a:cs typeface="Arial" pitchFamily="34" charset="0"/>
              </a:rPr>
              <a:t>At the third annual Developers’ Den Real Estate Case Competition hosted by </a:t>
            </a:r>
            <a:r>
              <a:rPr lang="en-US" sz="1100" dirty="0" err="1">
                <a:solidFill>
                  <a:srgbClr val="FF0000"/>
                </a:solidFill>
                <a:latin typeface="Arial" pitchFamily="34" charset="0"/>
                <a:cs typeface="Arial" pitchFamily="34" charset="0"/>
              </a:rPr>
              <a:t>Schulich</a:t>
            </a:r>
            <a:r>
              <a:rPr lang="en-US" sz="1100" dirty="0">
                <a:solidFill>
                  <a:srgbClr val="FF0000"/>
                </a:solidFill>
                <a:latin typeface="Arial" pitchFamily="34" charset="0"/>
                <a:cs typeface="Arial" pitchFamily="34" charset="0"/>
              </a:rPr>
              <a:t>, two </a:t>
            </a:r>
            <a:r>
              <a:rPr lang="en-US" sz="1100" dirty="0" err="1">
                <a:solidFill>
                  <a:srgbClr val="FF0000"/>
                </a:solidFill>
                <a:latin typeface="Arial" pitchFamily="34" charset="0"/>
                <a:cs typeface="Arial" pitchFamily="34" charset="0"/>
              </a:rPr>
              <a:t>Schulich</a:t>
            </a:r>
            <a:r>
              <a:rPr lang="en-US" sz="1100" dirty="0">
                <a:solidFill>
                  <a:srgbClr val="FF0000"/>
                </a:solidFill>
                <a:latin typeface="Arial" pitchFamily="34" charset="0"/>
                <a:cs typeface="Arial" pitchFamily="34" charset="0"/>
              </a:rPr>
              <a:t> teams placed first and second.  </a:t>
            </a:r>
          </a:p>
          <a:p>
            <a:pPr marL="171450" indent="-171450">
              <a:buFont typeface="Arial" pitchFamily="34" charset="0"/>
              <a:buChar char="−"/>
            </a:pPr>
            <a:r>
              <a:rPr lang="en-US" sz="1100" dirty="0">
                <a:solidFill>
                  <a:srgbClr val="FF0000"/>
                </a:solidFill>
                <a:latin typeface="Arial" pitchFamily="34" charset="0"/>
                <a:cs typeface="Arial" pitchFamily="34" charset="0"/>
              </a:rPr>
              <a:t>A team of </a:t>
            </a:r>
            <a:r>
              <a:rPr lang="en-US" sz="1100" dirty="0" err="1">
                <a:solidFill>
                  <a:srgbClr val="FF0000"/>
                </a:solidFill>
                <a:latin typeface="Arial" pitchFamily="34" charset="0"/>
                <a:cs typeface="Arial" pitchFamily="34" charset="0"/>
              </a:rPr>
              <a:t>Schulich</a:t>
            </a:r>
            <a:r>
              <a:rPr lang="en-US" sz="1100" dirty="0">
                <a:solidFill>
                  <a:srgbClr val="FF0000"/>
                </a:solidFill>
                <a:latin typeface="Arial" pitchFamily="34" charset="0"/>
                <a:cs typeface="Arial" pitchFamily="34" charset="0"/>
              </a:rPr>
              <a:t> first-year MBA students placed third at the </a:t>
            </a:r>
            <a:r>
              <a:rPr lang="en-US" sz="1100" dirty="0" err="1">
                <a:solidFill>
                  <a:srgbClr val="FF0000"/>
                </a:solidFill>
                <a:latin typeface="Arial" pitchFamily="34" charset="0"/>
                <a:cs typeface="Arial" pitchFamily="34" charset="0"/>
              </a:rPr>
              <a:t>Hult</a:t>
            </a:r>
            <a:r>
              <a:rPr lang="en-US" sz="1100" dirty="0">
                <a:solidFill>
                  <a:srgbClr val="FF0000"/>
                </a:solidFill>
                <a:latin typeface="Arial" pitchFamily="34" charset="0"/>
                <a:cs typeface="Arial" pitchFamily="34" charset="0"/>
              </a:rPr>
              <a:t> Global Case Competition regional finals in San Francisco. </a:t>
            </a:r>
          </a:p>
          <a:p>
            <a:pPr marL="171450" indent="-171450">
              <a:buFont typeface="Arial" pitchFamily="34" charset="0"/>
              <a:buChar char="−"/>
            </a:pPr>
            <a:r>
              <a:rPr lang="en-US" sz="1100" dirty="0">
                <a:solidFill>
                  <a:srgbClr val="FF0000"/>
                </a:solidFill>
                <a:latin typeface="Arial" pitchFamily="34" charset="0"/>
                <a:cs typeface="Arial" pitchFamily="34" charset="0"/>
              </a:rPr>
              <a:t>Two teams of MBA students from </a:t>
            </a:r>
            <a:r>
              <a:rPr lang="en-US" sz="1100" dirty="0" err="1">
                <a:solidFill>
                  <a:srgbClr val="FF0000"/>
                </a:solidFill>
                <a:latin typeface="Arial" pitchFamily="34" charset="0"/>
                <a:cs typeface="Arial" pitchFamily="34" charset="0"/>
              </a:rPr>
              <a:t>Schulich</a:t>
            </a:r>
            <a:r>
              <a:rPr lang="en-US" sz="1100" dirty="0">
                <a:solidFill>
                  <a:srgbClr val="FF0000"/>
                </a:solidFill>
                <a:latin typeface="Arial" pitchFamily="34" charset="0"/>
                <a:cs typeface="Arial" pitchFamily="34" charset="0"/>
              </a:rPr>
              <a:t> placed first and third at a new supply chain management case competition. The event was organized by </a:t>
            </a:r>
            <a:r>
              <a:rPr lang="en-US" sz="1100" dirty="0" err="1">
                <a:solidFill>
                  <a:srgbClr val="FF0000"/>
                </a:solidFill>
                <a:latin typeface="Arial" pitchFamily="34" charset="0"/>
                <a:cs typeface="Arial" pitchFamily="34" charset="0"/>
              </a:rPr>
              <a:t>Schulich's</a:t>
            </a:r>
            <a:r>
              <a:rPr lang="en-US" sz="1100" dirty="0">
                <a:solidFill>
                  <a:srgbClr val="FF0000"/>
                </a:solidFill>
                <a:latin typeface="Arial" pitchFamily="34" charset="0"/>
                <a:cs typeface="Arial" pitchFamily="34" charset="0"/>
              </a:rPr>
              <a:t> Supply Chain and Operations Management Club in collaboration with a supply chain student club from the </a:t>
            </a:r>
            <a:r>
              <a:rPr lang="en-US" sz="1100" dirty="0" err="1">
                <a:solidFill>
                  <a:srgbClr val="FF0000"/>
                </a:solidFill>
                <a:latin typeface="Arial" pitchFamily="34" charset="0"/>
                <a:cs typeface="Arial" pitchFamily="34" charset="0"/>
              </a:rPr>
              <a:t>Rotman</a:t>
            </a:r>
            <a:r>
              <a:rPr lang="en-US" sz="1100" dirty="0">
                <a:solidFill>
                  <a:srgbClr val="FF0000"/>
                </a:solidFill>
                <a:latin typeface="Arial" pitchFamily="34" charset="0"/>
                <a:cs typeface="Arial" pitchFamily="34" charset="0"/>
              </a:rPr>
              <a:t> School of Management.</a:t>
            </a:r>
          </a:p>
          <a:p>
            <a:pPr marL="171450" indent="-171450">
              <a:buFont typeface="Arial" pitchFamily="34" charset="0"/>
              <a:buChar char="−"/>
            </a:pPr>
            <a:endParaRPr lang="en-US" sz="1100" dirty="0">
              <a:solidFill>
                <a:srgbClr val="FF0000"/>
              </a:solidFill>
              <a:latin typeface="Arial" pitchFamily="34" charset="0"/>
              <a:cs typeface="Arial" pitchFamily="34" charset="0"/>
            </a:endParaRPr>
          </a:p>
          <a:p>
            <a:pPr marL="171450" indent="-171450">
              <a:buFont typeface="Arial" pitchFamily="34" charset="0"/>
              <a:buChar char="−"/>
            </a:pPr>
            <a:endParaRPr lang="en-US" sz="1100" dirty="0">
              <a:solidFill>
                <a:srgbClr val="FF0000"/>
              </a:solidFill>
              <a:latin typeface="Arial" pitchFamily="34" charset="0"/>
              <a:cs typeface="Arial" pitchFamily="34" charset="0"/>
            </a:endParaRPr>
          </a:p>
          <a:p>
            <a:pPr marL="171450" indent="-171450">
              <a:buFont typeface="Arial" pitchFamily="34" charset="0"/>
              <a:buChar char="−"/>
            </a:pPr>
            <a:endParaRPr lang="en-US" sz="1100" dirty="0">
              <a:solidFill>
                <a:prstClr val="black"/>
              </a:solidFill>
              <a:latin typeface="Arial" pitchFamily="34" charset="0"/>
              <a:cs typeface="Arial" pitchFamily="34" charset="0"/>
            </a:endParaRPr>
          </a:p>
          <a:p>
            <a:r>
              <a:rPr lang="en-US" sz="1100" dirty="0">
                <a:solidFill>
                  <a:srgbClr val="132AD3"/>
                </a:solidFill>
                <a:latin typeface="Arial" pitchFamily="34" charset="0"/>
                <a:cs typeface="Arial" pitchFamily="34" charset="0"/>
              </a:rPr>
              <a:t>  </a:t>
            </a:r>
          </a:p>
        </p:txBody>
      </p:sp>
      <p:sp>
        <p:nvSpPr>
          <p:cNvPr id="16" name="Slide Number Placeholder 6"/>
          <p:cNvSpPr>
            <a:spLocks noGrp="1"/>
          </p:cNvSpPr>
          <p:nvPr>
            <p:ph type="sldNum" sz="quarter" idx="12"/>
          </p:nvPr>
        </p:nvSpPr>
        <p:spPr>
          <a:xfrm>
            <a:off x="6886575" y="6029325"/>
            <a:ext cx="1905000" cy="457200"/>
          </a:xfrm>
        </p:spPr>
        <p:txBody>
          <a:bodyPr/>
          <a:lstStyle/>
          <a:p>
            <a:pPr>
              <a:defRPr/>
            </a:pPr>
            <a:fld id="{04047C44-FD25-4A14-B21D-F3EAB8BC95D3}" type="slidenum">
              <a:rPr lang="en-US" smtClean="0">
                <a:solidFill>
                  <a:srgbClr val="808080"/>
                </a:solidFill>
              </a:rPr>
              <a:pPr>
                <a:defRPr/>
              </a:pPr>
              <a:t>28</a:t>
            </a:fld>
            <a:endParaRPr lang="en-US" dirty="0">
              <a:solidFill>
                <a:srgbClr val="808080"/>
              </a:solidFill>
            </a:endParaRPr>
          </a:p>
        </p:txBody>
      </p:sp>
      <p:sp>
        <p:nvSpPr>
          <p:cNvPr id="27" name="Rectangle 3"/>
          <p:cNvSpPr>
            <a:spLocks noChangeArrowheads="1"/>
          </p:cNvSpPr>
          <p:nvPr/>
        </p:nvSpPr>
        <p:spPr bwMode="auto">
          <a:xfrm>
            <a:off x="20638" y="38100"/>
            <a:ext cx="7218362" cy="11906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fontAlgn="base">
              <a:spcBef>
                <a:spcPct val="0%"/>
              </a:spcBef>
              <a:spcAft>
                <a:spcPct val="0%"/>
              </a:spcAft>
            </a:pPr>
            <a:r>
              <a:rPr lang="en-US" sz="3200" b="1" dirty="0">
                <a:solidFill>
                  <a:srgbClr val="996633"/>
                </a:solidFill>
                <a:latin typeface="Arial Bold" charset="0"/>
              </a:rPr>
              <a:t>STRATEGIC RESPONSES</a:t>
            </a:r>
            <a:endParaRPr lang="en-US" sz="3200" dirty="0">
              <a:solidFill>
                <a:prstClr val="black"/>
              </a:solidFill>
              <a:latin typeface="Times" pitchFamily="18" charset="0"/>
            </a:endParaRPr>
          </a:p>
          <a:p>
            <a:pPr fontAlgn="base">
              <a:spcBef>
                <a:spcPct val="0%"/>
              </a:spcBef>
              <a:spcAft>
                <a:spcPct val="0%"/>
              </a:spcAft>
            </a:pPr>
            <a:endParaRPr lang="en-US" sz="2000" dirty="0">
              <a:solidFill>
                <a:srgbClr val="996633"/>
              </a:solidFill>
              <a:latin typeface="Arial Bold" charset="0"/>
            </a:endParaRPr>
          </a:p>
          <a:p>
            <a:pPr fontAlgn="base">
              <a:spcBef>
                <a:spcPct val="0%"/>
              </a:spcBef>
              <a:spcAft>
                <a:spcPct val="0%"/>
              </a:spcAft>
            </a:pPr>
            <a:r>
              <a:rPr lang="en-US" sz="2000" dirty="0">
                <a:solidFill>
                  <a:srgbClr val="996633"/>
                </a:solidFill>
                <a:latin typeface="Arial Bold" charset="0"/>
              </a:rPr>
              <a:t>Innovations &amp; Recognition</a:t>
            </a:r>
          </a:p>
        </p:txBody>
      </p:sp>
    </p:spTree>
    <p:extLst>
      <p:ext uri="{BB962C8B-B14F-4D97-AF65-F5344CB8AC3E}">
        <p14:creationId xmlns:p14="http://schemas.microsoft.com/office/powerpoint/2010/main" val="4033182454"/>
      </p:ext>
    </p:extLst>
  </p:cSld>
  <p:clrMapOvr>
    <a:masterClrMapping/>
  </p:clrMapOvr>
</p:sld>
</file>

<file path=ppt/slides/slide29.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22375"/>
            <a:ext cx="9144000" cy="563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79.565%" b="82.18%"/>
          <a:stretch/>
        </p:blipFill>
        <p:spPr bwMode="auto">
          <a:xfrm>
            <a:off x="7276698" y="0"/>
            <a:ext cx="1868889"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sp>
        <p:nvSpPr>
          <p:cNvPr id="6" name="Rectangle 3"/>
          <p:cNvSpPr>
            <a:spLocks noChangeArrowheads="1"/>
          </p:cNvSpPr>
          <p:nvPr/>
        </p:nvSpPr>
        <p:spPr bwMode="auto">
          <a:xfrm>
            <a:off x="1219200" y="990600"/>
            <a:ext cx="7045325"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533400" indent="-533400"/>
            <a:r>
              <a:rPr lang="en-US" sz="2000" b="1" dirty="0">
                <a:solidFill>
                  <a:srgbClr val="996633"/>
                </a:solidFill>
                <a:latin typeface="Arial Black" pitchFamily="34" charset="0"/>
              </a:rPr>
              <a:t>	</a:t>
            </a:r>
            <a:endParaRPr lang="en-US" sz="1600" b="1" dirty="0">
              <a:solidFill>
                <a:prstClr val="black"/>
              </a:solidFill>
              <a:latin typeface="Arial Black" pitchFamily="34" charset="0"/>
            </a:endParaRPr>
          </a:p>
        </p:txBody>
      </p:sp>
      <p:sp>
        <p:nvSpPr>
          <p:cNvPr id="13" name="TextBox 12"/>
          <p:cNvSpPr txBox="1"/>
          <p:nvPr/>
        </p:nvSpPr>
        <p:spPr>
          <a:xfrm>
            <a:off x="514350" y="1531229"/>
            <a:ext cx="609600" cy="754053"/>
          </a:xfrm>
          <a:prstGeom prst="rect">
            <a:avLst/>
          </a:prstGeom>
          <a:noFill/>
        </p:spPr>
        <p:txBody>
          <a:bodyPr wrap="square" rtlCol="0">
            <a:spAutoFit/>
          </a:bodyPr>
          <a:lstStyle/>
          <a:p>
            <a:r>
              <a:rPr lang="en-US" sz="1100" dirty="0">
                <a:solidFill>
                  <a:prstClr val="black"/>
                </a:solidFill>
                <a:latin typeface="Arial" pitchFamily="34" charset="0"/>
                <a:cs typeface="Arial" pitchFamily="34" charset="0"/>
              </a:rPr>
              <a:t>2013</a:t>
            </a:r>
          </a:p>
          <a:p>
            <a:endParaRPr lang="en-US" sz="800" dirty="0">
              <a:solidFill>
                <a:prstClr val="black"/>
              </a:solidFill>
              <a:latin typeface="Arial" pitchFamily="34" charset="0"/>
              <a:cs typeface="Arial" pitchFamily="34" charset="0"/>
            </a:endParaRPr>
          </a:p>
          <a:p>
            <a:endParaRPr lang="en-US" sz="800" dirty="0">
              <a:solidFill>
                <a:prstClr val="black"/>
              </a:solidFill>
              <a:latin typeface="Arial" pitchFamily="34" charset="0"/>
              <a:cs typeface="Arial" pitchFamily="34" charset="0"/>
            </a:endParaRPr>
          </a:p>
          <a:p>
            <a:endParaRPr lang="en-US" sz="800" dirty="0">
              <a:solidFill>
                <a:prstClr val="black"/>
              </a:solidFill>
              <a:latin typeface="Arial" pitchFamily="34" charset="0"/>
              <a:cs typeface="Arial" pitchFamily="34" charset="0"/>
            </a:endParaRPr>
          </a:p>
          <a:p>
            <a:endParaRPr lang="en-US" sz="800" dirty="0">
              <a:solidFill>
                <a:prstClr val="black"/>
              </a:solidFill>
              <a:latin typeface="Arial" pitchFamily="34" charset="0"/>
              <a:cs typeface="Arial" pitchFamily="34" charset="0"/>
            </a:endParaRPr>
          </a:p>
        </p:txBody>
      </p:sp>
      <p:grpSp>
        <p:nvGrpSpPr>
          <p:cNvPr id="19" name="Group 18"/>
          <p:cNvGrpSpPr/>
          <p:nvPr/>
        </p:nvGrpSpPr>
        <p:grpSpPr>
          <a:xfrm>
            <a:off x="228600" y="6248400"/>
            <a:ext cx="8686800" cy="400110"/>
            <a:chOff x="228600" y="6248400"/>
            <a:chExt cx="8686800" cy="400110"/>
          </a:xfrm>
        </p:grpSpPr>
        <p:sp>
          <p:nvSpPr>
            <p:cNvPr id="20" name="TextBox 19"/>
            <p:cNvSpPr txBox="1"/>
            <p:nvPr/>
          </p:nvSpPr>
          <p:spPr>
            <a:xfrm>
              <a:off x="228600" y="6248400"/>
              <a:ext cx="8686800" cy="400110"/>
            </a:xfrm>
            <a:prstGeom prst="rect">
              <a:avLst/>
            </a:prstGeom>
            <a:noFill/>
          </p:spPr>
          <p:txBody>
            <a:bodyPr wrap="square" rtlCol="0">
              <a:spAutoFit/>
            </a:bodyPr>
            <a:lstStyle/>
            <a:p>
              <a:pPr>
                <a:lnSpc>
                  <a:spcPts val="1200"/>
                </a:lnSpc>
              </a:pPr>
              <a:r>
                <a:rPr lang="en-US" sz="900" b="1" dirty="0">
                  <a:solidFill>
                    <a:prstClr val="black"/>
                  </a:solidFill>
                  <a:latin typeface="Arial" pitchFamily="34" charset="0"/>
                  <a:cs typeface="Arial" pitchFamily="34" charset="0"/>
                </a:rPr>
                <a:t>LEGEND</a:t>
              </a:r>
            </a:p>
            <a:p>
              <a:pPr>
                <a:lnSpc>
                  <a:spcPts val="1200"/>
                </a:lnSpc>
              </a:pPr>
              <a:r>
                <a:rPr lang="en-US" sz="900" b="1" dirty="0">
                  <a:solidFill>
                    <a:srgbClr val="132AD3"/>
                  </a:solidFill>
                  <a:latin typeface="Arial" pitchFamily="34" charset="0"/>
                  <a:cs typeface="Arial" pitchFamily="34" charset="0"/>
                </a:rPr>
                <a:t>Chairs/Professorships</a:t>
              </a:r>
              <a:r>
                <a:rPr lang="en-US" sz="900" b="1" dirty="0">
                  <a:solidFill>
                    <a:prstClr val="black"/>
                  </a:solidFill>
                  <a:latin typeface="Arial" pitchFamily="34" charset="0"/>
                  <a:cs typeface="Arial" pitchFamily="34" charset="0"/>
                </a:rPr>
                <a:t>	</a:t>
              </a:r>
              <a:r>
                <a:rPr lang="en-US" sz="900" b="1" dirty="0">
                  <a:solidFill>
                    <a:srgbClr val="00B050"/>
                  </a:solidFill>
                  <a:latin typeface="Arial" pitchFamily="34" charset="0"/>
                  <a:cs typeface="Arial" pitchFamily="34" charset="0"/>
                </a:rPr>
                <a:t>Faculty Achievement</a:t>
              </a:r>
              <a:r>
                <a:rPr lang="en-US" sz="900" b="1" dirty="0">
                  <a:solidFill>
                    <a:prstClr val="black"/>
                  </a:solidFill>
                  <a:latin typeface="Arial" pitchFamily="34" charset="0"/>
                  <a:cs typeface="Arial" pitchFamily="34" charset="0"/>
                </a:rPr>
                <a:t>	</a:t>
              </a:r>
              <a:r>
                <a:rPr lang="en-US" sz="900" b="1" dirty="0">
                  <a:solidFill>
                    <a:srgbClr val="FF0000"/>
                  </a:solidFill>
                  <a:latin typeface="Arial" pitchFamily="34" charset="0"/>
                  <a:cs typeface="Arial" pitchFamily="34" charset="0"/>
                </a:rPr>
                <a:t>Student Achievement</a:t>
              </a:r>
              <a:r>
                <a:rPr lang="en-US" sz="900" b="1" dirty="0">
                  <a:solidFill>
                    <a:prstClr val="black"/>
                  </a:solidFill>
                  <a:latin typeface="Arial" pitchFamily="34" charset="0"/>
                  <a:cs typeface="Arial" pitchFamily="34" charset="0"/>
                </a:rPr>
                <a:t>	</a:t>
              </a:r>
              <a:r>
                <a:rPr lang="en-US" sz="900" b="1" dirty="0">
                  <a:solidFill>
                    <a:srgbClr val="F79646">
                      <a:lumMod val="75%"/>
                    </a:srgbClr>
                  </a:solidFill>
                  <a:latin typeface="Arial" pitchFamily="34" charset="0"/>
                  <a:cs typeface="Arial" pitchFamily="34" charset="0"/>
                </a:rPr>
                <a:t>Alumni Achievement </a:t>
              </a:r>
              <a:r>
                <a:rPr lang="en-US" sz="900" b="1" dirty="0">
                  <a:solidFill>
                    <a:prstClr val="black"/>
                  </a:solidFill>
                  <a:latin typeface="Arial" pitchFamily="34" charset="0"/>
                  <a:cs typeface="Arial" pitchFamily="34" charset="0"/>
                </a:rPr>
                <a:t>	Initiatives</a:t>
              </a:r>
            </a:p>
          </p:txBody>
        </p:sp>
        <p:sp>
          <p:nvSpPr>
            <p:cNvPr id="21" name="Rectangle 20"/>
            <p:cNvSpPr/>
            <p:nvPr/>
          </p:nvSpPr>
          <p:spPr>
            <a:xfrm>
              <a:off x="1619450" y="6469075"/>
              <a:ext cx="115491" cy="100028"/>
            </a:xfrm>
            <a:prstGeom prst="rect">
              <a:avLst/>
            </a:prstGeom>
            <a:solidFill>
              <a:srgbClr val="132AD3"/>
            </a:solidFill>
            <a:ln>
              <a:solidFill>
                <a:srgbClr val="132AD3"/>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3362425" y="6469075"/>
              <a:ext cx="115491" cy="100028"/>
            </a:xfrm>
            <a:prstGeom prst="rect">
              <a:avLst/>
            </a:prstGeom>
            <a:solidFill>
              <a:srgbClr val="00B050"/>
            </a:solidFill>
            <a:ln>
              <a:solidFill>
                <a:srgbClr val="00B05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p:nvSpPr>
          <p:spPr>
            <a:xfrm>
              <a:off x="5227748" y="6469075"/>
              <a:ext cx="115491" cy="100028"/>
            </a:xfrm>
            <a:prstGeom prst="rect">
              <a:avLst/>
            </a:prstGeom>
            <a:solidFill>
              <a:srgbClr val="FF0000"/>
            </a:solidFill>
            <a:ln>
              <a:solidFill>
                <a:srgbClr val="FF000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Rectangle 23"/>
            <p:cNvSpPr/>
            <p:nvPr/>
          </p:nvSpPr>
          <p:spPr>
            <a:xfrm>
              <a:off x="7020025" y="6469075"/>
              <a:ext cx="115491" cy="100028"/>
            </a:xfrm>
            <a:prstGeom prst="rect">
              <a:avLst/>
            </a:prstGeom>
            <a:solidFill>
              <a:schemeClr val="accent6">
                <a:lumMod val="75%"/>
              </a:schemeClr>
            </a:solidFill>
            <a:ln>
              <a:solidFill>
                <a:schemeClr val="accent6">
                  <a:lumMod val="75%"/>
                </a:schemeClr>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Rectangle 24"/>
            <p:cNvSpPr/>
            <p:nvPr/>
          </p:nvSpPr>
          <p:spPr>
            <a:xfrm>
              <a:off x="8222365" y="6469075"/>
              <a:ext cx="115491" cy="100028"/>
            </a:xfrm>
            <a:prstGeom prst="rect">
              <a:avLst/>
            </a:prstGeom>
            <a:solidFill>
              <a:schemeClr val="tx1"/>
            </a:solidFill>
            <a:ln>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7" name="Rectangle 6"/>
          <p:cNvSpPr/>
          <p:nvPr/>
        </p:nvSpPr>
        <p:spPr>
          <a:xfrm>
            <a:off x="1006823" y="1531229"/>
            <a:ext cx="7130355" cy="3308598"/>
          </a:xfrm>
          <a:prstGeom prst="rect">
            <a:avLst/>
          </a:prstGeom>
        </p:spPr>
        <p:txBody>
          <a:bodyPr wrap="square">
            <a:spAutoFit/>
          </a:bodyPr>
          <a:lstStyle/>
          <a:p>
            <a:pPr marL="171450" indent="-171450">
              <a:buFont typeface="Arial" pitchFamily="34" charset="0"/>
              <a:buChar char="−"/>
            </a:pPr>
            <a:r>
              <a:rPr lang="en-US" sz="1100" dirty="0">
                <a:solidFill>
                  <a:srgbClr val="F79646">
                    <a:lumMod val="75%"/>
                  </a:srgbClr>
                </a:solidFill>
                <a:latin typeface="Arial" pitchFamily="34" charset="0"/>
                <a:cs typeface="Arial" pitchFamily="34" charset="0"/>
              </a:rPr>
              <a:t>Rick Waugh (MBA '74, Hon LLD '07), CEO of Scotiabank, was appointed as an Officer of the Order of Canada in January "for his contributions to strengthening the financial services industry in Canada and abroad." The appointment was one of 91 awarded by the Right Honourable David Johnston, Governor General of Canada. </a:t>
            </a:r>
          </a:p>
          <a:p>
            <a:pPr marL="171450" indent="-171450">
              <a:buFont typeface="Arial" pitchFamily="34" charset="0"/>
              <a:buChar char="−"/>
            </a:pPr>
            <a:r>
              <a:rPr lang="en-US" sz="1100" dirty="0">
                <a:solidFill>
                  <a:srgbClr val="F79646">
                    <a:lumMod val="75%"/>
                  </a:srgbClr>
                </a:solidFill>
                <a:latin typeface="Arial" pitchFamily="34" charset="0"/>
                <a:cs typeface="Arial" pitchFamily="34" charset="0"/>
              </a:rPr>
              <a:t>Rick Waugh (MBA '74, Hon LLD '07), CEO of Scotiabank was featured on the cover of March’s edition of</a:t>
            </a:r>
            <a:r>
              <a:rPr lang="en-US" sz="1100" i="1" dirty="0">
                <a:solidFill>
                  <a:srgbClr val="F79646">
                    <a:lumMod val="75%"/>
                  </a:srgbClr>
                </a:solidFill>
                <a:latin typeface="Arial" pitchFamily="34" charset="0"/>
                <a:cs typeface="Arial" pitchFamily="34" charset="0"/>
              </a:rPr>
              <a:t> Financial Post </a:t>
            </a:r>
            <a:r>
              <a:rPr lang="en-US" sz="1100" dirty="0">
                <a:solidFill>
                  <a:srgbClr val="F79646">
                    <a:lumMod val="75%"/>
                  </a:srgbClr>
                </a:solidFill>
                <a:latin typeface="Arial" pitchFamily="34" charset="0"/>
                <a:cs typeface="Arial" pitchFamily="34" charset="0"/>
              </a:rPr>
              <a:t>Magazine as one of the magazine's "MBA All-Stars“. </a:t>
            </a:r>
          </a:p>
          <a:p>
            <a:pPr marL="171450" indent="-171450">
              <a:buFont typeface="Arial" pitchFamily="34" charset="0"/>
              <a:buChar char="−"/>
            </a:pPr>
            <a:r>
              <a:rPr lang="en-US" sz="1100" dirty="0">
                <a:solidFill>
                  <a:srgbClr val="F79646">
                    <a:lumMod val="75%"/>
                  </a:srgbClr>
                </a:solidFill>
                <a:latin typeface="Arial" pitchFamily="34" charset="0"/>
                <a:cs typeface="Arial" pitchFamily="34" charset="0"/>
              </a:rPr>
              <a:t>Rick Waugh (MBA '74, Hon LLD '07), CEO of Scotiabank </a:t>
            </a:r>
            <a:r>
              <a:rPr lang="en-US" sz="1100" dirty="0" err="1">
                <a:solidFill>
                  <a:srgbClr val="F79646">
                    <a:lumMod val="75%"/>
                  </a:srgbClr>
                </a:solidFill>
                <a:latin typeface="Arial" pitchFamily="34" charset="0"/>
                <a:cs typeface="Arial" pitchFamily="34" charset="0"/>
              </a:rPr>
              <a:t>honoured</a:t>
            </a:r>
            <a:r>
              <a:rPr lang="en-US" sz="1100" dirty="0">
                <a:solidFill>
                  <a:srgbClr val="F79646">
                    <a:lumMod val="75%"/>
                  </a:srgbClr>
                </a:solidFill>
                <a:latin typeface="Arial" pitchFamily="34" charset="0"/>
                <a:cs typeface="Arial" pitchFamily="34" charset="0"/>
              </a:rPr>
              <a:t> as a 2013 Champion of Public Education by The Learning Partnership. </a:t>
            </a:r>
          </a:p>
          <a:p>
            <a:pPr marL="171450" indent="-171450">
              <a:buFont typeface="Arial" pitchFamily="34" charset="0"/>
              <a:buChar char="−"/>
            </a:pPr>
            <a:r>
              <a:rPr lang="en-US" sz="1100" dirty="0">
                <a:solidFill>
                  <a:srgbClr val="F79646">
                    <a:lumMod val="75%"/>
                  </a:srgbClr>
                </a:solidFill>
                <a:latin typeface="Arial" pitchFamily="34" charset="0"/>
                <a:cs typeface="Arial" pitchFamily="34" charset="0"/>
              </a:rPr>
              <a:t>Colleen Johnston (BBA ’82), Group Head Finance and Chief Financial Officer of TD Bank Financial Group and a member of the Dean's Advisory Council, was recently named the recipient of an IR Magazine Award for the “Best Investor Relations by a CFO". It marked the third straight year that she has won an IR Magazine Award.</a:t>
            </a:r>
          </a:p>
          <a:p>
            <a:pPr marL="171450" indent="-171450">
              <a:buFont typeface="Arial" pitchFamily="34" charset="0"/>
              <a:buChar char="−"/>
            </a:pPr>
            <a:r>
              <a:rPr lang="en-US" sz="1100" dirty="0">
                <a:solidFill>
                  <a:srgbClr val="F79646">
                    <a:lumMod val="75%"/>
                  </a:srgbClr>
                </a:solidFill>
                <a:latin typeface="Arial" pitchFamily="34" charset="0"/>
                <a:cs typeface="Arial" pitchFamily="34" charset="0"/>
              </a:rPr>
              <a:t>Colleen Johnston (BBA ‘82), Group Head Finance and Chief Financial Officer, TD Bank Group, was named one of the 2013 Catalyst Canada </a:t>
            </a:r>
            <a:r>
              <a:rPr lang="en-US" sz="1100" dirty="0" err="1">
                <a:solidFill>
                  <a:srgbClr val="F79646">
                    <a:lumMod val="75%"/>
                  </a:srgbClr>
                </a:solidFill>
                <a:latin typeface="Arial" pitchFamily="34" charset="0"/>
                <a:cs typeface="Arial" pitchFamily="34" charset="0"/>
              </a:rPr>
              <a:t>Honours</a:t>
            </a:r>
            <a:r>
              <a:rPr lang="en-US" sz="1100" dirty="0">
                <a:solidFill>
                  <a:srgbClr val="F79646">
                    <a:lumMod val="75%"/>
                  </a:srgbClr>
                </a:solidFill>
                <a:latin typeface="Arial" pitchFamily="34" charset="0"/>
                <a:cs typeface="Arial" pitchFamily="34" charset="0"/>
              </a:rPr>
              <a:t> Champions, given to individuals who are committed to the advancement of women and who serve as powerful role models for Canadian corporate leaders.</a:t>
            </a:r>
            <a:r>
              <a:rPr lang="en-US" sz="1100" dirty="0">
                <a:solidFill>
                  <a:prstClr val="black"/>
                </a:solidFill>
                <a:latin typeface="Times" pitchFamily="18" charset="0"/>
              </a:rPr>
              <a:t> </a:t>
            </a:r>
            <a:endParaRPr lang="en-US" sz="1100" dirty="0">
              <a:solidFill>
                <a:srgbClr val="F79646">
                  <a:lumMod val="75%"/>
                </a:srgbClr>
              </a:solidFill>
              <a:latin typeface="Arial" pitchFamily="34" charset="0"/>
              <a:cs typeface="Arial" pitchFamily="34" charset="0"/>
            </a:endParaRPr>
          </a:p>
          <a:p>
            <a:pPr marL="171450" indent="-171450">
              <a:buFont typeface="Arial" pitchFamily="34" charset="0"/>
              <a:buChar char="−"/>
            </a:pPr>
            <a:r>
              <a:rPr lang="en-US" sz="1100" dirty="0">
                <a:solidFill>
                  <a:srgbClr val="F79646">
                    <a:lumMod val="75%"/>
                  </a:srgbClr>
                </a:solidFill>
                <a:latin typeface="Arial" pitchFamily="34" charset="0"/>
                <a:cs typeface="Arial" pitchFamily="34" charset="0"/>
              </a:rPr>
              <a:t>Bharat </a:t>
            </a:r>
            <a:r>
              <a:rPr lang="en-US" sz="1100" dirty="0" err="1">
                <a:solidFill>
                  <a:srgbClr val="F79646">
                    <a:lumMod val="75%"/>
                  </a:srgbClr>
                </a:solidFill>
                <a:latin typeface="Arial" pitchFamily="34" charset="0"/>
                <a:cs typeface="Arial" pitchFamily="34" charset="0"/>
              </a:rPr>
              <a:t>Masrani</a:t>
            </a:r>
            <a:r>
              <a:rPr lang="en-US" sz="1100" dirty="0">
                <a:solidFill>
                  <a:srgbClr val="F79646">
                    <a:lumMod val="75%"/>
                  </a:srgbClr>
                </a:solidFill>
                <a:latin typeface="Arial" pitchFamily="34" charset="0"/>
                <a:cs typeface="Arial" pitchFamily="34" charset="0"/>
              </a:rPr>
              <a:t> (BBA ‘78, MBA ‘79), appointed as new President and CEO of TD Bank Financial Group.</a:t>
            </a:r>
          </a:p>
          <a:p>
            <a:pPr marL="171450" indent="-171450">
              <a:buFont typeface="Arial" pitchFamily="34" charset="0"/>
              <a:buChar char="−"/>
            </a:pPr>
            <a:r>
              <a:rPr lang="en-US" sz="1100" dirty="0">
                <a:solidFill>
                  <a:srgbClr val="F79646">
                    <a:lumMod val="75%"/>
                  </a:srgbClr>
                </a:solidFill>
                <a:latin typeface="Arial" pitchFamily="34" charset="0"/>
                <a:cs typeface="Arial" pitchFamily="34" charset="0"/>
              </a:rPr>
              <a:t>Mark </a:t>
            </a:r>
            <a:r>
              <a:rPr lang="en-US" sz="1100" dirty="0" err="1">
                <a:solidFill>
                  <a:srgbClr val="F79646">
                    <a:lumMod val="75%"/>
                  </a:srgbClr>
                </a:solidFill>
                <a:latin typeface="Arial" pitchFamily="34" charset="0"/>
                <a:cs typeface="Arial" pitchFamily="34" charset="0"/>
              </a:rPr>
              <a:t>Lievonen</a:t>
            </a:r>
            <a:r>
              <a:rPr lang="en-US" sz="1100" dirty="0">
                <a:solidFill>
                  <a:srgbClr val="F79646">
                    <a:lumMod val="75%"/>
                  </a:srgbClr>
                </a:solidFill>
                <a:latin typeface="Arial" pitchFamily="34" charset="0"/>
                <a:cs typeface="Arial" pitchFamily="34" charset="0"/>
              </a:rPr>
              <a:t> (BBA’79, MBA’87), President of </a:t>
            </a:r>
            <a:r>
              <a:rPr lang="en-US" sz="1100" dirty="0" err="1">
                <a:solidFill>
                  <a:srgbClr val="F79646">
                    <a:lumMod val="75%"/>
                  </a:srgbClr>
                </a:solidFill>
                <a:latin typeface="Arial" pitchFamily="34" charset="0"/>
                <a:cs typeface="Arial" pitchFamily="34" charset="0"/>
              </a:rPr>
              <a:t>Sanofi</a:t>
            </a:r>
            <a:r>
              <a:rPr lang="en-US" sz="1100" dirty="0">
                <a:solidFill>
                  <a:srgbClr val="F79646">
                    <a:lumMod val="75%"/>
                  </a:srgbClr>
                </a:solidFill>
                <a:latin typeface="Arial" pitchFamily="34" charset="0"/>
                <a:cs typeface="Arial" pitchFamily="34" charset="0"/>
              </a:rPr>
              <a:t> Pasteur Limited, the Canadian vaccine division of the </a:t>
            </a:r>
            <a:r>
              <a:rPr lang="en-US" sz="1100" dirty="0" err="1">
                <a:solidFill>
                  <a:srgbClr val="F79646">
                    <a:lumMod val="75%"/>
                  </a:srgbClr>
                </a:solidFill>
                <a:latin typeface="Arial" pitchFamily="34" charset="0"/>
                <a:cs typeface="Arial" pitchFamily="34" charset="0"/>
              </a:rPr>
              <a:t>Sanofi</a:t>
            </a:r>
            <a:r>
              <a:rPr lang="en-US" sz="1100" dirty="0">
                <a:solidFill>
                  <a:srgbClr val="F79646">
                    <a:lumMod val="75%"/>
                  </a:srgbClr>
                </a:solidFill>
                <a:latin typeface="Arial" pitchFamily="34" charset="0"/>
                <a:cs typeface="Arial" pitchFamily="34" charset="0"/>
              </a:rPr>
              <a:t> Group, was inducted into the 2013 Canadian Marketing Healthcare Hall of Fame in recognition of his outstanding contributions to the healthcare industry.</a:t>
            </a:r>
          </a:p>
        </p:txBody>
      </p:sp>
      <p:sp>
        <p:nvSpPr>
          <p:cNvPr id="16" name="Slide Number Placeholder 6"/>
          <p:cNvSpPr>
            <a:spLocks noGrp="1"/>
          </p:cNvSpPr>
          <p:nvPr>
            <p:ph type="sldNum" sz="quarter" idx="12"/>
          </p:nvPr>
        </p:nvSpPr>
        <p:spPr>
          <a:xfrm>
            <a:off x="6886575" y="6029325"/>
            <a:ext cx="1905000" cy="457200"/>
          </a:xfrm>
        </p:spPr>
        <p:txBody>
          <a:bodyPr/>
          <a:lstStyle/>
          <a:p>
            <a:pPr>
              <a:defRPr/>
            </a:pPr>
            <a:fld id="{04047C44-FD25-4A14-B21D-F3EAB8BC95D3}" type="slidenum">
              <a:rPr lang="en-US" smtClean="0">
                <a:solidFill>
                  <a:srgbClr val="808080"/>
                </a:solidFill>
              </a:rPr>
              <a:pPr>
                <a:defRPr/>
              </a:pPr>
              <a:t>29</a:t>
            </a:fld>
            <a:endParaRPr lang="en-US" dirty="0">
              <a:solidFill>
                <a:srgbClr val="808080"/>
              </a:solidFill>
            </a:endParaRPr>
          </a:p>
        </p:txBody>
      </p:sp>
      <p:sp>
        <p:nvSpPr>
          <p:cNvPr id="27" name="Rectangle 3"/>
          <p:cNvSpPr>
            <a:spLocks noChangeArrowheads="1"/>
          </p:cNvSpPr>
          <p:nvPr/>
        </p:nvSpPr>
        <p:spPr bwMode="auto">
          <a:xfrm>
            <a:off x="20638" y="38100"/>
            <a:ext cx="7218362" cy="11906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fontAlgn="base">
              <a:spcBef>
                <a:spcPct val="0%"/>
              </a:spcBef>
              <a:spcAft>
                <a:spcPct val="0%"/>
              </a:spcAft>
            </a:pPr>
            <a:r>
              <a:rPr lang="en-US" sz="3200" b="1" dirty="0">
                <a:solidFill>
                  <a:srgbClr val="996633"/>
                </a:solidFill>
                <a:latin typeface="Arial Bold" charset="0"/>
              </a:rPr>
              <a:t>STRATEGIC RESPONSES</a:t>
            </a:r>
            <a:endParaRPr lang="en-US" sz="3200" dirty="0">
              <a:solidFill>
                <a:prstClr val="black"/>
              </a:solidFill>
              <a:latin typeface="Times" pitchFamily="18" charset="0"/>
            </a:endParaRPr>
          </a:p>
          <a:p>
            <a:pPr fontAlgn="base">
              <a:spcBef>
                <a:spcPct val="0%"/>
              </a:spcBef>
              <a:spcAft>
                <a:spcPct val="0%"/>
              </a:spcAft>
            </a:pPr>
            <a:endParaRPr lang="en-US" sz="2000" dirty="0">
              <a:solidFill>
                <a:srgbClr val="996633"/>
              </a:solidFill>
              <a:latin typeface="Arial Bold" charset="0"/>
            </a:endParaRPr>
          </a:p>
          <a:p>
            <a:pPr fontAlgn="base">
              <a:spcBef>
                <a:spcPct val="0%"/>
              </a:spcBef>
              <a:spcAft>
                <a:spcPct val="0%"/>
              </a:spcAft>
            </a:pPr>
            <a:r>
              <a:rPr lang="en-US" sz="2000" dirty="0">
                <a:solidFill>
                  <a:srgbClr val="996633"/>
                </a:solidFill>
                <a:latin typeface="Arial Bold" charset="0"/>
              </a:rPr>
              <a:t>Innovations &amp; Recognition</a:t>
            </a:r>
          </a:p>
        </p:txBody>
      </p:sp>
    </p:spTree>
    <p:extLst>
      <p:ext uri="{BB962C8B-B14F-4D97-AF65-F5344CB8AC3E}">
        <p14:creationId xmlns:p14="http://schemas.microsoft.com/office/powerpoint/2010/main" val="917852709"/>
      </p:ext>
    </p:extLst>
  </p:cSld>
  <p:clrMapOvr>
    <a:masterClrMapping/>
  </p:clrMapOvr>
</p:sld>
</file>

<file path=ppt/slides/slide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7411" name="Rectangle 2"/>
          <p:cNvSpPr>
            <a:spLocks noChangeArrowheads="1"/>
          </p:cNvSpPr>
          <p:nvPr/>
        </p:nvSpPr>
        <p:spPr bwMode="auto">
          <a:xfrm>
            <a:off x="2043113" y="5829300"/>
            <a:ext cx="203200" cy="10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latin typeface="Times" pitchFamily="18" charset="0"/>
            </a:endParaRPr>
          </a:p>
        </p:txBody>
      </p:sp>
      <p:pic>
        <p:nvPicPr>
          <p:cNvPr id="17414"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4.275%"/>
          <a:stretch/>
        </p:blipFill>
        <p:spPr bwMode="auto">
          <a:xfrm>
            <a:off x="1047750" y="3810000"/>
            <a:ext cx="8001000"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3"/>
          <p:cNvSpPr>
            <a:spLocks noChangeArrowheads="1"/>
          </p:cNvSpPr>
          <p:nvPr/>
        </p:nvSpPr>
        <p:spPr bwMode="auto">
          <a:xfrm>
            <a:off x="20638" y="38100"/>
            <a:ext cx="7218362" cy="11906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fontAlgn="base">
              <a:spcBef>
                <a:spcPct val="0%"/>
              </a:spcBef>
              <a:spcAft>
                <a:spcPct val="0%"/>
              </a:spcAft>
            </a:pPr>
            <a:r>
              <a:rPr lang="en-US" sz="3200" b="1" dirty="0">
                <a:solidFill>
                  <a:srgbClr val="996633"/>
                </a:solidFill>
                <a:latin typeface="Arial Bold" charset="0"/>
              </a:rPr>
              <a:t>STRATEGIC RESPONSES</a:t>
            </a:r>
            <a:endParaRPr lang="en-US" sz="3200" dirty="0">
              <a:solidFill>
                <a:srgbClr val="000000"/>
              </a:solidFill>
              <a:latin typeface="Times" pitchFamily="18" charset="0"/>
            </a:endParaRPr>
          </a:p>
          <a:p>
            <a:pPr fontAlgn="base">
              <a:spcBef>
                <a:spcPct val="0%"/>
              </a:spcBef>
              <a:spcAft>
                <a:spcPct val="0%"/>
              </a:spcAft>
            </a:pPr>
            <a:endParaRPr lang="en-US" sz="2000" dirty="0">
              <a:solidFill>
                <a:srgbClr val="996633"/>
              </a:solidFill>
              <a:latin typeface="Arial Bold" charset="0"/>
            </a:endParaRPr>
          </a:p>
          <a:p>
            <a:pPr fontAlgn="base">
              <a:spcBef>
                <a:spcPct val="0%"/>
              </a:spcBef>
              <a:spcAft>
                <a:spcPct val="0%"/>
              </a:spcAft>
            </a:pPr>
            <a:r>
              <a:rPr lang="en-US" sz="2000" dirty="0">
                <a:solidFill>
                  <a:srgbClr val="996633"/>
                </a:solidFill>
                <a:latin typeface="Arial Bold" charset="0"/>
              </a:rPr>
              <a:t>Innovations &amp; Recognition</a:t>
            </a:r>
          </a:p>
        </p:txBody>
      </p:sp>
      <p:sp>
        <p:nvSpPr>
          <p:cNvPr id="9" name="Rectangle 8"/>
          <p:cNvSpPr>
            <a:spLocks noChangeArrowheads="1"/>
          </p:cNvSpPr>
          <p:nvPr/>
        </p:nvSpPr>
        <p:spPr bwMode="auto">
          <a:xfrm>
            <a:off x="645933" y="1673964"/>
            <a:ext cx="3141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r>
              <a:rPr lang="en-US" sz="1100" dirty="0">
                <a:solidFill>
                  <a:srgbClr val="000000"/>
                </a:solidFill>
              </a:rPr>
              <a:t>1999</a:t>
            </a:r>
            <a:endParaRPr lang="en-US" sz="2000" dirty="0">
              <a:solidFill>
                <a:srgbClr val="000000"/>
              </a:solidFill>
              <a:latin typeface="Times" pitchFamily="18" charset="0"/>
            </a:endParaRPr>
          </a:p>
        </p:txBody>
      </p:sp>
      <p:sp>
        <p:nvSpPr>
          <p:cNvPr id="11" name="Rectangle 10"/>
          <p:cNvSpPr>
            <a:spLocks noChangeArrowheads="1"/>
          </p:cNvSpPr>
          <p:nvPr/>
        </p:nvSpPr>
        <p:spPr bwMode="auto">
          <a:xfrm>
            <a:off x="645933" y="2271658"/>
            <a:ext cx="3141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r>
              <a:rPr lang="en-US" sz="1100" dirty="0">
                <a:solidFill>
                  <a:srgbClr val="000000"/>
                </a:solidFill>
              </a:rPr>
              <a:t>2000</a:t>
            </a:r>
            <a:endParaRPr lang="en-US" sz="2000" dirty="0">
              <a:solidFill>
                <a:srgbClr val="000000"/>
              </a:solidFill>
              <a:latin typeface="Times" pitchFamily="18" charset="0"/>
            </a:endParaRPr>
          </a:p>
        </p:txBody>
      </p:sp>
      <p:sp>
        <p:nvSpPr>
          <p:cNvPr id="12" name="Rectangle 11"/>
          <p:cNvSpPr>
            <a:spLocks noChangeArrowheads="1"/>
          </p:cNvSpPr>
          <p:nvPr/>
        </p:nvSpPr>
        <p:spPr bwMode="auto">
          <a:xfrm>
            <a:off x="645933" y="4061056"/>
            <a:ext cx="3141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r>
              <a:rPr lang="en-US" sz="1100" dirty="0">
                <a:solidFill>
                  <a:srgbClr val="000000"/>
                </a:solidFill>
              </a:rPr>
              <a:t>2001</a:t>
            </a:r>
            <a:endParaRPr lang="en-US" sz="2000" dirty="0">
              <a:solidFill>
                <a:srgbClr val="000000"/>
              </a:solidFill>
              <a:latin typeface="Times" pitchFamily="18" charset="0"/>
            </a:endParaRPr>
          </a:p>
        </p:txBody>
      </p:sp>
      <p:sp>
        <p:nvSpPr>
          <p:cNvPr id="13" name="Rectangle 12"/>
          <p:cNvSpPr>
            <a:spLocks noChangeArrowheads="1"/>
          </p:cNvSpPr>
          <p:nvPr/>
        </p:nvSpPr>
        <p:spPr bwMode="auto">
          <a:xfrm>
            <a:off x="645933" y="4965473"/>
            <a:ext cx="3141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r>
              <a:rPr lang="en-US" sz="1100" dirty="0">
                <a:solidFill>
                  <a:srgbClr val="000000"/>
                </a:solidFill>
              </a:rPr>
              <a:t>2002</a:t>
            </a:r>
            <a:endParaRPr lang="en-US" sz="2000" dirty="0">
              <a:solidFill>
                <a:srgbClr val="000000"/>
              </a:solidFill>
              <a:latin typeface="Times" pitchFamily="18" charset="0"/>
            </a:endParaRPr>
          </a:p>
        </p:txBody>
      </p:sp>
      <p:sp>
        <p:nvSpPr>
          <p:cNvPr id="2" name="TextBox 1"/>
          <p:cNvSpPr txBox="1"/>
          <p:nvPr/>
        </p:nvSpPr>
        <p:spPr>
          <a:xfrm>
            <a:off x="1035132" y="1632475"/>
            <a:ext cx="6953250" cy="430887"/>
          </a:xfrm>
          <a:prstGeom prst="rect">
            <a:avLst/>
          </a:prstGeom>
          <a:noFill/>
        </p:spPr>
        <p:txBody>
          <a:bodyPr wrap="square" rtlCol="0">
            <a:spAutoFit/>
          </a:bodyPr>
          <a:lstStyle/>
          <a:p>
            <a:pPr marL="171450" indent="-171450">
              <a:buFontTx/>
              <a:buChar char="-"/>
            </a:pPr>
            <a:r>
              <a:rPr lang="en-US" sz="1100" dirty="0">
                <a:solidFill>
                  <a:srgbClr val="132AD3"/>
                </a:solidFill>
                <a:latin typeface="Arial" pitchFamily="34" charset="0"/>
                <a:cs typeface="Arial" pitchFamily="34" charset="0"/>
              </a:rPr>
              <a:t>Anne &amp; Max </a:t>
            </a:r>
            <a:r>
              <a:rPr lang="en-US" sz="1100" dirty="0" err="1">
                <a:solidFill>
                  <a:srgbClr val="132AD3"/>
                </a:solidFill>
                <a:latin typeface="Arial" pitchFamily="34" charset="0"/>
                <a:cs typeface="Arial" pitchFamily="34" charset="0"/>
              </a:rPr>
              <a:t>Tanenbaum</a:t>
            </a:r>
            <a:r>
              <a:rPr lang="en-US" sz="1100" dirty="0">
                <a:solidFill>
                  <a:srgbClr val="132AD3"/>
                </a:solidFill>
                <a:latin typeface="Arial" pitchFamily="34" charset="0"/>
                <a:cs typeface="Arial" pitchFamily="34" charset="0"/>
              </a:rPr>
              <a:t> Program and Chair in Entrepreneurship and Family Enterprise established </a:t>
            </a:r>
          </a:p>
          <a:p>
            <a:pPr marL="171450" indent="-171450">
              <a:buFontTx/>
              <a:buChar char="-"/>
            </a:pPr>
            <a:r>
              <a:rPr lang="en-US" sz="1100" dirty="0">
                <a:latin typeface="Arial" pitchFamily="34" charset="0"/>
                <a:cs typeface="Arial" pitchFamily="34" charset="0"/>
              </a:rPr>
              <a:t>Financial Services Program launches National Research Program in Public Policy and Financial Services</a:t>
            </a:r>
          </a:p>
        </p:txBody>
      </p:sp>
      <p:sp>
        <p:nvSpPr>
          <p:cNvPr id="14" name="TextBox 13"/>
          <p:cNvSpPr txBox="1"/>
          <p:nvPr/>
        </p:nvSpPr>
        <p:spPr>
          <a:xfrm>
            <a:off x="1035132" y="2241672"/>
            <a:ext cx="7010400" cy="1615829"/>
          </a:xfrm>
          <a:prstGeom prst="rect">
            <a:avLst/>
          </a:prstGeom>
          <a:noFill/>
        </p:spPr>
        <p:txBody>
          <a:bodyPr wrap="square" rtlCol="0">
            <a:spAutoFit/>
          </a:bodyPr>
          <a:lstStyle/>
          <a:p>
            <a:pPr marL="171450" indent="-171450">
              <a:buFontTx/>
              <a:buChar char="-"/>
            </a:pPr>
            <a:r>
              <a:rPr lang="en-US" sz="1100" dirty="0">
                <a:latin typeface="Arial" pitchFamily="34" charset="0"/>
                <a:cs typeface="Arial" pitchFamily="34" charset="0"/>
              </a:rPr>
              <a:t>CIDA-funded Canada-Russia Program in Corporate Governance established</a:t>
            </a:r>
          </a:p>
          <a:p>
            <a:pPr marL="171450" indent="-171450">
              <a:buFontTx/>
              <a:buChar char="-"/>
            </a:pPr>
            <a:r>
              <a:rPr lang="en-US" sz="1100" dirty="0">
                <a:latin typeface="Arial" pitchFamily="34" charset="0"/>
                <a:cs typeface="Arial" pitchFamily="34" charset="0"/>
              </a:rPr>
              <a:t>Sustainable Enterprise Academy (SEA) established under the auspices of the Erivan K. </a:t>
            </a:r>
            <a:r>
              <a:rPr lang="en-US" sz="1100" dirty="0" err="1">
                <a:latin typeface="Arial" pitchFamily="34" charset="0"/>
                <a:cs typeface="Arial" pitchFamily="34" charset="0"/>
              </a:rPr>
              <a:t>Haub</a:t>
            </a:r>
            <a:r>
              <a:rPr lang="en-US" sz="1100" dirty="0">
                <a:latin typeface="Arial" pitchFamily="34" charset="0"/>
                <a:cs typeface="Arial" pitchFamily="34" charset="0"/>
              </a:rPr>
              <a:t> Program in Business and Sustainability </a:t>
            </a:r>
          </a:p>
          <a:p>
            <a:pPr marL="171450" indent="-171450">
              <a:buFontTx/>
              <a:buChar char="-"/>
            </a:pPr>
            <a:r>
              <a:rPr lang="en-US" sz="1100" dirty="0">
                <a:latin typeface="Arial" pitchFamily="34" charset="0"/>
                <a:cs typeface="Arial" pitchFamily="34" charset="0"/>
              </a:rPr>
              <a:t>International BBA (</a:t>
            </a:r>
            <a:r>
              <a:rPr lang="en-US" sz="1100" dirty="0" err="1">
                <a:latin typeface="Arial" pitchFamily="34" charset="0"/>
                <a:cs typeface="Arial" pitchFamily="34" charset="0"/>
              </a:rPr>
              <a:t>iBBA</a:t>
            </a:r>
            <a:r>
              <a:rPr lang="en-US" sz="1100" dirty="0">
                <a:latin typeface="Arial" pitchFamily="34" charset="0"/>
                <a:cs typeface="Arial" pitchFamily="34" charset="0"/>
              </a:rPr>
              <a:t>) Program established</a:t>
            </a:r>
          </a:p>
          <a:p>
            <a:pPr marL="171450" indent="-171450">
              <a:buFontTx/>
              <a:buChar char="-"/>
            </a:pPr>
            <a:r>
              <a:rPr lang="en-US" sz="1100" dirty="0">
                <a:latin typeface="Arial" pitchFamily="34" charset="0"/>
                <a:cs typeface="Arial" pitchFamily="34" charset="0"/>
              </a:rPr>
              <a:t>E-Business graduate specialization established</a:t>
            </a:r>
          </a:p>
          <a:p>
            <a:pPr marL="171450" indent="-171450">
              <a:buFontTx/>
              <a:buChar char="-"/>
            </a:pPr>
            <a:r>
              <a:rPr lang="en-US" sz="1100" dirty="0">
                <a:latin typeface="Arial" pitchFamily="34" charset="0"/>
                <a:cs typeface="Arial" pitchFamily="34" charset="0"/>
              </a:rPr>
              <a:t>Dual MBA degree established with SASIN, </a:t>
            </a:r>
            <a:r>
              <a:rPr lang="en-US" sz="1100" dirty="0" err="1">
                <a:latin typeface="Arial" pitchFamily="34" charset="0"/>
                <a:cs typeface="Arial" pitchFamily="34" charset="0"/>
              </a:rPr>
              <a:t>Chulalongkorn</a:t>
            </a:r>
            <a:r>
              <a:rPr lang="en-US" sz="1100" dirty="0">
                <a:latin typeface="Arial" pitchFamily="34" charset="0"/>
                <a:cs typeface="Arial" pitchFamily="34" charset="0"/>
              </a:rPr>
              <a:t> University, Bangkok (SASIN MBA) delivered by Kellogg and Wharton</a:t>
            </a:r>
          </a:p>
          <a:p>
            <a:pPr marL="171450" indent="-171450">
              <a:buFontTx/>
              <a:buChar char="-"/>
            </a:pPr>
            <a:r>
              <a:rPr lang="en-US" sz="1100" dirty="0">
                <a:latin typeface="Arial" pitchFamily="34" charset="0"/>
                <a:cs typeface="Arial" pitchFamily="34" charset="0"/>
              </a:rPr>
              <a:t>“CEO Back to Campus” event celebrated 10</a:t>
            </a:r>
            <a:r>
              <a:rPr lang="en-US" sz="1100" baseline="30%" dirty="0">
                <a:latin typeface="Arial" pitchFamily="34" charset="0"/>
                <a:cs typeface="Arial" pitchFamily="34" charset="0"/>
              </a:rPr>
              <a:t>th</a:t>
            </a:r>
            <a:r>
              <a:rPr lang="en-US" sz="1100" dirty="0">
                <a:latin typeface="Arial" pitchFamily="34" charset="0"/>
                <a:cs typeface="Arial" pitchFamily="34" charset="0"/>
              </a:rPr>
              <a:t> anniversary</a:t>
            </a:r>
          </a:p>
          <a:p>
            <a:pPr marL="171450" indent="-171450">
              <a:buFontTx/>
              <a:buChar char="-"/>
            </a:pPr>
            <a:r>
              <a:rPr lang="en-US" sz="1100" dirty="0">
                <a:latin typeface="Arial" pitchFamily="34" charset="0"/>
                <a:cs typeface="Arial" pitchFamily="34" charset="0"/>
              </a:rPr>
              <a:t>Schulich Staff Recognition Awards established</a:t>
            </a:r>
          </a:p>
        </p:txBody>
      </p:sp>
      <p:sp>
        <p:nvSpPr>
          <p:cNvPr id="16" name="TextBox 15"/>
          <p:cNvSpPr txBox="1"/>
          <p:nvPr/>
        </p:nvSpPr>
        <p:spPr>
          <a:xfrm>
            <a:off x="1035132" y="4031159"/>
            <a:ext cx="6432468" cy="769441"/>
          </a:xfrm>
          <a:prstGeom prst="rect">
            <a:avLst/>
          </a:prstGeom>
          <a:noFill/>
        </p:spPr>
        <p:txBody>
          <a:bodyPr wrap="square" rtlCol="0">
            <a:spAutoFit/>
          </a:bodyPr>
          <a:lstStyle/>
          <a:p>
            <a:pPr marL="171450" indent="-171450">
              <a:buFontTx/>
              <a:buChar char="-"/>
            </a:pPr>
            <a:r>
              <a:rPr lang="en-US" sz="1100" dirty="0">
                <a:latin typeface="Arial" pitchFamily="34" charset="0"/>
                <a:cs typeface="Arial" pitchFamily="34" charset="0"/>
              </a:rPr>
              <a:t>Joint Kellogg-Schulich Executive MBA (EMBA) Program established</a:t>
            </a:r>
          </a:p>
          <a:p>
            <a:pPr marL="171450" indent="-171450">
              <a:buFontTx/>
              <a:buChar char="-"/>
            </a:pPr>
            <a:r>
              <a:rPr lang="en-US" sz="1100" dirty="0">
                <a:solidFill>
                  <a:srgbClr val="008000"/>
                </a:solidFill>
              </a:rPr>
              <a:t>Schulich received Beyond Grey Pinstripes Global Business School Innovation and Commitment to Social Impact Management award and Business School Innovation and Commitment to Management for Sustainability</a:t>
            </a:r>
          </a:p>
        </p:txBody>
      </p:sp>
      <p:sp>
        <p:nvSpPr>
          <p:cNvPr id="17" name="TextBox 16"/>
          <p:cNvSpPr txBox="1"/>
          <p:nvPr/>
        </p:nvSpPr>
        <p:spPr>
          <a:xfrm>
            <a:off x="1035132" y="4929848"/>
            <a:ext cx="8153400" cy="600164"/>
          </a:xfrm>
          <a:prstGeom prst="rect">
            <a:avLst/>
          </a:prstGeom>
          <a:noFill/>
        </p:spPr>
        <p:txBody>
          <a:bodyPr wrap="square" rtlCol="0">
            <a:spAutoFit/>
          </a:bodyPr>
          <a:lstStyle/>
          <a:p>
            <a:pPr marL="171450" indent="-171450">
              <a:buFontTx/>
              <a:buChar char="-"/>
            </a:pPr>
            <a:r>
              <a:rPr lang="en-US" sz="1100" dirty="0">
                <a:solidFill>
                  <a:srgbClr val="132AD3"/>
                </a:solidFill>
                <a:latin typeface="Arial" pitchFamily="34" charset="0"/>
                <a:cs typeface="Arial" pitchFamily="34" charset="0"/>
              </a:rPr>
              <a:t>Henry J. Knowles Chair in Organizational Strategy established</a:t>
            </a:r>
          </a:p>
          <a:p>
            <a:pPr marL="171450" indent="-171450">
              <a:buFontTx/>
              <a:buChar char="-"/>
            </a:pPr>
            <a:r>
              <a:rPr lang="en-US" sz="1100" dirty="0">
                <a:latin typeface="Arial" pitchFamily="34" charset="0"/>
                <a:cs typeface="Arial" pitchFamily="34" charset="0"/>
              </a:rPr>
              <a:t>MBA Program approved for Level 1 CMA accreditation</a:t>
            </a:r>
          </a:p>
          <a:p>
            <a:pPr marL="171450" indent="-171450">
              <a:buFontTx/>
              <a:buChar char="-"/>
            </a:pPr>
            <a:r>
              <a:rPr lang="en-US" sz="1100" dirty="0">
                <a:latin typeface="Arial" pitchFamily="34" charset="0"/>
                <a:cs typeface="Arial" pitchFamily="34" charset="0"/>
              </a:rPr>
              <a:t>“CEO Back to Campus” event held in partnership with The Canadian Council of Chief Executives(CCCE)</a:t>
            </a:r>
          </a:p>
        </p:txBody>
      </p:sp>
      <p:sp>
        <p:nvSpPr>
          <p:cNvPr id="18" name="Slide Number Placeholder 6"/>
          <p:cNvSpPr txBox="1">
            <a:spLocks/>
          </p:cNvSpPr>
          <p:nvPr/>
        </p:nvSpPr>
        <p:spPr bwMode="auto">
          <a:xfrm>
            <a:off x="6886575" y="60960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bg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4047C44-FD25-4A14-B21D-F3EAB8BC95D3}" type="slidenum">
              <a:rPr lang="en-US" sz="1200" smtClean="0">
                <a:solidFill>
                  <a:srgbClr val="808080"/>
                </a:solidFill>
                <a:latin typeface="Calibri" pitchFamily="34" charset="0"/>
                <a:cs typeface="Calibri" pitchFamily="34" charset="0"/>
              </a:rPr>
              <a:pPr>
                <a:defRPr/>
              </a:pPr>
              <a:t>3</a:t>
            </a:fld>
            <a:endParaRPr lang="en-US" sz="1200" dirty="0">
              <a:solidFill>
                <a:srgbClr val="808080"/>
              </a:solidFill>
              <a:latin typeface="Calibri" pitchFamily="34" charset="0"/>
              <a:cs typeface="Calibri" pitchFamily="34" charset="0"/>
            </a:endParaRPr>
          </a:p>
        </p:txBody>
      </p:sp>
      <p:grpSp>
        <p:nvGrpSpPr>
          <p:cNvPr id="19" name="Group 18"/>
          <p:cNvGrpSpPr/>
          <p:nvPr/>
        </p:nvGrpSpPr>
        <p:grpSpPr>
          <a:xfrm>
            <a:off x="228600" y="6241165"/>
            <a:ext cx="8686800" cy="400110"/>
            <a:chOff x="228600" y="6248400"/>
            <a:chExt cx="8686800" cy="400110"/>
          </a:xfrm>
        </p:grpSpPr>
        <p:sp>
          <p:nvSpPr>
            <p:cNvPr id="20" name="TextBox 19"/>
            <p:cNvSpPr txBox="1"/>
            <p:nvPr/>
          </p:nvSpPr>
          <p:spPr>
            <a:xfrm>
              <a:off x="228600" y="6248400"/>
              <a:ext cx="8686800" cy="400110"/>
            </a:xfrm>
            <a:prstGeom prst="rect">
              <a:avLst/>
            </a:prstGeom>
            <a:noFill/>
          </p:spPr>
          <p:txBody>
            <a:bodyPr wrap="square" rtlCol="0">
              <a:spAutoFit/>
            </a:bodyPr>
            <a:lstStyle/>
            <a:p>
              <a:pPr>
                <a:lnSpc>
                  <a:spcPts val="1200"/>
                </a:lnSpc>
              </a:pPr>
              <a:r>
                <a:rPr lang="en-US" sz="900" b="1" dirty="0">
                  <a:solidFill>
                    <a:prstClr val="black"/>
                  </a:solidFill>
                  <a:latin typeface="Arial" pitchFamily="34" charset="0"/>
                  <a:cs typeface="Arial" pitchFamily="34" charset="0"/>
                </a:rPr>
                <a:t>LEGEND</a:t>
              </a:r>
            </a:p>
            <a:p>
              <a:pPr>
                <a:lnSpc>
                  <a:spcPts val="1200"/>
                </a:lnSpc>
              </a:pPr>
              <a:r>
                <a:rPr lang="en-US" sz="900" b="1" dirty="0">
                  <a:solidFill>
                    <a:srgbClr val="132AD3"/>
                  </a:solidFill>
                  <a:latin typeface="Arial" pitchFamily="34" charset="0"/>
                  <a:cs typeface="Arial" pitchFamily="34" charset="0"/>
                </a:rPr>
                <a:t>Chairs/Professorships</a:t>
              </a:r>
              <a:r>
                <a:rPr lang="en-US" sz="900" b="1" dirty="0">
                  <a:solidFill>
                    <a:prstClr val="black"/>
                  </a:solidFill>
                  <a:latin typeface="Arial" pitchFamily="34" charset="0"/>
                  <a:cs typeface="Arial" pitchFamily="34" charset="0"/>
                </a:rPr>
                <a:t>	</a:t>
              </a:r>
              <a:r>
                <a:rPr lang="en-US" sz="900" b="1" dirty="0">
                  <a:solidFill>
                    <a:srgbClr val="00B050"/>
                  </a:solidFill>
                  <a:latin typeface="Arial" pitchFamily="34" charset="0"/>
                  <a:cs typeface="Arial" pitchFamily="34" charset="0"/>
                </a:rPr>
                <a:t>Faculty Achievement</a:t>
              </a:r>
              <a:r>
                <a:rPr lang="en-US" sz="900" b="1" dirty="0">
                  <a:solidFill>
                    <a:prstClr val="black"/>
                  </a:solidFill>
                  <a:latin typeface="Arial" pitchFamily="34" charset="0"/>
                  <a:cs typeface="Arial" pitchFamily="34" charset="0"/>
                </a:rPr>
                <a:t>	</a:t>
              </a:r>
              <a:r>
                <a:rPr lang="en-US" sz="900" b="1" dirty="0">
                  <a:solidFill>
                    <a:srgbClr val="FF0000"/>
                  </a:solidFill>
                  <a:latin typeface="Arial" pitchFamily="34" charset="0"/>
                  <a:cs typeface="Arial" pitchFamily="34" charset="0"/>
                </a:rPr>
                <a:t>Student Achievement</a:t>
              </a:r>
              <a:r>
                <a:rPr lang="en-US" sz="900" b="1" dirty="0">
                  <a:solidFill>
                    <a:prstClr val="black"/>
                  </a:solidFill>
                  <a:latin typeface="Arial" pitchFamily="34" charset="0"/>
                  <a:cs typeface="Arial" pitchFamily="34" charset="0"/>
                </a:rPr>
                <a:t>	</a:t>
              </a:r>
              <a:r>
                <a:rPr lang="en-US" sz="900" b="1" dirty="0">
                  <a:solidFill>
                    <a:srgbClr val="F79646">
                      <a:lumMod val="75%"/>
                    </a:srgbClr>
                  </a:solidFill>
                  <a:latin typeface="Arial" pitchFamily="34" charset="0"/>
                  <a:cs typeface="Arial" pitchFamily="34" charset="0"/>
                </a:rPr>
                <a:t>Alumni Achievement </a:t>
              </a:r>
              <a:r>
                <a:rPr lang="en-US" sz="900" b="1" dirty="0">
                  <a:solidFill>
                    <a:prstClr val="black"/>
                  </a:solidFill>
                  <a:latin typeface="Arial" pitchFamily="34" charset="0"/>
                  <a:cs typeface="Arial" pitchFamily="34" charset="0"/>
                </a:rPr>
                <a:t>	Initiatives</a:t>
              </a:r>
            </a:p>
          </p:txBody>
        </p:sp>
        <p:sp>
          <p:nvSpPr>
            <p:cNvPr id="21" name="Rectangle 20"/>
            <p:cNvSpPr/>
            <p:nvPr/>
          </p:nvSpPr>
          <p:spPr>
            <a:xfrm>
              <a:off x="1619450" y="6469075"/>
              <a:ext cx="115491" cy="100028"/>
            </a:xfrm>
            <a:prstGeom prst="rect">
              <a:avLst/>
            </a:prstGeom>
            <a:solidFill>
              <a:srgbClr val="132AD3"/>
            </a:solidFill>
            <a:ln>
              <a:solidFill>
                <a:srgbClr val="132AD3"/>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3362425" y="6469075"/>
              <a:ext cx="115491" cy="100028"/>
            </a:xfrm>
            <a:prstGeom prst="rect">
              <a:avLst/>
            </a:prstGeom>
            <a:solidFill>
              <a:srgbClr val="00B050"/>
            </a:solidFill>
            <a:ln>
              <a:solidFill>
                <a:srgbClr val="00B05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p:nvSpPr>
          <p:spPr>
            <a:xfrm>
              <a:off x="5227748" y="6469075"/>
              <a:ext cx="115491" cy="100028"/>
            </a:xfrm>
            <a:prstGeom prst="rect">
              <a:avLst/>
            </a:prstGeom>
            <a:solidFill>
              <a:srgbClr val="FF0000"/>
            </a:solidFill>
            <a:ln>
              <a:solidFill>
                <a:srgbClr val="FF000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Rectangle 23"/>
            <p:cNvSpPr/>
            <p:nvPr/>
          </p:nvSpPr>
          <p:spPr>
            <a:xfrm>
              <a:off x="7020025" y="6469075"/>
              <a:ext cx="115491" cy="100028"/>
            </a:xfrm>
            <a:prstGeom prst="rect">
              <a:avLst/>
            </a:prstGeom>
            <a:solidFill>
              <a:srgbClr val="F09C06"/>
            </a:solidFill>
            <a:ln>
              <a:solidFill>
                <a:srgbClr val="F09C06"/>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Rectangle 24"/>
            <p:cNvSpPr/>
            <p:nvPr/>
          </p:nvSpPr>
          <p:spPr>
            <a:xfrm>
              <a:off x="8222365" y="6469075"/>
              <a:ext cx="115491" cy="100028"/>
            </a:xfrm>
            <a:prstGeom prst="rect">
              <a:avLst/>
            </a:prstGeom>
            <a:solidFill>
              <a:schemeClr val="tx1"/>
            </a:solidFill>
            <a:ln>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1571129324"/>
      </p:ext>
    </p:extLst>
  </p:cSld>
  <p:clrMapOvr>
    <a:masterClrMapping/>
  </p:clrMapOvr>
  <p:transition/>
</p:sld>
</file>

<file path=ppt/slides/slide30.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22375"/>
            <a:ext cx="9144000" cy="563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79.565%" b="82.18%"/>
          <a:stretch/>
        </p:blipFill>
        <p:spPr bwMode="auto">
          <a:xfrm>
            <a:off x="7276698" y="0"/>
            <a:ext cx="1868889"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sp>
        <p:nvSpPr>
          <p:cNvPr id="6" name="Rectangle 3"/>
          <p:cNvSpPr>
            <a:spLocks noChangeArrowheads="1"/>
          </p:cNvSpPr>
          <p:nvPr/>
        </p:nvSpPr>
        <p:spPr bwMode="auto">
          <a:xfrm>
            <a:off x="1219200" y="990600"/>
            <a:ext cx="7045325"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533400" indent="-533400"/>
            <a:r>
              <a:rPr lang="en-US" sz="2000" b="1" dirty="0">
                <a:solidFill>
                  <a:srgbClr val="996633"/>
                </a:solidFill>
                <a:latin typeface="Arial Black" pitchFamily="34" charset="0"/>
              </a:rPr>
              <a:t>	</a:t>
            </a:r>
            <a:endParaRPr lang="en-US" sz="1600" b="1" dirty="0">
              <a:solidFill>
                <a:prstClr val="black"/>
              </a:solidFill>
              <a:latin typeface="Arial Black" pitchFamily="34" charset="0"/>
            </a:endParaRPr>
          </a:p>
        </p:txBody>
      </p:sp>
      <p:sp>
        <p:nvSpPr>
          <p:cNvPr id="13" name="TextBox 12"/>
          <p:cNvSpPr txBox="1"/>
          <p:nvPr/>
        </p:nvSpPr>
        <p:spPr>
          <a:xfrm>
            <a:off x="514350" y="1531229"/>
            <a:ext cx="609600" cy="754053"/>
          </a:xfrm>
          <a:prstGeom prst="rect">
            <a:avLst/>
          </a:prstGeom>
          <a:noFill/>
        </p:spPr>
        <p:txBody>
          <a:bodyPr wrap="square" rtlCol="0">
            <a:spAutoFit/>
          </a:bodyPr>
          <a:lstStyle/>
          <a:p>
            <a:r>
              <a:rPr lang="en-US" sz="1100" dirty="0">
                <a:solidFill>
                  <a:prstClr val="black"/>
                </a:solidFill>
                <a:latin typeface="Arial" pitchFamily="34" charset="0"/>
                <a:cs typeface="Arial" pitchFamily="34" charset="0"/>
              </a:rPr>
              <a:t>2013</a:t>
            </a:r>
          </a:p>
          <a:p>
            <a:endParaRPr lang="en-US" sz="800" dirty="0">
              <a:solidFill>
                <a:prstClr val="black"/>
              </a:solidFill>
              <a:latin typeface="Arial" pitchFamily="34" charset="0"/>
              <a:cs typeface="Arial" pitchFamily="34" charset="0"/>
            </a:endParaRPr>
          </a:p>
          <a:p>
            <a:endParaRPr lang="en-US" sz="800" dirty="0">
              <a:solidFill>
                <a:prstClr val="black"/>
              </a:solidFill>
              <a:latin typeface="Arial" pitchFamily="34" charset="0"/>
              <a:cs typeface="Arial" pitchFamily="34" charset="0"/>
            </a:endParaRPr>
          </a:p>
          <a:p>
            <a:endParaRPr lang="en-US" sz="800" dirty="0">
              <a:solidFill>
                <a:prstClr val="black"/>
              </a:solidFill>
              <a:latin typeface="Arial" pitchFamily="34" charset="0"/>
              <a:cs typeface="Arial" pitchFamily="34" charset="0"/>
            </a:endParaRPr>
          </a:p>
          <a:p>
            <a:endParaRPr lang="en-US" sz="800" dirty="0">
              <a:solidFill>
                <a:prstClr val="black"/>
              </a:solidFill>
              <a:latin typeface="Arial" pitchFamily="34" charset="0"/>
              <a:cs typeface="Arial" pitchFamily="34" charset="0"/>
            </a:endParaRPr>
          </a:p>
        </p:txBody>
      </p:sp>
      <p:grpSp>
        <p:nvGrpSpPr>
          <p:cNvPr id="19" name="Group 18"/>
          <p:cNvGrpSpPr/>
          <p:nvPr/>
        </p:nvGrpSpPr>
        <p:grpSpPr>
          <a:xfrm>
            <a:off x="228600" y="6248400"/>
            <a:ext cx="8686800" cy="400110"/>
            <a:chOff x="228600" y="6248400"/>
            <a:chExt cx="8686800" cy="400110"/>
          </a:xfrm>
        </p:grpSpPr>
        <p:sp>
          <p:nvSpPr>
            <p:cNvPr id="20" name="TextBox 19"/>
            <p:cNvSpPr txBox="1"/>
            <p:nvPr/>
          </p:nvSpPr>
          <p:spPr>
            <a:xfrm>
              <a:off x="228600" y="6248400"/>
              <a:ext cx="8686800" cy="400110"/>
            </a:xfrm>
            <a:prstGeom prst="rect">
              <a:avLst/>
            </a:prstGeom>
            <a:noFill/>
          </p:spPr>
          <p:txBody>
            <a:bodyPr wrap="square" rtlCol="0">
              <a:spAutoFit/>
            </a:bodyPr>
            <a:lstStyle/>
            <a:p>
              <a:pPr>
                <a:lnSpc>
                  <a:spcPts val="1200"/>
                </a:lnSpc>
              </a:pPr>
              <a:r>
                <a:rPr lang="en-US" sz="900" b="1" dirty="0">
                  <a:solidFill>
                    <a:prstClr val="black"/>
                  </a:solidFill>
                  <a:latin typeface="Arial" pitchFamily="34" charset="0"/>
                  <a:cs typeface="Arial" pitchFamily="34" charset="0"/>
                </a:rPr>
                <a:t>LEGEND</a:t>
              </a:r>
            </a:p>
            <a:p>
              <a:pPr>
                <a:lnSpc>
                  <a:spcPts val="1200"/>
                </a:lnSpc>
              </a:pPr>
              <a:r>
                <a:rPr lang="en-US" sz="900" b="1" dirty="0">
                  <a:solidFill>
                    <a:srgbClr val="132AD3"/>
                  </a:solidFill>
                  <a:latin typeface="Arial" pitchFamily="34" charset="0"/>
                  <a:cs typeface="Arial" pitchFamily="34" charset="0"/>
                </a:rPr>
                <a:t>Chairs/Professorships</a:t>
              </a:r>
              <a:r>
                <a:rPr lang="en-US" sz="900" b="1" dirty="0">
                  <a:solidFill>
                    <a:prstClr val="black"/>
                  </a:solidFill>
                  <a:latin typeface="Arial" pitchFamily="34" charset="0"/>
                  <a:cs typeface="Arial" pitchFamily="34" charset="0"/>
                </a:rPr>
                <a:t>	</a:t>
              </a:r>
              <a:r>
                <a:rPr lang="en-US" sz="900" b="1" dirty="0">
                  <a:solidFill>
                    <a:srgbClr val="00B050"/>
                  </a:solidFill>
                  <a:latin typeface="Arial" pitchFamily="34" charset="0"/>
                  <a:cs typeface="Arial" pitchFamily="34" charset="0"/>
                </a:rPr>
                <a:t>Faculty Achievement</a:t>
              </a:r>
              <a:r>
                <a:rPr lang="en-US" sz="900" b="1" dirty="0">
                  <a:solidFill>
                    <a:prstClr val="black"/>
                  </a:solidFill>
                  <a:latin typeface="Arial" pitchFamily="34" charset="0"/>
                  <a:cs typeface="Arial" pitchFamily="34" charset="0"/>
                </a:rPr>
                <a:t>	</a:t>
              </a:r>
              <a:r>
                <a:rPr lang="en-US" sz="900" b="1" dirty="0">
                  <a:solidFill>
                    <a:srgbClr val="FF0000"/>
                  </a:solidFill>
                  <a:latin typeface="Arial" pitchFamily="34" charset="0"/>
                  <a:cs typeface="Arial" pitchFamily="34" charset="0"/>
                </a:rPr>
                <a:t>Student Achievement</a:t>
              </a:r>
              <a:r>
                <a:rPr lang="en-US" sz="900" b="1" dirty="0">
                  <a:solidFill>
                    <a:prstClr val="black"/>
                  </a:solidFill>
                  <a:latin typeface="Arial" pitchFamily="34" charset="0"/>
                  <a:cs typeface="Arial" pitchFamily="34" charset="0"/>
                </a:rPr>
                <a:t>	</a:t>
              </a:r>
              <a:r>
                <a:rPr lang="en-US" sz="900" b="1" dirty="0">
                  <a:solidFill>
                    <a:srgbClr val="F79646">
                      <a:lumMod val="75%"/>
                    </a:srgbClr>
                  </a:solidFill>
                  <a:latin typeface="Arial" pitchFamily="34" charset="0"/>
                  <a:cs typeface="Arial" pitchFamily="34" charset="0"/>
                </a:rPr>
                <a:t>Alumni Achievement </a:t>
              </a:r>
              <a:r>
                <a:rPr lang="en-US" sz="900" b="1" dirty="0">
                  <a:solidFill>
                    <a:prstClr val="black"/>
                  </a:solidFill>
                  <a:latin typeface="Arial" pitchFamily="34" charset="0"/>
                  <a:cs typeface="Arial" pitchFamily="34" charset="0"/>
                </a:rPr>
                <a:t>	Initiatives</a:t>
              </a:r>
            </a:p>
          </p:txBody>
        </p:sp>
        <p:sp>
          <p:nvSpPr>
            <p:cNvPr id="21" name="Rectangle 20"/>
            <p:cNvSpPr/>
            <p:nvPr/>
          </p:nvSpPr>
          <p:spPr>
            <a:xfrm>
              <a:off x="1619450" y="6469075"/>
              <a:ext cx="115491" cy="100028"/>
            </a:xfrm>
            <a:prstGeom prst="rect">
              <a:avLst/>
            </a:prstGeom>
            <a:solidFill>
              <a:srgbClr val="132AD3"/>
            </a:solidFill>
            <a:ln>
              <a:solidFill>
                <a:srgbClr val="132AD3"/>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3362425" y="6469075"/>
              <a:ext cx="115491" cy="100028"/>
            </a:xfrm>
            <a:prstGeom prst="rect">
              <a:avLst/>
            </a:prstGeom>
            <a:solidFill>
              <a:srgbClr val="00B050"/>
            </a:solidFill>
            <a:ln>
              <a:solidFill>
                <a:srgbClr val="00B05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p:nvSpPr>
          <p:spPr>
            <a:xfrm>
              <a:off x="5227748" y="6469075"/>
              <a:ext cx="115491" cy="100028"/>
            </a:xfrm>
            <a:prstGeom prst="rect">
              <a:avLst/>
            </a:prstGeom>
            <a:solidFill>
              <a:srgbClr val="FF0000"/>
            </a:solidFill>
            <a:ln>
              <a:solidFill>
                <a:srgbClr val="FF000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Rectangle 23"/>
            <p:cNvSpPr/>
            <p:nvPr/>
          </p:nvSpPr>
          <p:spPr>
            <a:xfrm>
              <a:off x="7020025" y="6469075"/>
              <a:ext cx="115491" cy="100028"/>
            </a:xfrm>
            <a:prstGeom prst="rect">
              <a:avLst/>
            </a:prstGeom>
            <a:solidFill>
              <a:schemeClr val="accent6">
                <a:lumMod val="75%"/>
              </a:schemeClr>
            </a:solidFill>
            <a:ln>
              <a:solidFill>
                <a:schemeClr val="accent6">
                  <a:lumMod val="75%"/>
                </a:schemeClr>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Rectangle 24"/>
            <p:cNvSpPr/>
            <p:nvPr/>
          </p:nvSpPr>
          <p:spPr>
            <a:xfrm>
              <a:off x="8222365" y="6469075"/>
              <a:ext cx="115491" cy="100028"/>
            </a:xfrm>
            <a:prstGeom prst="rect">
              <a:avLst/>
            </a:prstGeom>
            <a:solidFill>
              <a:schemeClr val="tx1"/>
            </a:solidFill>
            <a:ln>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7" name="Rectangle 6"/>
          <p:cNvSpPr/>
          <p:nvPr/>
        </p:nvSpPr>
        <p:spPr>
          <a:xfrm>
            <a:off x="1006823" y="1531229"/>
            <a:ext cx="7130355" cy="5001369"/>
          </a:xfrm>
          <a:prstGeom prst="rect">
            <a:avLst/>
          </a:prstGeom>
        </p:spPr>
        <p:txBody>
          <a:bodyPr wrap="square">
            <a:spAutoFit/>
          </a:bodyPr>
          <a:lstStyle/>
          <a:p>
            <a:pPr marL="171450" indent="-171450">
              <a:buFont typeface="Arial" pitchFamily="34" charset="0"/>
              <a:buChar char="−"/>
            </a:pPr>
            <a:r>
              <a:rPr lang="en-US" sz="1100" dirty="0">
                <a:solidFill>
                  <a:srgbClr val="F79646">
                    <a:lumMod val="75%"/>
                  </a:srgbClr>
                </a:solidFill>
                <a:latin typeface="Arial" pitchFamily="34" charset="0"/>
                <a:cs typeface="Arial" pitchFamily="34" charset="0"/>
              </a:rPr>
              <a:t>Kathleen Taylor (MBA/JD ’84), was appointed Chair of the Royal Bank of Canada (RBC), becoming the first female chair of one of Canada's major banks. Her appointment takes effect on January 1, 2014</a:t>
            </a:r>
            <a:r>
              <a:rPr lang="en-US" sz="1100" dirty="0">
                <a:solidFill>
                  <a:prstClr val="black"/>
                </a:solidFill>
                <a:latin typeface="Times" pitchFamily="18" charset="0"/>
              </a:rPr>
              <a:t>. </a:t>
            </a:r>
          </a:p>
          <a:p>
            <a:pPr marL="171450" indent="-171450">
              <a:buFont typeface="Arial" pitchFamily="34" charset="0"/>
              <a:buChar char="−"/>
            </a:pPr>
            <a:r>
              <a:rPr lang="en-US" sz="1100" dirty="0">
                <a:solidFill>
                  <a:srgbClr val="F79646">
                    <a:lumMod val="75%"/>
                  </a:srgbClr>
                </a:solidFill>
                <a:latin typeface="Arial" pitchFamily="34" charset="0"/>
                <a:cs typeface="Arial" pitchFamily="34" charset="0"/>
              </a:rPr>
              <a:t>Kathleen Taylor (MBA/JD ’84), former President and CEO of Four Seasons Hotels and Resorts, was recently named a director of the Canada Pension Plan Investment Board by Canadian Finance Minister Jim Flaherty. </a:t>
            </a:r>
          </a:p>
          <a:p>
            <a:pPr marL="171450" indent="-171450">
              <a:buFont typeface="Arial" pitchFamily="34" charset="0"/>
              <a:buChar char="−"/>
            </a:pPr>
            <a:r>
              <a:rPr lang="en-US" sz="1100" dirty="0" err="1">
                <a:solidFill>
                  <a:srgbClr val="F79646">
                    <a:lumMod val="75%"/>
                  </a:srgbClr>
                </a:solidFill>
                <a:latin typeface="Arial" pitchFamily="34" charset="0"/>
                <a:cs typeface="Arial" pitchFamily="34" charset="0"/>
              </a:rPr>
              <a:t>Schulich</a:t>
            </a:r>
            <a:r>
              <a:rPr lang="en-US" sz="1100" dirty="0">
                <a:solidFill>
                  <a:srgbClr val="F79646">
                    <a:lumMod val="75%"/>
                  </a:srgbClr>
                </a:solidFill>
                <a:latin typeface="Arial" pitchFamily="34" charset="0"/>
                <a:cs typeface="Arial" pitchFamily="34" charset="0"/>
              </a:rPr>
              <a:t> MBA alumni grabbed the top three spots as the best overall stock pickers in 2013 at the annual Thomson Reuters </a:t>
            </a:r>
            <a:r>
              <a:rPr lang="en-US" sz="1100" dirty="0" err="1">
                <a:solidFill>
                  <a:srgbClr val="F79646">
                    <a:lumMod val="75%"/>
                  </a:srgbClr>
                </a:solidFill>
                <a:latin typeface="Arial" pitchFamily="34" charset="0"/>
                <a:cs typeface="Arial" pitchFamily="34" charset="0"/>
              </a:rPr>
              <a:t>StarMine</a:t>
            </a:r>
            <a:r>
              <a:rPr lang="en-US" sz="1100" dirty="0">
                <a:solidFill>
                  <a:srgbClr val="F79646">
                    <a:lumMod val="75%"/>
                  </a:srgbClr>
                </a:solidFill>
                <a:latin typeface="Arial" pitchFamily="34" charset="0"/>
                <a:cs typeface="Arial" pitchFamily="34" charset="0"/>
              </a:rPr>
              <a:t> Overall Analyst Awards. Michael </a:t>
            </a:r>
            <a:r>
              <a:rPr lang="en-US" sz="1100" dirty="0" err="1">
                <a:solidFill>
                  <a:srgbClr val="F79646">
                    <a:lumMod val="75%"/>
                  </a:srgbClr>
                </a:solidFill>
                <a:latin typeface="Arial" pitchFamily="34" charset="0"/>
                <a:cs typeface="Arial" pitchFamily="34" charset="0"/>
              </a:rPr>
              <a:t>Parkin</a:t>
            </a:r>
            <a:r>
              <a:rPr lang="en-US" sz="1100" dirty="0">
                <a:solidFill>
                  <a:srgbClr val="F79646">
                    <a:lumMod val="75%"/>
                  </a:srgbClr>
                </a:solidFill>
                <a:latin typeface="Arial" pitchFamily="34" charset="0"/>
                <a:cs typeface="Arial" pitchFamily="34" charset="0"/>
              </a:rPr>
              <a:t> (MBA ’07), placed first; Kevin Chiang (MBA ’03),finished second; and Scott </a:t>
            </a:r>
            <a:r>
              <a:rPr lang="en-US" sz="1100" dirty="0" err="1">
                <a:solidFill>
                  <a:srgbClr val="F79646">
                    <a:lumMod val="75%"/>
                  </a:srgbClr>
                </a:solidFill>
                <a:latin typeface="Arial" pitchFamily="34" charset="0"/>
                <a:cs typeface="Arial" pitchFamily="34" charset="0"/>
              </a:rPr>
              <a:t>Cuthbertson</a:t>
            </a:r>
            <a:r>
              <a:rPr lang="en-US" sz="1100" dirty="0">
                <a:solidFill>
                  <a:srgbClr val="F79646">
                    <a:lumMod val="75%"/>
                  </a:srgbClr>
                </a:solidFill>
                <a:latin typeface="Arial" pitchFamily="34" charset="0"/>
                <a:cs typeface="Arial" pitchFamily="34" charset="0"/>
              </a:rPr>
              <a:t> (MBA ’88), came in third overall.</a:t>
            </a:r>
          </a:p>
          <a:p>
            <a:pPr marL="171450" indent="-171450">
              <a:buFont typeface="Arial" pitchFamily="34" charset="0"/>
              <a:buChar char="−"/>
            </a:pPr>
            <a:r>
              <a:rPr lang="en-US" sz="1100" dirty="0" err="1">
                <a:solidFill>
                  <a:srgbClr val="F79646">
                    <a:lumMod val="75%"/>
                  </a:srgbClr>
                </a:solidFill>
                <a:latin typeface="Arial" pitchFamily="34" charset="0"/>
                <a:cs typeface="Arial" pitchFamily="34" charset="0"/>
              </a:rPr>
              <a:t>Schulich</a:t>
            </a:r>
            <a:r>
              <a:rPr lang="en-US" sz="1100" dirty="0">
                <a:solidFill>
                  <a:srgbClr val="F79646">
                    <a:lumMod val="75%"/>
                  </a:srgbClr>
                </a:solidFill>
                <a:latin typeface="Arial" pitchFamily="34" charset="0"/>
                <a:cs typeface="Arial" pitchFamily="34" charset="0"/>
              </a:rPr>
              <a:t> MBA graduates dominated in the 2013 Thomson Reuters </a:t>
            </a:r>
            <a:r>
              <a:rPr lang="en-US" sz="1100" dirty="0" err="1">
                <a:solidFill>
                  <a:srgbClr val="F79646">
                    <a:lumMod val="75%"/>
                  </a:srgbClr>
                </a:solidFill>
                <a:latin typeface="Arial" pitchFamily="34" charset="0"/>
                <a:cs typeface="Arial" pitchFamily="34" charset="0"/>
              </a:rPr>
              <a:t>StarMine</a:t>
            </a:r>
            <a:r>
              <a:rPr lang="en-US" sz="1100" dirty="0">
                <a:solidFill>
                  <a:srgbClr val="F79646">
                    <a:lumMod val="75%"/>
                  </a:srgbClr>
                </a:solidFill>
                <a:latin typeface="Arial" pitchFamily="34" charset="0"/>
                <a:cs typeface="Arial" pitchFamily="34" charset="0"/>
              </a:rPr>
              <a:t> Industry Analyst Awards. Michael </a:t>
            </a:r>
            <a:r>
              <a:rPr lang="en-US" sz="1100" dirty="0" err="1">
                <a:solidFill>
                  <a:srgbClr val="F79646">
                    <a:lumMod val="75%"/>
                  </a:srgbClr>
                </a:solidFill>
                <a:latin typeface="Arial" pitchFamily="34" charset="0"/>
                <a:cs typeface="Arial" pitchFamily="34" charset="0"/>
              </a:rPr>
              <a:t>Parkin</a:t>
            </a:r>
            <a:r>
              <a:rPr lang="en-US" sz="1100" dirty="0">
                <a:solidFill>
                  <a:srgbClr val="F79646">
                    <a:lumMod val="75%"/>
                  </a:srgbClr>
                </a:solidFill>
                <a:latin typeface="Arial" pitchFamily="34" charset="0"/>
                <a:cs typeface="Arial" pitchFamily="34" charset="0"/>
              </a:rPr>
              <a:t> (MBA ’07), Kevin Chiang (MBA ’03), Scott </a:t>
            </a:r>
            <a:r>
              <a:rPr lang="en-US" sz="1100" dirty="0" err="1">
                <a:solidFill>
                  <a:srgbClr val="F79646">
                    <a:lumMod val="75%"/>
                  </a:srgbClr>
                </a:solidFill>
                <a:latin typeface="Arial" pitchFamily="34" charset="0"/>
                <a:cs typeface="Arial" pitchFamily="34" charset="0"/>
              </a:rPr>
              <a:t>Cuthbertson</a:t>
            </a:r>
            <a:r>
              <a:rPr lang="en-US" sz="1100" dirty="0">
                <a:solidFill>
                  <a:srgbClr val="F79646">
                    <a:lumMod val="75%"/>
                  </a:srgbClr>
                </a:solidFill>
                <a:latin typeface="Arial" pitchFamily="34" charset="0"/>
                <a:cs typeface="Arial" pitchFamily="34" charset="0"/>
              </a:rPr>
              <a:t> (MBA ’88), David </a:t>
            </a:r>
            <a:r>
              <a:rPr lang="en-US" sz="1100" dirty="0" err="1">
                <a:solidFill>
                  <a:srgbClr val="F79646">
                    <a:lumMod val="75%"/>
                  </a:srgbClr>
                </a:solidFill>
                <a:latin typeface="Arial" pitchFamily="34" charset="0"/>
                <a:cs typeface="Arial" pitchFamily="34" charset="0"/>
              </a:rPr>
              <a:t>Tyerman</a:t>
            </a:r>
            <a:r>
              <a:rPr lang="en-US" sz="1100" dirty="0">
                <a:solidFill>
                  <a:srgbClr val="F79646">
                    <a:lumMod val="75%"/>
                  </a:srgbClr>
                </a:solidFill>
                <a:latin typeface="Arial" pitchFamily="34" charset="0"/>
                <a:cs typeface="Arial" pitchFamily="34" charset="0"/>
              </a:rPr>
              <a:t> (MBA'95), Philippa Flint (MBA'94), Steven Li (MBA'97), Paul Steep (MBA'98), Sean </a:t>
            </a:r>
            <a:r>
              <a:rPr lang="en-US" sz="1100" dirty="0" err="1">
                <a:solidFill>
                  <a:srgbClr val="F79646">
                    <a:lumMod val="75%"/>
                  </a:srgbClr>
                </a:solidFill>
                <a:latin typeface="Arial" pitchFamily="34" charset="0"/>
                <a:cs typeface="Arial" pitchFamily="34" charset="0"/>
              </a:rPr>
              <a:t>Steuart</a:t>
            </a:r>
            <a:r>
              <a:rPr lang="en-US" sz="1100" dirty="0">
                <a:solidFill>
                  <a:srgbClr val="F79646">
                    <a:lumMod val="75%"/>
                  </a:srgbClr>
                </a:solidFill>
                <a:latin typeface="Arial" pitchFamily="34" charset="0"/>
                <a:cs typeface="Arial" pitchFamily="34" charset="0"/>
              </a:rPr>
              <a:t> (MBA'98), and Neil Forster (MBA'06), were all Top Stock Pickers in their respective categories.</a:t>
            </a:r>
          </a:p>
          <a:p>
            <a:pPr marL="171450" indent="-171450">
              <a:buFont typeface="Arial" pitchFamily="34" charset="0"/>
              <a:buChar char="−"/>
            </a:pPr>
            <a:r>
              <a:rPr lang="en-US" sz="1100" dirty="0" err="1">
                <a:solidFill>
                  <a:srgbClr val="F79646">
                    <a:lumMod val="75%"/>
                  </a:srgbClr>
                </a:solidFill>
                <a:latin typeface="Arial" pitchFamily="34" charset="0"/>
                <a:cs typeface="Arial" pitchFamily="34" charset="0"/>
              </a:rPr>
              <a:t>Schulich</a:t>
            </a:r>
            <a:r>
              <a:rPr lang="en-US" sz="1100" dirty="0">
                <a:solidFill>
                  <a:srgbClr val="F79646">
                    <a:lumMod val="75%"/>
                  </a:srgbClr>
                </a:solidFill>
                <a:latin typeface="Arial" pitchFamily="34" charset="0"/>
                <a:cs typeface="Arial" pitchFamily="34" charset="0"/>
              </a:rPr>
              <a:t> graduate Brian McKenzie (</a:t>
            </a:r>
            <a:r>
              <a:rPr lang="en-US" sz="1100" dirty="0" err="1">
                <a:solidFill>
                  <a:srgbClr val="F79646">
                    <a:lumMod val="75%"/>
                  </a:srgbClr>
                </a:solidFill>
                <a:latin typeface="Arial" pitchFamily="34" charset="0"/>
                <a:cs typeface="Arial" pitchFamily="34" charset="0"/>
              </a:rPr>
              <a:t>iBBA</a:t>
            </a:r>
            <a:r>
              <a:rPr lang="en-US" sz="1100" dirty="0">
                <a:solidFill>
                  <a:srgbClr val="F79646">
                    <a:lumMod val="75%"/>
                  </a:srgbClr>
                </a:solidFill>
                <a:latin typeface="Arial" pitchFamily="34" charset="0"/>
                <a:cs typeface="Arial" pitchFamily="34" charset="0"/>
              </a:rPr>
              <a:t> '07), was recently named a McGowan Fellow, a program that </a:t>
            </a:r>
            <a:r>
              <a:rPr lang="en-US" sz="1100" dirty="0" err="1">
                <a:solidFill>
                  <a:srgbClr val="F79646">
                    <a:lumMod val="75%"/>
                  </a:srgbClr>
                </a:solidFill>
                <a:latin typeface="Arial" pitchFamily="34" charset="0"/>
                <a:cs typeface="Arial" pitchFamily="34" charset="0"/>
              </a:rPr>
              <a:t>honours</a:t>
            </a:r>
            <a:r>
              <a:rPr lang="en-US" sz="1100" dirty="0">
                <a:solidFill>
                  <a:srgbClr val="F79646">
                    <a:lumMod val="75%"/>
                  </a:srgbClr>
                </a:solidFill>
                <a:latin typeface="Arial" pitchFamily="34" charset="0"/>
                <a:cs typeface="Arial" pitchFamily="34" charset="0"/>
              </a:rPr>
              <a:t> top MBA students studying in the US.</a:t>
            </a:r>
          </a:p>
          <a:p>
            <a:pPr marL="171450" indent="-171450">
              <a:buFont typeface="Arial" pitchFamily="34" charset="0"/>
              <a:buChar char="−"/>
            </a:pPr>
            <a:r>
              <a:rPr lang="en-US" sz="1100" dirty="0">
                <a:solidFill>
                  <a:srgbClr val="F79646">
                    <a:lumMod val="75%"/>
                  </a:srgbClr>
                </a:solidFill>
                <a:latin typeface="Arial" pitchFamily="34" charset="0"/>
                <a:cs typeface="Arial" pitchFamily="34" charset="0"/>
              </a:rPr>
              <a:t>Two </a:t>
            </a:r>
            <a:r>
              <a:rPr lang="en-US" sz="1100" dirty="0" err="1">
                <a:solidFill>
                  <a:srgbClr val="F79646">
                    <a:lumMod val="75%"/>
                  </a:srgbClr>
                </a:solidFill>
                <a:latin typeface="Arial" pitchFamily="34" charset="0"/>
                <a:cs typeface="Arial" pitchFamily="34" charset="0"/>
              </a:rPr>
              <a:t>Schulich</a:t>
            </a:r>
            <a:r>
              <a:rPr lang="en-US" sz="1100" dirty="0">
                <a:solidFill>
                  <a:srgbClr val="F79646">
                    <a:lumMod val="75%"/>
                  </a:srgbClr>
                </a:solidFill>
                <a:latin typeface="Arial" pitchFamily="34" charset="0"/>
                <a:cs typeface="Arial" pitchFamily="34" charset="0"/>
              </a:rPr>
              <a:t> alumni, Erik Rawlinson (MBA '84) and Frank </a:t>
            </a:r>
            <a:r>
              <a:rPr lang="en-US" sz="1100" dirty="0" err="1">
                <a:solidFill>
                  <a:srgbClr val="F79646">
                    <a:lumMod val="75%"/>
                  </a:srgbClr>
                </a:solidFill>
                <a:latin typeface="Arial" pitchFamily="34" charset="0"/>
                <a:cs typeface="Arial" pitchFamily="34" charset="0"/>
              </a:rPr>
              <a:t>Fazzari</a:t>
            </a:r>
            <a:r>
              <a:rPr lang="en-US" sz="1100" dirty="0">
                <a:solidFill>
                  <a:srgbClr val="F79646">
                    <a:lumMod val="75%"/>
                  </a:srgbClr>
                </a:solidFill>
                <a:latin typeface="Arial" pitchFamily="34" charset="0"/>
                <a:cs typeface="Arial" pitchFamily="34" charset="0"/>
              </a:rPr>
              <a:t> (BBA '84), were recently named Fellows by the Institute of Chartered Professional Accountants of Ontario. </a:t>
            </a:r>
          </a:p>
          <a:p>
            <a:pPr marL="171450" indent="-171450">
              <a:buFont typeface="Arial" pitchFamily="34" charset="0"/>
              <a:buChar char="−"/>
            </a:pPr>
            <a:r>
              <a:rPr lang="en-US" sz="1100" dirty="0">
                <a:solidFill>
                  <a:srgbClr val="F79646">
                    <a:lumMod val="75%"/>
                  </a:srgbClr>
                </a:solidFill>
                <a:latin typeface="Arial" pitchFamily="34" charset="0"/>
                <a:cs typeface="Arial" pitchFamily="34" charset="0"/>
              </a:rPr>
              <a:t>Mark Miller (BBA '95), Chief Strategy Officer at Los Angeles-based advertising agency Team One, was named one of the 2013 advertising industry's leading innovators by The Internationalist, an advertising and marketing magazine.</a:t>
            </a:r>
          </a:p>
          <a:p>
            <a:pPr marL="171450" indent="-171450">
              <a:buFont typeface="Arial" pitchFamily="34" charset="0"/>
              <a:buChar char="−"/>
            </a:pPr>
            <a:r>
              <a:rPr lang="en-US" sz="1100" dirty="0">
                <a:solidFill>
                  <a:srgbClr val="F79646">
                    <a:lumMod val="75%"/>
                  </a:srgbClr>
                </a:solidFill>
                <a:latin typeface="Arial" pitchFamily="34" charset="0"/>
                <a:cs typeface="Arial" pitchFamily="34" charset="0"/>
              </a:rPr>
              <a:t>Geoff Bedford (EMBA '02) was named the next President and CEO of </a:t>
            </a:r>
            <a:r>
              <a:rPr lang="en-US" sz="1100" dirty="0" err="1">
                <a:solidFill>
                  <a:srgbClr val="F79646">
                    <a:lumMod val="75%"/>
                  </a:srgbClr>
                </a:solidFill>
                <a:latin typeface="Arial" pitchFamily="34" charset="0"/>
                <a:cs typeface="Arial" pitchFamily="34" charset="0"/>
              </a:rPr>
              <a:t>Molycorp</a:t>
            </a:r>
            <a:r>
              <a:rPr lang="en-US" sz="1100" dirty="0">
                <a:solidFill>
                  <a:srgbClr val="F79646">
                    <a:lumMod val="75%"/>
                  </a:srgbClr>
                </a:solidFill>
                <a:latin typeface="Arial" pitchFamily="34" charset="0"/>
                <a:cs typeface="Arial" pitchFamily="34" charset="0"/>
              </a:rPr>
              <a:t>, a leading rare-earth mining company listed on the New York Stock Exchange. </a:t>
            </a:r>
          </a:p>
          <a:p>
            <a:pPr marL="171450" indent="-171450">
              <a:buFont typeface="Arial" pitchFamily="34" charset="0"/>
              <a:buChar char="−"/>
            </a:pPr>
            <a:r>
              <a:rPr lang="en-US" sz="1100" dirty="0">
                <a:solidFill>
                  <a:srgbClr val="F79646">
                    <a:lumMod val="75%"/>
                  </a:srgbClr>
                </a:solidFill>
                <a:latin typeface="Arial" pitchFamily="34" charset="0"/>
                <a:cs typeface="Arial" pitchFamily="34" charset="0"/>
              </a:rPr>
              <a:t>Julie Broad (MBA '03), a real estate investor based in Nanaimo, BC, recently authored a book titled More Than </a:t>
            </a:r>
            <a:r>
              <a:rPr lang="en-US" sz="1100" dirty="0" err="1">
                <a:solidFill>
                  <a:srgbClr val="F79646">
                    <a:lumMod val="75%"/>
                  </a:srgbClr>
                </a:solidFill>
                <a:latin typeface="Arial" pitchFamily="34" charset="0"/>
                <a:cs typeface="Arial" pitchFamily="34" charset="0"/>
              </a:rPr>
              <a:t>Cashflow</a:t>
            </a:r>
            <a:r>
              <a:rPr lang="en-US" sz="1100" dirty="0">
                <a:solidFill>
                  <a:srgbClr val="F79646">
                    <a:lumMod val="75%"/>
                  </a:srgbClr>
                </a:solidFill>
                <a:latin typeface="Arial" pitchFamily="34" charset="0"/>
                <a:cs typeface="Arial" pitchFamily="34" charset="0"/>
              </a:rPr>
              <a:t>: The Real Risks and Rewards of Profitable Real Estate Investing.</a:t>
            </a:r>
          </a:p>
          <a:p>
            <a:pPr marL="171450" indent="-171450">
              <a:buFont typeface="Arial" pitchFamily="34" charset="0"/>
              <a:buChar char="−"/>
            </a:pPr>
            <a:r>
              <a:rPr lang="en-US" sz="1100" dirty="0">
                <a:solidFill>
                  <a:srgbClr val="F79646">
                    <a:lumMod val="75%"/>
                  </a:srgbClr>
                </a:solidFill>
                <a:latin typeface="Arial" pitchFamily="34" charset="0"/>
                <a:cs typeface="Arial" pitchFamily="34" charset="0"/>
              </a:rPr>
              <a:t>Mark </a:t>
            </a:r>
            <a:r>
              <a:rPr lang="en-US" sz="1100" dirty="0" err="1">
                <a:solidFill>
                  <a:srgbClr val="F79646">
                    <a:lumMod val="75%"/>
                  </a:srgbClr>
                </a:solidFill>
                <a:latin typeface="Arial" pitchFamily="34" charset="0"/>
                <a:cs typeface="Arial" pitchFamily="34" charset="0"/>
              </a:rPr>
              <a:t>Lievonen</a:t>
            </a:r>
            <a:r>
              <a:rPr lang="en-US" sz="1100" dirty="0">
                <a:solidFill>
                  <a:srgbClr val="F79646">
                    <a:lumMod val="75%"/>
                  </a:srgbClr>
                </a:solidFill>
                <a:latin typeface="Arial" pitchFamily="34" charset="0"/>
                <a:cs typeface="Arial" pitchFamily="34" charset="0"/>
              </a:rPr>
              <a:t> (BBA'79, MBA'87), President of </a:t>
            </a:r>
            <a:r>
              <a:rPr lang="en-US" sz="1100" dirty="0" err="1">
                <a:solidFill>
                  <a:srgbClr val="F79646">
                    <a:lumMod val="75%"/>
                  </a:srgbClr>
                </a:solidFill>
                <a:latin typeface="Arial" pitchFamily="34" charset="0"/>
                <a:cs typeface="Arial" pitchFamily="34" charset="0"/>
              </a:rPr>
              <a:t>Sanofi</a:t>
            </a:r>
            <a:r>
              <a:rPr lang="en-US" sz="1100" dirty="0">
                <a:solidFill>
                  <a:srgbClr val="F79646">
                    <a:lumMod val="75%"/>
                  </a:srgbClr>
                </a:solidFill>
                <a:latin typeface="Arial" pitchFamily="34" charset="0"/>
                <a:cs typeface="Arial" pitchFamily="34" charset="0"/>
              </a:rPr>
              <a:t> Pasteur Limited, was awarded a 2014 Life Sciences Ontario (LSO) Lifetime Achievement Award.</a:t>
            </a:r>
          </a:p>
          <a:p>
            <a:pPr marL="171450" indent="-171450">
              <a:buFont typeface="Arial" pitchFamily="34" charset="0"/>
              <a:buChar char="−"/>
            </a:pPr>
            <a:r>
              <a:rPr lang="en-US" sz="1100" dirty="0">
                <a:solidFill>
                  <a:srgbClr val="F79646">
                    <a:lumMod val="75%"/>
                  </a:srgbClr>
                </a:solidFill>
                <a:latin typeface="Arial" pitchFamily="34" charset="0"/>
                <a:cs typeface="Arial" pitchFamily="34" charset="0"/>
              </a:rPr>
              <a:t>Marianne Harris (MBA'83), former President of Corporate and Investment Banking at Merrill Lynch Canada Inc., and a member of the Dean's Advisory Council, was appointed to the Board of the Directors of Sun Life Financial Inc. </a:t>
            </a:r>
          </a:p>
          <a:p>
            <a:pPr marL="171450" indent="-171450">
              <a:buFont typeface="Arial" pitchFamily="34" charset="0"/>
              <a:buChar char="−"/>
            </a:pPr>
            <a:endParaRPr lang="en-US" sz="1100" dirty="0">
              <a:solidFill>
                <a:srgbClr val="00B050"/>
              </a:solidFill>
              <a:latin typeface="Arial" pitchFamily="34" charset="0"/>
              <a:cs typeface="Arial" pitchFamily="34" charset="0"/>
            </a:endParaRPr>
          </a:p>
          <a:p>
            <a:pPr marL="171450" indent="-171450">
              <a:buFont typeface="Arial" pitchFamily="34" charset="0"/>
              <a:buChar char="−"/>
            </a:pPr>
            <a:endParaRPr lang="en-US" sz="1100" dirty="0">
              <a:solidFill>
                <a:srgbClr val="00B050"/>
              </a:solidFill>
              <a:latin typeface="Arial" pitchFamily="34" charset="0"/>
              <a:cs typeface="Arial" pitchFamily="34" charset="0"/>
            </a:endParaRPr>
          </a:p>
        </p:txBody>
      </p:sp>
      <p:sp>
        <p:nvSpPr>
          <p:cNvPr id="16" name="Slide Number Placeholder 6"/>
          <p:cNvSpPr>
            <a:spLocks noGrp="1"/>
          </p:cNvSpPr>
          <p:nvPr>
            <p:ph type="sldNum" sz="quarter" idx="12"/>
          </p:nvPr>
        </p:nvSpPr>
        <p:spPr>
          <a:xfrm>
            <a:off x="6886575" y="6029325"/>
            <a:ext cx="1905000" cy="457200"/>
          </a:xfrm>
        </p:spPr>
        <p:txBody>
          <a:bodyPr/>
          <a:lstStyle/>
          <a:p>
            <a:pPr>
              <a:defRPr/>
            </a:pPr>
            <a:fld id="{04047C44-FD25-4A14-B21D-F3EAB8BC95D3}" type="slidenum">
              <a:rPr lang="en-US" smtClean="0">
                <a:solidFill>
                  <a:srgbClr val="808080"/>
                </a:solidFill>
              </a:rPr>
              <a:pPr>
                <a:defRPr/>
              </a:pPr>
              <a:t>30</a:t>
            </a:fld>
            <a:endParaRPr lang="en-US" dirty="0">
              <a:solidFill>
                <a:srgbClr val="808080"/>
              </a:solidFill>
            </a:endParaRPr>
          </a:p>
        </p:txBody>
      </p:sp>
      <p:sp>
        <p:nvSpPr>
          <p:cNvPr id="27" name="Rectangle 3"/>
          <p:cNvSpPr>
            <a:spLocks noChangeArrowheads="1"/>
          </p:cNvSpPr>
          <p:nvPr/>
        </p:nvSpPr>
        <p:spPr bwMode="auto">
          <a:xfrm>
            <a:off x="20638" y="38100"/>
            <a:ext cx="7218362" cy="11906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fontAlgn="base">
              <a:spcBef>
                <a:spcPct val="0%"/>
              </a:spcBef>
              <a:spcAft>
                <a:spcPct val="0%"/>
              </a:spcAft>
            </a:pPr>
            <a:r>
              <a:rPr lang="en-US" sz="3200" b="1" dirty="0">
                <a:solidFill>
                  <a:srgbClr val="996633"/>
                </a:solidFill>
                <a:latin typeface="Arial Bold" charset="0"/>
              </a:rPr>
              <a:t>STRATEGIC RESPONSES</a:t>
            </a:r>
            <a:endParaRPr lang="en-US" sz="3200" dirty="0">
              <a:solidFill>
                <a:prstClr val="black"/>
              </a:solidFill>
              <a:latin typeface="Times" pitchFamily="18" charset="0"/>
            </a:endParaRPr>
          </a:p>
          <a:p>
            <a:pPr fontAlgn="base">
              <a:spcBef>
                <a:spcPct val="0%"/>
              </a:spcBef>
              <a:spcAft>
                <a:spcPct val="0%"/>
              </a:spcAft>
            </a:pPr>
            <a:endParaRPr lang="en-US" sz="2000" dirty="0">
              <a:solidFill>
                <a:srgbClr val="996633"/>
              </a:solidFill>
              <a:latin typeface="Arial Bold" charset="0"/>
            </a:endParaRPr>
          </a:p>
          <a:p>
            <a:pPr fontAlgn="base">
              <a:spcBef>
                <a:spcPct val="0%"/>
              </a:spcBef>
              <a:spcAft>
                <a:spcPct val="0%"/>
              </a:spcAft>
            </a:pPr>
            <a:r>
              <a:rPr lang="en-US" sz="2000" dirty="0">
                <a:solidFill>
                  <a:srgbClr val="996633"/>
                </a:solidFill>
                <a:latin typeface="Arial Bold" charset="0"/>
              </a:rPr>
              <a:t>Innovations &amp; Recognition</a:t>
            </a:r>
          </a:p>
        </p:txBody>
      </p:sp>
    </p:spTree>
    <p:extLst>
      <p:ext uri="{BB962C8B-B14F-4D97-AF65-F5344CB8AC3E}">
        <p14:creationId xmlns:p14="http://schemas.microsoft.com/office/powerpoint/2010/main" val="3289823449"/>
      </p:ext>
    </p:extLst>
  </p:cSld>
  <p:clrMapOvr>
    <a:masterClrMapping/>
  </p:clrMapOvr>
</p:sld>
</file>

<file path=ppt/slides/slide3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22375"/>
            <a:ext cx="9144000" cy="563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79.565%" b="82.18%"/>
          <a:stretch/>
        </p:blipFill>
        <p:spPr bwMode="auto">
          <a:xfrm>
            <a:off x="7276698" y="0"/>
            <a:ext cx="1868889"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sp>
        <p:nvSpPr>
          <p:cNvPr id="6" name="Rectangle 3"/>
          <p:cNvSpPr>
            <a:spLocks noChangeArrowheads="1"/>
          </p:cNvSpPr>
          <p:nvPr/>
        </p:nvSpPr>
        <p:spPr bwMode="auto">
          <a:xfrm>
            <a:off x="1219200" y="990600"/>
            <a:ext cx="7045325"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533400" indent="-533400"/>
            <a:r>
              <a:rPr lang="en-US" sz="2000" b="1" dirty="0">
                <a:solidFill>
                  <a:srgbClr val="996633"/>
                </a:solidFill>
                <a:latin typeface="Arial Black" pitchFamily="34" charset="0"/>
              </a:rPr>
              <a:t>	</a:t>
            </a:r>
            <a:endParaRPr lang="en-US" sz="1600" b="1" dirty="0">
              <a:solidFill>
                <a:prstClr val="black"/>
              </a:solidFill>
              <a:latin typeface="Arial Black" pitchFamily="34" charset="0"/>
            </a:endParaRPr>
          </a:p>
        </p:txBody>
      </p:sp>
      <p:sp>
        <p:nvSpPr>
          <p:cNvPr id="13" name="TextBox 12"/>
          <p:cNvSpPr txBox="1"/>
          <p:nvPr/>
        </p:nvSpPr>
        <p:spPr>
          <a:xfrm>
            <a:off x="514350" y="1531229"/>
            <a:ext cx="609600" cy="754053"/>
          </a:xfrm>
          <a:prstGeom prst="rect">
            <a:avLst/>
          </a:prstGeom>
          <a:noFill/>
        </p:spPr>
        <p:txBody>
          <a:bodyPr wrap="square" rtlCol="0">
            <a:spAutoFit/>
          </a:bodyPr>
          <a:lstStyle/>
          <a:p>
            <a:r>
              <a:rPr lang="en-US" sz="1100" dirty="0">
                <a:solidFill>
                  <a:prstClr val="black"/>
                </a:solidFill>
                <a:latin typeface="Arial" pitchFamily="34" charset="0"/>
                <a:cs typeface="Arial" pitchFamily="34" charset="0"/>
              </a:rPr>
              <a:t>2013</a:t>
            </a:r>
          </a:p>
          <a:p>
            <a:endParaRPr lang="en-US" sz="800" dirty="0">
              <a:solidFill>
                <a:prstClr val="black"/>
              </a:solidFill>
              <a:latin typeface="Arial" pitchFamily="34" charset="0"/>
              <a:cs typeface="Arial" pitchFamily="34" charset="0"/>
            </a:endParaRPr>
          </a:p>
          <a:p>
            <a:endParaRPr lang="en-US" sz="800" dirty="0">
              <a:solidFill>
                <a:prstClr val="black"/>
              </a:solidFill>
              <a:latin typeface="Arial" pitchFamily="34" charset="0"/>
              <a:cs typeface="Arial" pitchFamily="34" charset="0"/>
            </a:endParaRPr>
          </a:p>
          <a:p>
            <a:endParaRPr lang="en-US" sz="800" dirty="0">
              <a:solidFill>
                <a:prstClr val="black"/>
              </a:solidFill>
              <a:latin typeface="Arial" pitchFamily="34" charset="0"/>
              <a:cs typeface="Arial" pitchFamily="34" charset="0"/>
            </a:endParaRPr>
          </a:p>
          <a:p>
            <a:endParaRPr lang="en-US" sz="800" dirty="0">
              <a:solidFill>
                <a:prstClr val="black"/>
              </a:solidFill>
              <a:latin typeface="Arial" pitchFamily="34" charset="0"/>
              <a:cs typeface="Arial" pitchFamily="34" charset="0"/>
            </a:endParaRPr>
          </a:p>
        </p:txBody>
      </p:sp>
      <p:grpSp>
        <p:nvGrpSpPr>
          <p:cNvPr id="19" name="Group 18"/>
          <p:cNvGrpSpPr/>
          <p:nvPr/>
        </p:nvGrpSpPr>
        <p:grpSpPr>
          <a:xfrm>
            <a:off x="228600" y="6248400"/>
            <a:ext cx="8686800" cy="400110"/>
            <a:chOff x="228600" y="6248400"/>
            <a:chExt cx="8686800" cy="400110"/>
          </a:xfrm>
        </p:grpSpPr>
        <p:sp>
          <p:nvSpPr>
            <p:cNvPr id="20" name="TextBox 19"/>
            <p:cNvSpPr txBox="1"/>
            <p:nvPr/>
          </p:nvSpPr>
          <p:spPr>
            <a:xfrm>
              <a:off x="228600" y="6248400"/>
              <a:ext cx="8686800" cy="400110"/>
            </a:xfrm>
            <a:prstGeom prst="rect">
              <a:avLst/>
            </a:prstGeom>
            <a:noFill/>
          </p:spPr>
          <p:txBody>
            <a:bodyPr wrap="square" rtlCol="0">
              <a:spAutoFit/>
            </a:bodyPr>
            <a:lstStyle/>
            <a:p>
              <a:pPr>
                <a:lnSpc>
                  <a:spcPts val="1200"/>
                </a:lnSpc>
              </a:pPr>
              <a:r>
                <a:rPr lang="en-US" sz="900" b="1" dirty="0">
                  <a:solidFill>
                    <a:prstClr val="black"/>
                  </a:solidFill>
                  <a:latin typeface="Arial" pitchFamily="34" charset="0"/>
                  <a:cs typeface="Arial" pitchFamily="34" charset="0"/>
                </a:rPr>
                <a:t>LEGEND</a:t>
              </a:r>
            </a:p>
            <a:p>
              <a:pPr>
                <a:lnSpc>
                  <a:spcPts val="1200"/>
                </a:lnSpc>
              </a:pPr>
              <a:r>
                <a:rPr lang="en-US" sz="900" b="1" dirty="0">
                  <a:solidFill>
                    <a:srgbClr val="132AD3"/>
                  </a:solidFill>
                  <a:latin typeface="Arial" pitchFamily="34" charset="0"/>
                  <a:cs typeface="Arial" pitchFamily="34" charset="0"/>
                </a:rPr>
                <a:t>Chairs/Professorships</a:t>
              </a:r>
              <a:r>
                <a:rPr lang="en-US" sz="900" b="1" dirty="0">
                  <a:solidFill>
                    <a:prstClr val="black"/>
                  </a:solidFill>
                  <a:latin typeface="Arial" pitchFamily="34" charset="0"/>
                  <a:cs typeface="Arial" pitchFamily="34" charset="0"/>
                </a:rPr>
                <a:t>	</a:t>
              </a:r>
              <a:r>
                <a:rPr lang="en-US" sz="900" b="1" dirty="0">
                  <a:solidFill>
                    <a:srgbClr val="00B050"/>
                  </a:solidFill>
                  <a:latin typeface="Arial" pitchFamily="34" charset="0"/>
                  <a:cs typeface="Arial" pitchFamily="34" charset="0"/>
                </a:rPr>
                <a:t>Faculty Achievement</a:t>
              </a:r>
              <a:r>
                <a:rPr lang="en-US" sz="900" b="1" dirty="0">
                  <a:solidFill>
                    <a:prstClr val="black"/>
                  </a:solidFill>
                  <a:latin typeface="Arial" pitchFamily="34" charset="0"/>
                  <a:cs typeface="Arial" pitchFamily="34" charset="0"/>
                </a:rPr>
                <a:t>	</a:t>
              </a:r>
              <a:r>
                <a:rPr lang="en-US" sz="900" b="1" dirty="0">
                  <a:solidFill>
                    <a:srgbClr val="FF0000"/>
                  </a:solidFill>
                  <a:latin typeface="Arial" pitchFamily="34" charset="0"/>
                  <a:cs typeface="Arial" pitchFamily="34" charset="0"/>
                </a:rPr>
                <a:t>Student Achievement</a:t>
              </a:r>
              <a:r>
                <a:rPr lang="en-US" sz="900" b="1" dirty="0">
                  <a:solidFill>
                    <a:prstClr val="black"/>
                  </a:solidFill>
                  <a:latin typeface="Arial" pitchFamily="34" charset="0"/>
                  <a:cs typeface="Arial" pitchFamily="34" charset="0"/>
                </a:rPr>
                <a:t>	</a:t>
              </a:r>
              <a:r>
                <a:rPr lang="en-US" sz="900" b="1" dirty="0">
                  <a:solidFill>
                    <a:srgbClr val="F79646">
                      <a:lumMod val="75%"/>
                    </a:srgbClr>
                  </a:solidFill>
                  <a:latin typeface="Arial" pitchFamily="34" charset="0"/>
                  <a:cs typeface="Arial" pitchFamily="34" charset="0"/>
                </a:rPr>
                <a:t>Alumni Achievement </a:t>
              </a:r>
              <a:r>
                <a:rPr lang="en-US" sz="900" b="1" dirty="0">
                  <a:solidFill>
                    <a:prstClr val="black"/>
                  </a:solidFill>
                  <a:latin typeface="Arial" pitchFamily="34" charset="0"/>
                  <a:cs typeface="Arial" pitchFamily="34" charset="0"/>
                </a:rPr>
                <a:t>	Initiatives</a:t>
              </a:r>
            </a:p>
          </p:txBody>
        </p:sp>
        <p:sp>
          <p:nvSpPr>
            <p:cNvPr id="21" name="Rectangle 20"/>
            <p:cNvSpPr/>
            <p:nvPr/>
          </p:nvSpPr>
          <p:spPr>
            <a:xfrm>
              <a:off x="1619450" y="6469075"/>
              <a:ext cx="115491" cy="100028"/>
            </a:xfrm>
            <a:prstGeom prst="rect">
              <a:avLst/>
            </a:prstGeom>
            <a:solidFill>
              <a:srgbClr val="132AD3"/>
            </a:solidFill>
            <a:ln>
              <a:solidFill>
                <a:srgbClr val="132AD3"/>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3362425" y="6469075"/>
              <a:ext cx="115491" cy="100028"/>
            </a:xfrm>
            <a:prstGeom prst="rect">
              <a:avLst/>
            </a:prstGeom>
            <a:solidFill>
              <a:srgbClr val="00B050"/>
            </a:solidFill>
            <a:ln>
              <a:solidFill>
                <a:srgbClr val="00B05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p:nvSpPr>
          <p:spPr>
            <a:xfrm>
              <a:off x="5227748" y="6469075"/>
              <a:ext cx="115491" cy="100028"/>
            </a:xfrm>
            <a:prstGeom prst="rect">
              <a:avLst/>
            </a:prstGeom>
            <a:solidFill>
              <a:srgbClr val="FF0000"/>
            </a:solidFill>
            <a:ln>
              <a:solidFill>
                <a:srgbClr val="FF000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Rectangle 23"/>
            <p:cNvSpPr/>
            <p:nvPr/>
          </p:nvSpPr>
          <p:spPr>
            <a:xfrm>
              <a:off x="7020025" y="6469075"/>
              <a:ext cx="115491" cy="100028"/>
            </a:xfrm>
            <a:prstGeom prst="rect">
              <a:avLst/>
            </a:prstGeom>
            <a:solidFill>
              <a:schemeClr val="accent6">
                <a:lumMod val="75%"/>
              </a:schemeClr>
            </a:solidFill>
            <a:ln>
              <a:solidFill>
                <a:schemeClr val="accent6">
                  <a:lumMod val="75%"/>
                </a:schemeClr>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Rectangle 24"/>
            <p:cNvSpPr/>
            <p:nvPr/>
          </p:nvSpPr>
          <p:spPr>
            <a:xfrm>
              <a:off x="8222365" y="6469075"/>
              <a:ext cx="115491" cy="100028"/>
            </a:xfrm>
            <a:prstGeom prst="rect">
              <a:avLst/>
            </a:prstGeom>
            <a:solidFill>
              <a:schemeClr val="tx1"/>
            </a:solidFill>
            <a:ln>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7" name="Rectangle 6"/>
          <p:cNvSpPr/>
          <p:nvPr/>
        </p:nvSpPr>
        <p:spPr>
          <a:xfrm>
            <a:off x="1006823" y="1531229"/>
            <a:ext cx="7130355" cy="4832092"/>
          </a:xfrm>
          <a:prstGeom prst="rect">
            <a:avLst/>
          </a:prstGeom>
        </p:spPr>
        <p:txBody>
          <a:bodyPr wrap="square">
            <a:spAutoFit/>
          </a:bodyPr>
          <a:lstStyle/>
          <a:p>
            <a:pPr marL="171450" indent="-171450">
              <a:buFont typeface="Arial" pitchFamily="34" charset="0"/>
              <a:buChar char="−"/>
            </a:pPr>
            <a:r>
              <a:rPr lang="en-US" sz="1100" dirty="0">
                <a:solidFill>
                  <a:prstClr val="black"/>
                </a:solidFill>
                <a:latin typeface="Arial" pitchFamily="34" charset="0"/>
                <a:cs typeface="Arial" pitchFamily="34" charset="0"/>
              </a:rPr>
              <a:t>The </a:t>
            </a:r>
            <a:r>
              <a:rPr lang="en-US" sz="1100" dirty="0" err="1">
                <a:solidFill>
                  <a:prstClr val="black"/>
                </a:solidFill>
                <a:latin typeface="Arial" pitchFamily="34" charset="0"/>
                <a:cs typeface="Arial" pitchFamily="34" charset="0"/>
              </a:rPr>
              <a:t>Schulich</a:t>
            </a:r>
            <a:r>
              <a:rPr lang="en-US" sz="1100" dirty="0">
                <a:solidFill>
                  <a:prstClr val="black"/>
                </a:solidFill>
                <a:latin typeface="Arial" pitchFamily="34" charset="0"/>
                <a:cs typeface="Arial" pitchFamily="34" charset="0"/>
              </a:rPr>
              <a:t> MBA in India program commenced in September 2013, in conjunction with the newly established GMR School of Business, the education arm of GMR Group, one of the world’s leading infrastructure developers. Year 1 is delivered at the GMR School of Business facilities in Hyderabad, and year 2 is delivered at </a:t>
            </a:r>
            <a:r>
              <a:rPr lang="en-US" sz="1100" dirty="0" err="1">
                <a:solidFill>
                  <a:prstClr val="black"/>
                </a:solidFill>
                <a:latin typeface="Arial" pitchFamily="34" charset="0"/>
                <a:cs typeface="Arial" pitchFamily="34" charset="0"/>
              </a:rPr>
              <a:t>Schulich</a:t>
            </a:r>
            <a:r>
              <a:rPr lang="en-US" sz="1100" dirty="0">
                <a:solidFill>
                  <a:prstClr val="black"/>
                </a:solidFill>
                <a:latin typeface="Arial" pitchFamily="34" charset="0"/>
                <a:cs typeface="Arial" pitchFamily="34" charset="0"/>
              </a:rPr>
              <a:t> in Toronto.</a:t>
            </a:r>
          </a:p>
          <a:p>
            <a:pPr marL="171450" indent="-171450">
              <a:buFont typeface="Arial" pitchFamily="34" charset="0"/>
              <a:buChar char="−"/>
            </a:pPr>
            <a:r>
              <a:rPr lang="en-US" sz="1100" dirty="0" err="1">
                <a:solidFill>
                  <a:prstClr val="black"/>
                </a:solidFill>
                <a:latin typeface="Arial" pitchFamily="34" charset="0"/>
                <a:cs typeface="Arial" pitchFamily="34" charset="0"/>
              </a:rPr>
              <a:t>Schulich</a:t>
            </a:r>
            <a:r>
              <a:rPr lang="en-US" sz="1100" dirty="0">
                <a:solidFill>
                  <a:prstClr val="black"/>
                </a:solidFill>
                <a:latin typeface="Arial" pitchFamily="34" charset="0"/>
                <a:cs typeface="Arial" pitchFamily="34" charset="0"/>
              </a:rPr>
              <a:t> launched the Master of Accounting (</a:t>
            </a:r>
            <a:r>
              <a:rPr lang="en-US" sz="1100" dirty="0" err="1">
                <a:solidFill>
                  <a:prstClr val="black"/>
                </a:solidFill>
                <a:latin typeface="Arial" pitchFamily="34" charset="0"/>
                <a:cs typeface="Arial" pitchFamily="34" charset="0"/>
              </a:rPr>
              <a:t>MAcc</a:t>
            </a:r>
            <a:r>
              <a:rPr lang="en-US" sz="1100" dirty="0">
                <a:solidFill>
                  <a:prstClr val="black"/>
                </a:solidFill>
                <a:latin typeface="Arial" pitchFamily="34" charset="0"/>
                <a:cs typeface="Arial" pitchFamily="34" charset="0"/>
              </a:rPr>
              <a:t>) degree program, September 2013.</a:t>
            </a:r>
          </a:p>
          <a:p>
            <a:pPr marL="171450" indent="-171450">
              <a:buFont typeface="Arial" pitchFamily="34" charset="0"/>
              <a:buChar char="−"/>
            </a:pPr>
            <a:r>
              <a:rPr lang="en-US" sz="1100" dirty="0">
                <a:solidFill>
                  <a:prstClr val="black"/>
                </a:solidFill>
                <a:latin typeface="Arial" pitchFamily="34" charset="0"/>
                <a:cs typeface="Arial" pitchFamily="34" charset="0"/>
              </a:rPr>
              <a:t>The </a:t>
            </a:r>
            <a:r>
              <a:rPr lang="en-US" sz="1100" dirty="0" err="1">
                <a:solidFill>
                  <a:prstClr val="black"/>
                </a:solidFill>
                <a:latin typeface="Arial" pitchFamily="34" charset="0"/>
                <a:cs typeface="Arial" pitchFamily="34" charset="0"/>
              </a:rPr>
              <a:t>Schulich</a:t>
            </a:r>
            <a:r>
              <a:rPr lang="en-US" sz="1100" dirty="0">
                <a:solidFill>
                  <a:prstClr val="black"/>
                </a:solidFill>
                <a:latin typeface="Arial" pitchFamily="34" charset="0"/>
                <a:cs typeface="Arial" pitchFamily="34" charset="0"/>
              </a:rPr>
              <a:t> Master of Finance (MF) degree introduced a third stream in Regulatory Affairs in September 2013, becoming the only business school in the world to offer a program in this new emerging field.</a:t>
            </a:r>
          </a:p>
          <a:p>
            <a:pPr marL="171450" indent="-171450">
              <a:buFont typeface="Arial" pitchFamily="34" charset="0"/>
              <a:buChar char="−"/>
            </a:pPr>
            <a:r>
              <a:rPr lang="en-US" sz="1100" dirty="0">
                <a:solidFill>
                  <a:prstClr val="black"/>
                </a:solidFill>
                <a:latin typeface="Arial" pitchFamily="34" charset="0"/>
                <a:cs typeface="Arial" pitchFamily="34" charset="0"/>
              </a:rPr>
              <a:t>The </a:t>
            </a:r>
            <a:r>
              <a:rPr lang="en-US" sz="1100" dirty="0" err="1">
                <a:solidFill>
                  <a:prstClr val="black"/>
                </a:solidFill>
                <a:latin typeface="Arial" pitchFamily="34" charset="0"/>
                <a:cs typeface="Arial" pitchFamily="34" charset="0"/>
              </a:rPr>
              <a:t>Schulich</a:t>
            </a:r>
            <a:r>
              <a:rPr lang="en-US" sz="1100" dirty="0">
                <a:solidFill>
                  <a:prstClr val="black"/>
                </a:solidFill>
                <a:latin typeface="Arial" pitchFamily="34" charset="0"/>
                <a:cs typeface="Arial" pitchFamily="34" charset="0"/>
              </a:rPr>
              <a:t> Master of Business Analytics program added two new streams in 2013, in the areas of Marketing and Supply Chain Management.</a:t>
            </a:r>
          </a:p>
          <a:p>
            <a:pPr marL="171450" indent="-171450">
              <a:buFont typeface="Arial" pitchFamily="34" charset="0"/>
              <a:buChar char="−"/>
            </a:pPr>
            <a:r>
              <a:rPr lang="en-US" sz="1100" dirty="0" err="1">
                <a:solidFill>
                  <a:prstClr val="black"/>
                </a:solidFill>
                <a:latin typeface="Arial" pitchFamily="34" charset="0"/>
                <a:cs typeface="Arial" pitchFamily="34" charset="0"/>
              </a:rPr>
              <a:t>Schulich</a:t>
            </a:r>
            <a:r>
              <a:rPr lang="en-US" sz="1100" dirty="0">
                <a:solidFill>
                  <a:prstClr val="black"/>
                </a:solidFill>
                <a:latin typeface="Arial" pitchFamily="34" charset="0"/>
                <a:cs typeface="Arial" pitchFamily="34" charset="0"/>
              </a:rPr>
              <a:t> launched the Centre for Global Enterprise, November 2013. The Centre is a one-stop consulting, research and teaching hub that aims to motivate, enable and assist Canadian SMEs build on their domestic success by taking advantage of global opportunities and connecting them with MBA students.</a:t>
            </a:r>
          </a:p>
          <a:p>
            <a:pPr marL="171450" indent="-171450">
              <a:buFont typeface="Arial" pitchFamily="34" charset="0"/>
              <a:buChar char="−"/>
            </a:pPr>
            <a:r>
              <a:rPr lang="en-US" sz="1100" dirty="0">
                <a:solidFill>
                  <a:prstClr val="black"/>
                </a:solidFill>
                <a:latin typeface="Arial" pitchFamily="34" charset="0"/>
                <a:cs typeface="Arial" pitchFamily="34" charset="0"/>
              </a:rPr>
              <a:t>Rob Hines, former Managing Partner of </a:t>
            </a:r>
            <a:r>
              <a:rPr lang="en-US" sz="1100" dirty="0" err="1">
                <a:solidFill>
                  <a:prstClr val="black"/>
                </a:solidFill>
                <a:latin typeface="Arial" pitchFamily="34" charset="0"/>
                <a:cs typeface="Arial" pitchFamily="34" charset="0"/>
              </a:rPr>
              <a:t>CTPartners</a:t>
            </a:r>
            <a:r>
              <a:rPr lang="en-US" sz="1100" dirty="0">
                <a:solidFill>
                  <a:prstClr val="black"/>
                </a:solidFill>
                <a:latin typeface="Arial" pitchFamily="34" charset="0"/>
                <a:cs typeface="Arial" pitchFamily="34" charset="0"/>
              </a:rPr>
              <a:t> Canada, assumed the role of Executive Director of the </a:t>
            </a:r>
            <a:r>
              <a:rPr lang="en-US" sz="1100" dirty="0" err="1">
                <a:solidFill>
                  <a:prstClr val="black"/>
                </a:solidFill>
                <a:latin typeface="Arial" pitchFamily="34" charset="0"/>
                <a:cs typeface="Arial" pitchFamily="34" charset="0"/>
              </a:rPr>
              <a:t>Schulich</a:t>
            </a:r>
            <a:r>
              <a:rPr lang="en-US" sz="1100" dirty="0">
                <a:solidFill>
                  <a:prstClr val="black"/>
                </a:solidFill>
                <a:latin typeface="Arial" pitchFamily="34" charset="0"/>
                <a:cs typeface="Arial" pitchFamily="34" charset="0"/>
              </a:rPr>
              <a:t> Career Development Centre (CDC).</a:t>
            </a:r>
          </a:p>
          <a:p>
            <a:pPr marL="171450" indent="-171450">
              <a:buFont typeface="Arial" pitchFamily="34" charset="0"/>
              <a:buChar char="−"/>
            </a:pPr>
            <a:r>
              <a:rPr lang="en-US" sz="1100" dirty="0">
                <a:solidFill>
                  <a:prstClr val="black"/>
                </a:solidFill>
                <a:latin typeface="Arial" pitchFamily="34" charset="0"/>
                <a:cs typeface="Arial" pitchFamily="34" charset="0"/>
              </a:rPr>
              <a:t>The </a:t>
            </a:r>
            <a:r>
              <a:rPr lang="en-US" sz="1100" dirty="0" err="1">
                <a:solidFill>
                  <a:prstClr val="black"/>
                </a:solidFill>
                <a:latin typeface="Arial" pitchFamily="34" charset="0"/>
                <a:cs typeface="Arial" pitchFamily="34" charset="0"/>
              </a:rPr>
              <a:t>Schulich</a:t>
            </a:r>
            <a:r>
              <a:rPr lang="en-US" sz="1100" dirty="0">
                <a:solidFill>
                  <a:prstClr val="black"/>
                </a:solidFill>
                <a:latin typeface="Arial" pitchFamily="34" charset="0"/>
                <a:cs typeface="Arial" pitchFamily="34" charset="0"/>
              </a:rPr>
              <a:t> Executive Education Centre (SEEC) and China’s top-ranked </a:t>
            </a:r>
            <a:r>
              <a:rPr lang="en-US" sz="1100" dirty="0" err="1">
                <a:solidFill>
                  <a:prstClr val="black"/>
                </a:solidFill>
                <a:latin typeface="Arial" pitchFamily="34" charset="0"/>
                <a:cs typeface="Arial" pitchFamily="34" charset="0"/>
              </a:rPr>
              <a:t>Beihang</a:t>
            </a:r>
            <a:r>
              <a:rPr lang="en-US" sz="1100" dirty="0">
                <a:solidFill>
                  <a:prstClr val="black"/>
                </a:solidFill>
                <a:latin typeface="Arial" pitchFamily="34" charset="0"/>
                <a:cs typeface="Arial" pitchFamily="34" charset="0"/>
              </a:rPr>
              <a:t> University (BUAA) signed an agreement, in November 2013,  to offer open enrolment and custom executive education programs in China beginning in 2014. With this agreement, </a:t>
            </a:r>
            <a:r>
              <a:rPr lang="en-US" sz="1100" dirty="0" err="1">
                <a:solidFill>
                  <a:prstClr val="black"/>
                </a:solidFill>
                <a:latin typeface="Arial" pitchFamily="34" charset="0"/>
                <a:cs typeface="Arial" pitchFamily="34" charset="0"/>
              </a:rPr>
              <a:t>Schulich</a:t>
            </a:r>
            <a:r>
              <a:rPr lang="en-US" sz="1100" dirty="0">
                <a:solidFill>
                  <a:prstClr val="black"/>
                </a:solidFill>
                <a:latin typeface="Arial" pitchFamily="34" charset="0"/>
                <a:cs typeface="Arial" pitchFamily="34" charset="0"/>
              </a:rPr>
              <a:t> becomes one of a select number of business schools able to offer executive education programming inside China. </a:t>
            </a:r>
          </a:p>
          <a:p>
            <a:pPr marL="171450" indent="-171450">
              <a:buFont typeface="Arial" pitchFamily="34" charset="0"/>
              <a:buChar char="−"/>
            </a:pPr>
            <a:r>
              <a:rPr lang="en-CA" sz="1100" dirty="0">
                <a:solidFill>
                  <a:prstClr val="black"/>
                </a:solidFill>
                <a:latin typeface="Arial" pitchFamily="34" charset="0"/>
                <a:cs typeface="Arial" pitchFamily="34" charset="0"/>
              </a:rPr>
              <a:t>The </a:t>
            </a:r>
            <a:r>
              <a:rPr lang="en-CA" sz="1100" dirty="0" err="1">
                <a:solidFill>
                  <a:prstClr val="black"/>
                </a:solidFill>
                <a:latin typeface="Arial" pitchFamily="34" charset="0"/>
                <a:cs typeface="Arial" pitchFamily="34" charset="0"/>
              </a:rPr>
              <a:t>Schulich</a:t>
            </a:r>
            <a:r>
              <a:rPr lang="en-CA" sz="1100" dirty="0">
                <a:solidFill>
                  <a:prstClr val="black"/>
                </a:solidFill>
                <a:latin typeface="Arial" pitchFamily="34" charset="0"/>
                <a:cs typeface="Arial" pitchFamily="34" charset="0"/>
              </a:rPr>
              <a:t> School of Business was named one of the "50 Most Beautiful Business Schools in the World" by TopManagmentDegrees.com, and ranked 25th overall, December 2013.</a:t>
            </a:r>
          </a:p>
          <a:p>
            <a:pPr marL="171450" indent="-171450">
              <a:buFont typeface="Arial" pitchFamily="34" charset="0"/>
              <a:buChar char="−"/>
            </a:pPr>
            <a:r>
              <a:rPr lang="en-US" sz="1100" dirty="0">
                <a:solidFill>
                  <a:prstClr val="black"/>
                </a:solidFill>
                <a:latin typeface="Arial" pitchFamily="34" charset="0"/>
                <a:cs typeface="Arial" pitchFamily="34" charset="0"/>
              </a:rPr>
              <a:t>The </a:t>
            </a:r>
            <a:r>
              <a:rPr lang="en-US" sz="1100" dirty="0" err="1">
                <a:solidFill>
                  <a:prstClr val="black"/>
                </a:solidFill>
                <a:latin typeface="Arial" pitchFamily="34" charset="0"/>
                <a:cs typeface="Arial" pitchFamily="34" charset="0"/>
              </a:rPr>
              <a:t>Schulich</a:t>
            </a:r>
            <a:r>
              <a:rPr lang="en-US" sz="1100" dirty="0">
                <a:solidFill>
                  <a:prstClr val="black"/>
                </a:solidFill>
                <a:latin typeface="Arial" pitchFamily="34" charset="0"/>
                <a:cs typeface="Arial" pitchFamily="34" charset="0"/>
              </a:rPr>
              <a:t> School of Business in collaboration with the Tomas Bata University in </a:t>
            </a:r>
            <a:r>
              <a:rPr lang="en-US" sz="1100" dirty="0" err="1">
                <a:solidFill>
                  <a:prstClr val="black"/>
                </a:solidFill>
                <a:latin typeface="Arial" pitchFamily="34" charset="0"/>
                <a:cs typeface="Arial" pitchFamily="34" charset="0"/>
              </a:rPr>
              <a:t>Zlin</a:t>
            </a:r>
            <a:r>
              <a:rPr lang="en-US" sz="1100" dirty="0">
                <a:solidFill>
                  <a:prstClr val="black"/>
                </a:solidFill>
                <a:latin typeface="Arial" pitchFamily="34" charset="0"/>
                <a:cs typeface="Arial" pitchFamily="34" charset="0"/>
              </a:rPr>
              <a:t>, Czech Republic, held the third annual Thomas J. Bata Lecture Series on Responsible Capitalism in February 2013, with Paul </a:t>
            </a:r>
            <a:r>
              <a:rPr lang="en-US" sz="1100" dirty="0" err="1">
                <a:solidFill>
                  <a:prstClr val="black"/>
                </a:solidFill>
                <a:latin typeface="Arial" pitchFamily="34" charset="0"/>
                <a:cs typeface="Arial" pitchFamily="34" charset="0"/>
              </a:rPr>
              <a:t>Polman</a:t>
            </a:r>
            <a:r>
              <a:rPr lang="en-US" sz="1100" dirty="0">
                <a:solidFill>
                  <a:prstClr val="black"/>
                </a:solidFill>
                <a:latin typeface="Arial" pitchFamily="34" charset="0"/>
                <a:cs typeface="Arial" pitchFamily="34" charset="0"/>
              </a:rPr>
              <a:t>, Chief Executive Officer of Unilever, as the keynote speaker. A commemorative book was subsequently published. </a:t>
            </a:r>
            <a:endParaRPr lang="en-CA" sz="1100" dirty="0">
              <a:solidFill>
                <a:prstClr val="black"/>
              </a:solidFill>
              <a:latin typeface="Arial" pitchFamily="34" charset="0"/>
              <a:cs typeface="Arial" pitchFamily="34" charset="0"/>
            </a:endParaRPr>
          </a:p>
          <a:p>
            <a:endParaRPr lang="en-US" sz="1100" dirty="0">
              <a:solidFill>
                <a:prstClr val="black"/>
              </a:solidFill>
              <a:latin typeface="Arial" pitchFamily="34" charset="0"/>
              <a:cs typeface="Arial" pitchFamily="34" charset="0"/>
            </a:endParaRPr>
          </a:p>
          <a:p>
            <a:pPr marL="171450" indent="-171450">
              <a:buFont typeface="Arial" pitchFamily="34" charset="0"/>
              <a:buChar char="−"/>
            </a:pPr>
            <a:endParaRPr lang="en-US" sz="1100" dirty="0">
              <a:solidFill>
                <a:prstClr val="black"/>
              </a:solidFill>
              <a:latin typeface="Arial" pitchFamily="34" charset="0"/>
              <a:cs typeface="Arial" pitchFamily="34" charset="0"/>
            </a:endParaRPr>
          </a:p>
          <a:p>
            <a:pPr marL="171450" indent="-171450">
              <a:buFont typeface="Arial" pitchFamily="34" charset="0"/>
              <a:buChar char="−"/>
            </a:pPr>
            <a:endParaRPr lang="en-US" sz="1100" dirty="0">
              <a:solidFill>
                <a:srgbClr val="00B050"/>
              </a:solidFill>
              <a:latin typeface="Arial" pitchFamily="34" charset="0"/>
              <a:cs typeface="Arial" pitchFamily="34" charset="0"/>
            </a:endParaRPr>
          </a:p>
          <a:p>
            <a:pPr marL="171450" indent="-171450">
              <a:buFont typeface="Arial" pitchFamily="34" charset="0"/>
              <a:buChar char="−"/>
            </a:pPr>
            <a:endParaRPr lang="en-US" sz="1100" dirty="0">
              <a:solidFill>
                <a:srgbClr val="00B050"/>
              </a:solidFill>
              <a:latin typeface="Arial" pitchFamily="34" charset="0"/>
              <a:cs typeface="Arial" pitchFamily="34" charset="0"/>
            </a:endParaRPr>
          </a:p>
        </p:txBody>
      </p:sp>
      <p:sp>
        <p:nvSpPr>
          <p:cNvPr id="16" name="Slide Number Placeholder 6"/>
          <p:cNvSpPr>
            <a:spLocks noGrp="1"/>
          </p:cNvSpPr>
          <p:nvPr>
            <p:ph type="sldNum" sz="quarter" idx="12"/>
          </p:nvPr>
        </p:nvSpPr>
        <p:spPr>
          <a:xfrm>
            <a:off x="6886575" y="6029325"/>
            <a:ext cx="1905000" cy="457200"/>
          </a:xfrm>
        </p:spPr>
        <p:txBody>
          <a:bodyPr/>
          <a:lstStyle/>
          <a:p>
            <a:pPr>
              <a:defRPr/>
            </a:pPr>
            <a:fld id="{04047C44-FD25-4A14-B21D-F3EAB8BC95D3}" type="slidenum">
              <a:rPr lang="en-US" smtClean="0">
                <a:solidFill>
                  <a:srgbClr val="808080"/>
                </a:solidFill>
              </a:rPr>
              <a:pPr>
                <a:defRPr/>
              </a:pPr>
              <a:t>31</a:t>
            </a:fld>
            <a:endParaRPr lang="en-US" dirty="0">
              <a:solidFill>
                <a:srgbClr val="808080"/>
              </a:solidFill>
            </a:endParaRPr>
          </a:p>
        </p:txBody>
      </p:sp>
      <p:sp>
        <p:nvSpPr>
          <p:cNvPr id="27" name="Rectangle 3"/>
          <p:cNvSpPr>
            <a:spLocks noChangeArrowheads="1"/>
          </p:cNvSpPr>
          <p:nvPr/>
        </p:nvSpPr>
        <p:spPr bwMode="auto">
          <a:xfrm>
            <a:off x="20638" y="38100"/>
            <a:ext cx="7218362" cy="11906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fontAlgn="base">
              <a:spcBef>
                <a:spcPct val="0%"/>
              </a:spcBef>
              <a:spcAft>
                <a:spcPct val="0%"/>
              </a:spcAft>
            </a:pPr>
            <a:r>
              <a:rPr lang="en-US" sz="3200" b="1" dirty="0">
                <a:solidFill>
                  <a:srgbClr val="996633"/>
                </a:solidFill>
                <a:latin typeface="Arial Bold" charset="0"/>
              </a:rPr>
              <a:t>STRATEGIC RESPONSES</a:t>
            </a:r>
            <a:endParaRPr lang="en-US" sz="3200" dirty="0">
              <a:solidFill>
                <a:prstClr val="black"/>
              </a:solidFill>
              <a:latin typeface="Times" pitchFamily="18" charset="0"/>
            </a:endParaRPr>
          </a:p>
          <a:p>
            <a:pPr fontAlgn="base">
              <a:spcBef>
                <a:spcPct val="0%"/>
              </a:spcBef>
              <a:spcAft>
                <a:spcPct val="0%"/>
              </a:spcAft>
            </a:pPr>
            <a:endParaRPr lang="en-US" sz="2000" dirty="0">
              <a:solidFill>
                <a:srgbClr val="996633"/>
              </a:solidFill>
              <a:latin typeface="Arial Bold" charset="0"/>
            </a:endParaRPr>
          </a:p>
          <a:p>
            <a:pPr fontAlgn="base">
              <a:spcBef>
                <a:spcPct val="0%"/>
              </a:spcBef>
              <a:spcAft>
                <a:spcPct val="0%"/>
              </a:spcAft>
            </a:pPr>
            <a:r>
              <a:rPr lang="en-US" sz="2000" dirty="0">
                <a:solidFill>
                  <a:srgbClr val="996633"/>
                </a:solidFill>
                <a:latin typeface="Arial Bold" charset="0"/>
              </a:rPr>
              <a:t>Innovations &amp; Recognition</a:t>
            </a:r>
          </a:p>
        </p:txBody>
      </p:sp>
    </p:spTree>
    <p:extLst>
      <p:ext uri="{BB962C8B-B14F-4D97-AF65-F5344CB8AC3E}">
        <p14:creationId xmlns:p14="http://schemas.microsoft.com/office/powerpoint/2010/main" val="3749871081"/>
      </p:ext>
    </p:extLst>
  </p:cSld>
  <p:clrMapOvr>
    <a:masterClrMapping/>
  </p:clrMapOvr>
</p:sld>
</file>

<file path=ppt/slides/slide3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22375"/>
            <a:ext cx="9144000" cy="563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79.565%" b="82.18%"/>
          <a:stretch/>
        </p:blipFill>
        <p:spPr bwMode="auto">
          <a:xfrm>
            <a:off x="7276698" y="0"/>
            <a:ext cx="1868889"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sp>
        <p:nvSpPr>
          <p:cNvPr id="6" name="Rectangle 3"/>
          <p:cNvSpPr>
            <a:spLocks noChangeArrowheads="1"/>
          </p:cNvSpPr>
          <p:nvPr/>
        </p:nvSpPr>
        <p:spPr bwMode="auto">
          <a:xfrm>
            <a:off x="1219200" y="990600"/>
            <a:ext cx="7045325"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533400" indent="-533400"/>
            <a:r>
              <a:rPr lang="en-US" sz="2000" b="1" dirty="0">
                <a:solidFill>
                  <a:srgbClr val="996633"/>
                </a:solidFill>
                <a:latin typeface="Arial Black" pitchFamily="34" charset="0"/>
              </a:rPr>
              <a:t>	</a:t>
            </a:r>
            <a:endParaRPr lang="en-US" sz="1600" b="1" dirty="0">
              <a:solidFill>
                <a:prstClr val="black"/>
              </a:solidFill>
              <a:latin typeface="Arial Black" pitchFamily="34" charset="0"/>
            </a:endParaRPr>
          </a:p>
        </p:txBody>
      </p:sp>
      <p:sp>
        <p:nvSpPr>
          <p:cNvPr id="13" name="TextBox 12"/>
          <p:cNvSpPr txBox="1"/>
          <p:nvPr/>
        </p:nvSpPr>
        <p:spPr>
          <a:xfrm>
            <a:off x="514350" y="1531229"/>
            <a:ext cx="609600" cy="754053"/>
          </a:xfrm>
          <a:prstGeom prst="rect">
            <a:avLst/>
          </a:prstGeom>
          <a:noFill/>
        </p:spPr>
        <p:txBody>
          <a:bodyPr wrap="square" rtlCol="0">
            <a:spAutoFit/>
          </a:bodyPr>
          <a:lstStyle/>
          <a:p>
            <a:r>
              <a:rPr lang="en-US" sz="1100" dirty="0">
                <a:solidFill>
                  <a:prstClr val="black"/>
                </a:solidFill>
                <a:latin typeface="Arial" pitchFamily="34" charset="0"/>
                <a:cs typeface="Arial" pitchFamily="34" charset="0"/>
              </a:rPr>
              <a:t>2014</a:t>
            </a:r>
          </a:p>
          <a:p>
            <a:endParaRPr lang="en-US" sz="800" dirty="0">
              <a:solidFill>
                <a:prstClr val="black"/>
              </a:solidFill>
              <a:latin typeface="Arial" pitchFamily="34" charset="0"/>
              <a:cs typeface="Arial" pitchFamily="34" charset="0"/>
            </a:endParaRPr>
          </a:p>
          <a:p>
            <a:endParaRPr lang="en-US" sz="800" dirty="0">
              <a:solidFill>
                <a:prstClr val="black"/>
              </a:solidFill>
              <a:latin typeface="Arial" pitchFamily="34" charset="0"/>
              <a:cs typeface="Arial" pitchFamily="34" charset="0"/>
            </a:endParaRPr>
          </a:p>
          <a:p>
            <a:endParaRPr lang="en-US" sz="800" dirty="0">
              <a:solidFill>
                <a:prstClr val="black"/>
              </a:solidFill>
              <a:latin typeface="Arial" pitchFamily="34" charset="0"/>
              <a:cs typeface="Arial" pitchFamily="34" charset="0"/>
            </a:endParaRPr>
          </a:p>
          <a:p>
            <a:endParaRPr lang="en-US" sz="800" dirty="0">
              <a:solidFill>
                <a:prstClr val="black"/>
              </a:solidFill>
              <a:latin typeface="Arial" pitchFamily="34" charset="0"/>
              <a:cs typeface="Arial" pitchFamily="34" charset="0"/>
            </a:endParaRPr>
          </a:p>
        </p:txBody>
      </p:sp>
      <p:grpSp>
        <p:nvGrpSpPr>
          <p:cNvPr id="19" name="Group 18"/>
          <p:cNvGrpSpPr/>
          <p:nvPr/>
        </p:nvGrpSpPr>
        <p:grpSpPr>
          <a:xfrm>
            <a:off x="228600" y="6248400"/>
            <a:ext cx="8686800" cy="400110"/>
            <a:chOff x="228600" y="6248400"/>
            <a:chExt cx="8686800" cy="400110"/>
          </a:xfrm>
        </p:grpSpPr>
        <p:sp>
          <p:nvSpPr>
            <p:cNvPr id="20" name="TextBox 19"/>
            <p:cNvSpPr txBox="1"/>
            <p:nvPr/>
          </p:nvSpPr>
          <p:spPr>
            <a:xfrm>
              <a:off x="228600" y="6248400"/>
              <a:ext cx="8686800" cy="400110"/>
            </a:xfrm>
            <a:prstGeom prst="rect">
              <a:avLst/>
            </a:prstGeom>
            <a:noFill/>
          </p:spPr>
          <p:txBody>
            <a:bodyPr wrap="square" rtlCol="0">
              <a:spAutoFit/>
            </a:bodyPr>
            <a:lstStyle/>
            <a:p>
              <a:pPr>
                <a:lnSpc>
                  <a:spcPts val="1200"/>
                </a:lnSpc>
              </a:pPr>
              <a:r>
                <a:rPr lang="en-US" sz="900" b="1" dirty="0">
                  <a:solidFill>
                    <a:prstClr val="black"/>
                  </a:solidFill>
                  <a:latin typeface="Arial" pitchFamily="34" charset="0"/>
                  <a:cs typeface="Arial" pitchFamily="34" charset="0"/>
                </a:rPr>
                <a:t>LEGEND</a:t>
              </a:r>
            </a:p>
            <a:p>
              <a:pPr>
                <a:lnSpc>
                  <a:spcPts val="1200"/>
                </a:lnSpc>
              </a:pPr>
              <a:r>
                <a:rPr lang="en-US" sz="900" b="1" dirty="0">
                  <a:solidFill>
                    <a:srgbClr val="132AD3"/>
                  </a:solidFill>
                  <a:latin typeface="Arial" pitchFamily="34" charset="0"/>
                  <a:cs typeface="Arial" pitchFamily="34" charset="0"/>
                </a:rPr>
                <a:t>Chairs/Professorships</a:t>
              </a:r>
              <a:r>
                <a:rPr lang="en-US" sz="900" b="1" dirty="0">
                  <a:solidFill>
                    <a:prstClr val="black"/>
                  </a:solidFill>
                  <a:latin typeface="Arial" pitchFamily="34" charset="0"/>
                  <a:cs typeface="Arial" pitchFamily="34" charset="0"/>
                </a:rPr>
                <a:t>	</a:t>
              </a:r>
              <a:r>
                <a:rPr lang="en-US" sz="900" b="1" dirty="0">
                  <a:solidFill>
                    <a:srgbClr val="00B050"/>
                  </a:solidFill>
                  <a:latin typeface="Arial" pitchFamily="34" charset="0"/>
                  <a:cs typeface="Arial" pitchFamily="34" charset="0"/>
                </a:rPr>
                <a:t>Faculty Achievement</a:t>
              </a:r>
              <a:r>
                <a:rPr lang="en-US" sz="900" b="1" dirty="0">
                  <a:solidFill>
                    <a:prstClr val="black"/>
                  </a:solidFill>
                  <a:latin typeface="Arial" pitchFamily="34" charset="0"/>
                  <a:cs typeface="Arial" pitchFamily="34" charset="0"/>
                </a:rPr>
                <a:t>	</a:t>
              </a:r>
              <a:r>
                <a:rPr lang="en-US" sz="900" b="1" dirty="0">
                  <a:solidFill>
                    <a:srgbClr val="FF0000"/>
                  </a:solidFill>
                  <a:latin typeface="Arial" pitchFamily="34" charset="0"/>
                  <a:cs typeface="Arial" pitchFamily="34" charset="0"/>
                </a:rPr>
                <a:t>Student Achievement</a:t>
              </a:r>
              <a:r>
                <a:rPr lang="en-US" sz="900" b="1" dirty="0">
                  <a:solidFill>
                    <a:prstClr val="black"/>
                  </a:solidFill>
                  <a:latin typeface="Arial" pitchFamily="34" charset="0"/>
                  <a:cs typeface="Arial" pitchFamily="34" charset="0"/>
                </a:rPr>
                <a:t>	</a:t>
              </a:r>
              <a:r>
                <a:rPr lang="en-US" sz="900" b="1" dirty="0">
                  <a:solidFill>
                    <a:srgbClr val="F79646">
                      <a:lumMod val="75%"/>
                    </a:srgbClr>
                  </a:solidFill>
                  <a:latin typeface="Arial" pitchFamily="34" charset="0"/>
                  <a:cs typeface="Arial" pitchFamily="34" charset="0"/>
                </a:rPr>
                <a:t>Alumni Achievement </a:t>
              </a:r>
              <a:r>
                <a:rPr lang="en-US" sz="900" b="1" dirty="0">
                  <a:solidFill>
                    <a:prstClr val="black"/>
                  </a:solidFill>
                  <a:latin typeface="Arial" pitchFamily="34" charset="0"/>
                  <a:cs typeface="Arial" pitchFamily="34" charset="0"/>
                </a:rPr>
                <a:t>	Initiatives</a:t>
              </a:r>
            </a:p>
          </p:txBody>
        </p:sp>
        <p:sp>
          <p:nvSpPr>
            <p:cNvPr id="21" name="Rectangle 20"/>
            <p:cNvSpPr/>
            <p:nvPr/>
          </p:nvSpPr>
          <p:spPr>
            <a:xfrm>
              <a:off x="1619450" y="6469075"/>
              <a:ext cx="115491" cy="100028"/>
            </a:xfrm>
            <a:prstGeom prst="rect">
              <a:avLst/>
            </a:prstGeom>
            <a:solidFill>
              <a:srgbClr val="132AD3"/>
            </a:solidFill>
            <a:ln>
              <a:solidFill>
                <a:srgbClr val="132AD3"/>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3362425" y="6469075"/>
              <a:ext cx="115491" cy="100028"/>
            </a:xfrm>
            <a:prstGeom prst="rect">
              <a:avLst/>
            </a:prstGeom>
            <a:solidFill>
              <a:srgbClr val="00B050"/>
            </a:solidFill>
            <a:ln>
              <a:solidFill>
                <a:srgbClr val="00B05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p:nvSpPr>
          <p:spPr>
            <a:xfrm>
              <a:off x="5227748" y="6469075"/>
              <a:ext cx="115491" cy="100028"/>
            </a:xfrm>
            <a:prstGeom prst="rect">
              <a:avLst/>
            </a:prstGeom>
            <a:solidFill>
              <a:srgbClr val="FF0000"/>
            </a:solidFill>
            <a:ln>
              <a:solidFill>
                <a:srgbClr val="FF000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Rectangle 23"/>
            <p:cNvSpPr/>
            <p:nvPr/>
          </p:nvSpPr>
          <p:spPr>
            <a:xfrm>
              <a:off x="7020025" y="6469075"/>
              <a:ext cx="115491" cy="100028"/>
            </a:xfrm>
            <a:prstGeom prst="rect">
              <a:avLst/>
            </a:prstGeom>
            <a:solidFill>
              <a:schemeClr val="accent6">
                <a:lumMod val="75%"/>
              </a:schemeClr>
            </a:solidFill>
            <a:ln>
              <a:solidFill>
                <a:schemeClr val="accent6">
                  <a:lumMod val="75%"/>
                </a:schemeClr>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Rectangle 24"/>
            <p:cNvSpPr/>
            <p:nvPr/>
          </p:nvSpPr>
          <p:spPr>
            <a:xfrm>
              <a:off x="8222365" y="6469075"/>
              <a:ext cx="115491" cy="100028"/>
            </a:xfrm>
            <a:prstGeom prst="rect">
              <a:avLst/>
            </a:prstGeom>
            <a:solidFill>
              <a:schemeClr val="tx1"/>
            </a:solidFill>
            <a:ln>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7" name="Rectangle 6"/>
          <p:cNvSpPr/>
          <p:nvPr/>
        </p:nvSpPr>
        <p:spPr>
          <a:xfrm>
            <a:off x="1006823" y="1531229"/>
            <a:ext cx="7130355" cy="4662815"/>
          </a:xfrm>
          <a:prstGeom prst="rect">
            <a:avLst/>
          </a:prstGeom>
        </p:spPr>
        <p:txBody>
          <a:bodyPr wrap="square">
            <a:spAutoFit/>
          </a:bodyPr>
          <a:lstStyle/>
          <a:p>
            <a:pPr marL="171450" indent="-171450">
              <a:buFont typeface="Arial" pitchFamily="34" charset="0"/>
              <a:buChar char="−"/>
            </a:pPr>
            <a:r>
              <a:rPr lang="en-US" sz="1100" dirty="0">
                <a:solidFill>
                  <a:srgbClr val="00B050"/>
                </a:solidFill>
                <a:latin typeface="Arial" pitchFamily="34" charset="0"/>
                <a:cs typeface="Arial" pitchFamily="34" charset="0"/>
              </a:rPr>
              <a:t>Andrew Crane, Director of </a:t>
            </a:r>
            <a:r>
              <a:rPr lang="en-US" sz="1100" dirty="0" err="1">
                <a:solidFill>
                  <a:srgbClr val="00B050"/>
                </a:solidFill>
                <a:latin typeface="Arial" pitchFamily="34" charset="0"/>
                <a:cs typeface="Arial" pitchFamily="34" charset="0"/>
              </a:rPr>
              <a:t>Schulich’s</a:t>
            </a:r>
            <a:r>
              <a:rPr lang="en-US" sz="1100" dirty="0">
                <a:solidFill>
                  <a:srgbClr val="00B050"/>
                </a:solidFill>
                <a:latin typeface="Arial" pitchFamily="34" charset="0"/>
                <a:cs typeface="Arial" pitchFamily="34" charset="0"/>
              </a:rPr>
              <a:t> Centre of Excellence in Responsible Business and George R. Gardiner Professor of Business Ethics; Irene </a:t>
            </a:r>
            <a:r>
              <a:rPr lang="en-US" sz="1100" dirty="0" err="1">
                <a:solidFill>
                  <a:srgbClr val="00B050"/>
                </a:solidFill>
                <a:latin typeface="Arial" pitchFamily="34" charset="0"/>
                <a:cs typeface="Arial" pitchFamily="34" charset="0"/>
              </a:rPr>
              <a:t>Henriques</a:t>
            </a:r>
            <a:r>
              <a:rPr lang="en-US" sz="1100" dirty="0">
                <a:solidFill>
                  <a:srgbClr val="00B050"/>
                </a:solidFill>
                <a:latin typeface="Arial" pitchFamily="34" charset="0"/>
                <a:cs typeface="Arial" pitchFamily="34" charset="0"/>
              </a:rPr>
              <a:t>, Professor of Economics; Bryan Husted, Erivan K. </a:t>
            </a:r>
            <a:r>
              <a:rPr lang="en-US" sz="1100" dirty="0" err="1">
                <a:solidFill>
                  <a:srgbClr val="00B050"/>
                </a:solidFill>
                <a:latin typeface="Arial" pitchFamily="34" charset="0"/>
                <a:cs typeface="Arial" pitchFamily="34" charset="0"/>
              </a:rPr>
              <a:t>Haub</a:t>
            </a:r>
            <a:r>
              <a:rPr lang="en-US" sz="1100" dirty="0">
                <a:solidFill>
                  <a:srgbClr val="00B050"/>
                </a:solidFill>
                <a:latin typeface="Arial" pitchFamily="34" charset="0"/>
                <a:cs typeface="Arial" pitchFamily="34" charset="0"/>
              </a:rPr>
              <a:t> Chair in Business and Sustainability and Professor of Strategic Management and Policy; and Dirk </a:t>
            </a:r>
            <a:r>
              <a:rPr lang="en-US" sz="1100" dirty="0" err="1">
                <a:solidFill>
                  <a:srgbClr val="00B050"/>
                </a:solidFill>
                <a:latin typeface="Arial" pitchFamily="34" charset="0"/>
                <a:cs typeface="Arial" pitchFamily="34" charset="0"/>
              </a:rPr>
              <a:t>Matten</a:t>
            </a:r>
            <a:r>
              <a:rPr lang="en-US" sz="1100" dirty="0">
                <a:solidFill>
                  <a:srgbClr val="00B050"/>
                </a:solidFill>
                <a:latin typeface="Arial" pitchFamily="34" charset="0"/>
                <a:cs typeface="Arial" pitchFamily="34" charset="0"/>
              </a:rPr>
              <a:t>, Hewlett-Packard Chair in Corporate Social Responsibility and Director of the Business Ethics Program, were appointed as co-editors of the management journal, Business &amp; Society. </a:t>
            </a:r>
          </a:p>
          <a:p>
            <a:pPr marL="171450" indent="-171450">
              <a:buFont typeface="Arial" pitchFamily="34" charset="0"/>
              <a:buChar char="−"/>
            </a:pPr>
            <a:r>
              <a:rPr lang="en-US" sz="1100" dirty="0">
                <a:solidFill>
                  <a:srgbClr val="00B050"/>
                </a:solidFill>
                <a:latin typeface="Arial" pitchFamily="34" charset="0"/>
                <a:cs typeface="Arial" pitchFamily="34" charset="0"/>
              </a:rPr>
              <a:t>Markus </a:t>
            </a:r>
            <a:r>
              <a:rPr lang="en-US" sz="1100" dirty="0" err="1">
                <a:solidFill>
                  <a:srgbClr val="00B050"/>
                </a:solidFill>
                <a:latin typeface="Arial" pitchFamily="34" charset="0"/>
                <a:cs typeface="Arial" pitchFamily="34" charset="0"/>
              </a:rPr>
              <a:t>Giesler</a:t>
            </a:r>
            <a:r>
              <a:rPr lang="en-US" sz="1100" dirty="0">
                <a:solidFill>
                  <a:srgbClr val="00B050"/>
                </a:solidFill>
                <a:latin typeface="Arial" pitchFamily="34" charset="0"/>
                <a:cs typeface="Arial" pitchFamily="34" charset="0"/>
              </a:rPr>
              <a:t>, Associate Professor of Marketing, was named one of the world’s “40 Best Business School Professors Under the Age of 40” by the management education website Poets &amp; Quants.</a:t>
            </a:r>
          </a:p>
          <a:p>
            <a:pPr marL="171450" indent="-171450">
              <a:buFont typeface="Arial" pitchFamily="34" charset="0"/>
              <a:buChar char="−"/>
            </a:pPr>
            <a:r>
              <a:rPr lang="en-US" sz="1100" dirty="0">
                <a:solidFill>
                  <a:srgbClr val="00B050"/>
                </a:solidFill>
                <a:latin typeface="Arial" pitchFamily="34" charset="0"/>
                <a:cs typeface="Arial" pitchFamily="34" charset="0"/>
              </a:rPr>
              <a:t>The Program on Negotiation at Harvard Law School has picked up one of the negotiation exercises developed by </a:t>
            </a:r>
            <a:r>
              <a:rPr lang="en-US" sz="1100" dirty="0" err="1">
                <a:solidFill>
                  <a:srgbClr val="00B050"/>
                </a:solidFill>
                <a:latin typeface="Arial" pitchFamily="34" charset="0"/>
                <a:cs typeface="Arial" pitchFamily="34" charset="0"/>
              </a:rPr>
              <a:t>Schulich’s</a:t>
            </a:r>
            <a:r>
              <a:rPr lang="en-US" sz="1100" dirty="0">
                <a:solidFill>
                  <a:srgbClr val="00B050"/>
                </a:solidFill>
                <a:latin typeface="Arial" pitchFamily="34" charset="0"/>
                <a:cs typeface="Arial" pitchFamily="34" charset="0"/>
              </a:rPr>
              <a:t> Stephen Weiss, Associate Professor of Strategic Management/Policy and International Business, and Director of the IMBA program.</a:t>
            </a:r>
          </a:p>
          <a:p>
            <a:pPr marL="171450" indent="-171450">
              <a:buFont typeface="Arial" pitchFamily="34" charset="0"/>
              <a:buChar char="−"/>
            </a:pPr>
            <a:r>
              <a:rPr lang="en-US" sz="1100" dirty="0">
                <a:solidFill>
                  <a:srgbClr val="00B050"/>
                </a:solidFill>
                <a:latin typeface="Arial" pitchFamily="34" charset="0"/>
                <a:cs typeface="Arial" pitchFamily="34" charset="0"/>
              </a:rPr>
              <a:t>Brenda Gainer, Director of </a:t>
            </a:r>
            <a:r>
              <a:rPr lang="en-US" sz="1100" dirty="0" err="1">
                <a:solidFill>
                  <a:srgbClr val="00B050"/>
                </a:solidFill>
                <a:latin typeface="Arial" pitchFamily="34" charset="0"/>
                <a:cs typeface="Arial" pitchFamily="34" charset="0"/>
              </a:rPr>
              <a:t>Schulich's</a:t>
            </a:r>
            <a:r>
              <a:rPr lang="en-US" sz="1100" dirty="0">
                <a:solidFill>
                  <a:srgbClr val="00B050"/>
                </a:solidFill>
                <a:latin typeface="Arial" pitchFamily="34" charset="0"/>
                <a:cs typeface="Arial" pitchFamily="34" charset="0"/>
              </a:rPr>
              <a:t> Social Sector Management Program; Cameron Graham, Associate Professor of Accounting and Acting Director of the Program; and instructor Jonathan Hera (IMBA ’10), accepted, on </a:t>
            </a:r>
            <a:r>
              <a:rPr lang="en-US" sz="1100" dirty="0" err="1">
                <a:solidFill>
                  <a:srgbClr val="00B050"/>
                </a:solidFill>
                <a:latin typeface="Arial" pitchFamily="34" charset="0"/>
                <a:cs typeface="Arial" pitchFamily="34" charset="0"/>
              </a:rPr>
              <a:t>Schulich’s</a:t>
            </a:r>
            <a:r>
              <a:rPr lang="en-US" sz="1100" dirty="0">
                <a:solidFill>
                  <a:srgbClr val="00B050"/>
                </a:solidFill>
                <a:latin typeface="Arial" pitchFamily="34" charset="0"/>
                <a:cs typeface="Arial" pitchFamily="34" charset="0"/>
              </a:rPr>
              <a:t> behalf, the "Excellence in Sector Talent Building" award from SocialFinance.ca. </a:t>
            </a:r>
          </a:p>
          <a:p>
            <a:pPr marL="171450" indent="-171450">
              <a:buFont typeface="Arial" pitchFamily="34" charset="0"/>
              <a:buChar char="−"/>
            </a:pPr>
            <a:r>
              <a:rPr lang="en-CA" sz="1100" dirty="0" err="1">
                <a:solidFill>
                  <a:srgbClr val="00B050"/>
                </a:solidFill>
                <a:latin typeface="Arial" pitchFamily="34" charset="0"/>
                <a:cs typeface="Arial" pitchFamily="34" charset="0"/>
              </a:rPr>
              <a:t>Dezsö</a:t>
            </a:r>
            <a:r>
              <a:rPr lang="en-CA" sz="1100" dirty="0">
                <a:solidFill>
                  <a:srgbClr val="00B050"/>
                </a:solidFill>
                <a:latin typeface="Arial" pitchFamily="34" charset="0"/>
                <a:cs typeface="Arial" pitchFamily="34" charset="0"/>
              </a:rPr>
              <a:t> J. </a:t>
            </a:r>
            <a:r>
              <a:rPr lang="en-CA" sz="1100" dirty="0" err="1">
                <a:solidFill>
                  <a:srgbClr val="00B050"/>
                </a:solidFill>
                <a:latin typeface="Arial" pitchFamily="34" charset="0"/>
                <a:cs typeface="Arial" pitchFamily="34" charset="0"/>
              </a:rPr>
              <a:t>Horváth</a:t>
            </a:r>
            <a:r>
              <a:rPr lang="en-CA" sz="1100" dirty="0">
                <a:solidFill>
                  <a:srgbClr val="00B050"/>
                </a:solidFill>
                <a:latin typeface="Arial" pitchFamily="34" charset="0"/>
                <a:cs typeface="Arial" pitchFamily="34" charset="0"/>
              </a:rPr>
              <a:t>, Dean of the </a:t>
            </a:r>
            <a:r>
              <a:rPr lang="en-CA" sz="1100" dirty="0" err="1">
                <a:solidFill>
                  <a:srgbClr val="00B050"/>
                </a:solidFill>
                <a:latin typeface="Arial" pitchFamily="34" charset="0"/>
                <a:cs typeface="Arial" pitchFamily="34" charset="0"/>
              </a:rPr>
              <a:t>Schulich</a:t>
            </a:r>
            <a:r>
              <a:rPr lang="en-CA" sz="1100" dirty="0">
                <a:solidFill>
                  <a:srgbClr val="00B050"/>
                </a:solidFill>
                <a:latin typeface="Arial" pitchFamily="34" charset="0"/>
                <a:cs typeface="Arial" pitchFamily="34" charset="0"/>
              </a:rPr>
              <a:t> School of Business, was selected by The Toronto Star as one of 180 people, past and present, “who helped shape” the City of Toronto since its founding in 1834. Dr. </a:t>
            </a:r>
            <a:r>
              <a:rPr lang="en-CA" sz="1100" dirty="0" err="1">
                <a:solidFill>
                  <a:srgbClr val="00B050"/>
                </a:solidFill>
                <a:latin typeface="Arial" pitchFamily="34" charset="0"/>
                <a:cs typeface="Arial" pitchFamily="34" charset="0"/>
              </a:rPr>
              <a:t>Horváth</a:t>
            </a:r>
            <a:r>
              <a:rPr lang="en-CA" sz="1100" dirty="0">
                <a:solidFill>
                  <a:srgbClr val="00B050"/>
                </a:solidFill>
                <a:latin typeface="Arial" pitchFamily="34" charset="0"/>
                <a:cs typeface="Arial" pitchFamily="34" charset="0"/>
              </a:rPr>
              <a:t> was included in the “Trailblazers and Innovators” section and recognized for his 26-year tenure as Dean of </a:t>
            </a:r>
            <a:r>
              <a:rPr lang="en-CA" sz="1100" dirty="0" err="1">
                <a:solidFill>
                  <a:srgbClr val="00B050"/>
                </a:solidFill>
                <a:latin typeface="Arial" pitchFamily="34" charset="0"/>
                <a:cs typeface="Arial" pitchFamily="34" charset="0"/>
              </a:rPr>
              <a:t>Schulich</a:t>
            </a:r>
            <a:r>
              <a:rPr lang="en-CA" sz="1100" dirty="0">
                <a:solidFill>
                  <a:srgbClr val="00B050"/>
                </a:solidFill>
                <a:latin typeface="Arial" pitchFamily="34" charset="0"/>
                <a:cs typeface="Arial" pitchFamily="34" charset="0"/>
              </a:rPr>
              <a:t>, and for helping make </a:t>
            </a:r>
            <a:r>
              <a:rPr lang="en-CA" sz="1100" dirty="0" err="1">
                <a:solidFill>
                  <a:srgbClr val="00B050"/>
                </a:solidFill>
                <a:latin typeface="Arial" pitchFamily="34" charset="0"/>
                <a:cs typeface="Arial" pitchFamily="34" charset="0"/>
              </a:rPr>
              <a:t>Schulich</a:t>
            </a:r>
            <a:r>
              <a:rPr lang="en-CA" sz="1100" dirty="0">
                <a:solidFill>
                  <a:srgbClr val="00B050"/>
                </a:solidFill>
                <a:latin typeface="Arial" pitchFamily="34" charset="0"/>
                <a:cs typeface="Arial" pitchFamily="34" charset="0"/>
              </a:rPr>
              <a:t> one of Canada’s leading business schools, known worldwide for its focus on responsible business. </a:t>
            </a:r>
            <a:endParaRPr lang="en-US" sz="1100" dirty="0">
              <a:solidFill>
                <a:srgbClr val="00B050"/>
              </a:solidFill>
              <a:latin typeface="Arial" pitchFamily="34" charset="0"/>
              <a:cs typeface="Arial" pitchFamily="34" charset="0"/>
            </a:endParaRPr>
          </a:p>
          <a:p>
            <a:pPr marL="171450" indent="-171450">
              <a:buFont typeface="Arial" pitchFamily="34" charset="0"/>
              <a:buChar char="−"/>
            </a:pPr>
            <a:r>
              <a:rPr lang="en-US" sz="1100" dirty="0">
                <a:solidFill>
                  <a:srgbClr val="FF0000"/>
                </a:solidFill>
                <a:latin typeface="Arial" pitchFamily="34" charset="0"/>
                <a:cs typeface="Arial" pitchFamily="34" charset="0"/>
              </a:rPr>
              <a:t>A </a:t>
            </a:r>
            <a:r>
              <a:rPr lang="en-US" sz="1100" dirty="0" err="1">
                <a:solidFill>
                  <a:srgbClr val="FF0000"/>
                </a:solidFill>
                <a:latin typeface="Arial" pitchFamily="34" charset="0"/>
                <a:cs typeface="Arial" pitchFamily="34" charset="0"/>
              </a:rPr>
              <a:t>Schulich</a:t>
            </a:r>
            <a:r>
              <a:rPr lang="en-US" sz="1100" dirty="0">
                <a:solidFill>
                  <a:srgbClr val="FF0000"/>
                </a:solidFill>
                <a:latin typeface="Arial" pitchFamily="34" charset="0"/>
                <a:cs typeface="Arial" pitchFamily="34" charset="0"/>
              </a:rPr>
              <a:t> team of BBA and </a:t>
            </a:r>
            <a:r>
              <a:rPr lang="en-US" sz="1100" dirty="0" err="1">
                <a:solidFill>
                  <a:srgbClr val="FF0000"/>
                </a:solidFill>
                <a:latin typeface="Arial" pitchFamily="34" charset="0"/>
                <a:cs typeface="Arial" pitchFamily="34" charset="0"/>
              </a:rPr>
              <a:t>iBBA</a:t>
            </a:r>
            <a:r>
              <a:rPr lang="en-US" sz="1100" dirty="0">
                <a:solidFill>
                  <a:srgbClr val="FF0000"/>
                </a:solidFill>
                <a:latin typeface="Arial" pitchFamily="34" charset="0"/>
                <a:cs typeface="Arial" pitchFamily="34" charset="0"/>
              </a:rPr>
              <a:t> students, competing against more than 10,000 university students worldwide, won the </a:t>
            </a:r>
            <a:r>
              <a:rPr lang="en-US" sz="1100" dirty="0" err="1">
                <a:solidFill>
                  <a:srgbClr val="FF0000"/>
                </a:solidFill>
                <a:latin typeface="Arial" pitchFamily="34" charset="0"/>
                <a:cs typeface="Arial" pitchFamily="34" charset="0"/>
              </a:rPr>
              <a:t>Hult</a:t>
            </a:r>
            <a:r>
              <a:rPr lang="en-US" sz="1100" dirty="0">
                <a:solidFill>
                  <a:srgbClr val="FF0000"/>
                </a:solidFill>
                <a:latin typeface="Arial" pitchFamily="34" charset="0"/>
                <a:cs typeface="Arial" pitchFamily="34" charset="0"/>
              </a:rPr>
              <a:t> Prize regional finals in Shanghai, China, and advanced all the way to the global finals of the 5th annual </a:t>
            </a:r>
            <a:r>
              <a:rPr lang="en-US" sz="1100" dirty="0" err="1">
                <a:solidFill>
                  <a:srgbClr val="FF0000"/>
                </a:solidFill>
                <a:latin typeface="Arial" pitchFamily="34" charset="0"/>
                <a:cs typeface="Arial" pitchFamily="34" charset="0"/>
              </a:rPr>
              <a:t>Hult</a:t>
            </a:r>
            <a:r>
              <a:rPr lang="en-US" sz="1100" dirty="0">
                <a:solidFill>
                  <a:srgbClr val="FF0000"/>
                </a:solidFill>
                <a:latin typeface="Arial" pitchFamily="34" charset="0"/>
                <a:cs typeface="Arial" pitchFamily="34" charset="0"/>
              </a:rPr>
              <a:t> Prize.</a:t>
            </a:r>
          </a:p>
          <a:p>
            <a:pPr marL="171450" indent="-171450">
              <a:buFont typeface="Arial" pitchFamily="34" charset="0"/>
              <a:buChar char="−"/>
            </a:pPr>
            <a:r>
              <a:rPr lang="en-US" sz="1100" dirty="0">
                <a:solidFill>
                  <a:srgbClr val="FF0000"/>
                </a:solidFill>
                <a:latin typeface="Arial" pitchFamily="34" charset="0"/>
                <a:cs typeface="Arial" pitchFamily="34" charset="0"/>
              </a:rPr>
              <a:t>A team of </a:t>
            </a:r>
            <a:r>
              <a:rPr lang="en-US" sz="1100" dirty="0" err="1">
                <a:solidFill>
                  <a:srgbClr val="FF0000"/>
                </a:solidFill>
                <a:latin typeface="Arial" pitchFamily="34" charset="0"/>
                <a:cs typeface="Arial" pitchFamily="34" charset="0"/>
              </a:rPr>
              <a:t>Schulich</a:t>
            </a:r>
            <a:r>
              <a:rPr lang="en-US" sz="1100" dirty="0">
                <a:solidFill>
                  <a:srgbClr val="FF0000"/>
                </a:solidFill>
                <a:latin typeface="Arial" pitchFamily="34" charset="0"/>
                <a:cs typeface="Arial" pitchFamily="34" charset="0"/>
              </a:rPr>
              <a:t> MBA students finished 2nd overall at the </a:t>
            </a:r>
            <a:r>
              <a:rPr lang="en-US" sz="1100" dirty="0" err="1">
                <a:solidFill>
                  <a:srgbClr val="FF0000"/>
                </a:solidFill>
                <a:latin typeface="Arial" pitchFamily="34" charset="0"/>
                <a:cs typeface="Arial" pitchFamily="34" charset="0"/>
              </a:rPr>
              <a:t>Hult</a:t>
            </a:r>
            <a:r>
              <a:rPr lang="en-US" sz="1100" dirty="0">
                <a:solidFill>
                  <a:srgbClr val="FF0000"/>
                </a:solidFill>
                <a:latin typeface="Arial" pitchFamily="34" charset="0"/>
                <a:cs typeface="Arial" pitchFamily="34" charset="0"/>
              </a:rPr>
              <a:t> Prize regional finals in Boston.</a:t>
            </a:r>
          </a:p>
          <a:p>
            <a:pPr marL="171450" indent="-171450">
              <a:buFont typeface="Arial" pitchFamily="34" charset="0"/>
              <a:buChar char="−"/>
            </a:pPr>
            <a:r>
              <a:rPr lang="en-US" sz="1100" dirty="0">
                <a:solidFill>
                  <a:srgbClr val="FF0000"/>
                </a:solidFill>
                <a:latin typeface="Arial" pitchFamily="34" charset="0"/>
                <a:cs typeface="Arial" pitchFamily="34" charset="0"/>
              </a:rPr>
              <a:t>Two </a:t>
            </a:r>
            <a:r>
              <a:rPr lang="en-US" sz="1100" dirty="0" err="1">
                <a:solidFill>
                  <a:srgbClr val="FF0000"/>
                </a:solidFill>
                <a:latin typeface="Arial" pitchFamily="34" charset="0"/>
                <a:cs typeface="Arial" pitchFamily="34" charset="0"/>
              </a:rPr>
              <a:t>Schulich</a:t>
            </a:r>
            <a:r>
              <a:rPr lang="en-US" sz="1100" dirty="0">
                <a:solidFill>
                  <a:srgbClr val="FF0000"/>
                </a:solidFill>
                <a:latin typeface="Arial" pitchFamily="34" charset="0"/>
                <a:cs typeface="Arial" pitchFamily="34" charset="0"/>
              </a:rPr>
              <a:t> teams made it to the semi-finals of the 2014 MIT Commercial Real Estate Case Competition in London, England at the Royal Institute of British Architects.</a:t>
            </a:r>
          </a:p>
          <a:p>
            <a:pPr marL="171450" indent="-171450">
              <a:buFont typeface="Arial" pitchFamily="34" charset="0"/>
              <a:buChar char="−"/>
            </a:pPr>
            <a:r>
              <a:rPr lang="en-US" sz="1100" dirty="0">
                <a:solidFill>
                  <a:srgbClr val="FF0000"/>
                </a:solidFill>
                <a:latin typeface="Arial" pitchFamily="34" charset="0"/>
                <a:cs typeface="Arial" pitchFamily="34" charset="0"/>
              </a:rPr>
              <a:t>A </a:t>
            </a:r>
            <a:r>
              <a:rPr lang="en-US" sz="1100" dirty="0" err="1">
                <a:solidFill>
                  <a:srgbClr val="FF0000"/>
                </a:solidFill>
                <a:latin typeface="Arial" pitchFamily="34" charset="0"/>
                <a:cs typeface="Arial" pitchFamily="34" charset="0"/>
              </a:rPr>
              <a:t>Schulich</a:t>
            </a:r>
            <a:r>
              <a:rPr lang="en-US" sz="1100" dirty="0">
                <a:solidFill>
                  <a:srgbClr val="FF0000"/>
                </a:solidFill>
                <a:latin typeface="Arial" pitchFamily="34" charset="0"/>
                <a:cs typeface="Arial" pitchFamily="34" charset="0"/>
              </a:rPr>
              <a:t> team made up of MBA students placed second overall at the fourth annual Developers’ Den case competition hosted by </a:t>
            </a:r>
            <a:r>
              <a:rPr lang="en-US" sz="1100" dirty="0" err="1">
                <a:solidFill>
                  <a:srgbClr val="FF0000"/>
                </a:solidFill>
                <a:latin typeface="Arial" pitchFamily="34" charset="0"/>
                <a:cs typeface="Arial" pitchFamily="34" charset="0"/>
              </a:rPr>
              <a:t>Schulich’s</a:t>
            </a:r>
            <a:r>
              <a:rPr lang="en-US" sz="1100" dirty="0">
                <a:solidFill>
                  <a:srgbClr val="FF0000"/>
                </a:solidFill>
                <a:latin typeface="Arial" pitchFamily="34" charset="0"/>
                <a:cs typeface="Arial" pitchFamily="34" charset="0"/>
              </a:rPr>
              <a:t> Real Estate and Infrastructure Program and sponsored by </a:t>
            </a:r>
            <a:r>
              <a:rPr lang="en-US" sz="1100" dirty="0" err="1">
                <a:solidFill>
                  <a:srgbClr val="FF0000"/>
                </a:solidFill>
                <a:latin typeface="Arial" pitchFamily="34" charset="0"/>
                <a:cs typeface="Arial" pitchFamily="34" charset="0"/>
              </a:rPr>
              <a:t>RealNet</a:t>
            </a:r>
            <a:r>
              <a:rPr lang="en-US" sz="1100" dirty="0">
                <a:solidFill>
                  <a:srgbClr val="FF0000"/>
                </a:solidFill>
                <a:latin typeface="Arial" pitchFamily="34" charset="0"/>
                <a:cs typeface="Arial" pitchFamily="34" charset="0"/>
              </a:rPr>
              <a:t> Canada.</a:t>
            </a:r>
          </a:p>
          <a:p>
            <a:pPr marL="171450" indent="-171450">
              <a:buFont typeface="Arial" pitchFamily="34" charset="0"/>
              <a:buChar char="−"/>
            </a:pPr>
            <a:endParaRPr lang="en-US" sz="1100" dirty="0">
              <a:solidFill>
                <a:srgbClr val="00B050"/>
              </a:solidFill>
              <a:latin typeface="Arial" pitchFamily="34" charset="0"/>
              <a:cs typeface="Arial" pitchFamily="34" charset="0"/>
            </a:endParaRPr>
          </a:p>
        </p:txBody>
      </p:sp>
      <p:sp>
        <p:nvSpPr>
          <p:cNvPr id="16" name="Slide Number Placeholder 6"/>
          <p:cNvSpPr>
            <a:spLocks noGrp="1"/>
          </p:cNvSpPr>
          <p:nvPr>
            <p:ph type="sldNum" sz="quarter" idx="12"/>
          </p:nvPr>
        </p:nvSpPr>
        <p:spPr>
          <a:xfrm>
            <a:off x="6886575" y="6029325"/>
            <a:ext cx="1905000" cy="457200"/>
          </a:xfrm>
        </p:spPr>
        <p:txBody>
          <a:bodyPr/>
          <a:lstStyle/>
          <a:p>
            <a:pPr>
              <a:defRPr/>
            </a:pPr>
            <a:fld id="{04047C44-FD25-4A14-B21D-F3EAB8BC95D3}" type="slidenum">
              <a:rPr lang="en-US" smtClean="0">
                <a:solidFill>
                  <a:srgbClr val="808080"/>
                </a:solidFill>
              </a:rPr>
              <a:pPr>
                <a:defRPr/>
              </a:pPr>
              <a:t>32</a:t>
            </a:fld>
            <a:endParaRPr lang="en-US" dirty="0">
              <a:solidFill>
                <a:srgbClr val="808080"/>
              </a:solidFill>
            </a:endParaRPr>
          </a:p>
        </p:txBody>
      </p:sp>
      <p:sp>
        <p:nvSpPr>
          <p:cNvPr id="27" name="Rectangle 3"/>
          <p:cNvSpPr>
            <a:spLocks noChangeArrowheads="1"/>
          </p:cNvSpPr>
          <p:nvPr/>
        </p:nvSpPr>
        <p:spPr bwMode="auto">
          <a:xfrm>
            <a:off x="20638" y="38100"/>
            <a:ext cx="7218362" cy="11906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fontAlgn="base">
              <a:spcBef>
                <a:spcPct val="0%"/>
              </a:spcBef>
              <a:spcAft>
                <a:spcPct val="0%"/>
              </a:spcAft>
            </a:pPr>
            <a:r>
              <a:rPr lang="en-US" sz="3200" b="1" dirty="0">
                <a:solidFill>
                  <a:srgbClr val="996633"/>
                </a:solidFill>
                <a:latin typeface="Arial Bold" charset="0"/>
              </a:rPr>
              <a:t>STRATEGIC RESPONSES</a:t>
            </a:r>
            <a:endParaRPr lang="en-US" sz="3200" dirty="0">
              <a:solidFill>
                <a:prstClr val="black"/>
              </a:solidFill>
              <a:latin typeface="Times" pitchFamily="18" charset="0"/>
            </a:endParaRPr>
          </a:p>
          <a:p>
            <a:pPr fontAlgn="base">
              <a:spcBef>
                <a:spcPct val="0%"/>
              </a:spcBef>
              <a:spcAft>
                <a:spcPct val="0%"/>
              </a:spcAft>
            </a:pPr>
            <a:endParaRPr lang="en-US" sz="2000" dirty="0">
              <a:solidFill>
                <a:srgbClr val="996633"/>
              </a:solidFill>
              <a:latin typeface="Arial Bold" charset="0"/>
            </a:endParaRPr>
          </a:p>
          <a:p>
            <a:pPr fontAlgn="base">
              <a:spcBef>
                <a:spcPct val="0%"/>
              </a:spcBef>
              <a:spcAft>
                <a:spcPct val="0%"/>
              </a:spcAft>
            </a:pPr>
            <a:r>
              <a:rPr lang="en-US" sz="2000" dirty="0">
                <a:solidFill>
                  <a:srgbClr val="996633"/>
                </a:solidFill>
                <a:latin typeface="Arial Bold" charset="0"/>
              </a:rPr>
              <a:t>Innovations &amp; Recognition</a:t>
            </a:r>
          </a:p>
        </p:txBody>
      </p:sp>
    </p:spTree>
    <p:extLst>
      <p:ext uri="{BB962C8B-B14F-4D97-AF65-F5344CB8AC3E}">
        <p14:creationId xmlns:p14="http://schemas.microsoft.com/office/powerpoint/2010/main" val="3255314415"/>
      </p:ext>
    </p:extLst>
  </p:cSld>
  <p:clrMapOvr>
    <a:masterClrMapping/>
  </p:clrMapOvr>
</p:sld>
</file>

<file path=ppt/slides/slide3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22375"/>
            <a:ext cx="9144000" cy="563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79.565%" b="82.18%"/>
          <a:stretch/>
        </p:blipFill>
        <p:spPr bwMode="auto">
          <a:xfrm>
            <a:off x="7276698" y="0"/>
            <a:ext cx="1868889"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sp>
        <p:nvSpPr>
          <p:cNvPr id="6" name="Rectangle 3"/>
          <p:cNvSpPr>
            <a:spLocks noChangeArrowheads="1"/>
          </p:cNvSpPr>
          <p:nvPr/>
        </p:nvSpPr>
        <p:spPr bwMode="auto">
          <a:xfrm>
            <a:off x="1219200" y="990600"/>
            <a:ext cx="7045325"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533400" indent="-533400"/>
            <a:r>
              <a:rPr lang="en-US" sz="2000" b="1" dirty="0">
                <a:solidFill>
                  <a:srgbClr val="996633"/>
                </a:solidFill>
                <a:latin typeface="Arial Black" pitchFamily="34" charset="0"/>
              </a:rPr>
              <a:t>	</a:t>
            </a:r>
            <a:endParaRPr lang="en-US" sz="1600" b="1" dirty="0">
              <a:solidFill>
                <a:prstClr val="black"/>
              </a:solidFill>
              <a:latin typeface="Arial Black" pitchFamily="34" charset="0"/>
            </a:endParaRPr>
          </a:p>
        </p:txBody>
      </p:sp>
      <p:sp>
        <p:nvSpPr>
          <p:cNvPr id="13" name="TextBox 12"/>
          <p:cNvSpPr txBox="1"/>
          <p:nvPr/>
        </p:nvSpPr>
        <p:spPr>
          <a:xfrm>
            <a:off x="514350" y="1378829"/>
            <a:ext cx="609600" cy="754053"/>
          </a:xfrm>
          <a:prstGeom prst="rect">
            <a:avLst/>
          </a:prstGeom>
          <a:noFill/>
        </p:spPr>
        <p:txBody>
          <a:bodyPr wrap="square" rtlCol="0">
            <a:spAutoFit/>
          </a:bodyPr>
          <a:lstStyle/>
          <a:p>
            <a:r>
              <a:rPr lang="en-US" sz="1100" dirty="0">
                <a:solidFill>
                  <a:prstClr val="black"/>
                </a:solidFill>
                <a:latin typeface="Arial" pitchFamily="34" charset="0"/>
                <a:cs typeface="Arial" pitchFamily="34" charset="0"/>
              </a:rPr>
              <a:t>2014</a:t>
            </a:r>
          </a:p>
          <a:p>
            <a:endParaRPr lang="en-US" sz="800" dirty="0">
              <a:solidFill>
                <a:prstClr val="black"/>
              </a:solidFill>
              <a:latin typeface="Arial" pitchFamily="34" charset="0"/>
              <a:cs typeface="Arial" pitchFamily="34" charset="0"/>
            </a:endParaRPr>
          </a:p>
          <a:p>
            <a:endParaRPr lang="en-US" sz="800" dirty="0">
              <a:solidFill>
                <a:prstClr val="black"/>
              </a:solidFill>
              <a:latin typeface="Arial" pitchFamily="34" charset="0"/>
              <a:cs typeface="Arial" pitchFamily="34" charset="0"/>
            </a:endParaRPr>
          </a:p>
          <a:p>
            <a:endParaRPr lang="en-US" sz="800" dirty="0">
              <a:solidFill>
                <a:prstClr val="black"/>
              </a:solidFill>
              <a:latin typeface="Arial" pitchFamily="34" charset="0"/>
              <a:cs typeface="Arial" pitchFamily="34" charset="0"/>
            </a:endParaRPr>
          </a:p>
          <a:p>
            <a:endParaRPr lang="en-US" sz="800" dirty="0">
              <a:solidFill>
                <a:prstClr val="black"/>
              </a:solidFill>
              <a:latin typeface="Arial" pitchFamily="34" charset="0"/>
              <a:cs typeface="Arial" pitchFamily="34" charset="0"/>
            </a:endParaRPr>
          </a:p>
        </p:txBody>
      </p:sp>
      <p:grpSp>
        <p:nvGrpSpPr>
          <p:cNvPr id="19" name="Group 18"/>
          <p:cNvGrpSpPr/>
          <p:nvPr/>
        </p:nvGrpSpPr>
        <p:grpSpPr>
          <a:xfrm>
            <a:off x="228600" y="6248400"/>
            <a:ext cx="8686800" cy="400110"/>
            <a:chOff x="228600" y="6248400"/>
            <a:chExt cx="8686800" cy="400110"/>
          </a:xfrm>
        </p:grpSpPr>
        <p:sp>
          <p:nvSpPr>
            <p:cNvPr id="20" name="TextBox 19"/>
            <p:cNvSpPr txBox="1"/>
            <p:nvPr/>
          </p:nvSpPr>
          <p:spPr>
            <a:xfrm>
              <a:off x="228600" y="6248400"/>
              <a:ext cx="8686800" cy="400110"/>
            </a:xfrm>
            <a:prstGeom prst="rect">
              <a:avLst/>
            </a:prstGeom>
            <a:noFill/>
          </p:spPr>
          <p:txBody>
            <a:bodyPr wrap="square" rtlCol="0">
              <a:spAutoFit/>
            </a:bodyPr>
            <a:lstStyle/>
            <a:p>
              <a:pPr>
                <a:lnSpc>
                  <a:spcPts val="1200"/>
                </a:lnSpc>
              </a:pPr>
              <a:r>
                <a:rPr lang="en-US" sz="900" b="1" dirty="0">
                  <a:solidFill>
                    <a:prstClr val="black"/>
                  </a:solidFill>
                  <a:latin typeface="Arial" pitchFamily="34" charset="0"/>
                  <a:cs typeface="Arial" pitchFamily="34" charset="0"/>
                </a:rPr>
                <a:t>LEGEND</a:t>
              </a:r>
            </a:p>
            <a:p>
              <a:pPr>
                <a:lnSpc>
                  <a:spcPts val="1200"/>
                </a:lnSpc>
              </a:pPr>
              <a:r>
                <a:rPr lang="en-US" sz="900" b="1" dirty="0">
                  <a:solidFill>
                    <a:srgbClr val="132AD3"/>
                  </a:solidFill>
                  <a:latin typeface="Arial" pitchFamily="34" charset="0"/>
                  <a:cs typeface="Arial" pitchFamily="34" charset="0"/>
                </a:rPr>
                <a:t>Chairs/Professorships</a:t>
              </a:r>
              <a:r>
                <a:rPr lang="en-US" sz="900" b="1" dirty="0">
                  <a:solidFill>
                    <a:prstClr val="black"/>
                  </a:solidFill>
                  <a:latin typeface="Arial" pitchFamily="34" charset="0"/>
                  <a:cs typeface="Arial" pitchFamily="34" charset="0"/>
                </a:rPr>
                <a:t>	</a:t>
              </a:r>
              <a:r>
                <a:rPr lang="en-US" sz="900" b="1" dirty="0">
                  <a:solidFill>
                    <a:srgbClr val="00B050"/>
                  </a:solidFill>
                  <a:latin typeface="Arial" pitchFamily="34" charset="0"/>
                  <a:cs typeface="Arial" pitchFamily="34" charset="0"/>
                </a:rPr>
                <a:t>Faculty Achievement</a:t>
              </a:r>
              <a:r>
                <a:rPr lang="en-US" sz="900" b="1" dirty="0">
                  <a:solidFill>
                    <a:prstClr val="black"/>
                  </a:solidFill>
                  <a:latin typeface="Arial" pitchFamily="34" charset="0"/>
                  <a:cs typeface="Arial" pitchFamily="34" charset="0"/>
                </a:rPr>
                <a:t>	</a:t>
              </a:r>
              <a:r>
                <a:rPr lang="en-US" sz="900" b="1" dirty="0">
                  <a:solidFill>
                    <a:srgbClr val="FF0000"/>
                  </a:solidFill>
                  <a:latin typeface="Arial" pitchFamily="34" charset="0"/>
                  <a:cs typeface="Arial" pitchFamily="34" charset="0"/>
                </a:rPr>
                <a:t>Student Achievement</a:t>
              </a:r>
              <a:r>
                <a:rPr lang="en-US" sz="900" b="1" dirty="0">
                  <a:solidFill>
                    <a:prstClr val="black"/>
                  </a:solidFill>
                  <a:latin typeface="Arial" pitchFamily="34" charset="0"/>
                  <a:cs typeface="Arial" pitchFamily="34" charset="0"/>
                </a:rPr>
                <a:t>	</a:t>
              </a:r>
              <a:r>
                <a:rPr lang="en-US" sz="900" b="1" dirty="0">
                  <a:solidFill>
                    <a:srgbClr val="F79646">
                      <a:lumMod val="75%"/>
                    </a:srgbClr>
                  </a:solidFill>
                  <a:latin typeface="Arial" pitchFamily="34" charset="0"/>
                  <a:cs typeface="Arial" pitchFamily="34" charset="0"/>
                </a:rPr>
                <a:t>Alumni Achievement </a:t>
              </a:r>
              <a:r>
                <a:rPr lang="en-US" sz="900" b="1" dirty="0">
                  <a:solidFill>
                    <a:prstClr val="black"/>
                  </a:solidFill>
                  <a:latin typeface="Arial" pitchFamily="34" charset="0"/>
                  <a:cs typeface="Arial" pitchFamily="34" charset="0"/>
                </a:rPr>
                <a:t>	Initiatives</a:t>
              </a:r>
            </a:p>
          </p:txBody>
        </p:sp>
        <p:sp>
          <p:nvSpPr>
            <p:cNvPr id="21" name="Rectangle 20"/>
            <p:cNvSpPr/>
            <p:nvPr/>
          </p:nvSpPr>
          <p:spPr>
            <a:xfrm>
              <a:off x="1619450" y="6469075"/>
              <a:ext cx="115491" cy="100028"/>
            </a:xfrm>
            <a:prstGeom prst="rect">
              <a:avLst/>
            </a:prstGeom>
            <a:solidFill>
              <a:srgbClr val="132AD3"/>
            </a:solidFill>
            <a:ln>
              <a:solidFill>
                <a:srgbClr val="132AD3"/>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3362425" y="6469075"/>
              <a:ext cx="115491" cy="100028"/>
            </a:xfrm>
            <a:prstGeom prst="rect">
              <a:avLst/>
            </a:prstGeom>
            <a:solidFill>
              <a:srgbClr val="00B050"/>
            </a:solidFill>
            <a:ln>
              <a:solidFill>
                <a:srgbClr val="00B05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p:nvSpPr>
          <p:spPr>
            <a:xfrm>
              <a:off x="5227748" y="6469075"/>
              <a:ext cx="115491" cy="100028"/>
            </a:xfrm>
            <a:prstGeom prst="rect">
              <a:avLst/>
            </a:prstGeom>
            <a:solidFill>
              <a:srgbClr val="FF0000"/>
            </a:solidFill>
            <a:ln>
              <a:solidFill>
                <a:srgbClr val="FF000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Rectangle 23"/>
            <p:cNvSpPr/>
            <p:nvPr/>
          </p:nvSpPr>
          <p:spPr>
            <a:xfrm>
              <a:off x="7020025" y="6469075"/>
              <a:ext cx="115491" cy="100028"/>
            </a:xfrm>
            <a:prstGeom prst="rect">
              <a:avLst/>
            </a:prstGeom>
            <a:solidFill>
              <a:schemeClr val="accent6">
                <a:lumMod val="75%"/>
              </a:schemeClr>
            </a:solidFill>
            <a:ln>
              <a:solidFill>
                <a:schemeClr val="accent6">
                  <a:lumMod val="75%"/>
                </a:schemeClr>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Rectangle 24"/>
            <p:cNvSpPr/>
            <p:nvPr/>
          </p:nvSpPr>
          <p:spPr>
            <a:xfrm>
              <a:off x="8222365" y="6469075"/>
              <a:ext cx="115491" cy="100028"/>
            </a:xfrm>
            <a:prstGeom prst="rect">
              <a:avLst/>
            </a:prstGeom>
            <a:solidFill>
              <a:schemeClr val="tx1"/>
            </a:solidFill>
            <a:ln>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7" name="Rectangle 6"/>
          <p:cNvSpPr/>
          <p:nvPr/>
        </p:nvSpPr>
        <p:spPr>
          <a:xfrm>
            <a:off x="1006823" y="1369304"/>
            <a:ext cx="7130355" cy="5001369"/>
          </a:xfrm>
          <a:prstGeom prst="rect">
            <a:avLst/>
          </a:prstGeom>
        </p:spPr>
        <p:txBody>
          <a:bodyPr wrap="square">
            <a:spAutoFit/>
          </a:bodyPr>
          <a:lstStyle/>
          <a:p>
            <a:pPr marL="171450" indent="-171450">
              <a:buFont typeface="Arial" pitchFamily="34" charset="0"/>
              <a:buChar char="−"/>
            </a:pPr>
            <a:r>
              <a:rPr lang="en-US" sz="1100" dirty="0">
                <a:solidFill>
                  <a:srgbClr val="FF0000"/>
                </a:solidFill>
                <a:latin typeface="Arial" pitchFamily="34" charset="0"/>
                <a:cs typeface="Arial" pitchFamily="34" charset="0"/>
              </a:rPr>
              <a:t>Eight first-year undergraduate students  have been chosen by IBM to participate on an IBM Design Team.</a:t>
            </a:r>
          </a:p>
          <a:p>
            <a:pPr marL="171450" indent="-171450">
              <a:buFont typeface="Arial" pitchFamily="34" charset="0"/>
              <a:buChar char="−"/>
            </a:pPr>
            <a:r>
              <a:rPr lang="en-US" sz="1100" dirty="0">
                <a:solidFill>
                  <a:srgbClr val="FF0000"/>
                </a:solidFill>
                <a:latin typeface="Arial" pitchFamily="34" charset="0"/>
                <a:cs typeface="Arial" pitchFamily="34" charset="0"/>
              </a:rPr>
              <a:t>A </a:t>
            </a:r>
            <a:r>
              <a:rPr lang="en-US" sz="1100" dirty="0" err="1">
                <a:solidFill>
                  <a:srgbClr val="FF0000"/>
                </a:solidFill>
                <a:latin typeface="Arial" pitchFamily="34" charset="0"/>
                <a:cs typeface="Arial" pitchFamily="34" charset="0"/>
              </a:rPr>
              <a:t>Schulich</a:t>
            </a:r>
            <a:r>
              <a:rPr lang="en-US" sz="1100" dirty="0">
                <a:solidFill>
                  <a:srgbClr val="FF0000"/>
                </a:solidFill>
                <a:latin typeface="Arial" pitchFamily="34" charset="0"/>
                <a:cs typeface="Arial" pitchFamily="34" charset="0"/>
              </a:rPr>
              <a:t> team of MBA students placed 2nd overall at the fifth annual </a:t>
            </a:r>
            <a:r>
              <a:rPr lang="en-US" sz="1100" dirty="0" err="1">
                <a:solidFill>
                  <a:srgbClr val="FF0000"/>
                </a:solidFill>
                <a:latin typeface="Arial" pitchFamily="34" charset="0"/>
                <a:cs typeface="Arial" pitchFamily="34" charset="0"/>
              </a:rPr>
              <a:t>Haskayne</a:t>
            </a:r>
            <a:r>
              <a:rPr lang="en-US" sz="1100" dirty="0">
                <a:solidFill>
                  <a:srgbClr val="FF0000"/>
                </a:solidFill>
                <a:latin typeface="Arial" pitchFamily="34" charset="0"/>
                <a:cs typeface="Arial" pitchFamily="34" charset="0"/>
              </a:rPr>
              <a:t> 24 Hour Case Competition.</a:t>
            </a:r>
          </a:p>
          <a:p>
            <a:pPr marL="171450" indent="-171450">
              <a:buFont typeface="Arial" pitchFamily="34" charset="0"/>
              <a:buChar char="−"/>
            </a:pPr>
            <a:r>
              <a:rPr lang="en-US" sz="1100" dirty="0">
                <a:solidFill>
                  <a:srgbClr val="FF0000"/>
                </a:solidFill>
                <a:latin typeface="Arial" pitchFamily="34" charset="0"/>
                <a:cs typeface="Arial" pitchFamily="34" charset="0"/>
              </a:rPr>
              <a:t>The </a:t>
            </a:r>
            <a:r>
              <a:rPr lang="en-US" sz="1100" dirty="0" err="1">
                <a:solidFill>
                  <a:srgbClr val="FF0000"/>
                </a:solidFill>
                <a:latin typeface="Arial" pitchFamily="34" charset="0"/>
                <a:cs typeface="Arial" pitchFamily="34" charset="0"/>
              </a:rPr>
              <a:t>Schulich</a:t>
            </a:r>
            <a:r>
              <a:rPr lang="en-US" sz="1100" dirty="0">
                <a:solidFill>
                  <a:srgbClr val="FF0000"/>
                </a:solidFill>
                <a:latin typeface="Arial" pitchFamily="34" charset="0"/>
                <a:cs typeface="Arial" pitchFamily="34" charset="0"/>
              </a:rPr>
              <a:t> team at </a:t>
            </a:r>
            <a:r>
              <a:rPr lang="en-US" sz="1100" dirty="0" err="1">
                <a:solidFill>
                  <a:srgbClr val="FF0000"/>
                </a:solidFill>
                <a:latin typeface="Arial" pitchFamily="34" charset="0"/>
                <a:cs typeface="Arial" pitchFamily="34" charset="0"/>
              </a:rPr>
              <a:t>Jeux</a:t>
            </a:r>
            <a:r>
              <a:rPr lang="en-US" sz="1100" dirty="0">
                <a:solidFill>
                  <a:srgbClr val="FF0000"/>
                </a:solidFill>
                <a:latin typeface="Arial" pitchFamily="34" charset="0"/>
                <a:cs typeface="Arial" pitchFamily="34" charset="0"/>
              </a:rPr>
              <a:t> de Commerce (JDC), placed 3rd in the academics category and ranked among the top four schools in a total of three categories. </a:t>
            </a:r>
          </a:p>
          <a:p>
            <a:pPr marL="171450" indent="-171450">
              <a:buFont typeface="Arial" pitchFamily="34" charset="0"/>
              <a:buChar char="−"/>
            </a:pPr>
            <a:r>
              <a:rPr lang="en-US" sz="1100" dirty="0" err="1">
                <a:solidFill>
                  <a:srgbClr val="FF0000"/>
                </a:solidFill>
                <a:latin typeface="Arial" pitchFamily="34" charset="0"/>
                <a:cs typeface="Arial" pitchFamily="34" charset="0"/>
              </a:rPr>
              <a:t>Schulich</a:t>
            </a:r>
            <a:r>
              <a:rPr lang="en-US" sz="1100" dirty="0">
                <a:solidFill>
                  <a:srgbClr val="FF0000"/>
                </a:solidFill>
                <a:latin typeface="Arial" pitchFamily="34" charset="0"/>
                <a:cs typeface="Arial" pitchFamily="34" charset="0"/>
              </a:rPr>
              <a:t> hosted the 2014 MBA Games in Toronto, which was attended by over 700 students from across Canada.</a:t>
            </a:r>
          </a:p>
          <a:p>
            <a:pPr marL="171450" indent="-171450">
              <a:buFont typeface="Arial" pitchFamily="34" charset="0"/>
              <a:buChar char="−"/>
            </a:pPr>
            <a:r>
              <a:rPr lang="en-US" sz="1100" dirty="0">
                <a:solidFill>
                  <a:srgbClr val="FF0000"/>
                </a:solidFill>
                <a:latin typeface="Arial" pitchFamily="34" charset="0"/>
                <a:cs typeface="Arial" pitchFamily="34" charset="0"/>
              </a:rPr>
              <a:t>The JD/MBA Students Association hosted or co-hosted two high-profile events: the 17</a:t>
            </a:r>
            <a:r>
              <a:rPr lang="en-US" sz="1100" baseline="30%" dirty="0">
                <a:solidFill>
                  <a:srgbClr val="FF0000"/>
                </a:solidFill>
                <a:latin typeface="Arial" panose="020B0604020202020204" pitchFamily="34" charset="0"/>
                <a:cs typeface="Arial" panose="020B0604020202020204" pitchFamily="34" charset="0"/>
              </a:rPr>
              <a:t>th</a:t>
            </a:r>
            <a:r>
              <a:rPr lang="en-US" sz="1100" dirty="0">
                <a:solidFill>
                  <a:srgbClr val="FF0000"/>
                </a:solidFill>
                <a:latin typeface="Arial" panose="020B0604020202020204" pitchFamily="34" charset="0"/>
                <a:cs typeface="Arial" panose="020B0604020202020204" pitchFamily="34" charset="0"/>
              </a:rPr>
              <a:t> annual JD/MBA Conference in February focused on the challenges of urban growth and sustainable development facing the City of Toronto and featured former Toronto mayor David Miller as the keynote speaker; and the </a:t>
            </a:r>
            <a:r>
              <a:rPr lang="en-US" sz="1100" dirty="0" err="1">
                <a:solidFill>
                  <a:srgbClr val="FF0000"/>
                </a:solidFill>
                <a:latin typeface="Arial" panose="020B0604020202020204" pitchFamily="34" charset="0"/>
                <a:cs typeface="Arial" panose="020B0604020202020204" pitchFamily="34" charset="0"/>
              </a:rPr>
              <a:t>Osgoode</a:t>
            </a:r>
            <a:r>
              <a:rPr lang="en-US" sz="1100" dirty="0">
                <a:solidFill>
                  <a:srgbClr val="FF0000"/>
                </a:solidFill>
                <a:latin typeface="Arial" panose="020B0604020202020204" pitchFamily="34" charset="0"/>
                <a:cs typeface="Arial" panose="020B0604020202020204" pitchFamily="34" charset="0"/>
              </a:rPr>
              <a:t> Distinguished Speakers Series, which took place at </a:t>
            </a:r>
            <a:r>
              <a:rPr lang="en-US" sz="1100" dirty="0" err="1">
                <a:solidFill>
                  <a:srgbClr val="FF0000"/>
                </a:solidFill>
                <a:latin typeface="Arial" panose="020B0604020202020204" pitchFamily="34" charset="0"/>
                <a:cs typeface="Arial" panose="020B0604020202020204" pitchFamily="34" charset="0"/>
              </a:rPr>
              <a:t>Schulich</a:t>
            </a:r>
            <a:r>
              <a:rPr lang="en-US" sz="1100" dirty="0">
                <a:solidFill>
                  <a:srgbClr val="FF0000"/>
                </a:solidFill>
                <a:latin typeface="Arial" panose="020B0604020202020204" pitchFamily="34" charset="0"/>
                <a:cs typeface="Arial" panose="020B0604020202020204" pitchFamily="34" charset="0"/>
              </a:rPr>
              <a:t> in March, featured Bank of Canada Deputy Governor Timothy Lane.</a:t>
            </a:r>
          </a:p>
          <a:p>
            <a:pPr marL="171450" indent="-171450">
              <a:buFont typeface="Arial" pitchFamily="34" charset="0"/>
              <a:buChar char="−"/>
            </a:pPr>
            <a:r>
              <a:rPr lang="en-US" sz="1100" dirty="0">
                <a:solidFill>
                  <a:srgbClr val="FF0000"/>
                </a:solidFill>
                <a:latin typeface="Arial" panose="020B0604020202020204" pitchFamily="34" charset="0"/>
                <a:cs typeface="Arial" panose="020B0604020202020204" pitchFamily="34" charset="0"/>
              </a:rPr>
              <a:t>A </a:t>
            </a:r>
            <a:r>
              <a:rPr lang="en-US" sz="1100" dirty="0" err="1">
                <a:solidFill>
                  <a:srgbClr val="FF0000"/>
                </a:solidFill>
                <a:latin typeface="Arial" panose="020B0604020202020204" pitchFamily="34" charset="0"/>
                <a:cs typeface="Arial" panose="020B0604020202020204" pitchFamily="34" charset="0"/>
              </a:rPr>
              <a:t>Schulich</a:t>
            </a:r>
            <a:r>
              <a:rPr lang="en-US" sz="1100" dirty="0">
                <a:solidFill>
                  <a:srgbClr val="FF0000"/>
                </a:solidFill>
                <a:latin typeface="Arial" panose="020B0604020202020204" pitchFamily="34" charset="0"/>
                <a:cs typeface="Arial" panose="020B0604020202020204" pitchFamily="34" charset="0"/>
              </a:rPr>
              <a:t> MBA student team from the Program in Real Estate and Infrastructure placed 3</a:t>
            </a:r>
            <a:r>
              <a:rPr lang="en-US" sz="1100" baseline="30%" dirty="0">
                <a:solidFill>
                  <a:srgbClr val="FF0000"/>
                </a:solidFill>
                <a:latin typeface="Arial" panose="020B0604020202020204" pitchFamily="34" charset="0"/>
                <a:cs typeface="Arial" panose="020B0604020202020204" pitchFamily="34" charset="0"/>
              </a:rPr>
              <a:t>rd</a:t>
            </a:r>
            <a:r>
              <a:rPr lang="en-US" sz="1100" dirty="0">
                <a:solidFill>
                  <a:srgbClr val="FF0000"/>
                </a:solidFill>
                <a:latin typeface="Arial" panose="020B0604020202020204" pitchFamily="34" charset="0"/>
                <a:cs typeface="Arial" panose="020B0604020202020204" pitchFamily="34" charset="0"/>
              </a:rPr>
              <a:t> at  the 2014 ARGUS Software University Challenge.  This is the third straight year in a row that </a:t>
            </a:r>
            <a:r>
              <a:rPr lang="en-US" sz="1100" dirty="0" err="1">
                <a:solidFill>
                  <a:srgbClr val="FF0000"/>
                </a:solidFill>
                <a:latin typeface="Arial" panose="020B0604020202020204" pitchFamily="34" charset="0"/>
                <a:cs typeface="Arial" panose="020B0604020202020204" pitchFamily="34" charset="0"/>
              </a:rPr>
              <a:t>Schulich</a:t>
            </a:r>
            <a:r>
              <a:rPr lang="en-US" sz="1100" dirty="0">
                <a:solidFill>
                  <a:srgbClr val="FF0000"/>
                </a:solidFill>
                <a:latin typeface="Arial" panose="020B0604020202020204" pitchFamily="34" charset="0"/>
                <a:cs typeface="Arial" panose="020B0604020202020204" pitchFamily="34" charset="0"/>
              </a:rPr>
              <a:t> has placed top three overall.</a:t>
            </a:r>
          </a:p>
          <a:p>
            <a:pPr marL="171450" indent="-171450">
              <a:buFont typeface="Arial" pitchFamily="34" charset="0"/>
              <a:buChar char="−"/>
            </a:pPr>
            <a:r>
              <a:rPr lang="en-US" sz="1100" dirty="0">
                <a:solidFill>
                  <a:srgbClr val="F79646">
                    <a:lumMod val="75%"/>
                  </a:srgbClr>
                </a:solidFill>
                <a:latin typeface="Arial" pitchFamily="34" charset="0"/>
                <a:cs typeface="Arial" pitchFamily="34" charset="0"/>
              </a:rPr>
              <a:t>Marnie Walker (MBA '75), owner of 401 Bay Centre, was named to the annual W100 ranking of Canada's Top Female Entrepreneurs, published annually by PROFIT Magazine and Chatelaine.</a:t>
            </a:r>
          </a:p>
          <a:p>
            <a:pPr marL="171450" indent="-171450">
              <a:buFont typeface="Arial" pitchFamily="34" charset="0"/>
              <a:buChar char="−"/>
            </a:pPr>
            <a:r>
              <a:rPr lang="en-US" sz="1100" dirty="0">
                <a:solidFill>
                  <a:srgbClr val="F79646">
                    <a:lumMod val="75%"/>
                  </a:srgbClr>
                </a:solidFill>
                <a:latin typeface="Arial" pitchFamily="34" charset="0"/>
                <a:cs typeface="Arial" pitchFamily="34" charset="0"/>
              </a:rPr>
              <a:t>Anna Ewing (MBA ’88), Executive Vice President, Global Technology Solutions at NASDAQ OMX Group Inc. and a member of the Dean's International Advisory Council, was named a recipient of the 2013 Wall Street Women Awards for Excellence in Leadership. </a:t>
            </a:r>
          </a:p>
          <a:p>
            <a:pPr marL="171450" indent="-171450">
              <a:buFont typeface="Arial" pitchFamily="34" charset="0"/>
              <a:buChar char="−"/>
            </a:pPr>
            <a:r>
              <a:rPr lang="en-US" sz="1100" dirty="0">
                <a:solidFill>
                  <a:srgbClr val="F79646">
                    <a:lumMod val="75%"/>
                  </a:srgbClr>
                </a:solidFill>
                <a:latin typeface="Arial" pitchFamily="34" charset="0"/>
                <a:cs typeface="Arial" pitchFamily="34" charset="0"/>
              </a:rPr>
              <a:t>Beth Horowitz, former President and CEO of Amex Bank of Canada, and a member of the Dean’s Advisory Council at </a:t>
            </a:r>
            <a:r>
              <a:rPr lang="en-US" sz="1100" dirty="0" err="1">
                <a:solidFill>
                  <a:srgbClr val="F79646">
                    <a:lumMod val="75%"/>
                  </a:srgbClr>
                </a:solidFill>
                <a:latin typeface="Arial" pitchFamily="34" charset="0"/>
                <a:cs typeface="Arial" pitchFamily="34" charset="0"/>
              </a:rPr>
              <a:t>Schulich</a:t>
            </a:r>
            <a:r>
              <a:rPr lang="en-US" sz="1100" dirty="0">
                <a:solidFill>
                  <a:srgbClr val="F79646">
                    <a:lumMod val="75%"/>
                  </a:srgbClr>
                </a:solidFill>
                <a:latin typeface="Arial" pitchFamily="34" charset="0"/>
                <a:cs typeface="Arial" pitchFamily="34" charset="0"/>
              </a:rPr>
              <a:t>, was named one of “Canada's 100 Most Powerful Women” last month by the Women’s Executive Network. </a:t>
            </a:r>
          </a:p>
          <a:p>
            <a:pPr marL="171450" indent="-171450">
              <a:buFont typeface="Arial" pitchFamily="34" charset="0"/>
              <a:buChar char="−"/>
            </a:pPr>
            <a:r>
              <a:rPr lang="en-US" sz="1100" dirty="0">
                <a:solidFill>
                  <a:srgbClr val="F79646">
                    <a:lumMod val="75%"/>
                  </a:srgbClr>
                </a:solidFill>
                <a:latin typeface="Arial" pitchFamily="34" charset="0"/>
                <a:cs typeface="Arial" pitchFamily="34" charset="0"/>
              </a:rPr>
              <a:t>Kathleen Taylor (MBA/JD ’84), Chair of Royal Bank of Canada, was featured on the cover of the March issue of Financial Post Magazine as one of three “MBA All-Stars”.</a:t>
            </a:r>
          </a:p>
          <a:p>
            <a:pPr marL="171450" indent="-171450">
              <a:buFont typeface="Arial" pitchFamily="34" charset="0"/>
              <a:buChar char="−"/>
            </a:pPr>
            <a:r>
              <a:rPr lang="en-US" sz="1100" dirty="0">
                <a:solidFill>
                  <a:srgbClr val="F79646">
                    <a:lumMod val="75%"/>
                  </a:srgbClr>
                </a:solidFill>
                <a:latin typeface="Arial" pitchFamily="34" charset="0"/>
                <a:cs typeface="Arial" pitchFamily="34" charset="0"/>
              </a:rPr>
              <a:t>James O'Sullivan (MBA ’90), was appointed to the position of Executive Vice President, Global Asset Management, Global Wealth &amp; Insurance at Scotiabank.</a:t>
            </a:r>
          </a:p>
          <a:p>
            <a:pPr marL="171450" indent="-171450">
              <a:buFont typeface="Arial" pitchFamily="34" charset="0"/>
              <a:buChar char="−"/>
            </a:pPr>
            <a:r>
              <a:rPr lang="en-US" sz="1100" dirty="0">
                <a:solidFill>
                  <a:srgbClr val="F79646">
                    <a:lumMod val="75%"/>
                  </a:srgbClr>
                </a:solidFill>
                <a:latin typeface="Arial" pitchFamily="34" charset="0"/>
                <a:cs typeface="Arial" pitchFamily="34" charset="0"/>
              </a:rPr>
              <a:t>Ron Mock (MBA ’79), was appointed President and CEO of the Ontario Teachers' Pension Plan.</a:t>
            </a:r>
          </a:p>
          <a:p>
            <a:pPr marL="171450" indent="-171450">
              <a:buFont typeface="Arial" pitchFamily="34" charset="0"/>
              <a:buChar char="−"/>
            </a:pPr>
            <a:r>
              <a:rPr lang="en-US" sz="1100" dirty="0">
                <a:solidFill>
                  <a:srgbClr val="F79646">
                    <a:lumMod val="75%"/>
                  </a:srgbClr>
                </a:solidFill>
                <a:latin typeface="Arial" pitchFamily="34" charset="0"/>
                <a:cs typeface="Arial" pitchFamily="34" charset="0"/>
              </a:rPr>
              <a:t>Janice </a:t>
            </a:r>
            <a:r>
              <a:rPr lang="en-US" sz="1100" dirty="0" err="1">
                <a:solidFill>
                  <a:srgbClr val="F79646">
                    <a:lumMod val="75%"/>
                  </a:srgbClr>
                </a:solidFill>
                <a:latin typeface="Arial" pitchFamily="34" charset="0"/>
                <a:cs typeface="Arial" pitchFamily="34" charset="0"/>
              </a:rPr>
              <a:t>Fukakusa</a:t>
            </a:r>
            <a:r>
              <a:rPr lang="en-US" sz="1100" dirty="0">
                <a:solidFill>
                  <a:srgbClr val="F79646">
                    <a:lumMod val="75%"/>
                  </a:srgbClr>
                </a:solidFill>
                <a:latin typeface="Arial" pitchFamily="34" charset="0"/>
                <a:cs typeface="Arial" pitchFamily="34" charset="0"/>
              </a:rPr>
              <a:t> (MBA ’79), Chief Administrative Officer and Chief Financial Officer at RBC, was selected as Canada's CFO of the Year™ for 2014.</a:t>
            </a:r>
          </a:p>
        </p:txBody>
      </p:sp>
      <p:sp>
        <p:nvSpPr>
          <p:cNvPr id="16" name="Slide Number Placeholder 6"/>
          <p:cNvSpPr>
            <a:spLocks noGrp="1"/>
          </p:cNvSpPr>
          <p:nvPr>
            <p:ph type="sldNum" sz="quarter" idx="12"/>
          </p:nvPr>
        </p:nvSpPr>
        <p:spPr>
          <a:xfrm>
            <a:off x="6886575" y="6029325"/>
            <a:ext cx="1905000" cy="457200"/>
          </a:xfrm>
        </p:spPr>
        <p:txBody>
          <a:bodyPr/>
          <a:lstStyle/>
          <a:p>
            <a:pPr>
              <a:defRPr/>
            </a:pPr>
            <a:fld id="{04047C44-FD25-4A14-B21D-F3EAB8BC95D3}" type="slidenum">
              <a:rPr lang="en-US" smtClean="0">
                <a:solidFill>
                  <a:srgbClr val="808080"/>
                </a:solidFill>
              </a:rPr>
              <a:pPr>
                <a:defRPr/>
              </a:pPr>
              <a:t>33</a:t>
            </a:fld>
            <a:endParaRPr lang="en-US" dirty="0">
              <a:solidFill>
                <a:srgbClr val="808080"/>
              </a:solidFill>
            </a:endParaRPr>
          </a:p>
        </p:txBody>
      </p:sp>
      <p:sp>
        <p:nvSpPr>
          <p:cNvPr id="27" name="Rectangle 3"/>
          <p:cNvSpPr>
            <a:spLocks noChangeArrowheads="1"/>
          </p:cNvSpPr>
          <p:nvPr/>
        </p:nvSpPr>
        <p:spPr bwMode="auto">
          <a:xfrm>
            <a:off x="20638" y="38100"/>
            <a:ext cx="7218362" cy="11906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fontAlgn="base">
              <a:spcBef>
                <a:spcPct val="0%"/>
              </a:spcBef>
              <a:spcAft>
                <a:spcPct val="0%"/>
              </a:spcAft>
            </a:pPr>
            <a:r>
              <a:rPr lang="en-US" sz="3200" b="1" dirty="0">
                <a:solidFill>
                  <a:srgbClr val="996633"/>
                </a:solidFill>
                <a:latin typeface="Arial Bold" charset="0"/>
              </a:rPr>
              <a:t>STRATEGIC RESPONSES</a:t>
            </a:r>
            <a:endParaRPr lang="en-US" sz="3200" dirty="0">
              <a:solidFill>
                <a:prstClr val="black"/>
              </a:solidFill>
              <a:latin typeface="Times" pitchFamily="18" charset="0"/>
            </a:endParaRPr>
          </a:p>
          <a:p>
            <a:pPr fontAlgn="base">
              <a:spcBef>
                <a:spcPct val="0%"/>
              </a:spcBef>
              <a:spcAft>
                <a:spcPct val="0%"/>
              </a:spcAft>
            </a:pPr>
            <a:endParaRPr lang="en-US" sz="2000" dirty="0">
              <a:solidFill>
                <a:srgbClr val="996633"/>
              </a:solidFill>
              <a:latin typeface="Arial Bold" charset="0"/>
            </a:endParaRPr>
          </a:p>
          <a:p>
            <a:pPr fontAlgn="base">
              <a:spcBef>
                <a:spcPct val="0%"/>
              </a:spcBef>
              <a:spcAft>
                <a:spcPct val="0%"/>
              </a:spcAft>
            </a:pPr>
            <a:r>
              <a:rPr lang="en-US" sz="2000" dirty="0">
                <a:solidFill>
                  <a:srgbClr val="996633"/>
                </a:solidFill>
                <a:latin typeface="Arial Bold" charset="0"/>
              </a:rPr>
              <a:t>Innovations &amp; Recognition</a:t>
            </a:r>
          </a:p>
        </p:txBody>
      </p:sp>
    </p:spTree>
    <p:extLst>
      <p:ext uri="{BB962C8B-B14F-4D97-AF65-F5344CB8AC3E}">
        <p14:creationId xmlns:p14="http://schemas.microsoft.com/office/powerpoint/2010/main" val="2033118146"/>
      </p:ext>
    </p:extLst>
  </p:cSld>
  <p:clrMapOvr>
    <a:masterClrMapping/>
  </p:clrMapOvr>
</p:sld>
</file>

<file path=ppt/slides/slide3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222375"/>
            <a:ext cx="9144000" cy="563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pic>
        <p:nvPicPr>
          <p:cNvPr id="5"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79.565%" b="82.18%"/>
          <a:stretch/>
        </p:blipFill>
        <p:spPr bwMode="auto">
          <a:xfrm>
            <a:off x="7276698" y="0"/>
            <a:ext cx="1868889"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sp>
        <p:nvSpPr>
          <p:cNvPr id="6" name="Rectangle 3"/>
          <p:cNvSpPr>
            <a:spLocks noChangeArrowheads="1"/>
          </p:cNvSpPr>
          <p:nvPr/>
        </p:nvSpPr>
        <p:spPr bwMode="auto">
          <a:xfrm>
            <a:off x="1219200" y="990600"/>
            <a:ext cx="7045325"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533400" indent="-533400"/>
            <a:r>
              <a:rPr lang="en-US" sz="2000" b="1" dirty="0">
                <a:solidFill>
                  <a:srgbClr val="996633"/>
                </a:solidFill>
                <a:latin typeface="Arial Black" pitchFamily="34" charset="0"/>
              </a:rPr>
              <a:t>	</a:t>
            </a:r>
            <a:endParaRPr lang="en-US" sz="1600" b="1" dirty="0">
              <a:solidFill>
                <a:prstClr val="black"/>
              </a:solidFill>
              <a:latin typeface="Arial Black" pitchFamily="34" charset="0"/>
            </a:endParaRPr>
          </a:p>
        </p:txBody>
      </p:sp>
      <p:sp>
        <p:nvSpPr>
          <p:cNvPr id="13" name="TextBox 12"/>
          <p:cNvSpPr txBox="1"/>
          <p:nvPr/>
        </p:nvSpPr>
        <p:spPr>
          <a:xfrm>
            <a:off x="542925" y="1300333"/>
            <a:ext cx="609600" cy="754053"/>
          </a:xfrm>
          <a:prstGeom prst="rect">
            <a:avLst/>
          </a:prstGeom>
          <a:noFill/>
        </p:spPr>
        <p:txBody>
          <a:bodyPr wrap="square" rtlCol="0">
            <a:spAutoFit/>
          </a:bodyPr>
          <a:lstStyle/>
          <a:p>
            <a:r>
              <a:rPr lang="en-US" sz="1100" dirty="0">
                <a:solidFill>
                  <a:prstClr val="black"/>
                </a:solidFill>
                <a:latin typeface="Arial" pitchFamily="34" charset="0"/>
                <a:cs typeface="Arial" pitchFamily="34" charset="0"/>
              </a:rPr>
              <a:t>2014</a:t>
            </a:r>
          </a:p>
          <a:p>
            <a:endParaRPr lang="en-US" sz="800" dirty="0">
              <a:solidFill>
                <a:prstClr val="black"/>
              </a:solidFill>
              <a:latin typeface="Arial" pitchFamily="34" charset="0"/>
              <a:cs typeface="Arial" pitchFamily="34" charset="0"/>
            </a:endParaRPr>
          </a:p>
          <a:p>
            <a:endParaRPr lang="en-US" sz="800" dirty="0">
              <a:solidFill>
                <a:prstClr val="black"/>
              </a:solidFill>
              <a:latin typeface="Arial" pitchFamily="34" charset="0"/>
              <a:cs typeface="Arial" pitchFamily="34" charset="0"/>
            </a:endParaRPr>
          </a:p>
          <a:p>
            <a:endParaRPr lang="en-US" sz="800" dirty="0">
              <a:solidFill>
                <a:prstClr val="black"/>
              </a:solidFill>
              <a:latin typeface="Arial" pitchFamily="34" charset="0"/>
              <a:cs typeface="Arial" pitchFamily="34" charset="0"/>
            </a:endParaRPr>
          </a:p>
          <a:p>
            <a:endParaRPr lang="en-US" sz="800" dirty="0">
              <a:solidFill>
                <a:prstClr val="black"/>
              </a:solidFill>
              <a:latin typeface="Arial" pitchFamily="34" charset="0"/>
              <a:cs typeface="Arial" pitchFamily="34" charset="0"/>
            </a:endParaRPr>
          </a:p>
        </p:txBody>
      </p:sp>
      <p:grpSp>
        <p:nvGrpSpPr>
          <p:cNvPr id="19" name="Group 18"/>
          <p:cNvGrpSpPr/>
          <p:nvPr/>
        </p:nvGrpSpPr>
        <p:grpSpPr>
          <a:xfrm>
            <a:off x="228600" y="6248400"/>
            <a:ext cx="8686800" cy="400110"/>
            <a:chOff x="228600" y="6248400"/>
            <a:chExt cx="8686800" cy="400110"/>
          </a:xfrm>
        </p:grpSpPr>
        <p:sp>
          <p:nvSpPr>
            <p:cNvPr id="20" name="TextBox 19"/>
            <p:cNvSpPr txBox="1"/>
            <p:nvPr/>
          </p:nvSpPr>
          <p:spPr>
            <a:xfrm>
              <a:off x="228600" y="6248400"/>
              <a:ext cx="8686800" cy="400110"/>
            </a:xfrm>
            <a:prstGeom prst="rect">
              <a:avLst/>
            </a:prstGeom>
            <a:noFill/>
          </p:spPr>
          <p:txBody>
            <a:bodyPr wrap="square" rtlCol="0">
              <a:spAutoFit/>
            </a:bodyPr>
            <a:lstStyle/>
            <a:p>
              <a:pPr>
                <a:lnSpc>
                  <a:spcPts val="1200"/>
                </a:lnSpc>
              </a:pPr>
              <a:r>
                <a:rPr lang="en-US" sz="900" b="1" dirty="0">
                  <a:solidFill>
                    <a:prstClr val="black"/>
                  </a:solidFill>
                  <a:latin typeface="Arial" pitchFamily="34" charset="0"/>
                  <a:cs typeface="Arial" pitchFamily="34" charset="0"/>
                </a:rPr>
                <a:t>LEGEND</a:t>
              </a:r>
            </a:p>
            <a:p>
              <a:pPr>
                <a:lnSpc>
                  <a:spcPts val="1200"/>
                </a:lnSpc>
              </a:pPr>
              <a:r>
                <a:rPr lang="en-US" sz="900" b="1" dirty="0">
                  <a:solidFill>
                    <a:srgbClr val="132AD3"/>
                  </a:solidFill>
                  <a:latin typeface="Arial" pitchFamily="34" charset="0"/>
                  <a:cs typeface="Arial" pitchFamily="34" charset="0"/>
                </a:rPr>
                <a:t>Chairs/Professorships</a:t>
              </a:r>
              <a:r>
                <a:rPr lang="en-US" sz="900" b="1" dirty="0">
                  <a:solidFill>
                    <a:prstClr val="black"/>
                  </a:solidFill>
                  <a:latin typeface="Arial" pitchFamily="34" charset="0"/>
                  <a:cs typeface="Arial" pitchFamily="34" charset="0"/>
                </a:rPr>
                <a:t>	</a:t>
              </a:r>
              <a:r>
                <a:rPr lang="en-US" sz="900" b="1" dirty="0">
                  <a:solidFill>
                    <a:srgbClr val="00B050"/>
                  </a:solidFill>
                  <a:latin typeface="Arial" pitchFamily="34" charset="0"/>
                  <a:cs typeface="Arial" pitchFamily="34" charset="0"/>
                </a:rPr>
                <a:t>Faculty Achievement</a:t>
              </a:r>
              <a:r>
                <a:rPr lang="en-US" sz="900" b="1" dirty="0">
                  <a:solidFill>
                    <a:prstClr val="black"/>
                  </a:solidFill>
                  <a:latin typeface="Arial" pitchFamily="34" charset="0"/>
                  <a:cs typeface="Arial" pitchFamily="34" charset="0"/>
                </a:rPr>
                <a:t>	</a:t>
              </a:r>
              <a:r>
                <a:rPr lang="en-US" sz="900" b="1" dirty="0">
                  <a:solidFill>
                    <a:srgbClr val="FF0000"/>
                  </a:solidFill>
                  <a:latin typeface="Arial" pitchFamily="34" charset="0"/>
                  <a:cs typeface="Arial" pitchFamily="34" charset="0"/>
                </a:rPr>
                <a:t>Student Achievement</a:t>
              </a:r>
              <a:r>
                <a:rPr lang="en-US" sz="900" b="1" dirty="0">
                  <a:solidFill>
                    <a:prstClr val="black"/>
                  </a:solidFill>
                  <a:latin typeface="Arial" pitchFamily="34" charset="0"/>
                  <a:cs typeface="Arial" pitchFamily="34" charset="0"/>
                </a:rPr>
                <a:t>	</a:t>
              </a:r>
              <a:r>
                <a:rPr lang="en-US" sz="900" b="1" dirty="0">
                  <a:solidFill>
                    <a:srgbClr val="F79646">
                      <a:lumMod val="75%"/>
                    </a:srgbClr>
                  </a:solidFill>
                  <a:latin typeface="Arial" pitchFamily="34" charset="0"/>
                  <a:cs typeface="Arial" pitchFamily="34" charset="0"/>
                </a:rPr>
                <a:t>Alumni Achievement </a:t>
              </a:r>
              <a:r>
                <a:rPr lang="en-US" sz="900" b="1" dirty="0">
                  <a:solidFill>
                    <a:prstClr val="black"/>
                  </a:solidFill>
                  <a:latin typeface="Arial" pitchFamily="34" charset="0"/>
                  <a:cs typeface="Arial" pitchFamily="34" charset="0"/>
                </a:rPr>
                <a:t>	Initiatives</a:t>
              </a:r>
            </a:p>
          </p:txBody>
        </p:sp>
        <p:sp>
          <p:nvSpPr>
            <p:cNvPr id="21" name="Rectangle 20"/>
            <p:cNvSpPr/>
            <p:nvPr/>
          </p:nvSpPr>
          <p:spPr>
            <a:xfrm>
              <a:off x="1619450" y="6469075"/>
              <a:ext cx="115491" cy="100028"/>
            </a:xfrm>
            <a:prstGeom prst="rect">
              <a:avLst/>
            </a:prstGeom>
            <a:solidFill>
              <a:srgbClr val="132AD3"/>
            </a:solidFill>
            <a:ln>
              <a:solidFill>
                <a:srgbClr val="132AD3"/>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3362425" y="6469075"/>
              <a:ext cx="115491" cy="100028"/>
            </a:xfrm>
            <a:prstGeom prst="rect">
              <a:avLst/>
            </a:prstGeom>
            <a:solidFill>
              <a:srgbClr val="00B050"/>
            </a:solidFill>
            <a:ln>
              <a:solidFill>
                <a:srgbClr val="00B05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p:nvSpPr>
          <p:spPr>
            <a:xfrm>
              <a:off x="5227748" y="6469075"/>
              <a:ext cx="115491" cy="100028"/>
            </a:xfrm>
            <a:prstGeom prst="rect">
              <a:avLst/>
            </a:prstGeom>
            <a:solidFill>
              <a:srgbClr val="FF0000"/>
            </a:solidFill>
            <a:ln>
              <a:solidFill>
                <a:srgbClr val="FF000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Rectangle 23"/>
            <p:cNvSpPr/>
            <p:nvPr/>
          </p:nvSpPr>
          <p:spPr>
            <a:xfrm>
              <a:off x="7020025" y="6469075"/>
              <a:ext cx="115491" cy="100028"/>
            </a:xfrm>
            <a:prstGeom prst="rect">
              <a:avLst/>
            </a:prstGeom>
            <a:solidFill>
              <a:schemeClr val="accent6">
                <a:lumMod val="75%"/>
              </a:schemeClr>
            </a:solidFill>
            <a:ln>
              <a:solidFill>
                <a:schemeClr val="accent6">
                  <a:lumMod val="75%"/>
                </a:schemeClr>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Rectangle 24"/>
            <p:cNvSpPr/>
            <p:nvPr/>
          </p:nvSpPr>
          <p:spPr>
            <a:xfrm>
              <a:off x="8222365" y="6469075"/>
              <a:ext cx="115491" cy="100028"/>
            </a:xfrm>
            <a:prstGeom prst="rect">
              <a:avLst/>
            </a:prstGeom>
            <a:solidFill>
              <a:schemeClr val="tx1"/>
            </a:solidFill>
            <a:ln>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7" name="Rectangle 6"/>
          <p:cNvSpPr/>
          <p:nvPr/>
        </p:nvSpPr>
        <p:spPr>
          <a:xfrm>
            <a:off x="1006823" y="1283579"/>
            <a:ext cx="7130355" cy="5309146"/>
          </a:xfrm>
          <a:prstGeom prst="rect">
            <a:avLst/>
          </a:prstGeom>
        </p:spPr>
        <p:txBody>
          <a:bodyPr wrap="square">
            <a:spAutoFit/>
          </a:bodyPr>
          <a:lstStyle/>
          <a:p>
            <a:pPr marL="171450" indent="-171450">
              <a:buFont typeface="Arial" pitchFamily="34" charset="0"/>
              <a:buChar char="−"/>
            </a:pPr>
            <a:r>
              <a:rPr lang="en-US" sz="1100" dirty="0">
                <a:solidFill>
                  <a:srgbClr val="F79646">
                    <a:lumMod val="75%"/>
                  </a:srgbClr>
                </a:solidFill>
                <a:latin typeface="Arial" pitchFamily="34" charset="0"/>
                <a:cs typeface="Arial" pitchFamily="34" charset="0"/>
              </a:rPr>
              <a:t>Luc </a:t>
            </a:r>
            <a:r>
              <a:rPr lang="en-US" sz="1100" dirty="0" err="1">
                <a:solidFill>
                  <a:srgbClr val="F79646">
                    <a:lumMod val="75%"/>
                  </a:srgbClr>
                </a:solidFill>
                <a:latin typeface="Arial" pitchFamily="34" charset="0"/>
                <a:cs typeface="Arial" pitchFamily="34" charset="0"/>
              </a:rPr>
              <a:t>Déry</a:t>
            </a:r>
            <a:r>
              <a:rPr lang="en-US" sz="1100" dirty="0">
                <a:solidFill>
                  <a:srgbClr val="F79646">
                    <a:lumMod val="75%"/>
                  </a:srgbClr>
                </a:solidFill>
                <a:latin typeface="Arial" pitchFamily="34" charset="0"/>
                <a:cs typeface="Arial" pitchFamily="34" charset="0"/>
              </a:rPr>
              <a:t> (MBA ’92), an internationally acclaimed Canadian film producer, won Best Picture at the Canadian Screen Awards for his film, Gabrielle. The movie was also nominated for Best Foreign Language Film the Academy Awards.</a:t>
            </a:r>
          </a:p>
          <a:p>
            <a:pPr marL="171450" indent="-171450">
              <a:buFont typeface="Arial" pitchFamily="34" charset="0"/>
              <a:buChar char="−"/>
            </a:pPr>
            <a:r>
              <a:rPr lang="en-CA" sz="1100" dirty="0">
                <a:solidFill>
                  <a:srgbClr val="F79646">
                    <a:lumMod val="75%"/>
                  </a:srgbClr>
                </a:solidFill>
                <a:latin typeface="Arial" pitchFamily="34" charset="0"/>
                <a:cs typeface="Arial" pitchFamily="34" charset="0"/>
              </a:rPr>
              <a:t>Janice </a:t>
            </a:r>
            <a:r>
              <a:rPr lang="en-CA" sz="1100" dirty="0" err="1">
                <a:solidFill>
                  <a:srgbClr val="F79646">
                    <a:lumMod val="75%"/>
                  </a:srgbClr>
                </a:solidFill>
                <a:latin typeface="Arial" pitchFamily="34" charset="0"/>
                <a:cs typeface="Arial" pitchFamily="34" charset="0"/>
              </a:rPr>
              <a:t>Fukakusa</a:t>
            </a:r>
            <a:r>
              <a:rPr lang="en-CA" sz="1100" dirty="0">
                <a:solidFill>
                  <a:srgbClr val="F79646">
                    <a:lumMod val="75%"/>
                  </a:srgbClr>
                </a:solidFill>
                <a:latin typeface="Arial" pitchFamily="34" charset="0"/>
                <a:cs typeface="Arial" pitchFamily="34" charset="0"/>
              </a:rPr>
              <a:t> (MBA ’79), the Chief Administrative Office and Chief Financial Officer of the Royal Bank of Canada and a member of the Dean’s Advisory Council, was selected by The Toronto Star as one of 180 people, past and present, “who helped shape” the City of Toronto since its founding in 1834, and was featured in “The Business World” category.</a:t>
            </a:r>
          </a:p>
          <a:p>
            <a:pPr marL="171450" indent="-171450">
              <a:buFont typeface="Arial" pitchFamily="34" charset="0"/>
              <a:buChar char="−"/>
            </a:pPr>
            <a:r>
              <a:rPr lang="en-CA" sz="1100" dirty="0">
                <a:solidFill>
                  <a:srgbClr val="F79646">
                    <a:lumMod val="75%"/>
                  </a:srgbClr>
                </a:solidFill>
                <a:latin typeface="Arial" pitchFamily="34" charset="0"/>
                <a:cs typeface="Arial" pitchFamily="34" charset="0"/>
              </a:rPr>
              <a:t>Craig </a:t>
            </a:r>
            <a:r>
              <a:rPr lang="en-CA" sz="1100" dirty="0" err="1">
                <a:solidFill>
                  <a:srgbClr val="F79646">
                    <a:lumMod val="75%"/>
                  </a:srgbClr>
                </a:solidFill>
                <a:latin typeface="Arial" pitchFamily="34" charset="0"/>
                <a:cs typeface="Arial" pitchFamily="34" charset="0"/>
              </a:rPr>
              <a:t>Kielburger</a:t>
            </a:r>
            <a:r>
              <a:rPr lang="en-CA" sz="1100" dirty="0">
                <a:solidFill>
                  <a:srgbClr val="F79646">
                    <a:lumMod val="75%"/>
                  </a:srgbClr>
                </a:solidFill>
                <a:latin typeface="Arial" pitchFamily="34" charset="0"/>
                <a:cs typeface="Arial" pitchFamily="34" charset="0"/>
              </a:rPr>
              <a:t> (EMBA ’08), co-founder of Free the Children, the world’s leading youth-driven charity, was selected by The Toronto Star as one of 180 people, past and present, “who helped shape” the City of Toronto since its founding in 1834, and was included in the “Trailblazers and Innovators” section.</a:t>
            </a:r>
            <a:endParaRPr lang="en-US" sz="1100" dirty="0">
              <a:solidFill>
                <a:srgbClr val="F79646">
                  <a:lumMod val="75%"/>
                </a:srgbClr>
              </a:solidFill>
              <a:latin typeface="Arial" pitchFamily="34" charset="0"/>
              <a:cs typeface="Arial" pitchFamily="34" charset="0"/>
            </a:endParaRPr>
          </a:p>
          <a:p>
            <a:pPr marL="171450" indent="-171450">
              <a:buFont typeface="Arial" pitchFamily="34" charset="0"/>
              <a:buChar char="−"/>
            </a:pPr>
            <a:r>
              <a:rPr lang="en-US" sz="1100" dirty="0" err="1">
                <a:solidFill>
                  <a:prstClr val="black"/>
                </a:solidFill>
                <a:latin typeface="Arial" pitchFamily="34" charset="0"/>
                <a:cs typeface="Arial" pitchFamily="34" charset="0"/>
              </a:rPr>
              <a:t>Schulich</a:t>
            </a:r>
            <a:r>
              <a:rPr lang="en-US" sz="1100" dirty="0">
                <a:solidFill>
                  <a:prstClr val="black"/>
                </a:solidFill>
                <a:latin typeface="Arial" pitchFamily="34" charset="0"/>
                <a:cs typeface="Arial" pitchFamily="34" charset="0"/>
              </a:rPr>
              <a:t> announced a new partnership with Kinetic Café Inc., an innovation consulting firm, to support students launching their own start-up companies. Chris Carder, a senior leader at Kinetic Café and co-founder of </a:t>
            </a:r>
            <a:r>
              <a:rPr lang="en-US" sz="1100" dirty="0" err="1">
                <a:solidFill>
                  <a:prstClr val="black"/>
                </a:solidFill>
                <a:latin typeface="Arial" pitchFamily="34" charset="0"/>
                <a:cs typeface="Arial" pitchFamily="34" charset="0"/>
              </a:rPr>
              <a:t>ThinData</a:t>
            </a:r>
            <a:r>
              <a:rPr lang="en-US" sz="1100" dirty="0">
                <a:solidFill>
                  <a:prstClr val="black"/>
                </a:solidFill>
                <a:latin typeface="Arial" pitchFamily="34" charset="0"/>
                <a:cs typeface="Arial" pitchFamily="34" charset="0"/>
              </a:rPr>
              <a:t>, will serve as Entrepreneur-in-Residence at </a:t>
            </a:r>
            <a:r>
              <a:rPr lang="en-US" sz="1100" dirty="0" err="1">
                <a:solidFill>
                  <a:prstClr val="black"/>
                </a:solidFill>
                <a:latin typeface="Arial" pitchFamily="34" charset="0"/>
                <a:cs typeface="Arial" pitchFamily="34" charset="0"/>
              </a:rPr>
              <a:t>Schulich</a:t>
            </a:r>
            <a:r>
              <a:rPr lang="en-US" sz="1100" dirty="0">
                <a:solidFill>
                  <a:prstClr val="black"/>
                </a:solidFill>
                <a:latin typeface="Arial" pitchFamily="34" charset="0"/>
                <a:cs typeface="Arial" pitchFamily="34" charset="0"/>
              </a:rPr>
              <a:t>.</a:t>
            </a:r>
          </a:p>
          <a:p>
            <a:pPr marL="171450" indent="-171450">
              <a:buFont typeface="Arial" pitchFamily="34" charset="0"/>
              <a:buChar char="−"/>
            </a:pPr>
            <a:r>
              <a:rPr lang="en-US" sz="1100" dirty="0" err="1">
                <a:solidFill>
                  <a:prstClr val="black"/>
                </a:solidFill>
                <a:latin typeface="Arial" pitchFamily="34" charset="0"/>
                <a:cs typeface="Arial" pitchFamily="34" charset="0"/>
              </a:rPr>
              <a:t>Schulich</a:t>
            </a:r>
            <a:r>
              <a:rPr lang="en-US" sz="1100" dirty="0">
                <a:solidFill>
                  <a:prstClr val="black"/>
                </a:solidFill>
                <a:latin typeface="Arial" pitchFamily="34" charset="0"/>
                <a:cs typeface="Arial" pitchFamily="34" charset="0"/>
              </a:rPr>
              <a:t> announced the appointment of four leading executive coaches to mentor and provide career advice to students enrolled in the Schools’ EMBA, MBA, and IMBA programs: Helen </a:t>
            </a:r>
            <a:r>
              <a:rPr lang="en-US" sz="1100" dirty="0" err="1">
                <a:solidFill>
                  <a:prstClr val="black"/>
                </a:solidFill>
                <a:latin typeface="Arial" pitchFamily="34" charset="0"/>
                <a:cs typeface="Arial" pitchFamily="34" charset="0"/>
              </a:rPr>
              <a:t>Roditis</a:t>
            </a:r>
            <a:r>
              <a:rPr lang="en-US" sz="1100" dirty="0">
                <a:solidFill>
                  <a:prstClr val="black"/>
                </a:solidFill>
                <a:latin typeface="Arial" pitchFamily="34" charset="0"/>
                <a:cs typeface="Arial" pitchFamily="34" charset="0"/>
              </a:rPr>
              <a:t>, an Associate Certified Coach; Lindsay </a:t>
            </a:r>
            <a:r>
              <a:rPr lang="en-US" sz="1100" dirty="0" err="1">
                <a:solidFill>
                  <a:prstClr val="black"/>
                </a:solidFill>
                <a:latin typeface="Arial" pitchFamily="34" charset="0"/>
                <a:cs typeface="Arial" pitchFamily="34" charset="0"/>
              </a:rPr>
              <a:t>Sukornyk</a:t>
            </a:r>
            <a:r>
              <a:rPr lang="en-US" sz="1100" dirty="0">
                <a:solidFill>
                  <a:prstClr val="black"/>
                </a:solidFill>
                <a:latin typeface="Arial" pitchFamily="34" charset="0"/>
                <a:cs typeface="Arial" pitchFamily="34" charset="0"/>
              </a:rPr>
              <a:t>, founder of North Star Coaches; Stephen Friedman, faculty member; and Bill Swift, an executive coach.</a:t>
            </a:r>
          </a:p>
          <a:p>
            <a:pPr marL="171450" indent="-171450">
              <a:buFont typeface="Arial" pitchFamily="34" charset="0"/>
              <a:buChar char="−"/>
            </a:pPr>
            <a:r>
              <a:rPr lang="en-US" sz="1100" dirty="0">
                <a:solidFill>
                  <a:prstClr val="black"/>
                </a:solidFill>
                <a:latin typeface="Arial" pitchFamily="34" charset="0"/>
                <a:cs typeface="Arial" pitchFamily="34" charset="0"/>
              </a:rPr>
              <a:t>the </a:t>
            </a:r>
            <a:r>
              <a:rPr lang="en-US" sz="1100" dirty="0" err="1">
                <a:solidFill>
                  <a:prstClr val="black"/>
                </a:solidFill>
                <a:latin typeface="Arial" pitchFamily="34" charset="0"/>
                <a:cs typeface="Arial" pitchFamily="34" charset="0"/>
              </a:rPr>
              <a:t>Schulich</a:t>
            </a:r>
            <a:r>
              <a:rPr lang="en-US" sz="1100" dirty="0">
                <a:solidFill>
                  <a:prstClr val="black"/>
                </a:solidFill>
                <a:latin typeface="Arial" pitchFamily="34" charset="0"/>
                <a:cs typeface="Arial" pitchFamily="34" charset="0"/>
              </a:rPr>
              <a:t> IMBA launched a renewed curriculum, in April 2014, informed by the rapidly changing requirements of the global business community. More innovative, integrative, and experiential, the program is uniquely designed around two key areas of focus: global business management and professional development skills.</a:t>
            </a:r>
          </a:p>
          <a:p>
            <a:pPr marL="171450" indent="-171450">
              <a:buFont typeface="Arial" pitchFamily="34" charset="0"/>
              <a:buChar char="−"/>
            </a:pPr>
            <a:r>
              <a:rPr lang="en-US" sz="1100" dirty="0" err="1">
                <a:solidFill>
                  <a:prstClr val="black"/>
                </a:solidFill>
                <a:latin typeface="Arial" panose="020B0604020202020204" pitchFamily="34" charset="0"/>
                <a:cs typeface="Arial" panose="020B0604020202020204" pitchFamily="34" charset="0"/>
              </a:rPr>
              <a:t>Schulich’s</a:t>
            </a:r>
            <a:r>
              <a:rPr lang="en-US" sz="1100" dirty="0">
                <a:solidFill>
                  <a:prstClr val="black"/>
                </a:solidFill>
                <a:latin typeface="Arial" panose="020B0604020202020204" pitchFamily="34" charset="0"/>
                <a:cs typeface="Arial" panose="020B0604020202020204" pitchFamily="34" charset="0"/>
              </a:rPr>
              <a:t> Health Industry Management Program (HIMP), working together with </a:t>
            </a:r>
            <a:r>
              <a:rPr lang="en-US" sz="1100" dirty="0" err="1">
                <a:solidFill>
                  <a:prstClr val="black"/>
                </a:solidFill>
                <a:latin typeface="Arial" panose="020B0604020202020204" pitchFamily="34" charset="0"/>
                <a:cs typeface="Arial" panose="020B0604020202020204" pitchFamily="34" charset="0"/>
              </a:rPr>
              <a:t>MaRS</a:t>
            </a:r>
            <a:r>
              <a:rPr lang="en-US" sz="1100" dirty="0">
                <a:solidFill>
                  <a:prstClr val="black"/>
                </a:solidFill>
                <a:latin typeface="Arial" panose="020B0604020202020204" pitchFamily="34" charset="0"/>
                <a:cs typeface="Arial" panose="020B0604020202020204" pitchFamily="34" charset="0"/>
              </a:rPr>
              <a:t>, </a:t>
            </a:r>
            <a:r>
              <a:rPr lang="en-US" sz="1100" dirty="0" err="1">
                <a:solidFill>
                  <a:prstClr val="black"/>
                </a:solidFill>
                <a:latin typeface="Arial" panose="020B0604020202020204" pitchFamily="34" charset="0"/>
                <a:cs typeface="Arial" panose="020B0604020202020204" pitchFamily="34" charset="0"/>
              </a:rPr>
              <a:t>VentureLab</a:t>
            </a:r>
            <a:r>
              <a:rPr lang="en-US" sz="1100" dirty="0">
                <a:solidFill>
                  <a:prstClr val="black"/>
                </a:solidFill>
                <a:latin typeface="Arial" panose="020B0604020202020204" pitchFamily="34" charset="0"/>
                <a:cs typeface="Arial" panose="020B0604020202020204" pitchFamily="34" charset="0"/>
              </a:rPr>
              <a:t> and the Geriatrics Program at Mount Sinai Hospital, developed and hosted a design challenge to deal with our aging demographics. The challenge, named "Boomers to </a:t>
            </a:r>
            <a:r>
              <a:rPr lang="en-US" sz="1100" dirty="0" err="1">
                <a:solidFill>
                  <a:prstClr val="black"/>
                </a:solidFill>
                <a:latin typeface="Arial" panose="020B0604020202020204" pitchFamily="34" charset="0"/>
                <a:cs typeface="Arial" panose="020B0604020202020204" pitchFamily="34" charset="0"/>
              </a:rPr>
              <a:t>Zoomers</a:t>
            </a:r>
            <a:r>
              <a:rPr lang="en-US" sz="1100" dirty="0">
                <a:solidFill>
                  <a:prstClr val="black"/>
                </a:solidFill>
                <a:latin typeface="Arial" panose="020B0604020202020204" pitchFamily="34" charset="0"/>
                <a:cs typeface="Arial" panose="020B0604020202020204" pitchFamily="34" charset="0"/>
              </a:rPr>
              <a:t>: Re-Designing Health Care for our Coming of Age”, took place in April and focused on several themes that relate to the issue of improving the care experience for older Canadians. </a:t>
            </a:r>
            <a:r>
              <a:rPr lang="en-US" sz="1100" dirty="0">
                <a:solidFill>
                  <a:srgbClr val="00B0F0"/>
                </a:solidFill>
                <a:latin typeface="Arial" panose="020B0604020202020204" pitchFamily="34" charset="0"/>
                <a:cs typeface="Arial" panose="020B0604020202020204" pitchFamily="34" charset="0"/>
              </a:rPr>
              <a:t> </a:t>
            </a:r>
            <a:endParaRPr lang="en-US" sz="1100" dirty="0">
              <a:solidFill>
                <a:srgbClr val="92D050"/>
              </a:solidFill>
              <a:latin typeface="Arial" panose="020B0604020202020204" pitchFamily="34" charset="0"/>
              <a:cs typeface="Arial" panose="020B0604020202020204" pitchFamily="34" charset="0"/>
            </a:endParaRPr>
          </a:p>
          <a:p>
            <a:pPr marL="171450" indent="-171450">
              <a:buFont typeface="Arial" pitchFamily="34" charset="0"/>
              <a:buChar char="−"/>
            </a:pPr>
            <a:r>
              <a:rPr lang="en-US" sz="1100" dirty="0">
                <a:solidFill>
                  <a:srgbClr val="00B050"/>
                </a:solidFill>
                <a:latin typeface="Arial" pitchFamily="34" charset="0"/>
                <a:cs typeface="Arial" pitchFamily="34" charset="0"/>
              </a:rPr>
              <a:t>Professor Russell Belk has been designated as a Distinguished Research Professor by York University. This honour is conferred upon only a small number of scholars whose research has reflected outstanding quality, a major impact on their discipline, and renowned international stature in contributions to their field. Only 25 faculty in total can be active Distinguished Research Professors at any one time across the University.</a:t>
            </a:r>
          </a:p>
        </p:txBody>
      </p:sp>
      <p:sp>
        <p:nvSpPr>
          <p:cNvPr id="16" name="Slide Number Placeholder 6"/>
          <p:cNvSpPr>
            <a:spLocks noGrp="1"/>
          </p:cNvSpPr>
          <p:nvPr>
            <p:ph type="sldNum" sz="quarter" idx="12"/>
          </p:nvPr>
        </p:nvSpPr>
        <p:spPr>
          <a:xfrm>
            <a:off x="6886575" y="6029325"/>
            <a:ext cx="1905000" cy="457200"/>
          </a:xfrm>
        </p:spPr>
        <p:txBody>
          <a:bodyPr/>
          <a:lstStyle/>
          <a:p>
            <a:pPr>
              <a:defRPr/>
            </a:pPr>
            <a:fld id="{04047C44-FD25-4A14-B21D-F3EAB8BC95D3}" type="slidenum">
              <a:rPr lang="en-US" smtClean="0">
                <a:solidFill>
                  <a:srgbClr val="808080"/>
                </a:solidFill>
              </a:rPr>
              <a:pPr>
                <a:defRPr/>
              </a:pPr>
              <a:t>34</a:t>
            </a:fld>
            <a:endParaRPr lang="en-US" dirty="0">
              <a:solidFill>
                <a:srgbClr val="808080"/>
              </a:solidFill>
            </a:endParaRPr>
          </a:p>
        </p:txBody>
      </p:sp>
      <p:sp>
        <p:nvSpPr>
          <p:cNvPr id="27" name="Rectangle 3"/>
          <p:cNvSpPr>
            <a:spLocks noChangeArrowheads="1"/>
          </p:cNvSpPr>
          <p:nvPr/>
        </p:nvSpPr>
        <p:spPr bwMode="auto">
          <a:xfrm>
            <a:off x="20638" y="38100"/>
            <a:ext cx="7218362" cy="11906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fontAlgn="base">
              <a:spcBef>
                <a:spcPct val="0%"/>
              </a:spcBef>
              <a:spcAft>
                <a:spcPct val="0%"/>
              </a:spcAft>
            </a:pPr>
            <a:r>
              <a:rPr lang="en-US" sz="3200" b="1" dirty="0">
                <a:solidFill>
                  <a:srgbClr val="996633"/>
                </a:solidFill>
                <a:latin typeface="Arial Bold" charset="0"/>
              </a:rPr>
              <a:t>STRATEGIC RESPONSES</a:t>
            </a:r>
            <a:endParaRPr lang="en-US" sz="3200" dirty="0">
              <a:solidFill>
                <a:prstClr val="black"/>
              </a:solidFill>
              <a:latin typeface="Times" pitchFamily="18" charset="0"/>
            </a:endParaRPr>
          </a:p>
          <a:p>
            <a:pPr fontAlgn="base">
              <a:spcBef>
                <a:spcPct val="0%"/>
              </a:spcBef>
              <a:spcAft>
                <a:spcPct val="0%"/>
              </a:spcAft>
            </a:pPr>
            <a:endParaRPr lang="en-US" sz="2000" dirty="0">
              <a:solidFill>
                <a:srgbClr val="996633"/>
              </a:solidFill>
              <a:latin typeface="Arial Bold" charset="0"/>
            </a:endParaRPr>
          </a:p>
          <a:p>
            <a:pPr fontAlgn="base">
              <a:spcBef>
                <a:spcPct val="0%"/>
              </a:spcBef>
              <a:spcAft>
                <a:spcPct val="0%"/>
              </a:spcAft>
            </a:pPr>
            <a:r>
              <a:rPr lang="en-US" sz="2000" dirty="0">
                <a:solidFill>
                  <a:srgbClr val="996633"/>
                </a:solidFill>
                <a:latin typeface="Arial Bold" charset="0"/>
              </a:rPr>
              <a:t>Innovations &amp; Recognition</a:t>
            </a:r>
          </a:p>
        </p:txBody>
      </p:sp>
    </p:spTree>
    <p:extLst>
      <p:ext uri="{BB962C8B-B14F-4D97-AF65-F5344CB8AC3E}">
        <p14:creationId xmlns:p14="http://schemas.microsoft.com/office/powerpoint/2010/main" val="1760886038"/>
      </p:ext>
    </p:extLst>
  </p:cSld>
  <p:clrMapOvr>
    <a:masterClrMapping/>
  </p:clrMapOvr>
</p:sld>
</file>

<file path=ppt/slides/slide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8435" name="Rectangle 2"/>
          <p:cNvSpPr>
            <a:spLocks noChangeArrowheads="1"/>
          </p:cNvSpPr>
          <p:nvPr/>
        </p:nvSpPr>
        <p:spPr bwMode="auto">
          <a:xfrm>
            <a:off x="2043113" y="5829300"/>
            <a:ext cx="203200" cy="10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latin typeface="Times" pitchFamily="18" charset="0"/>
            </a:endParaRPr>
          </a:p>
        </p:txBody>
      </p:sp>
      <p:sp>
        <p:nvSpPr>
          <p:cNvPr id="43" name="Rectangle 3"/>
          <p:cNvSpPr>
            <a:spLocks noChangeArrowheads="1"/>
          </p:cNvSpPr>
          <p:nvPr/>
        </p:nvSpPr>
        <p:spPr bwMode="auto">
          <a:xfrm>
            <a:off x="20638" y="38100"/>
            <a:ext cx="7218362" cy="11906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fontAlgn="base">
              <a:spcBef>
                <a:spcPct val="0%"/>
              </a:spcBef>
              <a:spcAft>
                <a:spcPct val="0%"/>
              </a:spcAft>
            </a:pPr>
            <a:r>
              <a:rPr lang="en-US" sz="3200" b="1" dirty="0">
                <a:solidFill>
                  <a:srgbClr val="996633"/>
                </a:solidFill>
                <a:latin typeface="Arial Bold" charset="0"/>
              </a:rPr>
              <a:t>STRATEGIC RESPONSES</a:t>
            </a:r>
            <a:endParaRPr lang="en-US" sz="3200" dirty="0">
              <a:solidFill>
                <a:srgbClr val="000000"/>
              </a:solidFill>
              <a:latin typeface="Times" pitchFamily="18" charset="0"/>
            </a:endParaRPr>
          </a:p>
          <a:p>
            <a:pPr fontAlgn="base">
              <a:spcBef>
                <a:spcPct val="0%"/>
              </a:spcBef>
              <a:spcAft>
                <a:spcPct val="0%"/>
              </a:spcAft>
            </a:pPr>
            <a:endParaRPr lang="en-US" sz="2000" dirty="0">
              <a:solidFill>
                <a:srgbClr val="996633"/>
              </a:solidFill>
              <a:latin typeface="Arial Bold" charset="0"/>
            </a:endParaRPr>
          </a:p>
          <a:p>
            <a:pPr fontAlgn="base">
              <a:spcBef>
                <a:spcPct val="0%"/>
              </a:spcBef>
              <a:spcAft>
                <a:spcPct val="0%"/>
              </a:spcAft>
            </a:pPr>
            <a:r>
              <a:rPr lang="en-US" sz="2000" dirty="0">
                <a:solidFill>
                  <a:srgbClr val="996633"/>
                </a:solidFill>
                <a:latin typeface="Arial Bold" charset="0"/>
              </a:rPr>
              <a:t>Innovations &amp; Recognition</a:t>
            </a:r>
          </a:p>
        </p:txBody>
      </p:sp>
      <p:sp>
        <p:nvSpPr>
          <p:cNvPr id="45" name="Rectangle 44"/>
          <p:cNvSpPr>
            <a:spLocks noChangeArrowheads="1"/>
          </p:cNvSpPr>
          <p:nvPr/>
        </p:nvSpPr>
        <p:spPr bwMode="auto">
          <a:xfrm>
            <a:off x="659782" y="1270214"/>
            <a:ext cx="3141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r>
              <a:rPr lang="en-US" sz="1100" dirty="0">
                <a:solidFill>
                  <a:srgbClr val="000000"/>
                </a:solidFill>
              </a:rPr>
              <a:t>2003</a:t>
            </a:r>
            <a:endParaRPr lang="en-US" sz="2000" dirty="0">
              <a:solidFill>
                <a:srgbClr val="000000"/>
              </a:solidFill>
              <a:latin typeface="Times" pitchFamily="18" charset="0"/>
            </a:endParaRPr>
          </a:p>
        </p:txBody>
      </p:sp>
      <p:sp>
        <p:nvSpPr>
          <p:cNvPr id="46" name="Rectangle 45"/>
          <p:cNvSpPr>
            <a:spLocks noChangeArrowheads="1"/>
          </p:cNvSpPr>
          <p:nvPr/>
        </p:nvSpPr>
        <p:spPr bwMode="auto">
          <a:xfrm>
            <a:off x="659782" y="2539468"/>
            <a:ext cx="3141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r>
              <a:rPr lang="en-US" sz="1100" dirty="0">
                <a:solidFill>
                  <a:srgbClr val="000000"/>
                </a:solidFill>
              </a:rPr>
              <a:t>2004</a:t>
            </a:r>
            <a:endParaRPr lang="en-US" sz="2000" dirty="0">
              <a:solidFill>
                <a:srgbClr val="000000"/>
              </a:solidFill>
              <a:latin typeface="Times" pitchFamily="18" charset="0"/>
            </a:endParaRPr>
          </a:p>
        </p:txBody>
      </p:sp>
      <p:sp>
        <p:nvSpPr>
          <p:cNvPr id="47" name="Rectangle 46"/>
          <p:cNvSpPr>
            <a:spLocks noChangeArrowheads="1"/>
          </p:cNvSpPr>
          <p:nvPr/>
        </p:nvSpPr>
        <p:spPr bwMode="auto">
          <a:xfrm>
            <a:off x="659782" y="4367788"/>
            <a:ext cx="3141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r>
              <a:rPr lang="en-US" sz="1100" dirty="0">
                <a:solidFill>
                  <a:srgbClr val="000000"/>
                </a:solidFill>
              </a:rPr>
              <a:t>2005</a:t>
            </a:r>
            <a:endParaRPr lang="en-US" sz="2000" dirty="0">
              <a:solidFill>
                <a:srgbClr val="000000"/>
              </a:solidFill>
              <a:latin typeface="Times" pitchFamily="18" charset="0"/>
            </a:endParaRPr>
          </a:p>
        </p:txBody>
      </p:sp>
      <p:sp>
        <p:nvSpPr>
          <p:cNvPr id="2" name="TextBox 1"/>
          <p:cNvSpPr txBox="1"/>
          <p:nvPr/>
        </p:nvSpPr>
        <p:spPr>
          <a:xfrm>
            <a:off x="1143001" y="1237327"/>
            <a:ext cx="6407521" cy="1277273"/>
          </a:xfrm>
          <a:prstGeom prst="rect">
            <a:avLst/>
          </a:prstGeom>
          <a:noFill/>
        </p:spPr>
        <p:txBody>
          <a:bodyPr wrap="square" rtlCol="0">
            <a:spAutoFit/>
          </a:bodyPr>
          <a:lstStyle/>
          <a:p>
            <a:pPr marL="171450" lvl="0" indent="-171450" eaLnBrk="0" fontAlgn="base" hangingPunct="0">
              <a:spcBef>
                <a:spcPct val="0%"/>
              </a:spcBef>
              <a:spcAft>
                <a:spcPct val="0%"/>
              </a:spcAft>
              <a:buFontTx/>
              <a:buChar char="−"/>
            </a:pPr>
            <a:r>
              <a:rPr lang="en-US" sz="1100" dirty="0">
                <a:solidFill>
                  <a:srgbClr val="000000"/>
                </a:solidFill>
              </a:rPr>
              <a:t>New Schulich School of Business complex opened</a:t>
            </a:r>
            <a:endParaRPr lang="en-US" sz="1100" dirty="0">
              <a:solidFill>
                <a:srgbClr val="000000"/>
              </a:solidFill>
              <a:latin typeface="Times" pitchFamily="18" charset="0"/>
            </a:endParaRPr>
          </a:p>
          <a:p>
            <a:pPr marL="171450" lvl="0" indent="-171450" eaLnBrk="0" fontAlgn="base" hangingPunct="0">
              <a:spcBef>
                <a:spcPct val="0%"/>
              </a:spcBef>
              <a:spcAft>
                <a:spcPct val="0%"/>
              </a:spcAft>
              <a:buFontTx/>
              <a:buChar char="−"/>
            </a:pPr>
            <a:r>
              <a:rPr lang="en-US" sz="1100" dirty="0">
                <a:solidFill>
                  <a:srgbClr val="000080"/>
                </a:solidFill>
              </a:rPr>
              <a:t>CTV Chair in Broadcast Management established</a:t>
            </a:r>
            <a:endParaRPr lang="en-US" sz="1100" dirty="0">
              <a:solidFill>
                <a:srgbClr val="000000"/>
              </a:solidFill>
              <a:latin typeface="Times" pitchFamily="18" charset="0"/>
            </a:endParaRPr>
          </a:p>
          <a:p>
            <a:pPr marL="171450" lvl="0" indent="-171450" eaLnBrk="0" fontAlgn="base" hangingPunct="0">
              <a:spcBef>
                <a:spcPct val="0%"/>
              </a:spcBef>
              <a:spcAft>
                <a:spcPct val="0%"/>
              </a:spcAft>
              <a:buFontTx/>
              <a:buChar char="−"/>
            </a:pPr>
            <a:r>
              <a:rPr lang="en-US" sz="1100" dirty="0">
                <a:solidFill>
                  <a:srgbClr val="000080"/>
                </a:solidFill>
              </a:rPr>
              <a:t>Chair in Global Business History established</a:t>
            </a:r>
            <a:endParaRPr lang="en-US" sz="1100" dirty="0">
              <a:solidFill>
                <a:srgbClr val="000000"/>
              </a:solidFill>
              <a:latin typeface="Times" pitchFamily="18" charset="0"/>
            </a:endParaRPr>
          </a:p>
          <a:p>
            <a:pPr marL="171450" lvl="0" indent="-171450" eaLnBrk="0" fontAlgn="base" hangingPunct="0">
              <a:spcBef>
                <a:spcPct val="0%"/>
              </a:spcBef>
              <a:spcAft>
                <a:spcPct val="0%"/>
              </a:spcAft>
              <a:buFontTx/>
              <a:buChar char="−"/>
            </a:pPr>
            <a:r>
              <a:rPr lang="en-US" sz="1100" dirty="0">
                <a:solidFill>
                  <a:srgbClr val="000080"/>
                </a:solidFill>
              </a:rPr>
              <a:t>Hewlett-Packard Chair in Corporate Social Responsibility established</a:t>
            </a:r>
            <a:endParaRPr lang="en-US" sz="1100" dirty="0">
              <a:solidFill>
                <a:srgbClr val="000000"/>
              </a:solidFill>
              <a:latin typeface="Times" pitchFamily="18" charset="0"/>
            </a:endParaRPr>
          </a:p>
          <a:p>
            <a:pPr marL="171450" lvl="0" indent="-171450" eaLnBrk="0" fontAlgn="base" hangingPunct="0">
              <a:spcBef>
                <a:spcPct val="0%"/>
              </a:spcBef>
              <a:spcAft>
                <a:spcPct val="0%"/>
              </a:spcAft>
              <a:buFontTx/>
              <a:buChar char="−"/>
            </a:pPr>
            <a:r>
              <a:rPr lang="en-US" sz="1100" dirty="0">
                <a:solidFill>
                  <a:srgbClr val="FF0000"/>
                </a:solidFill>
              </a:rPr>
              <a:t>Schulich MBA Students win nationwide MBA Games Competition </a:t>
            </a:r>
            <a:endParaRPr lang="en-US" sz="1100" dirty="0">
              <a:solidFill>
                <a:srgbClr val="000000"/>
              </a:solidFill>
              <a:latin typeface="Times" pitchFamily="18" charset="0"/>
            </a:endParaRPr>
          </a:p>
          <a:p>
            <a:pPr marL="171450" lvl="0" indent="-171450" eaLnBrk="0" fontAlgn="base" hangingPunct="0">
              <a:spcBef>
                <a:spcPct val="0%"/>
              </a:spcBef>
              <a:spcAft>
                <a:spcPct val="0%"/>
              </a:spcAft>
              <a:buFontTx/>
              <a:buChar char="−"/>
            </a:pPr>
            <a:r>
              <a:rPr lang="en-US" sz="1100" dirty="0">
                <a:solidFill>
                  <a:srgbClr val="008000"/>
                </a:solidFill>
              </a:rPr>
              <a:t>Schulich receives Beyond Grey Pinstripes Award for Innovation in Environmental Stewardship and Social Impact Management</a:t>
            </a:r>
          </a:p>
        </p:txBody>
      </p:sp>
      <p:sp>
        <p:nvSpPr>
          <p:cNvPr id="3" name="TextBox 2"/>
          <p:cNvSpPr txBox="1"/>
          <p:nvPr/>
        </p:nvSpPr>
        <p:spPr>
          <a:xfrm>
            <a:off x="1143001" y="2493971"/>
            <a:ext cx="6979721" cy="1785104"/>
          </a:xfrm>
          <a:prstGeom prst="rect">
            <a:avLst/>
          </a:prstGeom>
          <a:noFill/>
        </p:spPr>
        <p:txBody>
          <a:bodyPr wrap="square" rtlCol="0">
            <a:spAutoFit/>
          </a:bodyPr>
          <a:lstStyle/>
          <a:p>
            <a:pPr marL="171450" lvl="0" indent="-171450" eaLnBrk="0" fontAlgn="base" hangingPunct="0">
              <a:spcBef>
                <a:spcPct val="0%"/>
              </a:spcBef>
              <a:spcAft>
                <a:spcPct val="0%"/>
              </a:spcAft>
              <a:buFontTx/>
              <a:buChar char="−"/>
            </a:pPr>
            <a:r>
              <a:rPr lang="en-US" sz="1100" dirty="0">
                <a:solidFill>
                  <a:srgbClr val="000000"/>
                </a:solidFill>
              </a:rPr>
              <a:t>New Schulich Executive Learning Centre opened</a:t>
            </a:r>
            <a:endParaRPr lang="en-US" sz="1100" dirty="0">
              <a:solidFill>
                <a:srgbClr val="000000"/>
              </a:solidFill>
              <a:latin typeface="Times" pitchFamily="18" charset="0"/>
            </a:endParaRPr>
          </a:p>
          <a:p>
            <a:pPr marL="171450" lvl="0" indent="-171450" eaLnBrk="0" fontAlgn="base" hangingPunct="0">
              <a:spcBef>
                <a:spcPct val="0%"/>
              </a:spcBef>
              <a:spcAft>
                <a:spcPct val="0%"/>
              </a:spcAft>
              <a:buFontTx/>
              <a:buChar char="−"/>
            </a:pPr>
            <a:r>
              <a:rPr lang="en-US" sz="1100" dirty="0">
                <a:solidFill>
                  <a:srgbClr val="000000"/>
                </a:solidFill>
              </a:rPr>
              <a:t>MBA specialization in Health Industry Management established</a:t>
            </a:r>
            <a:endParaRPr lang="en-US" sz="1100" dirty="0">
              <a:solidFill>
                <a:srgbClr val="000000"/>
              </a:solidFill>
              <a:latin typeface="Times" pitchFamily="18" charset="0"/>
            </a:endParaRPr>
          </a:p>
          <a:p>
            <a:pPr marL="171450" lvl="0" indent="-171450" eaLnBrk="0" fontAlgn="base" hangingPunct="0">
              <a:spcBef>
                <a:spcPct val="0%"/>
              </a:spcBef>
              <a:spcAft>
                <a:spcPct val="0%"/>
              </a:spcAft>
              <a:buFontTx/>
              <a:buChar char="−"/>
            </a:pPr>
            <a:r>
              <a:rPr lang="en-US" sz="1100" dirty="0">
                <a:solidFill>
                  <a:srgbClr val="000000"/>
                </a:solidFill>
              </a:rPr>
              <a:t>Schulich International Satellite Centre opened in Beijing, China</a:t>
            </a:r>
            <a:endParaRPr lang="en-US" sz="1100" dirty="0">
              <a:solidFill>
                <a:srgbClr val="000000"/>
              </a:solidFill>
              <a:latin typeface="Times" pitchFamily="18" charset="0"/>
            </a:endParaRPr>
          </a:p>
          <a:p>
            <a:pPr marL="171450" lvl="0" indent="-171450" eaLnBrk="0" fontAlgn="base" hangingPunct="0">
              <a:spcBef>
                <a:spcPct val="0%"/>
              </a:spcBef>
              <a:spcAft>
                <a:spcPct val="0%"/>
              </a:spcAft>
              <a:buFontTx/>
              <a:buChar char="−"/>
            </a:pPr>
            <a:r>
              <a:rPr lang="en-US" sz="1100" dirty="0">
                <a:solidFill>
                  <a:srgbClr val="000080"/>
                </a:solidFill>
              </a:rPr>
              <a:t>Gordon Shaw Professorship in Management Science established</a:t>
            </a:r>
            <a:endParaRPr lang="en-US" sz="1100" dirty="0">
              <a:solidFill>
                <a:srgbClr val="000000"/>
              </a:solidFill>
              <a:latin typeface="Times" pitchFamily="18" charset="0"/>
            </a:endParaRPr>
          </a:p>
          <a:p>
            <a:pPr marL="171450" lvl="0" indent="-171450" eaLnBrk="0" fontAlgn="base" hangingPunct="0">
              <a:spcBef>
                <a:spcPct val="0%"/>
              </a:spcBef>
              <a:spcAft>
                <a:spcPct val="0%"/>
              </a:spcAft>
              <a:buFontTx/>
              <a:buChar char="−"/>
            </a:pPr>
            <a:r>
              <a:rPr lang="en-US" sz="1100" dirty="0">
                <a:solidFill>
                  <a:srgbClr val="000080"/>
                </a:solidFill>
              </a:rPr>
              <a:t>Newmont Chair in Business Strategy established</a:t>
            </a:r>
            <a:endParaRPr lang="en-US" sz="1100" dirty="0">
              <a:solidFill>
                <a:srgbClr val="000000"/>
              </a:solidFill>
              <a:latin typeface="Times" pitchFamily="18" charset="0"/>
            </a:endParaRPr>
          </a:p>
          <a:p>
            <a:pPr marL="171450" lvl="0" indent="-171450" eaLnBrk="0" fontAlgn="base" hangingPunct="0">
              <a:spcBef>
                <a:spcPct val="0%"/>
              </a:spcBef>
              <a:spcAft>
                <a:spcPct val="0%"/>
              </a:spcAft>
              <a:buFontTx/>
              <a:buChar char="−"/>
            </a:pPr>
            <a:r>
              <a:rPr lang="en-US" sz="1100" dirty="0">
                <a:solidFill>
                  <a:srgbClr val="FF0000"/>
                </a:solidFill>
              </a:rPr>
              <a:t>Schulich </a:t>
            </a:r>
            <a:r>
              <a:rPr lang="en-US" sz="1100" dirty="0" err="1">
                <a:solidFill>
                  <a:srgbClr val="FF0000"/>
                </a:solidFill>
              </a:rPr>
              <a:t>iBBA</a:t>
            </a:r>
            <a:r>
              <a:rPr lang="en-US" sz="1100" dirty="0">
                <a:solidFill>
                  <a:srgbClr val="FF0000"/>
                </a:solidFill>
              </a:rPr>
              <a:t> team wins Canadian and Global </a:t>
            </a:r>
            <a:r>
              <a:rPr lang="en-US" sz="1100" dirty="0" err="1">
                <a:solidFill>
                  <a:srgbClr val="FF0000"/>
                </a:solidFill>
              </a:rPr>
              <a:t>L’Oréal</a:t>
            </a:r>
            <a:r>
              <a:rPr lang="en-US" sz="1100" dirty="0">
                <a:solidFill>
                  <a:srgbClr val="FF0000"/>
                </a:solidFill>
              </a:rPr>
              <a:t> “</a:t>
            </a:r>
            <a:r>
              <a:rPr lang="en-US" sz="1100" dirty="0" err="1">
                <a:solidFill>
                  <a:srgbClr val="FF0000"/>
                </a:solidFill>
              </a:rPr>
              <a:t>Brandstorm</a:t>
            </a:r>
            <a:r>
              <a:rPr lang="en-US" sz="1100" dirty="0">
                <a:solidFill>
                  <a:srgbClr val="FF0000"/>
                </a:solidFill>
              </a:rPr>
              <a:t>” Marketing Competitions </a:t>
            </a:r>
            <a:endParaRPr lang="en-US" sz="1100" dirty="0">
              <a:solidFill>
                <a:srgbClr val="000000"/>
              </a:solidFill>
              <a:latin typeface="Times" pitchFamily="18" charset="0"/>
            </a:endParaRPr>
          </a:p>
          <a:p>
            <a:pPr marL="171450" lvl="0" indent="-171450" eaLnBrk="0" fontAlgn="base" hangingPunct="0">
              <a:spcBef>
                <a:spcPct val="0%"/>
              </a:spcBef>
              <a:spcAft>
                <a:spcPct val="0%"/>
              </a:spcAft>
              <a:buFontTx/>
              <a:buChar char="−"/>
            </a:pPr>
            <a:r>
              <a:rPr lang="en-US" sz="1100" dirty="0">
                <a:solidFill>
                  <a:srgbClr val="FF0000"/>
                </a:solidFill>
              </a:rPr>
              <a:t>Schulich MBA Students win nationwide MBA Games Competition for second year in a row</a:t>
            </a:r>
            <a:endParaRPr lang="en-US" sz="1100" dirty="0">
              <a:solidFill>
                <a:srgbClr val="000000"/>
              </a:solidFill>
              <a:latin typeface="Times" pitchFamily="18" charset="0"/>
            </a:endParaRPr>
          </a:p>
          <a:p>
            <a:pPr marL="171450" lvl="0" indent="-171450" eaLnBrk="0" fontAlgn="base" hangingPunct="0">
              <a:spcBef>
                <a:spcPct val="0%"/>
              </a:spcBef>
              <a:spcAft>
                <a:spcPct val="0%"/>
              </a:spcAft>
              <a:buFontTx/>
              <a:buChar char="−"/>
            </a:pPr>
            <a:r>
              <a:rPr lang="en-US" sz="1100" dirty="0" err="1">
                <a:solidFill>
                  <a:srgbClr val="008000"/>
                </a:solidFill>
              </a:rPr>
              <a:t>Dezsö</a:t>
            </a:r>
            <a:r>
              <a:rPr lang="en-US" sz="1100" dirty="0">
                <a:solidFill>
                  <a:srgbClr val="008000"/>
                </a:solidFill>
              </a:rPr>
              <a:t> J. Horváth receives 2004 Academy of International Business (AIB) Dean of the Year Award</a:t>
            </a:r>
            <a:endParaRPr lang="en-US" sz="1100" dirty="0">
              <a:solidFill>
                <a:srgbClr val="000000"/>
              </a:solidFill>
              <a:latin typeface="Times" pitchFamily="18" charset="0"/>
            </a:endParaRPr>
          </a:p>
          <a:p>
            <a:pPr marL="171450" lvl="0" indent="-171450" eaLnBrk="0" fontAlgn="base" hangingPunct="0">
              <a:spcBef>
                <a:spcPct val="0%"/>
              </a:spcBef>
              <a:spcAft>
                <a:spcPct val="0%"/>
              </a:spcAft>
              <a:buFontTx/>
              <a:buChar char="−"/>
            </a:pPr>
            <a:r>
              <a:rPr lang="en-US" sz="1100" dirty="0">
                <a:solidFill>
                  <a:srgbClr val="008000"/>
                </a:solidFill>
              </a:rPr>
              <a:t>Alan Middleton, Assistant Professor of Marketing and Executive Director of the Schulich Executive Education Centre inducted into the Canadian Marketing Hall of Legends</a:t>
            </a:r>
            <a:endParaRPr lang="en-US" sz="1100" dirty="0">
              <a:solidFill>
                <a:srgbClr val="000000"/>
              </a:solidFill>
            </a:endParaRPr>
          </a:p>
        </p:txBody>
      </p:sp>
      <p:sp>
        <p:nvSpPr>
          <p:cNvPr id="5" name="TextBox 4"/>
          <p:cNvSpPr txBox="1"/>
          <p:nvPr/>
        </p:nvSpPr>
        <p:spPr>
          <a:xfrm>
            <a:off x="1143001" y="4324349"/>
            <a:ext cx="7315200" cy="1615827"/>
          </a:xfrm>
          <a:prstGeom prst="rect">
            <a:avLst/>
          </a:prstGeom>
          <a:noFill/>
        </p:spPr>
        <p:txBody>
          <a:bodyPr wrap="square" rtlCol="0">
            <a:spAutoFit/>
          </a:bodyPr>
          <a:lstStyle/>
          <a:p>
            <a:pPr marL="171450" lvl="0" indent="-171450" eaLnBrk="0" fontAlgn="base" hangingPunct="0">
              <a:spcBef>
                <a:spcPct val="0%"/>
              </a:spcBef>
              <a:spcAft>
                <a:spcPct val="0%"/>
              </a:spcAft>
              <a:buFontTx/>
              <a:buChar char="−"/>
            </a:pPr>
            <a:r>
              <a:rPr lang="en-US" sz="1100" dirty="0">
                <a:solidFill>
                  <a:srgbClr val="000000"/>
                </a:solidFill>
              </a:rPr>
              <a:t>Schulich International Satellite </a:t>
            </a:r>
            <a:r>
              <a:rPr lang="en-US" sz="1100" dirty="0" err="1">
                <a:solidFill>
                  <a:srgbClr val="000000"/>
                </a:solidFill>
              </a:rPr>
              <a:t>Centres</a:t>
            </a:r>
            <a:r>
              <a:rPr lang="en-US" sz="1100" dirty="0">
                <a:solidFill>
                  <a:srgbClr val="000000"/>
                </a:solidFill>
              </a:rPr>
              <a:t> opened in Mumbai, India, and Seoul, South Korea</a:t>
            </a:r>
            <a:endParaRPr lang="en-US" sz="1100" dirty="0">
              <a:solidFill>
                <a:srgbClr val="000000"/>
              </a:solidFill>
              <a:latin typeface="Times" pitchFamily="18" charset="0"/>
            </a:endParaRPr>
          </a:p>
          <a:p>
            <a:pPr marL="171450" lvl="0" indent="-171450" eaLnBrk="0" fontAlgn="base" hangingPunct="0">
              <a:spcBef>
                <a:spcPct val="0%"/>
              </a:spcBef>
              <a:spcAft>
                <a:spcPct val="0%"/>
              </a:spcAft>
              <a:buFontTx/>
              <a:buChar char="−"/>
            </a:pPr>
            <a:r>
              <a:rPr lang="en-US" sz="1100" dirty="0" err="1">
                <a:solidFill>
                  <a:srgbClr val="008000"/>
                </a:solidFill>
              </a:rPr>
              <a:t>Yigang</a:t>
            </a:r>
            <a:r>
              <a:rPr lang="en-US" sz="1100" dirty="0">
                <a:solidFill>
                  <a:srgbClr val="008000"/>
                </a:solidFill>
              </a:rPr>
              <a:t> Pan, Professor of Marketing, ranked number one researcher in the world in Journal of</a:t>
            </a:r>
            <a:r>
              <a:rPr lang="en-US" sz="1100" i="1" dirty="0">
                <a:solidFill>
                  <a:srgbClr val="008000"/>
                </a:solidFill>
              </a:rPr>
              <a:t> International Business Studies (JIBS) </a:t>
            </a:r>
          </a:p>
          <a:p>
            <a:pPr marL="171450" lvl="0" indent="-171450" eaLnBrk="0" fontAlgn="base" hangingPunct="0">
              <a:spcBef>
                <a:spcPct val="0%"/>
              </a:spcBef>
              <a:spcAft>
                <a:spcPct val="0%"/>
              </a:spcAft>
              <a:buFontTx/>
              <a:buChar char="−"/>
            </a:pPr>
            <a:r>
              <a:rPr lang="en-US" sz="1100" dirty="0" err="1">
                <a:solidFill>
                  <a:srgbClr val="008000"/>
                </a:solidFill>
              </a:rPr>
              <a:t>Anoop</a:t>
            </a:r>
            <a:r>
              <a:rPr lang="en-US" sz="1100" dirty="0">
                <a:solidFill>
                  <a:srgbClr val="008000"/>
                </a:solidFill>
              </a:rPr>
              <a:t> </a:t>
            </a:r>
            <a:r>
              <a:rPr lang="en-US" sz="1100" dirty="0" err="1">
                <a:solidFill>
                  <a:srgbClr val="008000"/>
                </a:solidFill>
              </a:rPr>
              <a:t>Madhok</a:t>
            </a:r>
            <a:r>
              <a:rPr lang="en-US" sz="1100" dirty="0">
                <a:solidFill>
                  <a:srgbClr val="008000"/>
                </a:solidFill>
              </a:rPr>
              <a:t>, Professor of Strategy, receives Academy of International Business (AIB)  “Decade  Award” for an article in</a:t>
            </a:r>
            <a:r>
              <a:rPr lang="en-US" sz="1100" i="1" dirty="0">
                <a:solidFill>
                  <a:srgbClr val="008000"/>
                </a:solidFill>
              </a:rPr>
              <a:t> JIBS </a:t>
            </a:r>
            <a:r>
              <a:rPr lang="en-US" sz="1100" dirty="0">
                <a:solidFill>
                  <a:srgbClr val="008000"/>
                </a:solidFill>
              </a:rPr>
              <a:t>judged to have had the most influence of any over the past decade</a:t>
            </a:r>
            <a:endParaRPr lang="en-US" sz="1100" dirty="0">
              <a:solidFill>
                <a:srgbClr val="000000"/>
              </a:solidFill>
              <a:latin typeface="Times" pitchFamily="18" charset="0"/>
            </a:endParaRPr>
          </a:p>
          <a:p>
            <a:pPr marL="171450" lvl="0" indent="-171450" eaLnBrk="0" fontAlgn="base" hangingPunct="0">
              <a:spcBef>
                <a:spcPct val="0%"/>
              </a:spcBef>
              <a:spcAft>
                <a:spcPct val="0%"/>
              </a:spcAft>
              <a:buFontTx/>
              <a:buChar char="−"/>
            </a:pPr>
            <a:r>
              <a:rPr lang="en-US" sz="1100" dirty="0" err="1">
                <a:solidFill>
                  <a:srgbClr val="008000"/>
                </a:solidFill>
              </a:rPr>
              <a:t>Preet</a:t>
            </a:r>
            <a:r>
              <a:rPr lang="en-US" sz="1100" dirty="0">
                <a:solidFill>
                  <a:srgbClr val="008000"/>
                </a:solidFill>
              </a:rPr>
              <a:t> </a:t>
            </a:r>
            <a:r>
              <a:rPr lang="en-US" sz="1100" dirty="0" err="1">
                <a:solidFill>
                  <a:srgbClr val="008000"/>
                </a:solidFill>
              </a:rPr>
              <a:t>Aulakh</a:t>
            </a:r>
            <a:r>
              <a:rPr lang="en-US" sz="1100" dirty="0">
                <a:solidFill>
                  <a:srgbClr val="008000"/>
                </a:solidFill>
              </a:rPr>
              <a:t>, Associate Professor of Policy, named 2005 Hans B. </a:t>
            </a:r>
            <a:r>
              <a:rPr lang="en-US" sz="1100" dirty="0" err="1">
                <a:solidFill>
                  <a:srgbClr val="008000"/>
                </a:solidFill>
              </a:rPr>
              <a:t>Thorelli</a:t>
            </a:r>
            <a:r>
              <a:rPr lang="en-US" sz="1100" dirty="0">
                <a:solidFill>
                  <a:srgbClr val="008000"/>
                </a:solidFill>
              </a:rPr>
              <a:t> Award winner by the American Marketing Association (AMA) for “most significant contribution to international marketing theory or practice over a five-year period </a:t>
            </a:r>
            <a:endParaRPr lang="en-US" sz="1100" dirty="0">
              <a:solidFill>
                <a:srgbClr val="000000"/>
              </a:solidFill>
              <a:latin typeface="Times" pitchFamily="18" charset="0"/>
            </a:endParaRPr>
          </a:p>
          <a:p>
            <a:pPr marL="171450" lvl="0" indent="-171450" eaLnBrk="0" fontAlgn="base" hangingPunct="0">
              <a:spcBef>
                <a:spcPct val="0%"/>
              </a:spcBef>
              <a:spcAft>
                <a:spcPct val="0%"/>
              </a:spcAft>
              <a:buFontTx/>
              <a:buChar char="−"/>
            </a:pPr>
            <a:r>
              <a:rPr lang="en-US" sz="1100" dirty="0">
                <a:solidFill>
                  <a:srgbClr val="008000"/>
                </a:solidFill>
              </a:rPr>
              <a:t>Justin Tan, Professor of Policy, awarded Fulbright Fellowship to teach at </a:t>
            </a:r>
            <a:r>
              <a:rPr lang="en-US" sz="1100" dirty="0" err="1">
                <a:solidFill>
                  <a:srgbClr val="008000"/>
                </a:solidFill>
              </a:rPr>
              <a:t>Nankai</a:t>
            </a:r>
            <a:r>
              <a:rPr lang="en-US" sz="1100" dirty="0">
                <a:solidFill>
                  <a:srgbClr val="008000"/>
                </a:solidFill>
              </a:rPr>
              <a:t> University (China)</a:t>
            </a:r>
            <a:endParaRPr lang="en-US" sz="1100" dirty="0">
              <a:solidFill>
                <a:srgbClr val="000000"/>
              </a:solidFill>
              <a:latin typeface="Times" pitchFamily="18" charset="0"/>
            </a:endParaRPr>
          </a:p>
        </p:txBody>
      </p:sp>
      <p:sp>
        <p:nvSpPr>
          <p:cNvPr id="51" name="Slide Number Placeholder 6"/>
          <p:cNvSpPr txBox="1">
            <a:spLocks/>
          </p:cNvSpPr>
          <p:nvPr/>
        </p:nvSpPr>
        <p:spPr bwMode="auto">
          <a:xfrm>
            <a:off x="6886575" y="60960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bg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4047C44-FD25-4A14-B21D-F3EAB8BC95D3}" type="slidenum">
              <a:rPr lang="en-US" sz="1200" smtClean="0">
                <a:solidFill>
                  <a:srgbClr val="808080"/>
                </a:solidFill>
                <a:latin typeface="Calibri" pitchFamily="34" charset="0"/>
                <a:cs typeface="Calibri" pitchFamily="34" charset="0"/>
              </a:rPr>
              <a:pPr>
                <a:defRPr/>
              </a:pPr>
              <a:t>4</a:t>
            </a:fld>
            <a:endParaRPr lang="en-US" sz="1200" dirty="0">
              <a:solidFill>
                <a:srgbClr val="808080"/>
              </a:solidFill>
              <a:latin typeface="Calibri" pitchFamily="34" charset="0"/>
              <a:cs typeface="Calibri" pitchFamily="34" charset="0"/>
            </a:endParaRPr>
          </a:p>
        </p:txBody>
      </p:sp>
      <p:grpSp>
        <p:nvGrpSpPr>
          <p:cNvPr id="52" name="Group 51"/>
          <p:cNvGrpSpPr/>
          <p:nvPr/>
        </p:nvGrpSpPr>
        <p:grpSpPr>
          <a:xfrm>
            <a:off x="228600" y="6241165"/>
            <a:ext cx="8686800" cy="400110"/>
            <a:chOff x="228600" y="6248400"/>
            <a:chExt cx="8686800" cy="400110"/>
          </a:xfrm>
        </p:grpSpPr>
        <p:sp>
          <p:nvSpPr>
            <p:cNvPr id="53" name="TextBox 52"/>
            <p:cNvSpPr txBox="1"/>
            <p:nvPr/>
          </p:nvSpPr>
          <p:spPr>
            <a:xfrm>
              <a:off x="228600" y="6248400"/>
              <a:ext cx="8686800" cy="400110"/>
            </a:xfrm>
            <a:prstGeom prst="rect">
              <a:avLst/>
            </a:prstGeom>
            <a:noFill/>
          </p:spPr>
          <p:txBody>
            <a:bodyPr wrap="square" rtlCol="0">
              <a:spAutoFit/>
            </a:bodyPr>
            <a:lstStyle/>
            <a:p>
              <a:pPr>
                <a:lnSpc>
                  <a:spcPts val="1200"/>
                </a:lnSpc>
              </a:pPr>
              <a:r>
                <a:rPr lang="en-US" sz="900" b="1" dirty="0">
                  <a:solidFill>
                    <a:prstClr val="black"/>
                  </a:solidFill>
                  <a:latin typeface="Arial" pitchFamily="34" charset="0"/>
                  <a:cs typeface="Arial" pitchFamily="34" charset="0"/>
                </a:rPr>
                <a:t>LEGEND</a:t>
              </a:r>
            </a:p>
            <a:p>
              <a:pPr>
                <a:lnSpc>
                  <a:spcPts val="1200"/>
                </a:lnSpc>
              </a:pPr>
              <a:r>
                <a:rPr lang="en-US" sz="900" b="1" dirty="0">
                  <a:solidFill>
                    <a:srgbClr val="132AD3"/>
                  </a:solidFill>
                  <a:latin typeface="Arial" pitchFamily="34" charset="0"/>
                  <a:cs typeface="Arial" pitchFamily="34" charset="0"/>
                </a:rPr>
                <a:t>Chairs/Professorships</a:t>
              </a:r>
              <a:r>
                <a:rPr lang="en-US" sz="900" b="1" dirty="0">
                  <a:solidFill>
                    <a:prstClr val="black"/>
                  </a:solidFill>
                  <a:latin typeface="Arial" pitchFamily="34" charset="0"/>
                  <a:cs typeface="Arial" pitchFamily="34" charset="0"/>
                </a:rPr>
                <a:t>	</a:t>
              </a:r>
              <a:r>
                <a:rPr lang="en-US" sz="900" b="1" dirty="0">
                  <a:solidFill>
                    <a:srgbClr val="00B050"/>
                  </a:solidFill>
                  <a:latin typeface="Arial" pitchFamily="34" charset="0"/>
                  <a:cs typeface="Arial" pitchFamily="34" charset="0"/>
                </a:rPr>
                <a:t>Faculty Achievement</a:t>
              </a:r>
              <a:r>
                <a:rPr lang="en-US" sz="900" b="1" dirty="0">
                  <a:solidFill>
                    <a:prstClr val="black"/>
                  </a:solidFill>
                  <a:latin typeface="Arial" pitchFamily="34" charset="0"/>
                  <a:cs typeface="Arial" pitchFamily="34" charset="0"/>
                </a:rPr>
                <a:t>	</a:t>
              </a:r>
              <a:r>
                <a:rPr lang="en-US" sz="900" b="1" dirty="0">
                  <a:solidFill>
                    <a:srgbClr val="FF0000"/>
                  </a:solidFill>
                  <a:latin typeface="Arial" pitchFamily="34" charset="0"/>
                  <a:cs typeface="Arial" pitchFamily="34" charset="0"/>
                </a:rPr>
                <a:t>Student Achievement</a:t>
              </a:r>
              <a:r>
                <a:rPr lang="en-US" sz="900" b="1" dirty="0">
                  <a:solidFill>
                    <a:prstClr val="black"/>
                  </a:solidFill>
                  <a:latin typeface="Arial" pitchFamily="34" charset="0"/>
                  <a:cs typeface="Arial" pitchFamily="34" charset="0"/>
                </a:rPr>
                <a:t>	</a:t>
              </a:r>
              <a:r>
                <a:rPr lang="en-US" sz="900" b="1" dirty="0">
                  <a:solidFill>
                    <a:srgbClr val="F79646">
                      <a:lumMod val="75%"/>
                    </a:srgbClr>
                  </a:solidFill>
                  <a:latin typeface="Arial" pitchFamily="34" charset="0"/>
                  <a:cs typeface="Arial" pitchFamily="34" charset="0"/>
                </a:rPr>
                <a:t>Alumni Achievement </a:t>
              </a:r>
              <a:r>
                <a:rPr lang="en-US" sz="900" b="1" dirty="0">
                  <a:solidFill>
                    <a:prstClr val="black"/>
                  </a:solidFill>
                  <a:latin typeface="Arial" pitchFamily="34" charset="0"/>
                  <a:cs typeface="Arial" pitchFamily="34" charset="0"/>
                </a:rPr>
                <a:t>	Initiatives</a:t>
              </a:r>
            </a:p>
          </p:txBody>
        </p:sp>
        <p:sp>
          <p:nvSpPr>
            <p:cNvPr id="54" name="Rectangle 53"/>
            <p:cNvSpPr/>
            <p:nvPr/>
          </p:nvSpPr>
          <p:spPr>
            <a:xfrm>
              <a:off x="1619450" y="6469075"/>
              <a:ext cx="115491" cy="100028"/>
            </a:xfrm>
            <a:prstGeom prst="rect">
              <a:avLst/>
            </a:prstGeom>
            <a:solidFill>
              <a:srgbClr val="132AD3"/>
            </a:solidFill>
            <a:ln>
              <a:solidFill>
                <a:srgbClr val="132AD3"/>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5" name="Rectangle 54"/>
            <p:cNvSpPr/>
            <p:nvPr/>
          </p:nvSpPr>
          <p:spPr>
            <a:xfrm>
              <a:off x="3362425" y="6469075"/>
              <a:ext cx="115491" cy="100028"/>
            </a:xfrm>
            <a:prstGeom prst="rect">
              <a:avLst/>
            </a:prstGeom>
            <a:solidFill>
              <a:srgbClr val="00B050"/>
            </a:solidFill>
            <a:ln>
              <a:solidFill>
                <a:srgbClr val="00B05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6" name="Rectangle 55"/>
            <p:cNvSpPr/>
            <p:nvPr/>
          </p:nvSpPr>
          <p:spPr>
            <a:xfrm>
              <a:off x="5227748" y="6469075"/>
              <a:ext cx="115491" cy="100028"/>
            </a:xfrm>
            <a:prstGeom prst="rect">
              <a:avLst/>
            </a:prstGeom>
            <a:solidFill>
              <a:srgbClr val="FF0000"/>
            </a:solidFill>
            <a:ln>
              <a:solidFill>
                <a:srgbClr val="FF000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7" name="Rectangle 56"/>
            <p:cNvSpPr/>
            <p:nvPr/>
          </p:nvSpPr>
          <p:spPr>
            <a:xfrm>
              <a:off x="7020025" y="6469075"/>
              <a:ext cx="115491" cy="100028"/>
            </a:xfrm>
            <a:prstGeom prst="rect">
              <a:avLst/>
            </a:prstGeom>
            <a:solidFill>
              <a:srgbClr val="F09C06"/>
            </a:solidFill>
            <a:ln>
              <a:solidFill>
                <a:srgbClr val="F09C06"/>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8" name="Rectangle 57"/>
            <p:cNvSpPr/>
            <p:nvPr/>
          </p:nvSpPr>
          <p:spPr>
            <a:xfrm>
              <a:off x="8222365" y="6469075"/>
              <a:ext cx="115491" cy="100028"/>
            </a:xfrm>
            <a:prstGeom prst="rect">
              <a:avLst/>
            </a:prstGeom>
            <a:solidFill>
              <a:schemeClr val="tx1"/>
            </a:solidFill>
            <a:ln>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762962159"/>
      </p:ext>
    </p:extLst>
  </p:cSld>
  <p:clrMapOvr>
    <a:masterClrMapping/>
  </p:clrMapOvr>
  <p:transition/>
</p:sld>
</file>

<file path=ppt/slides/slide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9459" name="Rectangle 2"/>
          <p:cNvSpPr>
            <a:spLocks noChangeArrowheads="1"/>
          </p:cNvSpPr>
          <p:nvPr/>
        </p:nvSpPr>
        <p:spPr bwMode="auto">
          <a:xfrm>
            <a:off x="2043113" y="5829300"/>
            <a:ext cx="203200" cy="10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latin typeface="Times" pitchFamily="18" charset="0"/>
            </a:endParaRPr>
          </a:p>
        </p:txBody>
      </p:sp>
      <p:sp>
        <p:nvSpPr>
          <p:cNvPr id="37" name="Rectangle 3"/>
          <p:cNvSpPr>
            <a:spLocks noChangeArrowheads="1"/>
          </p:cNvSpPr>
          <p:nvPr/>
        </p:nvSpPr>
        <p:spPr bwMode="auto">
          <a:xfrm>
            <a:off x="20638" y="38100"/>
            <a:ext cx="7218362" cy="11906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fontAlgn="base">
              <a:spcBef>
                <a:spcPct val="0%"/>
              </a:spcBef>
              <a:spcAft>
                <a:spcPct val="0%"/>
              </a:spcAft>
            </a:pPr>
            <a:r>
              <a:rPr lang="en-US" sz="3200" b="1" dirty="0">
                <a:solidFill>
                  <a:srgbClr val="996633"/>
                </a:solidFill>
                <a:latin typeface="Arial Bold" charset="0"/>
              </a:rPr>
              <a:t>STRATEGIC RESPONSES</a:t>
            </a:r>
            <a:endParaRPr lang="en-US" sz="3200" dirty="0">
              <a:solidFill>
                <a:srgbClr val="000000"/>
              </a:solidFill>
              <a:latin typeface="Times" pitchFamily="18" charset="0"/>
            </a:endParaRPr>
          </a:p>
          <a:p>
            <a:pPr fontAlgn="base">
              <a:spcBef>
                <a:spcPct val="0%"/>
              </a:spcBef>
              <a:spcAft>
                <a:spcPct val="0%"/>
              </a:spcAft>
            </a:pPr>
            <a:endParaRPr lang="en-US" sz="2000" dirty="0">
              <a:solidFill>
                <a:srgbClr val="996633"/>
              </a:solidFill>
              <a:latin typeface="Arial Bold" charset="0"/>
            </a:endParaRPr>
          </a:p>
          <a:p>
            <a:pPr fontAlgn="base">
              <a:spcBef>
                <a:spcPct val="0%"/>
              </a:spcBef>
              <a:spcAft>
                <a:spcPct val="0%"/>
              </a:spcAft>
            </a:pPr>
            <a:r>
              <a:rPr lang="en-US" sz="2000" dirty="0">
                <a:solidFill>
                  <a:srgbClr val="996633"/>
                </a:solidFill>
                <a:latin typeface="Arial Bold" charset="0"/>
              </a:rPr>
              <a:t>Innovations &amp; Recognition</a:t>
            </a:r>
          </a:p>
        </p:txBody>
      </p:sp>
      <p:sp>
        <p:nvSpPr>
          <p:cNvPr id="36" name="Rectangle 35"/>
          <p:cNvSpPr>
            <a:spLocks noChangeArrowheads="1"/>
          </p:cNvSpPr>
          <p:nvPr/>
        </p:nvSpPr>
        <p:spPr bwMode="auto">
          <a:xfrm>
            <a:off x="674064" y="1477039"/>
            <a:ext cx="3141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r>
              <a:rPr lang="en-US" sz="1100" dirty="0">
                <a:solidFill>
                  <a:srgbClr val="000000"/>
                </a:solidFill>
              </a:rPr>
              <a:t>2005</a:t>
            </a:r>
            <a:endParaRPr lang="en-US" sz="2000" dirty="0">
              <a:solidFill>
                <a:srgbClr val="000000"/>
              </a:solidFill>
              <a:latin typeface="Times" pitchFamily="18" charset="0"/>
            </a:endParaRPr>
          </a:p>
        </p:txBody>
      </p:sp>
      <p:sp>
        <p:nvSpPr>
          <p:cNvPr id="38" name="Rectangle 37"/>
          <p:cNvSpPr>
            <a:spLocks noChangeArrowheads="1"/>
          </p:cNvSpPr>
          <p:nvPr/>
        </p:nvSpPr>
        <p:spPr bwMode="auto">
          <a:xfrm>
            <a:off x="674064" y="3624018"/>
            <a:ext cx="3141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r>
              <a:rPr lang="en-US" sz="1100" dirty="0">
                <a:solidFill>
                  <a:srgbClr val="000000"/>
                </a:solidFill>
              </a:rPr>
              <a:t>2006</a:t>
            </a:r>
            <a:endParaRPr lang="en-US" sz="2000" dirty="0">
              <a:solidFill>
                <a:srgbClr val="000000"/>
              </a:solidFill>
              <a:latin typeface="Times" pitchFamily="18" charset="0"/>
            </a:endParaRPr>
          </a:p>
        </p:txBody>
      </p:sp>
      <p:sp>
        <p:nvSpPr>
          <p:cNvPr id="2" name="TextBox 1"/>
          <p:cNvSpPr txBox="1"/>
          <p:nvPr/>
        </p:nvSpPr>
        <p:spPr>
          <a:xfrm>
            <a:off x="1171700" y="1419100"/>
            <a:ext cx="6905500" cy="2123658"/>
          </a:xfrm>
          <a:prstGeom prst="rect">
            <a:avLst/>
          </a:prstGeom>
          <a:noFill/>
        </p:spPr>
        <p:txBody>
          <a:bodyPr wrap="square" rtlCol="0">
            <a:spAutoFit/>
          </a:bodyPr>
          <a:lstStyle/>
          <a:p>
            <a:pPr marL="171450" lvl="0" indent="-171450" eaLnBrk="0" fontAlgn="base" hangingPunct="0">
              <a:spcBef>
                <a:spcPct val="0%"/>
              </a:spcBef>
              <a:spcAft>
                <a:spcPct val="0%"/>
              </a:spcAft>
              <a:buFontTx/>
              <a:buChar char="−"/>
            </a:pPr>
            <a:r>
              <a:rPr lang="en-US" sz="1200" dirty="0">
                <a:solidFill>
                  <a:srgbClr val="008000"/>
                </a:solidFill>
              </a:rPr>
              <a:t>Schulich receives Beyond Grey Pinstripes Award in Recognition of Achievements in Educating MBAs to Manage Business for Social, Environmental and Economic Performance</a:t>
            </a:r>
            <a:endParaRPr lang="en-US" sz="1200" dirty="0">
              <a:solidFill>
                <a:srgbClr val="000000"/>
              </a:solidFill>
              <a:latin typeface="Times" pitchFamily="18" charset="0"/>
            </a:endParaRPr>
          </a:p>
          <a:p>
            <a:pPr marL="171450" lvl="0" indent="-171450" eaLnBrk="0" fontAlgn="base" hangingPunct="0">
              <a:spcBef>
                <a:spcPct val="0%"/>
              </a:spcBef>
              <a:spcAft>
                <a:spcPct val="0%"/>
              </a:spcAft>
              <a:buFontTx/>
              <a:buChar char="−"/>
            </a:pPr>
            <a:r>
              <a:rPr lang="en-US" sz="1200" dirty="0">
                <a:solidFill>
                  <a:srgbClr val="008000"/>
                </a:solidFill>
              </a:rPr>
              <a:t>Schulich Building Complex receives </a:t>
            </a:r>
            <a:r>
              <a:rPr lang="en-US" sz="1200" dirty="0" err="1">
                <a:solidFill>
                  <a:srgbClr val="008000"/>
                </a:solidFill>
              </a:rPr>
              <a:t>honourable</a:t>
            </a:r>
            <a:r>
              <a:rPr lang="en-US" sz="1200" dirty="0">
                <a:solidFill>
                  <a:srgbClr val="008000"/>
                </a:solidFill>
              </a:rPr>
              <a:t> mention in City of Toronto Architecture and Urban Design Awards and is named one of the world’s Eight Most Noteworthy Projects in UAE-based </a:t>
            </a:r>
            <a:r>
              <a:rPr lang="en-US" sz="1200" i="1" dirty="0">
                <a:solidFill>
                  <a:srgbClr val="008000"/>
                </a:solidFill>
              </a:rPr>
              <a:t>Identity</a:t>
            </a:r>
            <a:r>
              <a:rPr lang="en-US" sz="1200" dirty="0">
                <a:solidFill>
                  <a:srgbClr val="008000"/>
                </a:solidFill>
              </a:rPr>
              <a:t> magazine</a:t>
            </a:r>
            <a:endParaRPr lang="en-US" sz="1200" dirty="0">
              <a:solidFill>
                <a:srgbClr val="000000"/>
              </a:solidFill>
              <a:latin typeface="Times" pitchFamily="18" charset="0"/>
            </a:endParaRPr>
          </a:p>
          <a:p>
            <a:pPr marL="171450" indent="-171450" eaLnBrk="0" fontAlgn="base" hangingPunct="0">
              <a:spcBef>
                <a:spcPct val="0%"/>
              </a:spcBef>
              <a:spcAft>
                <a:spcPct val="0%"/>
              </a:spcAft>
              <a:buFontTx/>
              <a:buChar char="−"/>
            </a:pPr>
            <a:r>
              <a:rPr lang="en-US" sz="1200" dirty="0">
                <a:solidFill>
                  <a:srgbClr val="008000"/>
                </a:solidFill>
              </a:rPr>
              <a:t>Schulich School of Business hosts 2005 PACIBER Conference</a:t>
            </a:r>
            <a:endParaRPr lang="en-US" sz="1200" dirty="0">
              <a:solidFill>
                <a:srgbClr val="000000"/>
              </a:solidFill>
              <a:latin typeface="Times" pitchFamily="18" charset="0"/>
            </a:endParaRPr>
          </a:p>
          <a:p>
            <a:pPr marL="171450" lvl="0" indent="-171450" eaLnBrk="0" fontAlgn="base" hangingPunct="0">
              <a:spcBef>
                <a:spcPct val="0%"/>
              </a:spcBef>
              <a:spcAft>
                <a:spcPct val="0%"/>
              </a:spcAft>
              <a:buFontTx/>
              <a:buChar char="−"/>
            </a:pPr>
            <a:r>
              <a:rPr lang="en-US" sz="1200" dirty="0">
                <a:solidFill>
                  <a:srgbClr val="FF0000"/>
                </a:solidFill>
              </a:rPr>
              <a:t>Schulich MBAs Win National </a:t>
            </a:r>
            <a:r>
              <a:rPr lang="en-US" sz="1200" dirty="0" err="1">
                <a:solidFill>
                  <a:srgbClr val="FF0000"/>
                </a:solidFill>
              </a:rPr>
              <a:t>L’Oréal</a:t>
            </a:r>
            <a:r>
              <a:rPr lang="en-US" sz="1200" dirty="0">
                <a:solidFill>
                  <a:srgbClr val="FF0000"/>
                </a:solidFill>
              </a:rPr>
              <a:t> e-</a:t>
            </a:r>
            <a:r>
              <a:rPr lang="en-US" sz="1200" dirty="0" err="1">
                <a:solidFill>
                  <a:srgbClr val="FF0000"/>
                </a:solidFill>
              </a:rPr>
              <a:t>Strat</a:t>
            </a:r>
            <a:r>
              <a:rPr lang="en-US" sz="1200" dirty="0">
                <a:solidFill>
                  <a:srgbClr val="FF0000"/>
                </a:solidFill>
              </a:rPr>
              <a:t> Competition</a:t>
            </a:r>
            <a:endParaRPr lang="en-US" sz="1200" dirty="0">
              <a:solidFill>
                <a:srgbClr val="000000"/>
              </a:solidFill>
              <a:latin typeface="Times" pitchFamily="18" charset="0"/>
            </a:endParaRPr>
          </a:p>
          <a:p>
            <a:pPr marL="171450" lvl="0" indent="-171450" eaLnBrk="0" fontAlgn="base" hangingPunct="0">
              <a:spcBef>
                <a:spcPct val="0%"/>
              </a:spcBef>
              <a:spcAft>
                <a:spcPct val="0%"/>
              </a:spcAft>
              <a:buFontTx/>
              <a:buChar char="−"/>
            </a:pPr>
            <a:r>
              <a:rPr lang="en-US" sz="1200" dirty="0">
                <a:solidFill>
                  <a:srgbClr val="FF0000"/>
                </a:solidFill>
              </a:rPr>
              <a:t>Schulich </a:t>
            </a:r>
            <a:r>
              <a:rPr lang="en-US" sz="1200" dirty="0" err="1">
                <a:solidFill>
                  <a:srgbClr val="FF0000"/>
                </a:solidFill>
              </a:rPr>
              <a:t>iBBA</a:t>
            </a:r>
            <a:r>
              <a:rPr lang="en-US" sz="1200" dirty="0">
                <a:solidFill>
                  <a:srgbClr val="FF0000"/>
                </a:solidFill>
              </a:rPr>
              <a:t> team wins National </a:t>
            </a:r>
            <a:r>
              <a:rPr lang="en-US" sz="1200" dirty="0" err="1">
                <a:solidFill>
                  <a:srgbClr val="FF0000"/>
                </a:solidFill>
              </a:rPr>
              <a:t>L’Oréal</a:t>
            </a:r>
            <a:r>
              <a:rPr lang="en-US" sz="1200" dirty="0">
                <a:solidFill>
                  <a:srgbClr val="FF0000"/>
                </a:solidFill>
              </a:rPr>
              <a:t> “</a:t>
            </a:r>
            <a:r>
              <a:rPr lang="en-US" sz="1200" dirty="0" err="1">
                <a:solidFill>
                  <a:srgbClr val="FF0000"/>
                </a:solidFill>
              </a:rPr>
              <a:t>Brandstorm</a:t>
            </a:r>
            <a:r>
              <a:rPr lang="en-US" sz="1200" dirty="0">
                <a:solidFill>
                  <a:srgbClr val="FF0000"/>
                </a:solidFill>
              </a:rPr>
              <a:t>” Marketing Competition</a:t>
            </a:r>
            <a:endParaRPr lang="en-US" sz="1200" dirty="0">
              <a:solidFill>
                <a:srgbClr val="000000"/>
              </a:solidFill>
              <a:latin typeface="Times" pitchFamily="18" charset="0"/>
            </a:endParaRPr>
          </a:p>
          <a:p>
            <a:pPr marL="171450" lvl="0" indent="-171450" eaLnBrk="0" fontAlgn="base" hangingPunct="0">
              <a:spcBef>
                <a:spcPct val="0%"/>
              </a:spcBef>
              <a:spcAft>
                <a:spcPct val="0%"/>
              </a:spcAft>
              <a:buFontTx/>
              <a:buChar char="−"/>
            </a:pPr>
            <a:r>
              <a:rPr lang="en-US" sz="1200" dirty="0">
                <a:solidFill>
                  <a:srgbClr val="000000"/>
                </a:solidFill>
              </a:rPr>
              <a:t>Peking University Partnership established for Dual MBA Degree, Undergraduate and Graduate Exchanges and joint Executive Education programs </a:t>
            </a:r>
            <a:endParaRPr lang="en-US" sz="1200" dirty="0">
              <a:solidFill>
                <a:srgbClr val="000000"/>
              </a:solidFill>
              <a:latin typeface="Times" pitchFamily="18" charset="0"/>
            </a:endParaRPr>
          </a:p>
          <a:p>
            <a:pPr marL="171450" lvl="0" indent="-171450" eaLnBrk="0" fontAlgn="base" hangingPunct="0">
              <a:spcBef>
                <a:spcPct val="0%"/>
              </a:spcBef>
              <a:spcAft>
                <a:spcPct val="0%"/>
              </a:spcAft>
              <a:buFontTx/>
              <a:buChar char="−"/>
            </a:pPr>
            <a:r>
              <a:rPr lang="en-US" sz="1200" dirty="0">
                <a:solidFill>
                  <a:srgbClr val="000000"/>
                </a:solidFill>
              </a:rPr>
              <a:t>Connect 2005 in Shanghai becomes first Schulich Alumni Reunion to be held abroad</a:t>
            </a:r>
            <a:endParaRPr lang="en-US" sz="1200" dirty="0">
              <a:solidFill>
                <a:srgbClr val="000000"/>
              </a:solidFill>
              <a:latin typeface="Times" pitchFamily="18" charset="0"/>
            </a:endParaRPr>
          </a:p>
        </p:txBody>
      </p:sp>
      <p:sp>
        <p:nvSpPr>
          <p:cNvPr id="39" name="TextBox 38"/>
          <p:cNvSpPr txBox="1"/>
          <p:nvPr/>
        </p:nvSpPr>
        <p:spPr>
          <a:xfrm>
            <a:off x="1142010" y="3581400"/>
            <a:ext cx="7270668" cy="2308324"/>
          </a:xfrm>
          <a:prstGeom prst="rect">
            <a:avLst/>
          </a:prstGeom>
          <a:noFill/>
        </p:spPr>
        <p:txBody>
          <a:bodyPr wrap="square" rtlCol="0">
            <a:spAutoFit/>
          </a:bodyPr>
          <a:lstStyle/>
          <a:p>
            <a:pPr marL="171450" lvl="0" indent="-171450" eaLnBrk="0" fontAlgn="base" hangingPunct="0">
              <a:spcBef>
                <a:spcPct val="0%"/>
              </a:spcBef>
              <a:spcAft>
                <a:spcPct val="0%"/>
              </a:spcAft>
              <a:buFontTx/>
              <a:buChar char="−"/>
            </a:pPr>
            <a:r>
              <a:rPr lang="en-US" sz="1200" dirty="0" err="1">
                <a:solidFill>
                  <a:srgbClr val="000080"/>
                </a:solidFill>
              </a:rPr>
              <a:t>Jarislowsky</a:t>
            </a:r>
            <a:r>
              <a:rPr lang="en-US" sz="1200" dirty="0">
                <a:solidFill>
                  <a:srgbClr val="000080"/>
                </a:solidFill>
              </a:rPr>
              <a:t>-</a:t>
            </a:r>
            <a:r>
              <a:rPr lang="en-US" sz="1200" dirty="0" err="1">
                <a:solidFill>
                  <a:srgbClr val="000080"/>
                </a:solidFill>
              </a:rPr>
              <a:t>Dimma</a:t>
            </a:r>
            <a:r>
              <a:rPr lang="en-US" sz="1200" dirty="0">
                <a:solidFill>
                  <a:srgbClr val="000080"/>
                </a:solidFill>
              </a:rPr>
              <a:t>-Mooney Chair in Corporate Governance established</a:t>
            </a:r>
            <a:endParaRPr lang="en-US" sz="1200" dirty="0">
              <a:solidFill>
                <a:srgbClr val="008000"/>
              </a:solidFill>
            </a:endParaRPr>
          </a:p>
          <a:p>
            <a:pPr marL="171450" lvl="0" indent="-171450" eaLnBrk="0" fontAlgn="base" hangingPunct="0">
              <a:spcBef>
                <a:spcPct val="0%"/>
              </a:spcBef>
              <a:spcAft>
                <a:spcPct val="0%"/>
              </a:spcAft>
              <a:buFontTx/>
              <a:buChar char="−"/>
            </a:pPr>
            <a:r>
              <a:rPr lang="en-US" sz="1200" dirty="0">
                <a:solidFill>
                  <a:srgbClr val="008000"/>
                </a:solidFill>
              </a:rPr>
              <a:t>Schulich awarded Ontario Government Research Chair in Global Competition &amp; Public Policy </a:t>
            </a:r>
            <a:endParaRPr lang="en-US" sz="1200" dirty="0">
              <a:solidFill>
                <a:srgbClr val="000000"/>
              </a:solidFill>
              <a:latin typeface="Times" pitchFamily="18" charset="0"/>
            </a:endParaRPr>
          </a:p>
          <a:p>
            <a:pPr marL="171450" indent="-171450" eaLnBrk="0" fontAlgn="base" hangingPunct="0">
              <a:spcBef>
                <a:spcPct val="0%"/>
              </a:spcBef>
              <a:spcAft>
                <a:spcPct val="0%"/>
              </a:spcAft>
              <a:buFontTx/>
              <a:buChar char="−"/>
            </a:pPr>
            <a:r>
              <a:rPr lang="en-US" sz="1200" dirty="0">
                <a:solidFill>
                  <a:srgbClr val="008000"/>
                </a:solidFill>
              </a:rPr>
              <a:t>Schulich awarded Ontario Government Research Chair in Global Competition &amp; Public Policy </a:t>
            </a:r>
            <a:endParaRPr lang="en-US" sz="1200" dirty="0">
              <a:solidFill>
                <a:srgbClr val="000000"/>
              </a:solidFill>
              <a:latin typeface="Times" pitchFamily="18" charset="0"/>
            </a:endParaRPr>
          </a:p>
          <a:p>
            <a:pPr marL="171450" lvl="0" indent="-171450" eaLnBrk="0" fontAlgn="base" hangingPunct="0">
              <a:spcBef>
                <a:spcPct val="0%"/>
              </a:spcBef>
              <a:spcAft>
                <a:spcPct val="0%"/>
              </a:spcAft>
              <a:buFontTx/>
              <a:buChar char="−"/>
            </a:pPr>
            <a:r>
              <a:rPr lang="en-US" sz="1200" dirty="0">
                <a:solidFill>
                  <a:srgbClr val="008000"/>
                </a:solidFill>
              </a:rPr>
              <a:t>Schulich School of Business complex awarded a 2006 Governor General’s Medal in Architecture</a:t>
            </a:r>
            <a:endParaRPr lang="en-US" sz="1200" dirty="0">
              <a:solidFill>
                <a:srgbClr val="000000"/>
              </a:solidFill>
              <a:latin typeface="Times" pitchFamily="18" charset="0"/>
            </a:endParaRPr>
          </a:p>
          <a:p>
            <a:pPr marL="171450" lvl="0" indent="-171450" eaLnBrk="0" fontAlgn="base" hangingPunct="0">
              <a:spcBef>
                <a:spcPct val="0%"/>
              </a:spcBef>
              <a:spcAft>
                <a:spcPct val="0%"/>
              </a:spcAft>
              <a:buFontTx/>
              <a:buChar char="−"/>
            </a:pPr>
            <a:r>
              <a:rPr lang="en-US" sz="1200" dirty="0">
                <a:solidFill>
                  <a:srgbClr val="008000"/>
                </a:solidFill>
              </a:rPr>
              <a:t>Schulich School of Business hosts 33rd Annual Partnership in International Management (PIM) Conference</a:t>
            </a:r>
            <a:endParaRPr lang="en-US" sz="1200" dirty="0">
              <a:solidFill>
                <a:srgbClr val="000000"/>
              </a:solidFill>
              <a:latin typeface="Times" pitchFamily="18" charset="0"/>
            </a:endParaRPr>
          </a:p>
          <a:p>
            <a:pPr marL="171450" lvl="0" indent="-171450" eaLnBrk="0" fontAlgn="base" hangingPunct="0">
              <a:spcBef>
                <a:spcPct val="0%"/>
              </a:spcBef>
              <a:spcAft>
                <a:spcPct val="0%"/>
              </a:spcAft>
              <a:buFontTx/>
              <a:buChar char="−"/>
            </a:pPr>
            <a:r>
              <a:rPr lang="en-US" sz="1200" dirty="0">
                <a:solidFill>
                  <a:srgbClr val="FF0000"/>
                </a:solidFill>
              </a:rPr>
              <a:t>Schulich </a:t>
            </a:r>
            <a:r>
              <a:rPr lang="en-US" sz="1200" dirty="0" err="1">
                <a:solidFill>
                  <a:srgbClr val="FF0000"/>
                </a:solidFill>
              </a:rPr>
              <a:t>iBBA</a:t>
            </a:r>
            <a:r>
              <a:rPr lang="en-US" sz="1200" dirty="0">
                <a:solidFill>
                  <a:srgbClr val="FF0000"/>
                </a:solidFill>
              </a:rPr>
              <a:t> team wins National </a:t>
            </a:r>
            <a:r>
              <a:rPr lang="en-US" sz="1200" dirty="0" err="1">
                <a:solidFill>
                  <a:srgbClr val="FF0000"/>
                </a:solidFill>
              </a:rPr>
              <a:t>L’Oréal</a:t>
            </a:r>
            <a:r>
              <a:rPr lang="en-US" sz="1200" dirty="0">
                <a:solidFill>
                  <a:srgbClr val="FF0000"/>
                </a:solidFill>
              </a:rPr>
              <a:t> “</a:t>
            </a:r>
            <a:r>
              <a:rPr lang="en-US" sz="1200" dirty="0" err="1">
                <a:solidFill>
                  <a:srgbClr val="FF0000"/>
                </a:solidFill>
              </a:rPr>
              <a:t>Brandstorm</a:t>
            </a:r>
            <a:r>
              <a:rPr lang="en-US" sz="1200" dirty="0">
                <a:solidFill>
                  <a:srgbClr val="FF0000"/>
                </a:solidFill>
              </a:rPr>
              <a:t>” Marketing Competition</a:t>
            </a:r>
            <a:endParaRPr lang="en-US" sz="1200" dirty="0">
              <a:solidFill>
                <a:srgbClr val="000000"/>
              </a:solidFill>
              <a:latin typeface="Times" pitchFamily="18" charset="0"/>
            </a:endParaRPr>
          </a:p>
          <a:p>
            <a:pPr marL="171450" lvl="0" indent="-171450" eaLnBrk="0" fontAlgn="base" hangingPunct="0">
              <a:spcBef>
                <a:spcPct val="0%"/>
              </a:spcBef>
              <a:spcAft>
                <a:spcPct val="0%"/>
              </a:spcAft>
              <a:buFontTx/>
              <a:buChar char="−"/>
            </a:pPr>
            <a:r>
              <a:rPr lang="en-US" sz="1200" dirty="0">
                <a:solidFill>
                  <a:srgbClr val="FF0000"/>
                </a:solidFill>
              </a:rPr>
              <a:t>Tim Chen (MBA ‘06/financial engineering specialization) beats competitors from MIT, Berkeley and Dartmouth and wins top prize in the North American “</a:t>
            </a:r>
            <a:r>
              <a:rPr lang="en-US" sz="1200" dirty="0" err="1">
                <a:solidFill>
                  <a:srgbClr val="FF0000"/>
                </a:solidFill>
              </a:rPr>
              <a:t>DegreeTrade</a:t>
            </a:r>
            <a:r>
              <a:rPr lang="en-US" sz="1200" dirty="0">
                <a:solidFill>
                  <a:srgbClr val="FF0000"/>
                </a:solidFill>
              </a:rPr>
              <a:t>” online derivatives trading competition </a:t>
            </a:r>
            <a:endParaRPr lang="en-US" sz="1200" dirty="0">
              <a:solidFill>
                <a:srgbClr val="000000"/>
              </a:solidFill>
              <a:latin typeface="Times" pitchFamily="18" charset="0"/>
            </a:endParaRPr>
          </a:p>
          <a:p>
            <a:pPr marL="171450" lvl="0" indent="-171450" eaLnBrk="0" fontAlgn="base" hangingPunct="0">
              <a:spcBef>
                <a:spcPct val="0%"/>
              </a:spcBef>
              <a:spcAft>
                <a:spcPct val="0%"/>
              </a:spcAft>
              <a:buFontTx/>
              <a:buChar char="−"/>
            </a:pPr>
            <a:r>
              <a:rPr lang="en-US" sz="1200" dirty="0">
                <a:solidFill>
                  <a:srgbClr val="000000"/>
                </a:solidFill>
              </a:rPr>
              <a:t>Schulich 40th Anniversary celebrations launched </a:t>
            </a:r>
            <a:endParaRPr lang="en-US" sz="1200" dirty="0">
              <a:solidFill>
                <a:srgbClr val="000000"/>
              </a:solidFill>
              <a:latin typeface="Times" pitchFamily="18" charset="0"/>
            </a:endParaRPr>
          </a:p>
          <a:p>
            <a:pPr marL="171450" lvl="0" indent="-171450" eaLnBrk="0" fontAlgn="base" hangingPunct="0">
              <a:spcBef>
                <a:spcPct val="0%"/>
              </a:spcBef>
              <a:spcAft>
                <a:spcPct val="0%"/>
              </a:spcAft>
              <a:buFontTx/>
              <a:buChar char="−"/>
            </a:pPr>
            <a:r>
              <a:rPr lang="en-US" sz="1200" dirty="0">
                <a:solidFill>
                  <a:srgbClr val="000000"/>
                </a:solidFill>
              </a:rPr>
              <a:t>Schulich International Satellite Centre opened in Shanghai, China</a:t>
            </a:r>
            <a:endParaRPr lang="en-US" sz="1200" dirty="0">
              <a:solidFill>
                <a:srgbClr val="000000"/>
              </a:solidFill>
              <a:latin typeface="Times" pitchFamily="18" charset="0"/>
            </a:endParaRPr>
          </a:p>
        </p:txBody>
      </p:sp>
      <p:sp>
        <p:nvSpPr>
          <p:cNvPr id="41" name="Slide Number Placeholder 6"/>
          <p:cNvSpPr txBox="1">
            <a:spLocks/>
          </p:cNvSpPr>
          <p:nvPr/>
        </p:nvSpPr>
        <p:spPr bwMode="auto">
          <a:xfrm>
            <a:off x="6886575" y="60960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bg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4047C44-FD25-4A14-B21D-F3EAB8BC95D3}" type="slidenum">
              <a:rPr lang="en-US" sz="1200" smtClean="0">
                <a:solidFill>
                  <a:srgbClr val="808080"/>
                </a:solidFill>
                <a:latin typeface="Calibri" pitchFamily="34" charset="0"/>
                <a:cs typeface="Calibri" pitchFamily="34" charset="0"/>
              </a:rPr>
              <a:pPr>
                <a:defRPr/>
              </a:pPr>
              <a:t>5</a:t>
            </a:fld>
            <a:endParaRPr lang="en-US" sz="1200" dirty="0">
              <a:solidFill>
                <a:srgbClr val="808080"/>
              </a:solidFill>
              <a:latin typeface="Calibri" pitchFamily="34" charset="0"/>
              <a:cs typeface="Calibri" pitchFamily="34" charset="0"/>
            </a:endParaRPr>
          </a:p>
        </p:txBody>
      </p:sp>
      <p:grpSp>
        <p:nvGrpSpPr>
          <p:cNvPr id="42" name="Group 41"/>
          <p:cNvGrpSpPr/>
          <p:nvPr/>
        </p:nvGrpSpPr>
        <p:grpSpPr>
          <a:xfrm>
            <a:off x="228600" y="6241165"/>
            <a:ext cx="8686800" cy="400110"/>
            <a:chOff x="228600" y="6248400"/>
            <a:chExt cx="8686800" cy="400110"/>
          </a:xfrm>
        </p:grpSpPr>
        <p:sp>
          <p:nvSpPr>
            <p:cNvPr id="43" name="TextBox 42"/>
            <p:cNvSpPr txBox="1"/>
            <p:nvPr/>
          </p:nvSpPr>
          <p:spPr>
            <a:xfrm>
              <a:off x="228600" y="6248400"/>
              <a:ext cx="8686800" cy="400110"/>
            </a:xfrm>
            <a:prstGeom prst="rect">
              <a:avLst/>
            </a:prstGeom>
            <a:noFill/>
          </p:spPr>
          <p:txBody>
            <a:bodyPr wrap="square" rtlCol="0">
              <a:spAutoFit/>
            </a:bodyPr>
            <a:lstStyle/>
            <a:p>
              <a:pPr>
                <a:lnSpc>
                  <a:spcPts val="1200"/>
                </a:lnSpc>
              </a:pPr>
              <a:r>
                <a:rPr lang="en-US" sz="900" b="1" dirty="0">
                  <a:solidFill>
                    <a:prstClr val="black"/>
                  </a:solidFill>
                  <a:latin typeface="Arial" pitchFamily="34" charset="0"/>
                  <a:cs typeface="Arial" pitchFamily="34" charset="0"/>
                </a:rPr>
                <a:t>LEGEND</a:t>
              </a:r>
            </a:p>
            <a:p>
              <a:pPr>
                <a:lnSpc>
                  <a:spcPts val="1200"/>
                </a:lnSpc>
              </a:pPr>
              <a:r>
                <a:rPr lang="en-US" sz="900" b="1" dirty="0">
                  <a:solidFill>
                    <a:srgbClr val="132AD3"/>
                  </a:solidFill>
                  <a:latin typeface="Arial" pitchFamily="34" charset="0"/>
                  <a:cs typeface="Arial" pitchFamily="34" charset="0"/>
                </a:rPr>
                <a:t>Chairs/Professorships</a:t>
              </a:r>
              <a:r>
                <a:rPr lang="en-US" sz="900" b="1" dirty="0">
                  <a:solidFill>
                    <a:prstClr val="black"/>
                  </a:solidFill>
                  <a:latin typeface="Arial" pitchFamily="34" charset="0"/>
                  <a:cs typeface="Arial" pitchFamily="34" charset="0"/>
                </a:rPr>
                <a:t>	</a:t>
              </a:r>
              <a:r>
                <a:rPr lang="en-US" sz="900" b="1" dirty="0">
                  <a:solidFill>
                    <a:srgbClr val="00B050"/>
                  </a:solidFill>
                  <a:latin typeface="Arial" pitchFamily="34" charset="0"/>
                  <a:cs typeface="Arial" pitchFamily="34" charset="0"/>
                </a:rPr>
                <a:t>Faculty Achievement</a:t>
              </a:r>
              <a:r>
                <a:rPr lang="en-US" sz="900" b="1" dirty="0">
                  <a:solidFill>
                    <a:prstClr val="black"/>
                  </a:solidFill>
                  <a:latin typeface="Arial" pitchFamily="34" charset="0"/>
                  <a:cs typeface="Arial" pitchFamily="34" charset="0"/>
                </a:rPr>
                <a:t>	</a:t>
              </a:r>
              <a:r>
                <a:rPr lang="en-US" sz="900" b="1" dirty="0">
                  <a:solidFill>
                    <a:srgbClr val="FF0000"/>
                  </a:solidFill>
                  <a:latin typeface="Arial" pitchFamily="34" charset="0"/>
                  <a:cs typeface="Arial" pitchFamily="34" charset="0"/>
                </a:rPr>
                <a:t>Student Achievement</a:t>
              </a:r>
              <a:r>
                <a:rPr lang="en-US" sz="900" b="1" dirty="0">
                  <a:solidFill>
                    <a:prstClr val="black"/>
                  </a:solidFill>
                  <a:latin typeface="Arial" pitchFamily="34" charset="0"/>
                  <a:cs typeface="Arial" pitchFamily="34" charset="0"/>
                </a:rPr>
                <a:t>	</a:t>
              </a:r>
              <a:r>
                <a:rPr lang="en-US" sz="900" b="1" dirty="0">
                  <a:solidFill>
                    <a:srgbClr val="F79646">
                      <a:lumMod val="75%"/>
                    </a:srgbClr>
                  </a:solidFill>
                  <a:latin typeface="Arial" pitchFamily="34" charset="0"/>
                  <a:cs typeface="Arial" pitchFamily="34" charset="0"/>
                </a:rPr>
                <a:t>Alumni Achievement </a:t>
              </a:r>
              <a:r>
                <a:rPr lang="en-US" sz="900" b="1" dirty="0">
                  <a:solidFill>
                    <a:prstClr val="black"/>
                  </a:solidFill>
                  <a:latin typeface="Arial" pitchFamily="34" charset="0"/>
                  <a:cs typeface="Arial" pitchFamily="34" charset="0"/>
                </a:rPr>
                <a:t>	Initiatives</a:t>
              </a:r>
            </a:p>
          </p:txBody>
        </p:sp>
        <p:sp>
          <p:nvSpPr>
            <p:cNvPr id="44" name="Rectangle 43"/>
            <p:cNvSpPr/>
            <p:nvPr/>
          </p:nvSpPr>
          <p:spPr>
            <a:xfrm>
              <a:off x="1619450" y="6469075"/>
              <a:ext cx="115491" cy="100028"/>
            </a:xfrm>
            <a:prstGeom prst="rect">
              <a:avLst/>
            </a:prstGeom>
            <a:solidFill>
              <a:srgbClr val="132AD3"/>
            </a:solidFill>
            <a:ln>
              <a:solidFill>
                <a:srgbClr val="132AD3"/>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5" name="Rectangle 44"/>
            <p:cNvSpPr/>
            <p:nvPr/>
          </p:nvSpPr>
          <p:spPr>
            <a:xfrm>
              <a:off x="3362425" y="6469075"/>
              <a:ext cx="115491" cy="100028"/>
            </a:xfrm>
            <a:prstGeom prst="rect">
              <a:avLst/>
            </a:prstGeom>
            <a:solidFill>
              <a:srgbClr val="00B050"/>
            </a:solidFill>
            <a:ln>
              <a:solidFill>
                <a:srgbClr val="00B05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Rectangle 45"/>
            <p:cNvSpPr/>
            <p:nvPr/>
          </p:nvSpPr>
          <p:spPr>
            <a:xfrm>
              <a:off x="5227748" y="6469075"/>
              <a:ext cx="115491" cy="100028"/>
            </a:xfrm>
            <a:prstGeom prst="rect">
              <a:avLst/>
            </a:prstGeom>
            <a:solidFill>
              <a:srgbClr val="FF0000"/>
            </a:solidFill>
            <a:ln>
              <a:solidFill>
                <a:srgbClr val="FF000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Rectangle 46"/>
            <p:cNvSpPr/>
            <p:nvPr/>
          </p:nvSpPr>
          <p:spPr>
            <a:xfrm>
              <a:off x="7020025" y="6469075"/>
              <a:ext cx="115491" cy="100028"/>
            </a:xfrm>
            <a:prstGeom prst="rect">
              <a:avLst/>
            </a:prstGeom>
            <a:solidFill>
              <a:srgbClr val="F09C06"/>
            </a:solidFill>
            <a:ln>
              <a:solidFill>
                <a:srgbClr val="F09C06"/>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8" name="Rectangle 47"/>
            <p:cNvSpPr/>
            <p:nvPr/>
          </p:nvSpPr>
          <p:spPr>
            <a:xfrm>
              <a:off x="8222365" y="6469075"/>
              <a:ext cx="115491" cy="100028"/>
            </a:xfrm>
            <a:prstGeom prst="rect">
              <a:avLst/>
            </a:prstGeom>
            <a:solidFill>
              <a:schemeClr val="tx1"/>
            </a:solidFill>
            <a:ln>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2546678791"/>
      </p:ext>
    </p:extLst>
  </p:cSld>
  <p:clrMapOvr>
    <a:masterClrMapping/>
  </p:clrMapOvr>
  <p:transition/>
</p:sld>
</file>

<file path=ppt/slides/slide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1" name="Rectangle 3"/>
          <p:cNvSpPr>
            <a:spLocks noChangeArrowheads="1"/>
          </p:cNvSpPr>
          <p:nvPr/>
        </p:nvSpPr>
        <p:spPr bwMode="auto">
          <a:xfrm>
            <a:off x="20638" y="38100"/>
            <a:ext cx="7218362" cy="11906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fontAlgn="base">
              <a:spcBef>
                <a:spcPct val="0%"/>
              </a:spcBef>
              <a:spcAft>
                <a:spcPct val="0%"/>
              </a:spcAft>
            </a:pPr>
            <a:r>
              <a:rPr lang="en-US" sz="3200" b="1" dirty="0">
                <a:solidFill>
                  <a:srgbClr val="996633"/>
                </a:solidFill>
                <a:latin typeface="Arial Bold" charset="0"/>
              </a:rPr>
              <a:t>STRATEGIC RESPONSES</a:t>
            </a:r>
            <a:endParaRPr lang="en-US" sz="3200" dirty="0">
              <a:solidFill>
                <a:srgbClr val="000000"/>
              </a:solidFill>
              <a:latin typeface="Times" pitchFamily="18" charset="0"/>
            </a:endParaRPr>
          </a:p>
          <a:p>
            <a:pPr fontAlgn="base">
              <a:spcBef>
                <a:spcPct val="0%"/>
              </a:spcBef>
              <a:spcAft>
                <a:spcPct val="0%"/>
              </a:spcAft>
            </a:pPr>
            <a:endParaRPr lang="en-US" sz="2000" dirty="0">
              <a:solidFill>
                <a:srgbClr val="996633"/>
              </a:solidFill>
              <a:latin typeface="Arial Bold" charset="0"/>
            </a:endParaRPr>
          </a:p>
          <a:p>
            <a:pPr fontAlgn="base">
              <a:spcBef>
                <a:spcPct val="0%"/>
              </a:spcBef>
              <a:spcAft>
                <a:spcPct val="0%"/>
              </a:spcAft>
            </a:pPr>
            <a:r>
              <a:rPr lang="en-US" sz="2000" dirty="0">
                <a:solidFill>
                  <a:srgbClr val="996633"/>
                </a:solidFill>
                <a:latin typeface="Arial Bold" charset="0"/>
              </a:rPr>
              <a:t>Innovations &amp; Recognition</a:t>
            </a:r>
          </a:p>
        </p:txBody>
      </p:sp>
      <p:sp>
        <p:nvSpPr>
          <p:cNvPr id="10" name="Rectangle 9"/>
          <p:cNvSpPr>
            <a:spLocks noChangeArrowheads="1"/>
          </p:cNvSpPr>
          <p:nvPr/>
        </p:nvSpPr>
        <p:spPr bwMode="auto">
          <a:xfrm>
            <a:off x="674064" y="1611898"/>
            <a:ext cx="3141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r>
              <a:rPr lang="en-US" sz="1100" dirty="0">
                <a:solidFill>
                  <a:srgbClr val="000000"/>
                </a:solidFill>
              </a:rPr>
              <a:t>2007</a:t>
            </a:r>
            <a:endParaRPr lang="en-US" sz="2000" dirty="0">
              <a:solidFill>
                <a:srgbClr val="000000"/>
              </a:solidFill>
              <a:latin typeface="Times" pitchFamily="18" charset="0"/>
            </a:endParaRPr>
          </a:p>
        </p:txBody>
      </p:sp>
      <p:sp>
        <p:nvSpPr>
          <p:cNvPr id="12" name="Text Box 7"/>
          <p:cNvSpPr txBox="1">
            <a:spLocks noChangeArrowheads="1"/>
          </p:cNvSpPr>
          <p:nvPr/>
        </p:nvSpPr>
        <p:spPr bwMode="auto">
          <a:xfrm>
            <a:off x="1144979" y="1588148"/>
            <a:ext cx="67056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marL="171450" indent="-171450" eaLnBrk="0" fontAlgn="base" hangingPunct="0">
              <a:spcBef>
                <a:spcPct val="0%"/>
              </a:spcBef>
              <a:spcAft>
                <a:spcPct val="0%"/>
              </a:spcAft>
              <a:buFont typeface="Arial" pitchFamily="34" charset="0"/>
              <a:buChar char="−"/>
            </a:pPr>
            <a:r>
              <a:rPr lang="en-US" sz="1100" dirty="0">
                <a:solidFill>
                  <a:srgbClr val="009900"/>
                </a:solidFill>
                <a:latin typeface="Arial" charset="0"/>
              </a:rPr>
              <a:t>Associate Professor of Finance, Moshe </a:t>
            </a:r>
            <a:r>
              <a:rPr lang="en-US" sz="1100" dirty="0" err="1">
                <a:solidFill>
                  <a:srgbClr val="009900"/>
                </a:solidFill>
                <a:latin typeface="Arial" charset="0"/>
              </a:rPr>
              <a:t>Milevsky</a:t>
            </a:r>
            <a:r>
              <a:rPr lang="en-US" sz="1100" dirty="0">
                <a:solidFill>
                  <a:srgbClr val="009900"/>
                </a:solidFill>
                <a:latin typeface="Arial" charset="0"/>
              </a:rPr>
              <a:t>, shares the CFA Institute's prestigious 2006 Graham and Dodd Scroll Award of Excellence with co-author for groundbreaking research paper </a:t>
            </a:r>
          </a:p>
          <a:p>
            <a:pPr marL="171450" indent="-171450" eaLnBrk="0" fontAlgn="base" hangingPunct="0">
              <a:spcBef>
                <a:spcPct val="0%"/>
              </a:spcBef>
              <a:spcAft>
                <a:spcPct val="0%"/>
              </a:spcAft>
              <a:buFont typeface="Arial" pitchFamily="34" charset="0"/>
              <a:buChar char="−"/>
            </a:pPr>
            <a:r>
              <a:rPr lang="en-US" sz="1100" dirty="0">
                <a:solidFill>
                  <a:srgbClr val="009900"/>
                </a:solidFill>
                <a:latin typeface="Arial" charset="0"/>
              </a:rPr>
              <a:t>Founding Dean James </a:t>
            </a:r>
            <a:r>
              <a:rPr lang="en-US" sz="1100" dirty="0" err="1">
                <a:solidFill>
                  <a:srgbClr val="009900"/>
                </a:solidFill>
                <a:latin typeface="Arial" charset="0"/>
              </a:rPr>
              <a:t>Gillies</a:t>
            </a:r>
            <a:r>
              <a:rPr lang="en-US" sz="1100" dirty="0">
                <a:solidFill>
                  <a:srgbClr val="009900"/>
                </a:solidFill>
                <a:latin typeface="Arial" charset="0"/>
              </a:rPr>
              <a:t> received a 2007 Institute of Corporate Directors (ICD) Fellowship Award for bringing sound corporate governance to Canadian boardrooms</a:t>
            </a:r>
          </a:p>
          <a:p>
            <a:pPr marL="171450" indent="-171450" eaLnBrk="0" fontAlgn="base" hangingPunct="0">
              <a:spcBef>
                <a:spcPct val="0%"/>
              </a:spcBef>
              <a:spcAft>
                <a:spcPct val="0%"/>
              </a:spcAft>
              <a:buFont typeface="Arial" pitchFamily="34" charset="0"/>
              <a:buChar char="−"/>
            </a:pPr>
            <a:r>
              <a:rPr lang="en-US" sz="1100" dirty="0">
                <a:solidFill>
                  <a:srgbClr val="009900"/>
                </a:solidFill>
                <a:latin typeface="Arial" charset="0"/>
              </a:rPr>
              <a:t>Associate Professor of Economics Irene </a:t>
            </a:r>
            <a:r>
              <a:rPr lang="en-US" sz="1100" dirty="0" err="1">
                <a:solidFill>
                  <a:srgbClr val="009900"/>
                </a:solidFill>
                <a:latin typeface="Arial" charset="0"/>
              </a:rPr>
              <a:t>Henriques</a:t>
            </a:r>
            <a:r>
              <a:rPr lang="en-US" sz="1100" dirty="0">
                <a:solidFill>
                  <a:srgbClr val="009900"/>
                </a:solidFill>
                <a:latin typeface="Arial" charset="0"/>
              </a:rPr>
              <a:t> is elected as Chair of the Joint Public Advisory Committee of the Commission for Environmental Cooperation of North America, a unique trilateral advisory group appointed by the Canadian Minister of the Environment</a:t>
            </a:r>
          </a:p>
          <a:p>
            <a:pPr marL="171450" indent="-171450" eaLnBrk="0" fontAlgn="base" hangingPunct="0">
              <a:spcBef>
                <a:spcPct val="0%"/>
              </a:spcBef>
              <a:spcAft>
                <a:spcPct val="0%"/>
              </a:spcAft>
              <a:buFont typeface="Arial" pitchFamily="34" charset="0"/>
              <a:buChar char="−"/>
            </a:pPr>
            <a:r>
              <a:rPr lang="en-US" sz="1100" dirty="0">
                <a:solidFill>
                  <a:srgbClr val="009900"/>
                </a:solidFill>
                <a:latin typeface="Arial" charset="0"/>
              </a:rPr>
              <a:t>Professor of Organizational Behaviour/Industrial Relations and Henry J. Knowles Chair in Organizational Strategy Christine Oliver one of four researchers singled out by the Academy of Management Review (AMR) from among all contributors to the AOM Review as having published an article between 1985 and 1995 that best represented “innovative, frame-breaking qualities”</a:t>
            </a:r>
          </a:p>
          <a:p>
            <a:pPr marL="171450" indent="-171450" eaLnBrk="0" fontAlgn="base" hangingPunct="0">
              <a:spcBef>
                <a:spcPct val="0%"/>
              </a:spcBef>
              <a:spcAft>
                <a:spcPct val="0%"/>
              </a:spcAft>
              <a:buFont typeface="Arial" pitchFamily="34" charset="0"/>
              <a:buChar char="−"/>
            </a:pPr>
            <a:r>
              <a:rPr lang="en-US" sz="1100" dirty="0">
                <a:latin typeface="Arial" charset="0"/>
              </a:rPr>
              <a:t>Schulich hosts major international Colloquy “minefields: goldmines – What Does the Future Hold?”</a:t>
            </a:r>
          </a:p>
          <a:p>
            <a:pPr marL="171450" indent="-171450" eaLnBrk="0" fontAlgn="base" hangingPunct="0">
              <a:spcBef>
                <a:spcPct val="0%"/>
              </a:spcBef>
              <a:spcAft>
                <a:spcPct val="0%"/>
              </a:spcAft>
              <a:buFont typeface="Arial" pitchFamily="34" charset="0"/>
              <a:buChar char="−"/>
            </a:pPr>
            <a:r>
              <a:rPr lang="en-US" sz="1100" dirty="0">
                <a:latin typeface="Arial" charset="0"/>
              </a:rPr>
              <a:t>Schulich partners with Peking University's </a:t>
            </a:r>
            <a:r>
              <a:rPr lang="en-US" sz="1100" dirty="0" err="1">
                <a:latin typeface="Arial" charset="0"/>
              </a:rPr>
              <a:t>Guanghua</a:t>
            </a:r>
            <a:r>
              <a:rPr lang="en-US" sz="1100" dirty="0">
                <a:latin typeface="Arial" charset="0"/>
              </a:rPr>
              <a:t> School of Management to create Dual MBA Degree Program</a:t>
            </a:r>
          </a:p>
          <a:p>
            <a:pPr marL="171450" indent="-171450" eaLnBrk="0" fontAlgn="base" hangingPunct="0">
              <a:spcBef>
                <a:spcPct val="0%"/>
              </a:spcBef>
              <a:spcAft>
                <a:spcPct val="0%"/>
              </a:spcAft>
              <a:buFont typeface="Arial" pitchFamily="34" charset="0"/>
              <a:buChar char="−"/>
            </a:pPr>
            <a:r>
              <a:rPr lang="en-US" sz="1100" dirty="0">
                <a:solidFill>
                  <a:srgbClr val="FF0000"/>
                </a:solidFill>
                <a:latin typeface="Arial" charset="0"/>
              </a:rPr>
              <a:t>Schulich MBA students win nationwide MBA Games Competition</a:t>
            </a:r>
          </a:p>
          <a:p>
            <a:pPr marL="171450" indent="-171450" eaLnBrk="0" fontAlgn="base" hangingPunct="0">
              <a:spcBef>
                <a:spcPct val="0%"/>
              </a:spcBef>
              <a:spcAft>
                <a:spcPct val="0%"/>
              </a:spcAft>
              <a:buFont typeface="Arial" pitchFamily="34" charset="0"/>
              <a:buChar char="−"/>
            </a:pPr>
            <a:r>
              <a:rPr lang="en-US" sz="1100" dirty="0">
                <a:solidFill>
                  <a:srgbClr val="FF0000"/>
                </a:solidFill>
                <a:latin typeface="Arial" charset="0"/>
              </a:rPr>
              <a:t>Schulich MBA team places wins “Best in Class” Invitational Case Competition hosted by Financial Executives International (FEI) Canada</a:t>
            </a:r>
          </a:p>
          <a:p>
            <a:pPr marL="171450" indent="-171450" eaLnBrk="0" fontAlgn="base" hangingPunct="0">
              <a:spcBef>
                <a:spcPct val="0%"/>
              </a:spcBef>
              <a:spcAft>
                <a:spcPct val="0%"/>
              </a:spcAft>
              <a:buFont typeface="Arial" pitchFamily="34" charset="0"/>
              <a:buChar char="−"/>
            </a:pPr>
            <a:r>
              <a:rPr lang="en-US" sz="1100" dirty="0">
                <a:solidFill>
                  <a:srgbClr val="FF0000"/>
                </a:solidFill>
                <a:latin typeface="Arial" charset="0"/>
              </a:rPr>
              <a:t>Schulich IMBA team wins North American sustainability Project Pyramid Case Competition </a:t>
            </a:r>
          </a:p>
          <a:p>
            <a:pPr marL="171450" indent="-171450" eaLnBrk="0" fontAlgn="base" hangingPunct="0">
              <a:spcBef>
                <a:spcPct val="0%"/>
              </a:spcBef>
              <a:spcAft>
                <a:spcPct val="0%"/>
              </a:spcAft>
              <a:buFont typeface="Arial" pitchFamily="34" charset="0"/>
              <a:buChar char="−"/>
            </a:pPr>
            <a:r>
              <a:rPr lang="en-US" sz="1100" dirty="0">
                <a:solidFill>
                  <a:srgbClr val="FF0000"/>
                </a:solidFill>
                <a:latin typeface="Arial" charset="0"/>
              </a:rPr>
              <a:t>Schulich BBA team wins DECA Ontario Case Competition in Accounting</a:t>
            </a:r>
          </a:p>
          <a:p>
            <a:pPr marL="171450" indent="-171450" eaLnBrk="0" fontAlgn="base" hangingPunct="0">
              <a:spcBef>
                <a:spcPct val="0%"/>
              </a:spcBef>
              <a:spcAft>
                <a:spcPct val="0%"/>
              </a:spcAft>
              <a:buFont typeface="Arial" pitchFamily="34" charset="0"/>
              <a:buChar char="−"/>
            </a:pPr>
            <a:r>
              <a:rPr lang="en-US" sz="1100" dirty="0">
                <a:solidFill>
                  <a:srgbClr val="FF0000"/>
                </a:solidFill>
                <a:latin typeface="Arial" charset="0"/>
              </a:rPr>
              <a:t>Schulich BBA wins 2007 Canadian Marketing Association Case Competition</a:t>
            </a:r>
          </a:p>
        </p:txBody>
      </p:sp>
      <p:sp>
        <p:nvSpPr>
          <p:cNvPr id="13" name="Slide Number Placeholder 6"/>
          <p:cNvSpPr txBox="1">
            <a:spLocks/>
          </p:cNvSpPr>
          <p:nvPr/>
        </p:nvSpPr>
        <p:spPr bwMode="auto">
          <a:xfrm>
            <a:off x="6886575" y="60960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bg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4047C44-FD25-4A14-B21D-F3EAB8BC95D3}" type="slidenum">
              <a:rPr lang="en-US" sz="1200" smtClean="0">
                <a:solidFill>
                  <a:srgbClr val="808080"/>
                </a:solidFill>
                <a:latin typeface="Calibri" pitchFamily="34" charset="0"/>
                <a:cs typeface="Calibri" pitchFamily="34" charset="0"/>
              </a:rPr>
              <a:pPr>
                <a:defRPr/>
              </a:pPr>
              <a:t>6</a:t>
            </a:fld>
            <a:endParaRPr lang="en-US" sz="1200" dirty="0">
              <a:solidFill>
                <a:srgbClr val="808080"/>
              </a:solidFill>
              <a:latin typeface="Calibri" pitchFamily="34" charset="0"/>
              <a:cs typeface="Calibri" pitchFamily="34" charset="0"/>
            </a:endParaRPr>
          </a:p>
        </p:txBody>
      </p:sp>
      <p:grpSp>
        <p:nvGrpSpPr>
          <p:cNvPr id="14" name="Group 13"/>
          <p:cNvGrpSpPr/>
          <p:nvPr/>
        </p:nvGrpSpPr>
        <p:grpSpPr>
          <a:xfrm>
            <a:off x="228600" y="6241165"/>
            <a:ext cx="8686800" cy="400110"/>
            <a:chOff x="228600" y="6248400"/>
            <a:chExt cx="8686800" cy="400110"/>
          </a:xfrm>
        </p:grpSpPr>
        <p:sp>
          <p:nvSpPr>
            <p:cNvPr id="15" name="TextBox 14"/>
            <p:cNvSpPr txBox="1"/>
            <p:nvPr/>
          </p:nvSpPr>
          <p:spPr>
            <a:xfrm>
              <a:off x="228600" y="6248400"/>
              <a:ext cx="8686800" cy="400110"/>
            </a:xfrm>
            <a:prstGeom prst="rect">
              <a:avLst/>
            </a:prstGeom>
            <a:noFill/>
          </p:spPr>
          <p:txBody>
            <a:bodyPr wrap="square" rtlCol="0">
              <a:spAutoFit/>
            </a:bodyPr>
            <a:lstStyle/>
            <a:p>
              <a:pPr>
                <a:lnSpc>
                  <a:spcPts val="1200"/>
                </a:lnSpc>
              </a:pPr>
              <a:r>
                <a:rPr lang="en-US" sz="900" b="1" dirty="0">
                  <a:solidFill>
                    <a:prstClr val="black"/>
                  </a:solidFill>
                  <a:latin typeface="Arial" pitchFamily="34" charset="0"/>
                  <a:cs typeface="Arial" pitchFamily="34" charset="0"/>
                </a:rPr>
                <a:t>LEGEND</a:t>
              </a:r>
            </a:p>
            <a:p>
              <a:pPr>
                <a:lnSpc>
                  <a:spcPts val="1200"/>
                </a:lnSpc>
              </a:pPr>
              <a:r>
                <a:rPr lang="en-US" sz="900" b="1" dirty="0">
                  <a:solidFill>
                    <a:srgbClr val="132AD3"/>
                  </a:solidFill>
                  <a:latin typeface="Arial" pitchFamily="34" charset="0"/>
                  <a:cs typeface="Arial" pitchFamily="34" charset="0"/>
                </a:rPr>
                <a:t>Chairs/Professorships</a:t>
              </a:r>
              <a:r>
                <a:rPr lang="en-US" sz="900" b="1" dirty="0">
                  <a:solidFill>
                    <a:prstClr val="black"/>
                  </a:solidFill>
                  <a:latin typeface="Arial" pitchFamily="34" charset="0"/>
                  <a:cs typeface="Arial" pitchFamily="34" charset="0"/>
                </a:rPr>
                <a:t>	</a:t>
              </a:r>
              <a:r>
                <a:rPr lang="en-US" sz="900" b="1" dirty="0">
                  <a:solidFill>
                    <a:srgbClr val="00B050"/>
                  </a:solidFill>
                  <a:latin typeface="Arial" pitchFamily="34" charset="0"/>
                  <a:cs typeface="Arial" pitchFamily="34" charset="0"/>
                </a:rPr>
                <a:t>Faculty Achievement</a:t>
              </a:r>
              <a:r>
                <a:rPr lang="en-US" sz="900" b="1" dirty="0">
                  <a:solidFill>
                    <a:prstClr val="black"/>
                  </a:solidFill>
                  <a:latin typeface="Arial" pitchFamily="34" charset="0"/>
                  <a:cs typeface="Arial" pitchFamily="34" charset="0"/>
                </a:rPr>
                <a:t>	</a:t>
              </a:r>
              <a:r>
                <a:rPr lang="en-US" sz="900" b="1" dirty="0">
                  <a:solidFill>
                    <a:srgbClr val="FF0000"/>
                  </a:solidFill>
                  <a:latin typeface="Arial" pitchFamily="34" charset="0"/>
                  <a:cs typeface="Arial" pitchFamily="34" charset="0"/>
                </a:rPr>
                <a:t>Student Achievement</a:t>
              </a:r>
              <a:r>
                <a:rPr lang="en-US" sz="900" b="1" dirty="0">
                  <a:solidFill>
                    <a:prstClr val="black"/>
                  </a:solidFill>
                  <a:latin typeface="Arial" pitchFamily="34" charset="0"/>
                  <a:cs typeface="Arial" pitchFamily="34" charset="0"/>
                </a:rPr>
                <a:t>	</a:t>
              </a:r>
              <a:r>
                <a:rPr lang="en-US" sz="900" b="1" dirty="0">
                  <a:solidFill>
                    <a:srgbClr val="F79646">
                      <a:lumMod val="75%"/>
                    </a:srgbClr>
                  </a:solidFill>
                  <a:latin typeface="Arial" pitchFamily="34" charset="0"/>
                  <a:cs typeface="Arial" pitchFamily="34" charset="0"/>
                </a:rPr>
                <a:t>Alumni Achievement </a:t>
              </a:r>
              <a:r>
                <a:rPr lang="en-US" sz="900" b="1" dirty="0">
                  <a:solidFill>
                    <a:prstClr val="black"/>
                  </a:solidFill>
                  <a:latin typeface="Arial" pitchFamily="34" charset="0"/>
                  <a:cs typeface="Arial" pitchFamily="34" charset="0"/>
                </a:rPr>
                <a:t>	Initiatives</a:t>
              </a:r>
            </a:p>
          </p:txBody>
        </p:sp>
        <p:sp>
          <p:nvSpPr>
            <p:cNvPr id="16" name="Rectangle 15"/>
            <p:cNvSpPr/>
            <p:nvPr/>
          </p:nvSpPr>
          <p:spPr>
            <a:xfrm>
              <a:off x="1619450" y="6469075"/>
              <a:ext cx="115491" cy="100028"/>
            </a:xfrm>
            <a:prstGeom prst="rect">
              <a:avLst/>
            </a:prstGeom>
            <a:solidFill>
              <a:srgbClr val="132AD3"/>
            </a:solidFill>
            <a:ln>
              <a:solidFill>
                <a:srgbClr val="132AD3"/>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ectangle 16"/>
            <p:cNvSpPr/>
            <p:nvPr/>
          </p:nvSpPr>
          <p:spPr>
            <a:xfrm>
              <a:off x="3362425" y="6469075"/>
              <a:ext cx="115491" cy="100028"/>
            </a:xfrm>
            <a:prstGeom prst="rect">
              <a:avLst/>
            </a:prstGeom>
            <a:solidFill>
              <a:srgbClr val="00B050"/>
            </a:solidFill>
            <a:ln>
              <a:solidFill>
                <a:srgbClr val="00B05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a:off x="5227748" y="6469075"/>
              <a:ext cx="115491" cy="100028"/>
            </a:xfrm>
            <a:prstGeom prst="rect">
              <a:avLst/>
            </a:prstGeom>
            <a:solidFill>
              <a:srgbClr val="FF0000"/>
            </a:solidFill>
            <a:ln>
              <a:solidFill>
                <a:srgbClr val="FF000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ectangle 18"/>
            <p:cNvSpPr/>
            <p:nvPr/>
          </p:nvSpPr>
          <p:spPr>
            <a:xfrm>
              <a:off x="7020025" y="6469075"/>
              <a:ext cx="115491" cy="100028"/>
            </a:xfrm>
            <a:prstGeom prst="rect">
              <a:avLst/>
            </a:prstGeom>
            <a:solidFill>
              <a:srgbClr val="F09C06"/>
            </a:solidFill>
            <a:ln>
              <a:solidFill>
                <a:srgbClr val="F09C06"/>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ectangle 19"/>
            <p:cNvSpPr/>
            <p:nvPr/>
          </p:nvSpPr>
          <p:spPr>
            <a:xfrm>
              <a:off x="8222365" y="6469075"/>
              <a:ext cx="115491" cy="100028"/>
            </a:xfrm>
            <a:prstGeom prst="rect">
              <a:avLst/>
            </a:prstGeom>
            <a:solidFill>
              <a:schemeClr val="tx1"/>
            </a:solidFill>
            <a:ln>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2096562839"/>
      </p:ext>
    </p:extLst>
  </p:cSld>
  <p:clrMapOvr>
    <a:masterClrMapping/>
  </p:clrMapOvr>
  <p:transition/>
</p:sld>
</file>

<file path=ppt/slides/slide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1" name="Rectangle 3"/>
          <p:cNvSpPr>
            <a:spLocks noChangeArrowheads="1"/>
          </p:cNvSpPr>
          <p:nvPr/>
        </p:nvSpPr>
        <p:spPr bwMode="auto">
          <a:xfrm>
            <a:off x="20638" y="38100"/>
            <a:ext cx="7218362" cy="11906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fontAlgn="base">
              <a:spcBef>
                <a:spcPct val="0%"/>
              </a:spcBef>
              <a:spcAft>
                <a:spcPct val="0%"/>
              </a:spcAft>
            </a:pPr>
            <a:r>
              <a:rPr lang="en-US" sz="3200" b="1" dirty="0">
                <a:solidFill>
                  <a:srgbClr val="996633"/>
                </a:solidFill>
                <a:latin typeface="Arial Bold" charset="0"/>
              </a:rPr>
              <a:t>STRATEGIC RESPONSES</a:t>
            </a:r>
            <a:endParaRPr lang="en-US" sz="3200" dirty="0">
              <a:solidFill>
                <a:srgbClr val="000000"/>
              </a:solidFill>
              <a:latin typeface="Times" pitchFamily="18" charset="0"/>
            </a:endParaRPr>
          </a:p>
          <a:p>
            <a:pPr fontAlgn="base">
              <a:spcBef>
                <a:spcPct val="0%"/>
              </a:spcBef>
              <a:spcAft>
                <a:spcPct val="0%"/>
              </a:spcAft>
            </a:pPr>
            <a:endParaRPr lang="en-US" sz="2000" dirty="0">
              <a:solidFill>
                <a:srgbClr val="996633"/>
              </a:solidFill>
              <a:latin typeface="Arial Bold" charset="0"/>
            </a:endParaRPr>
          </a:p>
          <a:p>
            <a:pPr fontAlgn="base">
              <a:spcBef>
                <a:spcPct val="0%"/>
              </a:spcBef>
              <a:spcAft>
                <a:spcPct val="0%"/>
              </a:spcAft>
            </a:pPr>
            <a:r>
              <a:rPr lang="en-US" sz="2000" dirty="0">
                <a:solidFill>
                  <a:srgbClr val="996633"/>
                </a:solidFill>
                <a:latin typeface="Arial Bold" charset="0"/>
              </a:rPr>
              <a:t>Innovations &amp; Recognition</a:t>
            </a:r>
          </a:p>
        </p:txBody>
      </p:sp>
      <p:sp>
        <p:nvSpPr>
          <p:cNvPr id="10" name="Rectangle 9"/>
          <p:cNvSpPr>
            <a:spLocks noChangeArrowheads="1"/>
          </p:cNvSpPr>
          <p:nvPr/>
        </p:nvSpPr>
        <p:spPr bwMode="auto">
          <a:xfrm>
            <a:off x="674064" y="1611898"/>
            <a:ext cx="3141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r>
              <a:rPr lang="en-US" sz="1100" dirty="0">
                <a:solidFill>
                  <a:srgbClr val="000000"/>
                </a:solidFill>
              </a:rPr>
              <a:t>2008</a:t>
            </a:r>
            <a:endParaRPr lang="en-US" sz="2000" dirty="0">
              <a:solidFill>
                <a:srgbClr val="000000"/>
              </a:solidFill>
              <a:latin typeface="Times" pitchFamily="18" charset="0"/>
            </a:endParaRPr>
          </a:p>
        </p:txBody>
      </p:sp>
      <p:sp>
        <p:nvSpPr>
          <p:cNvPr id="12" name="Text Box 7"/>
          <p:cNvSpPr txBox="1">
            <a:spLocks noChangeArrowheads="1"/>
          </p:cNvSpPr>
          <p:nvPr/>
        </p:nvSpPr>
        <p:spPr bwMode="auto">
          <a:xfrm>
            <a:off x="1143000" y="1576894"/>
            <a:ext cx="6705600"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marL="171450" indent="-171450" eaLnBrk="0" fontAlgn="base" hangingPunct="0">
              <a:spcBef>
                <a:spcPct val="0%"/>
              </a:spcBef>
              <a:spcAft>
                <a:spcPct val="0%"/>
              </a:spcAft>
              <a:buFont typeface="Arial" pitchFamily="34" charset="0"/>
              <a:buChar char="−"/>
            </a:pPr>
            <a:r>
              <a:rPr lang="en-US" sz="1100" dirty="0">
                <a:solidFill>
                  <a:srgbClr val="009900"/>
                </a:solidFill>
                <a:latin typeface="Arial" charset="0"/>
              </a:rPr>
              <a:t>Professor of Policy and International Business Charles McMillan awarded a Fulbright Visiting Fellowship at Brandeis University’s International School of Business in Boston</a:t>
            </a:r>
          </a:p>
          <a:p>
            <a:pPr marL="171450" indent="-171450" eaLnBrk="0" fontAlgn="base" hangingPunct="0">
              <a:spcBef>
                <a:spcPct val="0%"/>
              </a:spcBef>
              <a:spcAft>
                <a:spcPct val="0%"/>
              </a:spcAft>
              <a:buFont typeface="Arial" pitchFamily="34" charset="0"/>
              <a:buChar char="−"/>
            </a:pPr>
            <a:r>
              <a:rPr lang="en-US" sz="1100" dirty="0">
                <a:solidFill>
                  <a:srgbClr val="009900"/>
                </a:solidFill>
                <a:latin typeface="Arial" charset="0"/>
              </a:rPr>
              <a:t>Professor of Organizational Behavior/Industrial Relations and Scotiabank Professor of International Business Eleanor Westney is elected Dean of the Academy of International Business (AIB) Fellowship (AIB is the world’s leading association of scholars in the field with approximately 3,000 membership in 65 countries worldwide)</a:t>
            </a:r>
          </a:p>
          <a:p>
            <a:pPr marL="171450" indent="-171450" eaLnBrk="0" fontAlgn="base" hangingPunct="0">
              <a:spcBef>
                <a:spcPct val="0%"/>
              </a:spcBef>
              <a:spcAft>
                <a:spcPct val="0%"/>
              </a:spcAft>
              <a:buFont typeface="Arial" pitchFamily="34" charset="0"/>
              <a:buChar char="−"/>
            </a:pPr>
            <a:r>
              <a:rPr lang="en-US" sz="1100" dirty="0">
                <a:solidFill>
                  <a:srgbClr val="009900"/>
                </a:solidFill>
                <a:latin typeface="Arial" charset="0"/>
              </a:rPr>
              <a:t>Associate Professor of Marketing Robert </a:t>
            </a:r>
            <a:r>
              <a:rPr lang="en-US" sz="1100" dirty="0" err="1">
                <a:solidFill>
                  <a:srgbClr val="009900"/>
                </a:solidFill>
                <a:latin typeface="Arial" charset="0"/>
              </a:rPr>
              <a:t>Kozinets</a:t>
            </a:r>
            <a:r>
              <a:rPr lang="en-US" sz="1100" dirty="0">
                <a:solidFill>
                  <a:srgbClr val="009900"/>
                </a:solidFill>
                <a:latin typeface="Arial" charset="0"/>
              </a:rPr>
              <a:t>  recognized by the Journal of Marketing as one of the most prolific scholars in the world’s top marketing journals (1982-2006) in an article that traces the research output of the world’s leading academics in the field of marketing</a:t>
            </a:r>
          </a:p>
          <a:p>
            <a:pPr marL="171450" indent="-171450" eaLnBrk="0" fontAlgn="base" hangingPunct="0">
              <a:spcBef>
                <a:spcPct val="0%"/>
              </a:spcBef>
              <a:spcAft>
                <a:spcPct val="0%"/>
              </a:spcAft>
              <a:buFont typeface="Arial" pitchFamily="34" charset="0"/>
              <a:buChar char="−"/>
            </a:pPr>
            <a:r>
              <a:rPr lang="en-US" sz="1100" dirty="0">
                <a:solidFill>
                  <a:srgbClr val="009900"/>
                </a:solidFill>
                <a:latin typeface="Arial" charset="0"/>
              </a:rPr>
              <a:t>Associate Professor of Marketing Alexandra Campbell receives the 2008 Direct Marketer of the Year Award from the Direct Marketing Association of Toronto, Canada’s oldest industry association</a:t>
            </a:r>
          </a:p>
          <a:p>
            <a:pPr marL="171450" indent="-171450" eaLnBrk="0" fontAlgn="base" hangingPunct="0">
              <a:spcBef>
                <a:spcPct val="0%"/>
              </a:spcBef>
              <a:spcAft>
                <a:spcPct val="0%"/>
              </a:spcAft>
              <a:buFont typeface="Arial" pitchFamily="34" charset="0"/>
              <a:buChar char="−"/>
            </a:pPr>
            <a:r>
              <a:rPr lang="en-US" sz="1100" dirty="0">
                <a:solidFill>
                  <a:srgbClr val="009900"/>
                </a:solidFill>
                <a:latin typeface="Arial" charset="0"/>
              </a:rPr>
              <a:t>Professor Emeritus of Marketing Don Thompson, invited to present the </a:t>
            </a:r>
            <a:r>
              <a:rPr lang="en-US" sz="1100" dirty="0" err="1">
                <a:solidFill>
                  <a:srgbClr val="009900"/>
                </a:solidFill>
                <a:latin typeface="Arial" charset="0"/>
              </a:rPr>
              <a:t>Cerebus</a:t>
            </a:r>
            <a:r>
              <a:rPr lang="en-US" sz="1100" dirty="0">
                <a:solidFill>
                  <a:srgbClr val="009900"/>
                </a:solidFill>
                <a:latin typeface="Arial" charset="0"/>
              </a:rPr>
              <a:t> Lecture at Oxford University based on his 2008 book, The $12 Million Stuffed Shark: The Curious Economics of Contemporary Art, which has received critical acclaim and been translated into 10 languages (previous lecturers include The Right Honourable Tony Blair and Chris Patten, former British Governor of Hong Kong)</a:t>
            </a:r>
          </a:p>
          <a:p>
            <a:pPr marL="171450" indent="-171450" eaLnBrk="0" fontAlgn="base" hangingPunct="0">
              <a:spcBef>
                <a:spcPct val="0%"/>
              </a:spcBef>
              <a:spcAft>
                <a:spcPct val="0%"/>
              </a:spcAft>
              <a:buFont typeface="Arial" pitchFamily="34" charset="0"/>
              <a:buChar char="−"/>
            </a:pPr>
            <a:r>
              <a:rPr lang="en-US" sz="1100" dirty="0">
                <a:solidFill>
                  <a:srgbClr val="009900"/>
                </a:solidFill>
                <a:latin typeface="Arial" charset="0"/>
              </a:rPr>
              <a:t>Associate Professor of Finance and Entrepreneurship and Ontario Research Chair in Economics and Cross Cultural Studies Douglas Cumming wins 2008 AIMA (Alternative Investment Management Association) Canada-Hillsdale Research Award for a paper “extremely relevant to the current business environment”</a:t>
            </a:r>
          </a:p>
          <a:p>
            <a:pPr marL="171450" indent="-171450" eaLnBrk="0" fontAlgn="base" hangingPunct="0">
              <a:spcBef>
                <a:spcPct val="0%"/>
              </a:spcBef>
              <a:spcAft>
                <a:spcPct val="0%"/>
              </a:spcAft>
              <a:buFont typeface="Arial" pitchFamily="34" charset="0"/>
              <a:buChar char="−"/>
            </a:pPr>
            <a:r>
              <a:rPr lang="en-US" sz="1100" dirty="0">
                <a:solidFill>
                  <a:srgbClr val="009900"/>
                </a:solidFill>
                <a:latin typeface="Arial" charset="0"/>
              </a:rPr>
              <a:t>Professor of Policy and Newmont Mining Chair in Business Strategy Justin Tan shares special Academy of Management “IDEA Paper Award” for research into transnational entrepreneurship</a:t>
            </a:r>
          </a:p>
        </p:txBody>
      </p:sp>
      <p:sp>
        <p:nvSpPr>
          <p:cNvPr id="13" name="Slide Number Placeholder 6"/>
          <p:cNvSpPr txBox="1">
            <a:spLocks/>
          </p:cNvSpPr>
          <p:nvPr/>
        </p:nvSpPr>
        <p:spPr bwMode="auto">
          <a:xfrm>
            <a:off x="6886575" y="60960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bg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4047C44-FD25-4A14-B21D-F3EAB8BC95D3}" type="slidenum">
              <a:rPr lang="en-US" sz="1200" smtClean="0">
                <a:solidFill>
                  <a:srgbClr val="808080"/>
                </a:solidFill>
                <a:latin typeface="Calibri" pitchFamily="34" charset="0"/>
                <a:cs typeface="Calibri" pitchFamily="34" charset="0"/>
              </a:rPr>
              <a:pPr>
                <a:defRPr/>
              </a:pPr>
              <a:t>7</a:t>
            </a:fld>
            <a:endParaRPr lang="en-US" sz="1200" dirty="0">
              <a:solidFill>
                <a:srgbClr val="808080"/>
              </a:solidFill>
              <a:latin typeface="Calibri" pitchFamily="34" charset="0"/>
              <a:cs typeface="Calibri" pitchFamily="34" charset="0"/>
            </a:endParaRPr>
          </a:p>
        </p:txBody>
      </p:sp>
      <p:grpSp>
        <p:nvGrpSpPr>
          <p:cNvPr id="14" name="Group 13"/>
          <p:cNvGrpSpPr/>
          <p:nvPr/>
        </p:nvGrpSpPr>
        <p:grpSpPr>
          <a:xfrm>
            <a:off x="228600" y="6241165"/>
            <a:ext cx="8686800" cy="400110"/>
            <a:chOff x="228600" y="6248400"/>
            <a:chExt cx="8686800" cy="400110"/>
          </a:xfrm>
        </p:grpSpPr>
        <p:sp>
          <p:nvSpPr>
            <p:cNvPr id="15" name="TextBox 14"/>
            <p:cNvSpPr txBox="1"/>
            <p:nvPr/>
          </p:nvSpPr>
          <p:spPr>
            <a:xfrm>
              <a:off x="228600" y="6248400"/>
              <a:ext cx="8686800" cy="400110"/>
            </a:xfrm>
            <a:prstGeom prst="rect">
              <a:avLst/>
            </a:prstGeom>
            <a:noFill/>
          </p:spPr>
          <p:txBody>
            <a:bodyPr wrap="square" rtlCol="0">
              <a:spAutoFit/>
            </a:bodyPr>
            <a:lstStyle/>
            <a:p>
              <a:pPr>
                <a:lnSpc>
                  <a:spcPts val="1200"/>
                </a:lnSpc>
              </a:pPr>
              <a:r>
                <a:rPr lang="en-US" sz="900" b="1" dirty="0">
                  <a:solidFill>
                    <a:prstClr val="black"/>
                  </a:solidFill>
                  <a:latin typeface="Arial" pitchFamily="34" charset="0"/>
                  <a:cs typeface="Arial" pitchFamily="34" charset="0"/>
                </a:rPr>
                <a:t>LEGEND</a:t>
              </a:r>
            </a:p>
            <a:p>
              <a:pPr>
                <a:lnSpc>
                  <a:spcPts val="1200"/>
                </a:lnSpc>
              </a:pPr>
              <a:r>
                <a:rPr lang="en-US" sz="900" b="1" dirty="0">
                  <a:solidFill>
                    <a:srgbClr val="132AD3"/>
                  </a:solidFill>
                  <a:latin typeface="Arial" pitchFamily="34" charset="0"/>
                  <a:cs typeface="Arial" pitchFamily="34" charset="0"/>
                </a:rPr>
                <a:t>Chairs/Professorships</a:t>
              </a:r>
              <a:r>
                <a:rPr lang="en-US" sz="900" b="1" dirty="0">
                  <a:solidFill>
                    <a:prstClr val="black"/>
                  </a:solidFill>
                  <a:latin typeface="Arial" pitchFamily="34" charset="0"/>
                  <a:cs typeface="Arial" pitchFamily="34" charset="0"/>
                </a:rPr>
                <a:t>	</a:t>
              </a:r>
              <a:r>
                <a:rPr lang="en-US" sz="900" b="1" dirty="0">
                  <a:solidFill>
                    <a:srgbClr val="00B050"/>
                  </a:solidFill>
                  <a:latin typeface="Arial" pitchFamily="34" charset="0"/>
                  <a:cs typeface="Arial" pitchFamily="34" charset="0"/>
                </a:rPr>
                <a:t>Faculty Achievement</a:t>
              </a:r>
              <a:r>
                <a:rPr lang="en-US" sz="900" b="1" dirty="0">
                  <a:solidFill>
                    <a:prstClr val="black"/>
                  </a:solidFill>
                  <a:latin typeface="Arial" pitchFamily="34" charset="0"/>
                  <a:cs typeface="Arial" pitchFamily="34" charset="0"/>
                </a:rPr>
                <a:t>	</a:t>
              </a:r>
              <a:r>
                <a:rPr lang="en-US" sz="900" b="1" dirty="0">
                  <a:solidFill>
                    <a:srgbClr val="FF0000"/>
                  </a:solidFill>
                  <a:latin typeface="Arial" pitchFamily="34" charset="0"/>
                  <a:cs typeface="Arial" pitchFamily="34" charset="0"/>
                </a:rPr>
                <a:t>Student Achievement</a:t>
              </a:r>
              <a:r>
                <a:rPr lang="en-US" sz="900" b="1" dirty="0">
                  <a:solidFill>
                    <a:prstClr val="black"/>
                  </a:solidFill>
                  <a:latin typeface="Arial" pitchFamily="34" charset="0"/>
                  <a:cs typeface="Arial" pitchFamily="34" charset="0"/>
                </a:rPr>
                <a:t>	</a:t>
              </a:r>
              <a:r>
                <a:rPr lang="en-US" sz="900" b="1" dirty="0">
                  <a:solidFill>
                    <a:srgbClr val="F79646">
                      <a:lumMod val="75%"/>
                    </a:srgbClr>
                  </a:solidFill>
                  <a:latin typeface="Arial" pitchFamily="34" charset="0"/>
                  <a:cs typeface="Arial" pitchFamily="34" charset="0"/>
                </a:rPr>
                <a:t>Alumni Achievement </a:t>
              </a:r>
              <a:r>
                <a:rPr lang="en-US" sz="900" b="1" dirty="0">
                  <a:solidFill>
                    <a:prstClr val="black"/>
                  </a:solidFill>
                  <a:latin typeface="Arial" pitchFamily="34" charset="0"/>
                  <a:cs typeface="Arial" pitchFamily="34" charset="0"/>
                </a:rPr>
                <a:t>	Initiatives</a:t>
              </a:r>
            </a:p>
          </p:txBody>
        </p:sp>
        <p:sp>
          <p:nvSpPr>
            <p:cNvPr id="16" name="Rectangle 15"/>
            <p:cNvSpPr/>
            <p:nvPr/>
          </p:nvSpPr>
          <p:spPr>
            <a:xfrm>
              <a:off x="1619450" y="6469075"/>
              <a:ext cx="115491" cy="100028"/>
            </a:xfrm>
            <a:prstGeom prst="rect">
              <a:avLst/>
            </a:prstGeom>
            <a:solidFill>
              <a:srgbClr val="132AD3"/>
            </a:solidFill>
            <a:ln>
              <a:solidFill>
                <a:srgbClr val="132AD3"/>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ectangle 16"/>
            <p:cNvSpPr/>
            <p:nvPr/>
          </p:nvSpPr>
          <p:spPr>
            <a:xfrm>
              <a:off x="3362425" y="6469075"/>
              <a:ext cx="115491" cy="100028"/>
            </a:xfrm>
            <a:prstGeom prst="rect">
              <a:avLst/>
            </a:prstGeom>
            <a:solidFill>
              <a:srgbClr val="00B050"/>
            </a:solidFill>
            <a:ln>
              <a:solidFill>
                <a:srgbClr val="00B05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a:off x="5227748" y="6469075"/>
              <a:ext cx="115491" cy="100028"/>
            </a:xfrm>
            <a:prstGeom prst="rect">
              <a:avLst/>
            </a:prstGeom>
            <a:solidFill>
              <a:srgbClr val="FF0000"/>
            </a:solidFill>
            <a:ln>
              <a:solidFill>
                <a:srgbClr val="FF000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ectangle 18"/>
            <p:cNvSpPr/>
            <p:nvPr/>
          </p:nvSpPr>
          <p:spPr>
            <a:xfrm>
              <a:off x="7020025" y="6469075"/>
              <a:ext cx="115491" cy="100028"/>
            </a:xfrm>
            <a:prstGeom prst="rect">
              <a:avLst/>
            </a:prstGeom>
            <a:solidFill>
              <a:srgbClr val="F09C06"/>
            </a:solidFill>
            <a:ln>
              <a:solidFill>
                <a:srgbClr val="F09C06"/>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ectangle 19"/>
            <p:cNvSpPr/>
            <p:nvPr/>
          </p:nvSpPr>
          <p:spPr>
            <a:xfrm>
              <a:off x="8222365" y="6469075"/>
              <a:ext cx="115491" cy="100028"/>
            </a:xfrm>
            <a:prstGeom prst="rect">
              <a:avLst/>
            </a:prstGeom>
            <a:solidFill>
              <a:schemeClr val="tx1"/>
            </a:solidFill>
            <a:ln>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1745500354"/>
      </p:ext>
    </p:extLst>
  </p:cSld>
  <p:clrMapOvr>
    <a:masterClrMapping/>
  </p:clrMapOvr>
  <p:transition/>
</p:sld>
</file>

<file path=ppt/slides/slide8.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1" name="Rectangle 3"/>
          <p:cNvSpPr>
            <a:spLocks noChangeArrowheads="1"/>
          </p:cNvSpPr>
          <p:nvPr/>
        </p:nvSpPr>
        <p:spPr bwMode="auto">
          <a:xfrm>
            <a:off x="20638" y="38100"/>
            <a:ext cx="7218362" cy="11906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fontAlgn="base">
              <a:spcBef>
                <a:spcPct val="0%"/>
              </a:spcBef>
              <a:spcAft>
                <a:spcPct val="0%"/>
              </a:spcAft>
            </a:pPr>
            <a:r>
              <a:rPr lang="en-US" sz="3200" b="1" dirty="0">
                <a:solidFill>
                  <a:srgbClr val="996633"/>
                </a:solidFill>
                <a:latin typeface="Arial Bold" charset="0"/>
              </a:rPr>
              <a:t>STRATEGIC RESPONSES</a:t>
            </a:r>
            <a:endParaRPr lang="en-US" sz="3200" dirty="0">
              <a:solidFill>
                <a:srgbClr val="000000"/>
              </a:solidFill>
              <a:latin typeface="Times" pitchFamily="18" charset="0"/>
            </a:endParaRPr>
          </a:p>
          <a:p>
            <a:pPr fontAlgn="base">
              <a:spcBef>
                <a:spcPct val="0%"/>
              </a:spcBef>
              <a:spcAft>
                <a:spcPct val="0%"/>
              </a:spcAft>
            </a:pPr>
            <a:endParaRPr lang="en-US" sz="2000" dirty="0">
              <a:solidFill>
                <a:srgbClr val="996633"/>
              </a:solidFill>
              <a:latin typeface="Arial Bold" charset="0"/>
            </a:endParaRPr>
          </a:p>
          <a:p>
            <a:pPr fontAlgn="base">
              <a:spcBef>
                <a:spcPct val="0%"/>
              </a:spcBef>
              <a:spcAft>
                <a:spcPct val="0%"/>
              </a:spcAft>
            </a:pPr>
            <a:r>
              <a:rPr lang="en-US" sz="2000" dirty="0">
                <a:solidFill>
                  <a:srgbClr val="996633"/>
                </a:solidFill>
                <a:latin typeface="Arial Bold" charset="0"/>
              </a:rPr>
              <a:t>Innovations &amp; Recognition</a:t>
            </a:r>
          </a:p>
        </p:txBody>
      </p:sp>
      <p:sp>
        <p:nvSpPr>
          <p:cNvPr id="10" name="Rectangle 9"/>
          <p:cNvSpPr>
            <a:spLocks noChangeArrowheads="1"/>
          </p:cNvSpPr>
          <p:nvPr/>
        </p:nvSpPr>
        <p:spPr bwMode="auto">
          <a:xfrm>
            <a:off x="674064" y="1611898"/>
            <a:ext cx="3141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r>
              <a:rPr lang="en-US" sz="1100" dirty="0">
                <a:solidFill>
                  <a:srgbClr val="000000"/>
                </a:solidFill>
              </a:rPr>
              <a:t>2008</a:t>
            </a:r>
            <a:endParaRPr lang="en-US" sz="2000" dirty="0">
              <a:solidFill>
                <a:srgbClr val="000000"/>
              </a:solidFill>
              <a:latin typeface="Times" pitchFamily="18" charset="0"/>
            </a:endParaRPr>
          </a:p>
        </p:txBody>
      </p:sp>
      <p:sp>
        <p:nvSpPr>
          <p:cNvPr id="12" name="Text Box 7"/>
          <p:cNvSpPr txBox="1">
            <a:spLocks noChangeArrowheads="1"/>
          </p:cNvSpPr>
          <p:nvPr/>
        </p:nvSpPr>
        <p:spPr bwMode="auto">
          <a:xfrm>
            <a:off x="1066800" y="1590498"/>
            <a:ext cx="68580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marL="171450" indent="-171450" eaLnBrk="0" fontAlgn="base" hangingPunct="0">
              <a:spcBef>
                <a:spcPct val="0%"/>
              </a:spcBef>
              <a:spcAft>
                <a:spcPct val="0%"/>
              </a:spcAft>
              <a:buFont typeface="Arial" pitchFamily="34" charset="0"/>
              <a:buChar char="−"/>
            </a:pPr>
            <a:r>
              <a:rPr lang="en-US" sz="1100" dirty="0">
                <a:solidFill>
                  <a:srgbClr val="009900"/>
                </a:solidFill>
                <a:latin typeface="Arial" charset="0"/>
              </a:rPr>
              <a:t>Schulich faculty members receive a total of $1.3 million in national research grants from the Social Sciences and Humanities Research Council (SSHRC) and the Workplace Safety &amp; Insurance Board of Ontario</a:t>
            </a:r>
          </a:p>
          <a:p>
            <a:pPr marL="171450" indent="-171450" eaLnBrk="0" fontAlgn="base" hangingPunct="0">
              <a:spcBef>
                <a:spcPct val="0%"/>
              </a:spcBef>
              <a:spcAft>
                <a:spcPct val="0%"/>
              </a:spcAft>
              <a:buFont typeface="Arial" pitchFamily="34" charset="0"/>
              <a:buChar char="−"/>
            </a:pPr>
            <a:r>
              <a:rPr lang="en-US" sz="1100" dirty="0">
                <a:solidFill>
                  <a:srgbClr val="009900"/>
                </a:solidFill>
                <a:latin typeface="Arial" charset="0"/>
              </a:rPr>
              <a:t>Associate Professor of Operations Management &amp; Information Systems Michael Wade ranked by Scopus (the largest citation database of peer-reviewed literature) as the author of an article in MIS Quarterly recognized as one of the top 20 most cited articles in the world in the field of Business Management and Accounting between 2004 and 2008</a:t>
            </a:r>
          </a:p>
          <a:p>
            <a:pPr marL="171450" indent="-171450" eaLnBrk="0" fontAlgn="base" hangingPunct="0">
              <a:spcBef>
                <a:spcPct val="0%"/>
              </a:spcBef>
              <a:spcAft>
                <a:spcPct val="0%"/>
              </a:spcAft>
              <a:buFont typeface="Arial" pitchFamily="34" charset="0"/>
              <a:buChar char="−"/>
            </a:pPr>
            <a:r>
              <a:rPr lang="en-US" sz="1100" dirty="0">
                <a:solidFill>
                  <a:srgbClr val="009900"/>
                </a:solidFill>
                <a:latin typeface="Arial" charset="0"/>
              </a:rPr>
              <a:t>Schulich Associate Professor of Finance Mosh </a:t>
            </a:r>
            <a:r>
              <a:rPr lang="en-US" sz="1100" dirty="0" err="1">
                <a:solidFill>
                  <a:srgbClr val="009900"/>
                </a:solidFill>
                <a:latin typeface="Arial" charset="0"/>
              </a:rPr>
              <a:t>Milevsky</a:t>
            </a:r>
            <a:r>
              <a:rPr lang="en-US" sz="1100" dirty="0">
                <a:solidFill>
                  <a:srgbClr val="009900"/>
                </a:solidFill>
                <a:latin typeface="Arial" charset="0"/>
              </a:rPr>
              <a:t> recognized as a financial pioneer in retirement planning with win in “Financial Industry Innovator” category of first annual FORERUNNER Awards for his influential work on the link between risk management, wealth management, longed risk and retirement income</a:t>
            </a:r>
          </a:p>
          <a:p>
            <a:pPr marL="171450" indent="-171450" eaLnBrk="0" fontAlgn="base" hangingPunct="0">
              <a:spcBef>
                <a:spcPct val="0%"/>
              </a:spcBef>
              <a:spcAft>
                <a:spcPct val="0%"/>
              </a:spcAft>
              <a:buFont typeface="Arial" pitchFamily="34" charset="0"/>
              <a:buChar char="−"/>
            </a:pPr>
            <a:r>
              <a:rPr lang="en-US" sz="1100" dirty="0">
                <a:latin typeface="Arial" charset="0"/>
              </a:rPr>
              <a:t>Scotiabank awards dual MBA degree program between Schulich and </a:t>
            </a:r>
            <a:r>
              <a:rPr lang="en-US" sz="1100" dirty="0" err="1">
                <a:latin typeface="Arial" charset="0"/>
              </a:rPr>
              <a:t>Guanghua</a:t>
            </a:r>
            <a:r>
              <a:rPr lang="en-US" sz="1100" dirty="0">
                <a:latin typeface="Arial" charset="0"/>
              </a:rPr>
              <a:t> School of Management at Peking University $1-million endowed scholarship program to create the Scotiabank Scholarships in International Business</a:t>
            </a:r>
            <a:endParaRPr lang="en-US" sz="1100" dirty="0">
              <a:solidFill>
                <a:srgbClr val="009900"/>
              </a:solidFill>
              <a:latin typeface="Arial" charset="0"/>
            </a:endParaRPr>
          </a:p>
          <a:p>
            <a:pPr marL="171450" indent="-171450" eaLnBrk="0" fontAlgn="base" hangingPunct="0">
              <a:spcBef>
                <a:spcPct val="0%"/>
              </a:spcBef>
              <a:spcAft>
                <a:spcPct val="0%"/>
              </a:spcAft>
              <a:buFont typeface="Arial" pitchFamily="34" charset="0"/>
              <a:buChar char="−"/>
            </a:pPr>
            <a:r>
              <a:rPr lang="en-US" sz="1100" dirty="0">
                <a:latin typeface="Arial" charset="0"/>
              </a:rPr>
              <a:t>Bata Shoe Foundation establishes the Thomas J. Bata Lecture Series on Responsible Capitalism commemoration of the late Thomas J. Bata, a joint annual collaboration between Schulich and Thomas Bata University in </a:t>
            </a:r>
            <a:r>
              <a:rPr lang="en-US" sz="1100" dirty="0" err="1">
                <a:latin typeface="Arial" charset="0"/>
              </a:rPr>
              <a:t>Zlin</a:t>
            </a:r>
            <a:r>
              <a:rPr lang="en-US" sz="1100" dirty="0">
                <a:latin typeface="Arial" charset="0"/>
              </a:rPr>
              <a:t>, the Czech Republic</a:t>
            </a:r>
          </a:p>
          <a:p>
            <a:pPr marL="171450" indent="-171450" eaLnBrk="0" fontAlgn="base" hangingPunct="0">
              <a:spcBef>
                <a:spcPct val="0%"/>
              </a:spcBef>
              <a:spcAft>
                <a:spcPct val="0%"/>
              </a:spcAft>
              <a:buFont typeface="Arial" pitchFamily="34" charset="0"/>
              <a:buChar char="−"/>
            </a:pPr>
            <a:r>
              <a:rPr lang="en-US" sz="1100" dirty="0">
                <a:solidFill>
                  <a:srgbClr val="FF0000"/>
                </a:solidFill>
                <a:latin typeface="Arial" charset="0"/>
              </a:rPr>
              <a:t>2007-2008 Schulich Graduate Business Council President </a:t>
            </a:r>
            <a:r>
              <a:rPr lang="en-US" sz="1100" dirty="0" err="1">
                <a:solidFill>
                  <a:srgbClr val="FF0000"/>
                </a:solidFill>
                <a:latin typeface="Arial" charset="0"/>
              </a:rPr>
              <a:t>Shabab</a:t>
            </a:r>
            <a:r>
              <a:rPr lang="en-US" sz="1100" dirty="0">
                <a:solidFill>
                  <a:srgbClr val="FF0000"/>
                </a:solidFill>
                <a:latin typeface="Arial" charset="0"/>
              </a:rPr>
              <a:t> </a:t>
            </a:r>
            <a:r>
              <a:rPr lang="en-US" sz="1100" dirty="0" err="1">
                <a:solidFill>
                  <a:srgbClr val="FF0000"/>
                </a:solidFill>
                <a:latin typeface="Arial" charset="0"/>
              </a:rPr>
              <a:t>Mirza</a:t>
            </a:r>
            <a:r>
              <a:rPr lang="en-US" sz="1100" dirty="0">
                <a:solidFill>
                  <a:srgbClr val="FF0000"/>
                </a:solidFill>
                <a:latin typeface="Arial" charset="0"/>
              </a:rPr>
              <a:t> receives a Student Leadership Award from the US-based Graduate Business Forum, nonprofit, US-based organization dedicated to enhancing the skills of student  leaders around the world </a:t>
            </a:r>
          </a:p>
          <a:p>
            <a:pPr marL="171450" indent="-171450" eaLnBrk="0" fontAlgn="base" hangingPunct="0">
              <a:spcBef>
                <a:spcPct val="0%"/>
              </a:spcBef>
              <a:spcAft>
                <a:spcPct val="0%"/>
              </a:spcAft>
              <a:buFont typeface="Arial" pitchFamily="34" charset="0"/>
              <a:buChar char="−"/>
            </a:pPr>
            <a:r>
              <a:rPr lang="en-US" sz="1100" dirty="0">
                <a:solidFill>
                  <a:srgbClr val="FF0000"/>
                </a:solidFill>
                <a:latin typeface="Arial" charset="0"/>
              </a:rPr>
              <a:t>Schulich PhD students awarded $200,000 in awards</a:t>
            </a:r>
          </a:p>
          <a:p>
            <a:pPr marL="171450" indent="-171450" eaLnBrk="0" fontAlgn="base" hangingPunct="0">
              <a:spcBef>
                <a:spcPct val="0%"/>
              </a:spcBef>
              <a:spcAft>
                <a:spcPct val="0%"/>
              </a:spcAft>
              <a:buFont typeface="Arial" pitchFamily="34" charset="0"/>
              <a:buChar char="−"/>
            </a:pPr>
            <a:r>
              <a:rPr lang="en-US" sz="1100" dirty="0">
                <a:solidFill>
                  <a:srgbClr val="FF0000"/>
                </a:solidFill>
                <a:latin typeface="Arial" charset="0"/>
              </a:rPr>
              <a:t>Schulich PhD candidate </a:t>
            </a:r>
            <a:r>
              <a:rPr lang="en-US" sz="1100" dirty="0" err="1">
                <a:solidFill>
                  <a:srgbClr val="FF0000"/>
                </a:solidFill>
                <a:latin typeface="Arial" charset="0"/>
              </a:rPr>
              <a:t>Ajnesh</a:t>
            </a:r>
            <a:r>
              <a:rPr lang="en-US" sz="1100" dirty="0">
                <a:solidFill>
                  <a:srgbClr val="FF0000"/>
                </a:solidFill>
                <a:latin typeface="Arial" charset="0"/>
              </a:rPr>
              <a:t> Prasad wins Best Paper Award from the Administrative Sciences Association of Canada, as well as Best Student Paper Prize and the Most Promising Dissertation Award from the Academy of Management</a:t>
            </a:r>
          </a:p>
        </p:txBody>
      </p:sp>
      <p:sp>
        <p:nvSpPr>
          <p:cNvPr id="13" name="Slide Number Placeholder 6"/>
          <p:cNvSpPr txBox="1">
            <a:spLocks/>
          </p:cNvSpPr>
          <p:nvPr/>
        </p:nvSpPr>
        <p:spPr bwMode="auto">
          <a:xfrm>
            <a:off x="6886575" y="60960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bg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4047C44-FD25-4A14-B21D-F3EAB8BC95D3}" type="slidenum">
              <a:rPr lang="en-US" sz="1200" smtClean="0">
                <a:solidFill>
                  <a:srgbClr val="808080"/>
                </a:solidFill>
                <a:latin typeface="Calibri" pitchFamily="34" charset="0"/>
                <a:cs typeface="Calibri" pitchFamily="34" charset="0"/>
              </a:rPr>
              <a:pPr>
                <a:defRPr/>
              </a:pPr>
              <a:t>8</a:t>
            </a:fld>
            <a:endParaRPr lang="en-US" sz="1200" dirty="0">
              <a:solidFill>
                <a:srgbClr val="808080"/>
              </a:solidFill>
              <a:latin typeface="Calibri" pitchFamily="34" charset="0"/>
              <a:cs typeface="Calibri" pitchFamily="34" charset="0"/>
            </a:endParaRPr>
          </a:p>
        </p:txBody>
      </p:sp>
      <p:grpSp>
        <p:nvGrpSpPr>
          <p:cNvPr id="14" name="Group 13"/>
          <p:cNvGrpSpPr/>
          <p:nvPr/>
        </p:nvGrpSpPr>
        <p:grpSpPr>
          <a:xfrm>
            <a:off x="228600" y="6241165"/>
            <a:ext cx="8686800" cy="400110"/>
            <a:chOff x="228600" y="6248400"/>
            <a:chExt cx="8686800" cy="400110"/>
          </a:xfrm>
        </p:grpSpPr>
        <p:sp>
          <p:nvSpPr>
            <p:cNvPr id="15" name="TextBox 14"/>
            <p:cNvSpPr txBox="1"/>
            <p:nvPr/>
          </p:nvSpPr>
          <p:spPr>
            <a:xfrm>
              <a:off x="228600" y="6248400"/>
              <a:ext cx="8686800" cy="400110"/>
            </a:xfrm>
            <a:prstGeom prst="rect">
              <a:avLst/>
            </a:prstGeom>
            <a:noFill/>
          </p:spPr>
          <p:txBody>
            <a:bodyPr wrap="square" rtlCol="0">
              <a:spAutoFit/>
            </a:bodyPr>
            <a:lstStyle/>
            <a:p>
              <a:pPr>
                <a:lnSpc>
                  <a:spcPts val="1200"/>
                </a:lnSpc>
              </a:pPr>
              <a:r>
                <a:rPr lang="en-US" sz="900" b="1" dirty="0">
                  <a:solidFill>
                    <a:prstClr val="black"/>
                  </a:solidFill>
                  <a:latin typeface="Arial" pitchFamily="34" charset="0"/>
                  <a:cs typeface="Arial" pitchFamily="34" charset="0"/>
                </a:rPr>
                <a:t>LEGEND</a:t>
              </a:r>
            </a:p>
            <a:p>
              <a:pPr>
                <a:lnSpc>
                  <a:spcPts val="1200"/>
                </a:lnSpc>
              </a:pPr>
              <a:r>
                <a:rPr lang="en-US" sz="900" b="1" dirty="0">
                  <a:solidFill>
                    <a:srgbClr val="132AD3"/>
                  </a:solidFill>
                  <a:latin typeface="Arial" pitchFamily="34" charset="0"/>
                  <a:cs typeface="Arial" pitchFamily="34" charset="0"/>
                </a:rPr>
                <a:t>Chairs/Professorships</a:t>
              </a:r>
              <a:r>
                <a:rPr lang="en-US" sz="900" b="1" dirty="0">
                  <a:solidFill>
                    <a:prstClr val="black"/>
                  </a:solidFill>
                  <a:latin typeface="Arial" pitchFamily="34" charset="0"/>
                  <a:cs typeface="Arial" pitchFamily="34" charset="0"/>
                </a:rPr>
                <a:t>	</a:t>
              </a:r>
              <a:r>
                <a:rPr lang="en-US" sz="900" b="1" dirty="0">
                  <a:solidFill>
                    <a:srgbClr val="00B050"/>
                  </a:solidFill>
                  <a:latin typeface="Arial" pitchFamily="34" charset="0"/>
                  <a:cs typeface="Arial" pitchFamily="34" charset="0"/>
                </a:rPr>
                <a:t>Faculty Achievement</a:t>
              </a:r>
              <a:r>
                <a:rPr lang="en-US" sz="900" b="1" dirty="0">
                  <a:solidFill>
                    <a:prstClr val="black"/>
                  </a:solidFill>
                  <a:latin typeface="Arial" pitchFamily="34" charset="0"/>
                  <a:cs typeface="Arial" pitchFamily="34" charset="0"/>
                </a:rPr>
                <a:t>	</a:t>
              </a:r>
              <a:r>
                <a:rPr lang="en-US" sz="900" b="1" dirty="0">
                  <a:solidFill>
                    <a:srgbClr val="FF0000"/>
                  </a:solidFill>
                  <a:latin typeface="Arial" pitchFamily="34" charset="0"/>
                  <a:cs typeface="Arial" pitchFamily="34" charset="0"/>
                </a:rPr>
                <a:t>Student Achievement</a:t>
              </a:r>
              <a:r>
                <a:rPr lang="en-US" sz="900" b="1" dirty="0">
                  <a:solidFill>
                    <a:prstClr val="black"/>
                  </a:solidFill>
                  <a:latin typeface="Arial" pitchFamily="34" charset="0"/>
                  <a:cs typeface="Arial" pitchFamily="34" charset="0"/>
                </a:rPr>
                <a:t>	</a:t>
              </a:r>
              <a:r>
                <a:rPr lang="en-US" sz="900" b="1" dirty="0">
                  <a:solidFill>
                    <a:srgbClr val="F79646">
                      <a:lumMod val="75%"/>
                    </a:srgbClr>
                  </a:solidFill>
                  <a:latin typeface="Arial" pitchFamily="34" charset="0"/>
                  <a:cs typeface="Arial" pitchFamily="34" charset="0"/>
                </a:rPr>
                <a:t>Alumni Achievement </a:t>
              </a:r>
              <a:r>
                <a:rPr lang="en-US" sz="900" b="1" dirty="0">
                  <a:solidFill>
                    <a:prstClr val="black"/>
                  </a:solidFill>
                  <a:latin typeface="Arial" pitchFamily="34" charset="0"/>
                  <a:cs typeface="Arial" pitchFamily="34" charset="0"/>
                </a:rPr>
                <a:t>	Initiatives</a:t>
              </a:r>
            </a:p>
          </p:txBody>
        </p:sp>
        <p:sp>
          <p:nvSpPr>
            <p:cNvPr id="16" name="Rectangle 15"/>
            <p:cNvSpPr/>
            <p:nvPr/>
          </p:nvSpPr>
          <p:spPr>
            <a:xfrm>
              <a:off x="1619450" y="6469075"/>
              <a:ext cx="115491" cy="100028"/>
            </a:xfrm>
            <a:prstGeom prst="rect">
              <a:avLst/>
            </a:prstGeom>
            <a:solidFill>
              <a:srgbClr val="132AD3"/>
            </a:solidFill>
            <a:ln>
              <a:solidFill>
                <a:srgbClr val="132AD3"/>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ectangle 16"/>
            <p:cNvSpPr/>
            <p:nvPr/>
          </p:nvSpPr>
          <p:spPr>
            <a:xfrm>
              <a:off x="3362425" y="6469075"/>
              <a:ext cx="115491" cy="100028"/>
            </a:xfrm>
            <a:prstGeom prst="rect">
              <a:avLst/>
            </a:prstGeom>
            <a:solidFill>
              <a:srgbClr val="00B050"/>
            </a:solidFill>
            <a:ln>
              <a:solidFill>
                <a:srgbClr val="00B05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a:off x="5227748" y="6469075"/>
              <a:ext cx="115491" cy="100028"/>
            </a:xfrm>
            <a:prstGeom prst="rect">
              <a:avLst/>
            </a:prstGeom>
            <a:solidFill>
              <a:srgbClr val="FF0000"/>
            </a:solidFill>
            <a:ln>
              <a:solidFill>
                <a:srgbClr val="FF000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ectangle 18"/>
            <p:cNvSpPr/>
            <p:nvPr/>
          </p:nvSpPr>
          <p:spPr>
            <a:xfrm>
              <a:off x="7020025" y="6469075"/>
              <a:ext cx="115491" cy="100028"/>
            </a:xfrm>
            <a:prstGeom prst="rect">
              <a:avLst/>
            </a:prstGeom>
            <a:solidFill>
              <a:srgbClr val="F09C06"/>
            </a:solidFill>
            <a:ln>
              <a:solidFill>
                <a:srgbClr val="F09C06"/>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ectangle 19"/>
            <p:cNvSpPr/>
            <p:nvPr/>
          </p:nvSpPr>
          <p:spPr>
            <a:xfrm>
              <a:off x="8222365" y="6469075"/>
              <a:ext cx="115491" cy="100028"/>
            </a:xfrm>
            <a:prstGeom prst="rect">
              <a:avLst/>
            </a:prstGeom>
            <a:solidFill>
              <a:schemeClr val="tx1"/>
            </a:solidFill>
            <a:ln>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410414725"/>
      </p:ext>
    </p:extLst>
  </p:cSld>
  <p:clrMapOvr>
    <a:masterClrMapping/>
  </p:clrMapOvr>
  <p:transition/>
</p:sld>
</file>

<file path=ppt/slides/slide9.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2" name="Rectangle 3"/>
          <p:cNvSpPr>
            <a:spLocks noChangeArrowheads="1"/>
          </p:cNvSpPr>
          <p:nvPr/>
        </p:nvSpPr>
        <p:spPr bwMode="auto">
          <a:xfrm>
            <a:off x="20638" y="38100"/>
            <a:ext cx="7218362" cy="11906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fontAlgn="base">
              <a:spcBef>
                <a:spcPct val="0%"/>
              </a:spcBef>
              <a:spcAft>
                <a:spcPct val="0%"/>
              </a:spcAft>
            </a:pPr>
            <a:r>
              <a:rPr lang="en-US" sz="3200" b="1" dirty="0">
                <a:solidFill>
                  <a:srgbClr val="996633"/>
                </a:solidFill>
                <a:latin typeface="Arial Bold" charset="0"/>
              </a:rPr>
              <a:t>STRATEGIC RESPONSES</a:t>
            </a:r>
            <a:endParaRPr lang="en-US" sz="3200" dirty="0">
              <a:solidFill>
                <a:srgbClr val="000000"/>
              </a:solidFill>
              <a:latin typeface="Times" pitchFamily="18" charset="0"/>
            </a:endParaRPr>
          </a:p>
          <a:p>
            <a:pPr fontAlgn="base">
              <a:spcBef>
                <a:spcPct val="0%"/>
              </a:spcBef>
              <a:spcAft>
                <a:spcPct val="0%"/>
              </a:spcAft>
            </a:pPr>
            <a:endParaRPr lang="en-US" sz="2000" dirty="0">
              <a:solidFill>
                <a:srgbClr val="996633"/>
              </a:solidFill>
              <a:latin typeface="Arial Bold" charset="0"/>
            </a:endParaRPr>
          </a:p>
          <a:p>
            <a:pPr fontAlgn="base">
              <a:spcBef>
                <a:spcPct val="0%"/>
              </a:spcBef>
              <a:spcAft>
                <a:spcPct val="0%"/>
              </a:spcAft>
            </a:pPr>
            <a:r>
              <a:rPr lang="en-US" sz="2000" dirty="0">
                <a:solidFill>
                  <a:srgbClr val="996633"/>
                </a:solidFill>
                <a:latin typeface="Arial Bold" charset="0"/>
              </a:rPr>
              <a:t>Innovations &amp; Recognition</a:t>
            </a:r>
          </a:p>
        </p:txBody>
      </p:sp>
      <p:sp>
        <p:nvSpPr>
          <p:cNvPr id="11" name="Rectangle 10"/>
          <p:cNvSpPr>
            <a:spLocks noChangeArrowheads="1"/>
          </p:cNvSpPr>
          <p:nvPr/>
        </p:nvSpPr>
        <p:spPr bwMode="auto">
          <a:xfrm>
            <a:off x="674064" y="1611898"/>
            <a:ext cx="3141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r>
              <a:rPr lang="en-US" sz="1100" dirty="0">
                <a:solidFill>
                  <a:srgbClr val="000000"/>
                </a:solidFill>
              </a:rPr>
              <a:t>2008</a:t>
            </a:r>
            <a:endParaRPr lang="en-US" sz="2000" dirty="0">
              <a:solidFill>
                <a:srgbClr val="000000"/>
              </a:solidFill>
              <a:latin typeface="Times" pitchFamily="18" charset="0"/>
            </a:endParaRPr>
          </a:p>
        </p:txBody>
      </p:sp>
      <p:sp>
        <p:nvSpPr>
          <p:cNvPr id="13" name="Rectangle 12"/>
          <p:cNvSpPr>
            <a:spLocks noChangeArrowheads="1"/>
          </p:cNvSpPr>
          <p:nvPr/>
        </p:nvSpPr>
        <p:spPr bwMode="auto">
          <a:xfrm>
            <a:off x="674064" y="4219575"/>
            <a:ext cx="3141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p>
            <a:pPr eaLnBrk="0" fontAlgn="base" hangingPunct="0">
              <a:spcBef>
                <a:spcPct val="0%"/>
              </a:spcBef>
              <a:spcAft>
                <a:spcPct val="0%"/>
              </a:spcAft>
            </a:pPr>
            <a:r>
              <a:rPr lang="en-US" sz="1100" dirty="0">
                <a:solidFill>
                  <a:srgbClr val="000000"/>
                </a:solidFill>
              </a:rPr>
              <a:t>2009</a:t>
            </a:r>
            <a:endParaRPr lang="en-US" sz="2000" dirty="0">
              <a:solidFill>
                <a:srgbClr val="000000"/>
              </a:solidFill>
              <a:latin typeface="Times" pitchFamily="18" charset="0"/>
            </a:endParaRPr>
          </a:p>
        </p:txBody>
      </p:sp>
      <p:sp>
        <p:nvSpPr>
          <p:cNvPr id="14" name="Text Box 7"/>
          <p:cNvSpPr txBox="1">
            <a:spLocks noChangeArrowheads="1"/>
          </p:cNvSpPr>
          <p:nvPr/>
        </p:nvSpPr>
        <p:spPr bwMode="auto">
          <a:xfrm>
            <a:off x="1143000" y="1560016"/>
            <a:ext cx="68580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marL="171450" indent="-171450" eaLnBrk="0" fontAlgn="base" hangingPunct="0">
              <a:spcBef>
                <a:spcPct val="0%"/>
              </a:spcBef>
              <a:spcAft>
                <a:spcPct val="0%"/>
              </a:spcAft>
              <a:buFont typeface="Arial" pitchFamily="34" charset="0"/>
              <a:buChar char="−"/>
            </a:pPr>
            <a:r>
              <a:rPr lang="en-US" sz="1100" dirty="0">
                <a:solidFill>
                  <a:srgbClr val="FF3300"/>
                </a:solidFill>
                <a:latin typeface="Arial" charset="0"/>
              </a:rPr>
              <a:t>Schulich BBA team wins global finals of L’Oreal e-</a:t>
            </a:r>
            <a:r>
              <a:rPr lang="en-US" sz="1100" dirty="0" err="1">
                <a:solidFill>
                  <a:srgbClr val="FF3300"/>
                </a:solidFill>
                <a:latin typeface="Arial" charset="0"/>
              </a:rPr>
              <a:t>Strat</a:t>
            </a:r>
            <a:r>
              <a:rPr lang="en-US" sz="1100" dirty="0">
                <a:solidFill>
                  <a:srgbClr val="FF3300"/>
                </a:solidFill>
                <a:latin typeface="Arial" charset="0"/>
              </a:rPr>
              <a:t> Challenge in Paris </a:t>
            </a:r>
          </a:p>
          <a:p>
            <a:pPr marL="171450" indent="-171450" eaLnBrk="0" fontAlgn="base" hangingPunct="0">
              <a:spcBef>
                <a:spcPct val="0%"/>
              </a:spcBef>
              <a:spcAft>
                <a:spcPct val="0%"/>
              </a:spcAft>
              <a:buFont typeface="Arial" pitchFamily="34" charset="0"/>
              <a:buChar char="−"/>
            </a:pPr>
            <a:r>
              <a:rPr lang="en-US" sz="1100" dirty="0">
                <a:solidFill>
                  <a:srgbClr val="FF3300"/>
                </a:solidFill>
                <a:latin typeface="Arial" charset="0"/>
              </a:rPr>
              <a:t>Schulich PhD candidate Peter Lee receives a Best Reviewer Award from the Academy of Management</a:t>
            </a:r>
          </a:p>
          <a:p>
            <a:pPr marL="171450" indent="-171450" eaLnBrk="0" fontAlgn="base" hangingPunct="0">
              <a:spcBef>
                <a:spcPct val="0%"/>
              </a:spcBef>
              <a:spcAft>
                <a:spcPct val="0%"/>
              </a:spcAft>
              <a:buFont typeface="Arial" pitchFamily="34" charset="0"/>
              <a:buChar char="−"/>
            </a:pPr>
            <a:r>
              <a:rPr lang="en-US" sz="1100" dirty="0">
                <a:solidFill>
                  <a:srgbClr val="FF3300"/>
                </a:solidFill>
                <a:latin typeface="Arial" charset="0"/>
              </a:rPr>
              <a:t>Schulich BBA wins top prize in national </a:t>
            </a:r>
            <a:r>
              <a:rPr lang="en-US" sz="1100" dirty="0" err="1">
                <a:solidFill>
                  <a:srgbClr val="FF3300"/>
                </a:solidFill>
                <a:latin typeface="Arial" charset="0"/>
              </a:rPr>
              <a:t>REALpac</a:t>
            </a:r>
            <a:r>
              <a:rPr lang="en-US" sz="1100" dirty="0">
                <a:solidFill>
                  <a:srgbClr val="FF3300"/>
                </a:solidFill>
                <a:latin typeface="Arial" charset="0"/>
              </a:rPr>
              <a:t> Real Estate Security Challenge requiring students to pick three real estate securities listed on the Financial Times Stock Exchange (FTSE) Global Real Estate Index (</a:t>
            </a:r>
            <a:r>
              <a:rPr lang="en-US" sz="1100" dirty="0" err="1">
                <a:solidFill>
                  <a:srgbClr val="FF3300"/>
                </a:solidFill>
                <a:latin typeface="Arial" charset="0"/>
              </a:rPr>
              <a:t>Shulich</a:t>
            </a:r>
            <a:r>
              <a:rPr lang="en-US" sz="1100" dirty="0">
                <a:solidFill>
                  <a:srgbClr val="FF3300"/>
                </a:solidFill>
                <a:latin typeface="Arial" charset="0"/>
              </a:rPr>
              <a:t> placed four students in the top ten)</a:t>
            </a:r>
          </a:p>
          <a:p>
            <a:pPr marL="171450" indent="-171450" eaLnBrk="0" fontAlgn="base" hangingPunct="0">
              <a:spcBef>
                <a:spcPct val="0%"/>
              </a:spcBef>
              <a:spcAft>
                <a:spcPct val="0%"/>
              </a:spcAft>
              <a:buFont typeface="Arial" pitchFamily="34" charset="0"/>
              <a:buChar char="−"/>
            </a:pPr>
            <a:r>
              <a:rPr lang="en-US" sz="1100" dirty="0">
                <a:solidFill>
                  <a:srgbClr val="FF3300"/>
                </a:solidFill>
                <a:latin typeface="Arial" charset="0"/>
              </a:rPr>
              <a:t>Schulich MBA/IMBA team places first overall in the North American Net Impact-Leeds Sustainability Case Competition</a:t>
            </a:r>
          </a:p>
          <a:p>
            <a:pPr marL="171450" indent="-171450" eaLnBrk="0" fontAlgn="base" hangingPunct="0">
              <a:spcBef>
                <a:spcPct val="0%"/>
              </a:spcBef>
              <a:spcAft>
                <a:spcPct val="0%"/>
              </a:spcAft>
              <a:buFont typeface="Arial" pitchFamily="34" charset="0"/>
              <a:buChar char="−"/>
            </a:pPr>
            <a:r>
              <a:rPr lang="en-US" sz="1100" dirty="0">
                <a:solidFill>
                  <a:srgbClr val="FF3300"/>
                </a:solidFill>
                <a:latin typeface="Arial" charset="0"/>
              </a:rPr>
              <a:t>Schulich BBA team wins North American “Reel Influence” competition sponsored by Ernst &amp; Young for their video of careers in professional consulting services</a:t>
            </a:r>
          </a:p>
          <a:p>
            <a:pPr marL="171450" indent="-171450" eaLnBrk="0" fontAlgn="base" hangingPunct="0">
              <a:spcBef>
                <a:spcPct val="0%"/>
              </a:spcBef>
              <a:spcAft>
                <a:spcPct val="0%"/>
              </a:spcAft>
              <a:buFont typeface="Arial" pitchFamily="34" charset="0"/>
              <a:buChar char="−"/>
            </a:pPr>
            <a:r>
              <a:rPr lang="en-US" sz="1100" dirty="0">
                <a:solidFill>
                  <a:srgbClr val="FF3300"/>
                </a:solidFill>
                <a:latin typeface="Arial" charset="0"/>
              </a:rPr>
              <a:t>Third-place Schulich BBAs only undergraduates in finals of national Enterprize Business Plan Competition</a:t>
            </a:r>
          </a:p>
          <a:p>
            <a:pPr marL="171450" indent="-171450" eaLnBrk="0" fontAlgn="base" hangingPunct="0">
              <a:spcBef>
                <a:spcPct val="0%"/>
              </a:spcBef>
              <a:spcAft>
                <a:spcPct val="0%"/>
              </a:spcAft>
              <a:buFont typeface="Arial" pitchFamily="34" charset="0"/>
              <a:buChar char="−"/>
            </a:pPr>
            <a:r>
              <a:rPr lang="en-US" sz="1100" dirty="0">
                <a:solidFill>
                  <a:srgbClr val="FF3300"/>
                </a:solidFill>
                <a:latin typeface="Arial" charset="0"/>
              </a:rPr>
              <a:t>Third-place Schulich </a:t>
            </a:r>
            <a:r>
              <a:rPr lang="en-US" sz="1100" dirty="0" err="1">
                <a:solidFill>
                  <a:srgbClr val="FF3300"/>
                </a:solidFill>
                <a:latin typeface="Arial" charset="0"/>
              </a:rPr>
              <a:t>iBBAs</a:t>
            </a:r>
            <a:r>
              <a:rPr lang="en-US" sz="1100" dirty="0">
                <a:solidFill>
                  <a:srgbClr val="FF3300"/>
                </a:solidFill>
                <a:latin typeface="Arial" charset="0"/>
              </a:rPr>
              <a:t> only undergraduates in finals of national RBC “Next Great Innovator Challenge”</a:t>
            </a:r>
          </a:p>
          <a:p>
            <a:pPr marL="171450" indent="-171450" eaLnBrk="0" fontAlgn="base" hangingPunct="0">
              <a:spcBef>
                <a:spcPct val="0%"/>
              </a:spcBef>
              <a:spcAft>
                <a:spcPct val="0%"/>
              </a:spcAft>
              <a:buFont typeface="Arial" pitchFamily="34" charset="0"/>
              <a:buChar char="−"/>
            </a:pPr>
            <a:r>
              <a:rPr lang="en-US" sz="1100" dirty="0">
                <a:solidFill>
                  <a:srgbClr val="FF3300"/>
                </a:solidFill>
                <a:latin typeface="Arial" charset="0"/>
              </a:rPr>
              <a:t>Schulich </a:t>
            </a:r>
            <a:r>
              <a:rPr lang="en-US" sz="1100" dirty="0" err="1">
                <a:solidFill>
                  <a:srgbClr val="FF3300"/>
                </a:solidFill>
                <a:latin typeface="Arial" charset="0"/>
              </a:rPr>
              <a:t>iBBA</a:t>
            </a:r>
            <a:r>
              <a:rPr lang="en-US" sz="1100" dirty="0">
                <a:solidFill>
                  <a:srgbClr val="FF3300"/>
                </a:solidFill>
                <a:latin typeface="Arial" charset="0"/>
              </a:rPr>
              <a:t> team wins Canadian L’Oreal “</a:t>
            </a:r>
            <a:r>
              <a:rPr lang="en-US" sz="1100" dirty="0" err="1">
                <a:solidFill>
                  <a:srgbClr val="FF3300"/>
                </a:solidFill>
                <a:latin typeface="Arial" charset="0"/>
              </a:rPr>
              <a:t>Brandstorm</a:t>
            </a:r>
            <a:r>
              <a:rPr lang="en-US" sz="1100" dirty="0">
                <a:solidFill>
                  <a:srgbClr val="FF3300"/>
                </a:solidFill>
                <a:latin typeface="Arial" charset="0"/>
              </a:rPr>
              <a:t>” Marketing Competition</a:t>
            </a:r>
          </a:p>
        </p:txBody>
      </p:sp>
      <p:sp>
        <p:nvSpPr>
          <p:cNvPr id="15" name="Text Box 7"/>
          <p:cNvSpPr txBox="1">
            <a:spLocks noChangeArrowheads="1"/>
          </p:cNvSpPr>
          <p:nvPr/>
        </p:nvSpPr>
        <p:spPr bwMode="auto">
          <a:xfrm>
            <a:off x="1143000" y="4174629"/>
            <a:ext cx="685800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marL="171450" indent="-171450" eaLnBrk="0" fontAlgn="base" hangingPunct="0">
              <a:spcBef>
                <a:spcPct val="0%"/>
              </a:spcBef>
              <a:spcAft>
                <a:spcPct val="0%"/>
              </a:spcAft>
              <a:buFont typeface="Arial" pitchFamily="34" charset="0"/>
              <a:buChar char="−"/>
            </a:pPr>
            <a:r>
              <a:rPr lang="en-US" sz="1100" dirty="0">
                <a:latin typeface="Arial" charset="0"/>
              </a:rPr>
              <a:t>Schulich partners with </a:t>
            </a:r>
            <a:r>
              <a:rPr lang="en-US" sz="1100" dirty="0" err="1">
                <a:latin typeface="Arial" charset="0"/>
              </a:rPr>
              <a:t>Osgoode</a:t>
            </a:r>
            <a:r>
              <a:rPr lang="en-US" sz="1100" dirty="0">
                <a:latin typeface="Arial" charset="0"/>
              </a:rPr>
              <a:t> Hall Law School to establish The </a:t>
            </a:r>
            <a:r>
              <a:rPr lang="en-US" sz="1100" dirty="0" err="1">
                <a:latin typeface="Arial" charset="0"/>
              </a:rPr>
              <a:t>Hennick</a:t>
            </a:r>
            <a:r>
              <a:rPr lang="en-US" sz="1100" dirty="0">
                <a:latin typeface="Arial" charset="0"/>
              </a:rPr>
              <a:t> Centre for Business and Law to promote research, teaching and outreach activities in business and law</a:t>
            </a:r>
          </a:p>
          <a:p>
            <a:pPr marL="171450" indent="-171450" eaLnBrk="0" fontAlgn="base" hangingPunct="0">
              <a:spcBef>
                <a:spcPct val="0%"/>
              </a:spcBef>
              <a:spcAft>
                <a:spcPct val="0%"/>
              </a:spcAft>
              <a:buFont typeface="Arial" pitchFamily="34" charset="0"/>
              <a:buChar char="−"/>
            </a:pPr>
            <a:r>
              <a:rPr lang="en-US" sz="1100" dirty="0">
                <a:latin typeface="Arial" charset="0"/>
              </a:rPr>
              <a:t>Schulich’s one-year Master of Finance (MF) Program established</a:t>
            </a:r>
          </a:p>
          <a:p>
            <a:pPr marL="171450" indent="-171450" eaLnBrk="0" fontAlgn="base" hangingPunct="0">
              <a:spcBef>
                <a:spcPct val="0%"/>
              </a:spcBef>
              <a:spcAft>
                <a:spcPct val="0%"/>
              </a:spcAft>
              <a:buFont typeface="Arial" pitchFamily="34" charset="0"/>
              <a:buChar char="−"/>
            </a:pPr>
            <a:r>
              <a:rPr lang="en-US" sz="1100" dirty="0">
                <a:latin typeface="Arial" charset="0"/>
              </a:rPr>
              <a:t>Schulich partners with Scotiabank and HDFC Bank, India’s second-largest privately owned bank, to create loan program for Indian students pursuing a Schulich MBA degree</a:t>
            </a:r>
          </a:p>
          <a:p>
            <a:pPr marL="171450" indent="-171450" eaLnBrk="0" fontAlgn="base" hangingPunct="0">
              <a:spcBef>
                <a:spcPct val="0%"/>
              </a:spcBef>
              <a:spcAft>
                <a:spcPct val="0%"/>
              </a:spcAft>
              <a:buFont typeface="Arial" pitchFamily="34" charset="0"/>
              <a:buChar char="−"/>
            </a:pPr>
            <a:r>
              <a:rPr lang="en-US" sz="1100" dirty="0">
                <a:latin typeface="Arial" charset="0"/>
              </a:rPr>
              <a:t>Schulich India MBA Program officially launched in India and Toronto</a:t>
            </a:r>
          </a:p>
        </p:txBody>
      </p:sp>
      <p:sp>
        <p:nvSpPr>
          <p:cNvPr id="16" name="Slide Number Placeholder 6"/>
          <p:cNvSpPr txBox="1">
            <a:spLocks/>
          </p:cNvSpPr>
          <p:nvPr/>
        </p:nvSpPr>
        <p:spPr bwMode="auto">
          <a:xfrm>
            <a:off x="6886575" y="60960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bg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4047C44-FD25-4A14-B21D-F3EAB8BC95D3}" type="slidenum">
              <a:rPr lang="en-US" sz="1200" smtClean="0">
                <a:solidFill>
                  <a:srgbClr val="808080"/>
                </a:solidFill>
                <a:latin typeface="Calibri" pitchFamily="34" charset="0"/>
                <a:cs typeface="Calibri" pitchFamily="34" charset="0"/>
              </a:rPr>
              <a:pPr>
                <a:defRPr/>
              </a:pPr>
              <a:t>9</a:t>
            </a:fld>
            <a:endParaRPr lang="en-US" sz="1200" dirty="0">
              <a:solidFill>
                <a:srgbClr val="808080"/>
              </a:solidFill>
              <a:latin typeface="Calibri" pitchFamily="34" charset="0"/>
              <a:cs typeface="Calibri" pitchFamily="34" charset="0"/>
            </a:endParaRPr>
          </a:p>
        </p:txBody>
      </p:sp>
      <p:grpSp>
        <p:nvGrpSpPr>
          <p:cNvPr id="17" name="Group 16"/>
          <p:cNvGrpSpPr/>
          <p:nvPr/>
        </p:nvGrpSpPr>
        <p:grpSpPr>
          <a:xfrm>
            <a:off x="228600" y="6241165"/>
            <a:ext cx="8686800" cy="400110"/>
            <a:chOff x="228600" y="6248400"/>
            <a:chExt cx="8686800" cy="400110"/>
          </a:xfrm>
        </p:grpSpPr>
        <p:sp>
          <p:nvSpPr>
            <p:cNvPr id="18" name="TextBox 17"/>
            <p:cNvSpPr txBox="1"/>
            <p:nvPr/>
          </p:nvSpPr>
          <p:spPr>
            <a:xfrm>
              <a:off x="228600" y="6248400"/>
              <a:ext cx="8686800" cy="400110"/>
            </a:xfrm>
            <a:prstGeom prst="rect">
              <a:avLst/>
            </a:prstGeom>
            <a:noFill/>
          </p:spPr>
          <p:txBody>
            <a:bodyPr wrap="square" rtlCol="0">
              <a:spAutoFit/>
            </a:bodyPr>
            <a:lstStyle/>
            <a:p>
              <a:pPr>
                <a:lnSpc>
                  <a:spcPts val="1200"/>
                </a:lnSpc>
              </a:pPr>
              <a:r>
                <a:rPr lang="en-US" sz="900" b="1" dirty="0">
                  <a:solidFill>
                    <a:prstClr val="black"/>
                  </a:solidFill>
                  <a:latin typeface="Arial" pitchFamily="34" charset="0"/>
                  <a:cs typeface="Arial" pitchFamily="34" charset="0"/>
                </a:rPr>
                <a:t>LEGEND</a:t>
              </a:r>
            </a:p>
            <a:p>
              <a:pPr>
                <a:lnSpc>
                  <a:spcPts val="1200"/>
                </a:lnSpc>
              </a:pPr>
              <a:r>
                <a:rPr lang="en-US" sz="900" b="1" dirty="0">
                  <a:solidFill>
                    <a:srgbClr val="132AD3"/>
                  </a:solidFill>
                  <a:latin typeface="Arial" pitchFamily="34" charset="0"/>
                  <a:cs typeface="Arial" pitchFamily="34" charset="0"/>
                </a:rPr>
                <a:t>Chairs/Professorships</a:t>
              </a:r>
              <a:r>
                <a:rPr lang="en-US" sz="900" b="1" dirty="0">
                  <a:solidFill>
                    <a:prstClr val="black"/>
                  </a:solidFill>
                  <a:latin typeface="Arial" pitchFamily="34" charset="0"/>
                  <a:cs typeface="Arial" pitchFamily="34" charset="0"/>
                </a:rPr>
                <a:t>	</a:t>
              </a:r>
              <a:r>
                <a:rPr lang="en-US" sz="900" b="1" dirty="0">
                  <a:solidFill>
                    <a:srgbClr val="00B050"/>
                  </a:solidFill>
                  <a:latin typeface="Arial" pitchFamily="34" charset="0"/>
                  <a:cs typeface="Arial" pitchFamily="34" charset="0"/>
                </a:rPr>
                <a:t>Faculty Achievement</a:t>
              </a:r>
              <a:r>
                <a:rPr lang="en-US" sz="900" b="1" dirty="0">
                  <a:solidFill>
                    <a:prstClr val="black"/>
                  </a:solidFill>
                  <a:latin typeface="Arial" pitchFamily="34" charset="0"/>
                  <a:cs typeface="Arial" pitchFamily="34" charset="0"/>
                </a:rPr>
                <a:t>	</a:t>
              </a:r>
              <a:r>
                <a:rPr lang="en-US" sz="900" b="1" dirty="0">
                  <a:solidFill>
                    <a:srgbClr val="FF0000"/>
                  </a:solidFill>
                  <a:latin typeface="Arial" pitchFamily="34" charset="0"/>
                  <a:cs typeface="Arial" pitchFamily="34" charset="0"/>
                </a:rPr>
                <a:t>Student Achievement</a:t>
              </a:r>
              <a:r>
                <a:rPr lang="en-US" sz="900" b="1" dirty="0">
                  <a:solidFill>
                    <a:prstClr val="black"/>
                  </a:solidFill>
                  <a:latin typeface="Arial" pitchFamily="34" charset="0"/>
                  <a:cs typeface="Arial" pitchFamily="34" charset="0"/>
                </a:rPr>
                <a:t>	</a:t>
              </a:r>
              <a:r>
                <a:rPr lang="en-US" sz="900" b="1" dirty="0">
                  <a:solidFill>
                    <a:srgbClr val="F79646">
                      <a:lumMod val="75%"/>
                    </a:srgbClr>
                  </a:solidFill>
                  <a:latin typeface="Arial" pitchFamily="34" charset="0"/>
                  <a:cs typeface="Arial" pitchFamily="34" charset="0"/>
                </a:rPr>
                <a:t>Alumni Achievement </a:t>
              </a:r>
              <a:r>
                <a:rPr lang="en-US" sz="900" b="1" dirty="0">
                  <a:solidFill>
                    <a:prstClr val="black"/>
                  </a:solidFill>
                  <a:latin typeface="Arial" pitchFamily="34" charset="0"/>
                  <a:cs typeface="Arial" pitchFamily="34" charset="0"/>
                </a:rPr>
                <a:t>	Initiatives</a:t>
              </a:r>
            </a:p>
          </p:txBody>
        </p:sp>
        <p:sp>
          <p:nvSpPr>
            <p:cNvPr id="19" name="Rectangle 18"/>
            <p:cNvSpPr/>
            <p:nvPr/>
          </p:nvSpPr>
          <p:spPr>
            <a:xfrm>
              <a:off x="1619450" y="6469075"/>
              <a:ext cx="115491" cy="100028"/>
            </a:xfrm>
            <a:prstGeom prst="rect">
              <a:avLst/>
            </a:prstGeom>
            <a:solidFill>
              <a:srgbClr val="132AD3"/>
            </a:solidFill>
            <a:ln>
              <a:solidFill>
                <a:srgbClr val="132AD3"/>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ectangle 19"/>
            <p:cNvSpPr/>
            <p:nvPr/>
          </p:nvSpPr>
          <p:spPr>
            <a:xfrm>
              <a:off x="3362425" y="6469075"/>
              <a:ext cx="115491" cy="100028"/>
            </a:xfrm>
            <a:prstGeom prst="rect">
              <a:avLst/>
            </a:prstGeom>
            <a:solidFill>
              <a:srgbClr val="00B050"/>
            </a:solidFill>
            <a:ln>
              <a:solidFill>
                <a:srgbClr val="00B05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Rectangle 20"/>
            <p:cNvSpPr/>
            <p:nvPr/>
          </p:nvSpPr>
          <p:spPr>
            <a:xfrm>
              <a:off x="5227748" y="6469075"/>
              <a:ext cx="115491" cy="100028"/>
            </a:xfrm>
            <a:prstGeom prst="rect">
              <a:avLst/>
            </a:prstGeom>
            <a:solidFill>
              <a:srgbClr val="FF0000"/>
            </a:solidFill>
            <a:ln>
              <a:solidFill>
                <a:srgbClr val="FF000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7020025" y="6469075"/>
              <a:ext cx="115491" cy="100028"/>
            </a:xfrm>
            <a:prstGeom prst="rect">
              <a:avLst/>
            </a:prstGeom>
            <a:solidFill>
              <a:srgbClr val="F09C06"/>
            </a:solidFill>
            <a:ln>
              <a:solidFill>
                <a:srgbClr val="F09C06"/>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p:nvSpPr>
          <p:spPr>
            <a:xfrm>
              <a:off x="8222365" y="6469075"/>
              <a:ext cx="115491" cy="100028"/>
            </a:xfrm>
            <a:prstGeom prst="rect">
              <a:avLst/>
            </a:prstGeom>
            <a:solidFill>
              <a:schemeClr val="tx1"/>
            </a:solidFill>
            <a:ln>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1584864320"/>
      </p:ext>
    </p:extLst>
  </p:cSld>
  <p:clrMapOvr>
    <a:masterClrMapping/>
  </p:clrMapOvr>
  <p:transition/>
</p:sld>
</file>

<file path=ppt/theme/theme1.xml><?xml version="1.0" encoding="utf-8"?>
<a:theme xmlns:a="http://purl.oclc.org/ooxml/drawingml/main" name="1_Blank Presentation">
  <a:themeElements>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Blank Presentation">
      <a:majorFont>
        <a:latin typeface="Arial Bold"/>
        <a:ea typeface=""/>
        <a:cs typeface=""/>
      </a:majorFont>
      <a:minorFont>
        <a:latin typeface="Arial"/>
        <a:ea typeface=""/>
        <a:cs typeface=""/>
      </a:minorFont>
    </a:fontScheme>
    <a:fmtScheme name="Office">
      <a:fillStyleLst>
        <a:solidFill>
          <a:schemeClr val="phClr"/>
        </a:solidFill>
        <a:gradFill rotWithShape="1">
          <a:gsLst>
            <a:gs pos="0%">
              <a:schemeClr val="phClr">
                <a:tint val="50%"/>
                <a:satMod val="300%"/>
              </a:schemeClr>
            </a:gs>
            <a:gs pos="35%">
              <a:schemeClr val="phClr">
                <a:tint val="37%"/>
                <a:satMod val="300%"/>
              </a:schemeClr>
            </a:gs>
            <a:gs pos="100%">
              <a:schemeClr val="phClr">
                <a:tint val="15%"/>
                <a:satMod val="350%"/>
              </a:schemeClr>
            </a:gs>
          </a:gsLst>
          <a:lin ang="16200000" scaled="1"/>
        </a:gradFill>
        <a:gradFill rotWithShape="1">
          <a:gsLst>
            <a:gs pos="0%">
              <a:schemeClr val="phClr">
                <a:shade val="51%"/>
                <a:satMod val="130%"/>
              </a:schemeClr>
            </a:gs>
            <a:gs pos="80%">
              <a:schemeClr val="phClr">
                <a:shade val="93%"/>
                <a:satMod val="130%"/>
              </a:schemeClr>
            </a:gs>
            <a:gs pos="100%">
              <a:schemeClr val="phClr">
                <a:shade val="94%"/>
                <a:satMod val="135%"/>
              </a:schemeClr>
            </a:gs>
          </a:gsLst>
          <a:lin ang="16200000" scaled="0"/>
        </a:gradFill>
      </a:fillStyleLst>
      <a:lnStyleLst>
        <a:ln w="9525" cap="flat" cmpd="sng" algn="ctr">
          <a:solidFill>
            <a:schemeClr val="phClr">
              <a:shade val="95%"/>
              <a:satMod val="105%"/>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
              </a:srgbClr>
            </a:outerShdw>
          </a:effectLst>
        </a:effectStyle>
        <a:effectStyle>
          <a:effectLst>
            <a:outerShdw blurRad="40000" dist="23000" dir="5400000" rotWithShape="0">
              <a:srgbClr val="000000">
                <a:alpha val="35%"/>
              </a:srgbClr>
            </a:outerShdw>
          </a:effectLst>
        </a:effectStyle>
        <a:effectStyle>
          <a:effectLst>
            <a:outerShdw blurRad="40000" dist="23000" dir="5400000" rotWithShape="0">
              <a:srgbClr val="000000">
                <a:alpha val="35%"/>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
                <a:satMod val="350%"/>
              </a:schemeClr>
            </a:gs>
            <a:gs pos="40%">
              <a:schemeClr val="phClr">
                <a:tint val="45%"/>
                <a:shade val="99%"/>
                <a:satMod val="350%"/>
              </a:schemeClr>
            </a:gs>
            <a:gs pos="100%">
              <a:schemeClr val="phClr">
                <a:shade val="20%"/>
                <a:satMod val="255%"/>
              </a:schemeClr>
            </a:gs>
          </a:gsLst>
          <a:path path="circle">
            <a:fillToRect l="50%" t="-80%" r="50%" b="180%"/>
          </a:path>
        </a:gradFill>
        <a:gradFill rotWithShape="1">
          <a:gsLst>
            <a:gs pos="0%">
              <a:schemeClr val="phClr">
                <a:tint val="80%"/>
                <a:satMod val="300%"/>
              </a:schemeClr>
            </a:gs>
            <a:gs pos="100%">
              <a:schemeClr val="phClr">
                <a:shade val="30%"/>
                <a:satMod val="200%"/>
              </a:schemeClr>
            </a:gs>
          </a:gsLst>
          <a:path path="circle">
            <a:fillToRect l="50%" t="50%" r="50%" b="5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purl.oclc.org/ooxml/drawingml/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
                <a:satMod val="300%"/>
              </a:schemeClr>
            </a:gs>
            <a:gs pos="35%">
              <a:schemeClr val="phClr">
                <a:tint val="37%"/>
                <a:satMod val="300%"/>
              </a:schemeClr>
            </a:gs>
            <a:gs pos="100%">
              <a:schemeClr val="phClr">
                <a:tint val="15%"/>
                <a:satMod val="350%"/>
              </a:schemeClr>
            </a:gs>
          </a:gsLst>
          <a:lin ang="16200000" scaled="1"/>
        </a:gradFill>
        <a:gradFill rotWithShape="1">
          <a:gsLst>
            <a:gs pos="0%">
              <a:schemeClr val="phClr">
                <a:shade val="51%"/>
                <a:satMod val="130%"/>
              </a:schemeClr>
            </a:gs>
            <a:gs pos="80%">
              <a:schemeClr val="phClr">
                <a:shade val="93%"/>
                <a:satMod val="130%"/>
              </a:schemeClr>
            </a:gs>
            <a:gs pos="100%">
              <a:schemeClr val="phClr">
                <a:shade val="94%"/>
                <a:satMod val="135%"/>
              </a:schemeClr>
            </a:gs>
          </a:gsLst>
          <a:lin ang="16200000" scaled="0"/>
        </a:gradFill>
      </a:fillStyleLst>
      <a:lnStyleLst>
        <a:ln w="9525" cap="flat" cmpd="sng" algn="ctr">
          <a:solidFill>
            <a:schemeClr val="phClr">
              <a:shade val="95%"/>
              <a:satMod val="105%"/>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
              </a:srgbClr>
            </a:outerShdw>
          </a:effectLst>
        </a:effectStyle>
        <a:effectStyle>
          <a:effectLst>
            <a:outerShdw blurRad="40000" dist="23000" dir="5400000" rotWithShape="0">
              <a:srgbClr val="000000">
                <a:alpha val="35%"/>
              </a:srgbClr>
            </a:outerShdw>
          </a:effectLst>
        </a:effectStyle>
        <a:effectStyle>
          <a:effectLst>
            <a:outerShdw blurRad="40000" dist="23000" dir="5400000" rotWithShape="0">
              <a:srgbClr val="000000">
                <a:alpha val="35%"/>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
                <a:satMod val="350%"/>
              </a:schemeClr>
            </a:gs>
            <a:gs pos="40%">
              <a:schemeClr val="phClr">
                <a:tint val="45%"/>
                <a:shade val="99%"/>
                <a:satMod val="350%"/>
              </a:schemeClr>
            </a:gs>
            <a:gs pos="100%">
              <a:schemeClr val="phClr">
                <a:shade val="20%"/>
                <a:satMod val="255%"/>
              </a:schemeClr>
            </a:gs>
          </a:gsLst>
          <a:path path="circle">
            <a:fillToRect l="50%" t="-80%" r="50%" b="180%"/>
          </a:path>
        </a:gradFill>
        <a:gradFill rotWithShape="1">
          <a:gsLst>
            <a:gs pos="0%">
              <a:schemeClr val="phClr">
                <a:tint val="80%"/>
                <a:satMod val="300%"/>
              </a:schemeClr>
            </a:gs>
            <a:gs pos="100%">
              <a:schemeClr val="phClr">
                <a:shade val="30%"/>
                <a:satMod val="200%"/>
              </a:schemeClr>
            </a:gs>
          </a:gsLst>
          <a:path path="circle">
            <a:fillToRect l="50%" t="50%" r="50%" b="50%"/>
          </a:path>
        </a:gradFill>
      </a:bgFillStyleLst>
    </a:fmtScheme>
  </a:themeElements>
  <a:objectDefaults/>
  <a:extraClrSchemeLst/>
</a:theme>
</file>

<file path=ppt/theme/theme3.xml><?xml version="1.0" encoding="utf-8"?>
<a:theme xmlns:a="http://purl.oclc.org/ooxml/drawingml/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
                <a:satMod val="300%"/>
              </a:schemeClr>
            </a:gs>
            <a:gs pos="35%">
              <a:schemeClr val="phClr">
                <a:tint val="37%"/>
                <a:satMod val="300%"/>
              </a:schemeClr>
            </a:gs>
            <a:gs pos="100%">
              <a:schemeClr val="phClr">
                <a:tint val="15%"/>
                <a:satMod val="350%"/>
              </a:schemeClr>
            </a:gs>
          </a:gsLst>
          <a:lin ang="16200000" scaled="1"/>
        </a:gradFill>
        <a:gradFill rotWithShape="1">
          <a:gsLst>
            <a:gs pos="0%">
              <a:schemeClr val="phClr">
                <a:shade val="51%"/>
                <a:satMod val="130%"/>
              </a:schemeClr>
            </a:gs>
            <a:gs pos="80%">
              <a:schemeClr val="phClr">
                <a:shade val="93%"/>
                <a:satMod val="130%"/>
              </a:schemeClr>
            </a:gs>
            <a:gs pos="100%">
              <a:schemeClr val="phClr">
                <a:shade val="94%"/>
                <a:satMod val="135%"/>
              </a:schemeClr>
            </a:gs>
          </a:gsLst>
          <a:lin ang="16200000" scaled="0"/>
        </a:gradFill>
      </a:fillStyleLst>
      <a:lnStyleLst>
        <a:ln w="9525" cap="flat" cmpd="sng" algn="ctr">
          <a:solidFill>
            <a:schemeClr val="phClr">
              <a:shade val="95%"/>
              <a:satMod val="105%"/>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
              </a:srgbClr>
            </a:outerShdw>
          </a:effectLst>
        </a:effectStyle>
        <a:effectStyle>
          <a:effectLst>
            <a:outerShdw blurRad="40000" dist="23000" dir="5400000" rotWithShape="0">
              <a:srgbClr val="000000">
                <a:alpha val="35%"/>
              </a:srgbClr>
            </a:outerShdw>
          </a:effectLst>
        </a:effectStyle>
        <a:effectStyle>
          <a:effectLst>
            <a:outerShdw blurRad="40000" dist="23000" dir="5400000" rotWithShape="0">
              <a:srgbClr val="000000">
                <a:alpha val="35%"/>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
                <a:satMod val="350%"/>
              </a:schemeClr>
            </a:gs>
            <a:gs pos="40%">
              <a:schemeClr val="phClr">
                <a:tint val="45%"/>
                <a:shade val="99%"/>
                <a:satMod val="350%"/>
              </a:schemeClr>
            </a:gs>
            <a:gs pos="100%">
              <a:schemeClr val="phClr">
                <a:shade val="20%"/>
                <a:satMod val="255%"/>
              </a:schemeClr>
            </a:gs>
          </a:gsLst>
          <a:path path="circle">
            <a:fillToRect l="50%" t="-80%" r="50%" b="180%"/>
          </a:path>
        </a:gradFill>
        <a:gradFill rotWithShape="1">
          <a:gsLst>
            <a:gs pos="0%">
              <a:schemeClr val="phClr">
                <a:tint val="80%"/>
                <a:satMod val="300%"/>
              </a:schemeClr>
            </a:gs>
            <a:gs pos="100%">
              <a:schemeClr val="phClr">
                <a:shade val="30%"/>
                <a:satMod val="200%"/>
              </a:schemeClr>
            </a:gs>
          </a:gsLst>
          <a:path path="circle">
            <a:fillToRect l="50%" t="50%" r="50%" b="50%"/>
          </a:path>
        </a:gradFill>
      </a:bgFillStyleLst>
    </a:fmtScheme>
  </a:themeElements>
  <a:objectDefaults/>
  <a:extraClrSchemeLst/>
</a:theme>
</file>

<file path=docProps/app.xml><?xml version="1.0" encoding="utf-8"?>
<Properties xmlns="http://purl.oclc.org/ooxml/officeDocument/extendedProperties" xmlns:vt="http://purl.oclc.org/ooxml/officeDocument/docPropsVTypes">
  <TotalTime>232</TotalTime>
  <Words>12453</Words>
  <Application>Microsoft Office PowerPoint</Application>
  <PresentationFormat>On-screen Show (4:3)</PresentationFormat>
  <Paragraphs>718</Paragraphs>
  <Slides>34</Slides>
  <Notes>17</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34</vt:i4>
      </vt:variant>
    </vt:vector>
  </HeadingPairs>
  <TitlesOfParts>
    <vt:vector size="43" baseType="lpstr">
      <vt:lpstr>Arial</vt:lpstr>
      <vt:lpstr>Arial Black</vt:lpstr>
      <vt:lpstr>Arial Bold</vt:lpstr>
      <vt:lpstr>Calibri</vt:lpstr>
      <vt:lpstr>Times</vt:lpstr>
      <vt:lpstr>Times New Roman</vt:lpstr>
      <vt:lpstr>1_Blank Presentation</vt:lpstr>
      <vt:lpstr>1_Office Theme</vt:lpstr>
      <vt:lpstr>Microsoft Excel 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Schulich School of Business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Schulich School of Business</dc:creator>
  <cp:lastModifiedBy>Michael Baranov</cp:lastModifiedBy>
  <cp:revision>28</cp:revision>
  <dcterms:created xsi:type="dcterms:W3CDTF">2014-05-09T16:46:05Z</dcterms:created>
  <dcterms:modified xsi:type="dcterms:W3CDTF">2018-10-25T17:41:08Z</dcterms:modified>
</cp:coreProperties>
</file>