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4" r:id="rId5"/>
    <p:sldId id="265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ED7"/>
    <a:srgbClr val="90DCC8"/>
    <a:srgbClr val="97EDED"/>
    <a:srgbClr val="E7E7E7"/>
    <a:srgbClr val="FFFFFF"/>
    <a:srgbClr val="C5C5C5"/>
    <a:srgbClr val="B6B6B6"/>
    <a:srgbClr val="6FB9C1"/>
    <a:srgbClr val="57D9D6"/>
    <a:srgbClr val="588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831F4-ED28-43BE-818C-675B16A16E7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03F7E-0F55-4A4D-87B3-35A96EF6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03F7E-0F55-4A4D-87B3-35A96EF6A2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4295-AEB2-4016-9E08-1D62C617D30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0B3D-002A-4639-8B92-E54D9629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5099539" y="4923693"/>
            <a:ext cx="1702190" cy="1934308"/>
          </a:xfrm>
          <a:custGeom>
            <a:avLst/>
            <a:gdLst>
              <a:gd name="connsiteX0" fmla="*/ 0 w 1716260"/>
              <a:gd name="connsiteY0" fmla="*/ 1849902 h 1849902"/>
              <a:gd name="connsiteX1" fmla="*/ 858130 w 1716260"/>
              <a:gd name="connsiteY1" fmla="*/ 0 h 1849902"/>
              <a:gd name="connsiteX2" fmla="*/ 1716260 w 1716260"/>
              <a:gd name="connsiteY2" fmla="*/ 1849902 h 1849902"/>
              <a:gd name="connsiteX3" fmla="*/ 0 w 1716260"/>
              <a:gd name="connsiteY3" fmla="*/ 1849902 h 1849902"/>
              <a:gd name="connsiteX0" fmla="*/ 0 w 1716260"/>
              <a:gd name="connsiteY0" fmla="*/ 1948376 h 1948376"/>
              <a:gd name="connsiteX1" fmla="*/ 844062 w 1716260"/>
              <a:gd name="connsiteY1" fmla="*/ 0 h 1948376"/>
              <a:gd name="connsiteX2" fmla="*/ 1716260 w 1716260"/>
              <a:gd name="connsiteY2" fmla="*/ 1948376 h 1948376"/>
              <a:gd name="connsiteX3" fmla="*/ 0 w 1716260"/>
              <a:gd name="connsiteY3" fmla="*/ 1948376 h 1948376"/>
              <a:gd name="connsiteX0" fmla="*/ 0 w 1716260"/>
              <a:gd name="connsiteY0" fmla="*/ 2158574 h 2158574"/>
              <a:gd name="connsiteX1" fmla="*/ 1003714 w 1716260"/>
              <a:gd name="connsiteY1" fmla="*/ 0 h 2158574"/>
              <a:gd name="connsiteX2" fmla="*/ 1716260 w 1716260"/>
              <a:gd name="connsiteY2" fmla="*/ 2158574 h 2158574"/>
              <a:gd name="connsiteX3" fmla="*/ 0 w 1716260"/>
              <a:gd name="connsiteY3" fmla="*/ 2158574 h 2158574"/>
              <a:gd name="connsiteX0" fmla="*/ 0 w 1716260"/>
              <a:gd name="connsiteY0" fmla="*/ 2192170 h 2192170"/>
              <a:gd name="connsiteX1" fmla="*/ 1070236 w 1716260"/>
              <a:gd name="connsiteY1" fmla="*/ 0 h 2192170"/>
              <a:gd name="connsiteX2" fmla="*/ 1716260 w 1716260"/>
              <a:gd name="connsiteY2" fmla="*/ 2192170 h 2192170"/>
              <a:gd name="connsiteX3" fmla="*/ 0 w 1716260"/>
              <a:gd name="connsiteY3" fmla="*/ 2192170 h 2192170"/>
              <a:gd name="connsiteX0" fmla="*/ 0 w 1609825"/>
              <a:gd name="connsiteY0" fmla="*/ 2192170 h 2192170"/>
              <a:gd name="connsiteX1" fmla="*/ 963801 w 1609825"/>
              <a:gd name="connsiteY1" fmla="*/ 0 h 2192170"/>
              <a:gd name="connsiteX2" fmla="*/ 1609825 w 1609825"/>
              <a:gd name="connsiteY2" fmla="*/ 2192170 h 2192170"/>
              <a:gd name="connsiteX3" fmla="*/ 0 w 1609825"/>
              <a:gd name="connsiteY3" fmla="*/ 2192170 h 219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825" h="2192170">
                <a:moveTo>
                  <a:pt x="0" y="2192170"/>
                </a:moveTo>
                <a:lnTo>
                  <a:pt x="963801" y="0"/>
                </a:lnTo>
                <a:lnTo>
                  <a:pt x="1609825" y="2192170"/>
                </a:lnTo>
                <a:lnTo>
                  <a:pt x="0" y="2192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234375" y="0"/>
            <a:ext cx="7957625" cy="6858000"/>
          </a:xfrm>
          <a:custGeom>
            <a:avLst/>
            <a:gdLst>
              <a:gd name="connsiteX0" fmla="*/ 0 w 7451188"/>
              <a:gd name="connsiteY0" fmla="*/ 0 h 6858000"/>
              <a:gd name="connsiteX1" fmla="*/ 7451188 w 7451188"/>
              <a:gd name="connsiteY1" fmla="*/ 0 h 6858000"/>
              <a:gd name="connsiteX2" fmla="*/ 7451188 w 7451188"/>
              <a:gd name="connsiteY2" fmla="*/ 6858000 h 6858000"/>
              <a:gd name="connsiteX3" fmla="*/ 2426677 w 74511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1188" h="6858000">
                <a:moveTo>
                  <a:pt x="0" y="0"/>
                </a:moveTo>
                <a:lnTo>
                  <a:pt x="7451188" y="0"/>
                </a:lnTo>
                <a:lnTo>
                  <a:pt x="7451188" y="6858000"/>
                </a:lnTo>
                <a:lnTo>
                  <a:pt x="2426677" y="6858000"/>
                </a:lnTo>
                <a:close/>
              </a:path>
            </a:pathLst>
          </a:custGeom>
          <a:solidFill>
            <a:srgbClr val="6FB9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4107765" y="-1"/>
            <a:ext cx="1842869" cy="1688124"/>
          </a:xfrm>
          <a:custGeom>
            <a:avLst/>
            <a:gdLst>
              <a:gd name="connsiteX0" fmla="*/ 0 w 1716260"/>
              <a:gd name="connsiteY0" fmla="*/ 1849902 h 1849902"/>
              <a:gd name="connsiteX1" fmla="*/ 858130 w 1716260"/>
              <a:gd name="connsiteY1" fmla="*/ 0 h 1849902"/>
              <a:gd name="connsiteX2" fmla="*/ 1716260 w 1716260"/>
              <a:gd name="connsiteY2" fmla="*/ 1849902 h 1849902"/>
              <a:gd name="connsiteX3" fmla="*/ 0 w 1716260"/>
              <a:gd name="connsiteY3" fmla="*/ 1849902 h 1849902"/>
              <a:gd name="connsiteX0" fmla="*/ 0 w 1716260"/>
              <a:gd name="connsiteY0" fmla="*/ 1892105 h 1892105"/>
              <a:gd name="connsiteX1" fmla="*/ 1041010 w 1716260"/>
              <a:gd name="connsiteY1" fmla="*/ 0 h 1892105"/>
              <a:gd name="connsiteX2" fmla="*/ 1716260 w 1716260"/>
              <a:gd name="connsiteY2" fmla="*/ 1892105 h 1892105"/>
              <a:gd name="connsiteX3" fmla="*/ 0 w 1716260"/>
              <a:gd name="connsiteY3" fmla="*/ 1892105 h 18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260" h="1892105">
                <a:moveTo>
                  <a:pt x="0" y="1892105"/>
                </a:moveTo>
                <a:lnTo>
                  <a:pt x="1041010" y="0"/>
                </a:lnTo>
                <a:lnTo>
                  <a:pt x="1716260" y="1892105"/>
                </a:lnTo>
                <a:lnTo>
                  <a:pt x="0" y="1892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4745" y="1406766"/>
            <a:ext cx="77400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  <a:cs typeface="Times New Roman" panose="02020603050405020304" pitchFamily="18" charset="0"/>
              </a:rPr>
              <a:t>CONSUMER GOODS</a:t>
            </a:r>
          </a:p>
          <a:p>
            <a:pPr algn="ctr"/>
            <a:r>
              <a:rPr lang="en-US" sz="440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  <a:cs typeface="Times New Roman" panose="02020603050405020304" pitchFamily="18" charset="0"/>
              </a:rPr>
              <a:t>AD-HOC INSIGHTS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86463" y="3258147"/>
            <a:ext cx="5476654" cy="0"/>
          </a:xfrm>
          <a:prstGeom prst="line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6859" y="3630098"/>
            <a:ext cx="523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RESUME PROJECT CHALLENGE - 4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M B Divya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996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Follow-up: Which segment had the most increase in unique products in 2021 vs 2020? The final output contains these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fields: “segment”, “product_count_2020”, “product_count_2021”, &amp; “difference”.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6" y="1812348"/>
            <a:ext cx="4612283" cy="1883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53" y="1812347"/>
            <a:ext cx="4959284" cy="18832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3222" y="5138759"/>
            <a:ext cx="10531360" cy="91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</a:t>
            </a:r>
            <a:r>
              <a:rPr lang="en-US" dirty="0" smtClean="0">
                <a:latin typeface="Arial Black" panose="020B0A04020102020204" pitchFamily="34" charset="0"/>
              </a:rPr>
              <a:t>Accessories </a:t>
            </a:r>
            <a:r>
              <a:rPr lang="en-US" dirty="0">
                <a:latin typeface="Arial Black" panose="020B0A04020102020204" pitchFamily="34" charset="0"/>
              </a:rPr>
              <a:t>was the leading segment, with an increase of 34 unique products in 2021 compared to 2020.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996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products that have the highest and lowest manufacturing costs. The final output should contain these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fields: “product_code”, “product” &amp; “manufacturing_cost”.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05" y="2047441"/>
            <a:ext cx="4595813" cy="888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76" y="2047441"/>
            <a:ext cx="4799291" cy="10005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3222" y="5138759"/>
            <a:ext cx="10489796" cy="98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Insights: </a:t>
            </a:r>
            <a:r>
              <a:rPr lang="en-US" dirty="0" smtClean="0">
                <a:latin typeface="Arial Black" panose="020B0A04020102020204" pitchFamily="34" charset="0"/>
              </a:rPr>
              <a:t>The </a:t>
            </a:r>
            <a:r>
              <a:rPr lang="en-US" u="sng" dirty="0">
                <a:latin typeface="Arial Black" panose="020B0A04020102020204" pitchFamily="34" charset="0"/>
              </a:rPr>
              <a:t>AQ HOME Allin1 Gen 2</a:t>
            </a:r>
            <a:r>
              <a:rPr lang="en-US" dirty="0">
                <a:latin typeface="Arial Black" panose="020B0A04020102020204" pitchFamily="34" charset="0"/>
              </a:rPr>
              <a:t> has the highest manufacturing cost, while the </a:t>
            </a:r>
            <a:r>
              <a:rPr lang="en-US" u="sng" dirty="0">
                <a:latin typeface="Arial Black" panose="020B0A04020102020204" pitchFamily="34" charset="0"/>
              </a:rPr>
              <a:t>AQ Master Wired </a:t>
            </a:r>
            <a:r>
              <a:rPr lang="en-US" u="sng" dirty="0" smtClean="0">
                <a:latin typeface="Arial Black" panose="020B0A04020102020204" pitchFamily="34" charset="0"/>
              </a:rPr>
              <a:t>x1 </a:t>
            </a:r>
            <a:r>
              <a:rPr lang="en-US" u="sng" dirty="0">
                <a:latin typeface="Arial Black" panose="020B0A04020102020204" pitchFamily="34" charset="0"/>
              </a:rPr>
              <a:t>Ms</a:t>
            </a:r>
            <a:r>
              <a:rPr lang="en-US" dirty="0">
                <a:latin typeface="Arial Black" panose="020B0A04020102020204" pitchFamily="34" charset="0"/>
              </a:rPr>
              <a:t> has the lowest among all the products.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128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Generate a report which contains the top 5 customers who received an average high pre_invoice_discount_pct for the fiscal year 2021 and in the Indian market. The final output contains these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fields: “customer_code”, “customer” &amp; “average_discount_percentage”.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7" y="2096365"/>
            <a:ext cx="4423497" cy="1575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53" y="2096365"/>
            <a:ext cx="4816620" cy="263463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99667" y="5192527"/>
            <a:ext cx="10489796" cy="98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</a:t>
            </a:r>
            <a:r>
              <a:rPr lang="en-US" dirty="0">
                <a:latin typeface="Arial Black" panose="020B0A04020102020204" pitchFamily="34" charset="0"/>
              </a:rPr>
              <a:t>Flipkart was the top customer in </a:t>
            </a:r>
            <a:r>
              <a:rPr lang="en-US" dirty="0" smtClean="0">
                <a:latin typeface="Arial Black" panose="020B0A04020102020204" pitchFamily="34" charset="0"/>
              </a:rPr>
              <a:t>FY-2021 </a:t>
            </a:r>
            <a:r>
              <a:rPr lang="en-US" dirty="0">
                <a:latin typeface="Arial Black" panose="020B0A04020102020204" pitchFamily="34" charset="0"/>
              </a:rPr>
              <a:t>with an average discount percentage of 30.83%, followed by Viveks, Ezone, Croma, and Amazon.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128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VII).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complete report of the Gross sales amount for the customer “Atliq Exclusive” for each month. This analysis helps to get an idea of low and high-performing months and take strategic decisions. The final report contains these columns: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“Month”, “Year” &amp; “Gross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Amount”.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171" y="1820574"/>
            <a:ext cx="2931102" cy="45062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7027" y="4752560"/>
            <a:ext cx="6344100" cy="1440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In November month, noticed high sales amount compared to other months for both FY-20 and 21.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2" y="1820574"/>
            <a:ext cx="3365854" cy="1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128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VIII).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which quarter of 2020, got the maximum total_sold_quantity? The final output contains these fields sorted by the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total_sold_quantity: “Quarter” &amp; “total_sold_quantity”.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20" y="1953521"/>
            <a:ext cx="3442422" cy="28665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43222" y="5138759"/>
            <a:ext cx="10489796" cy="98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In Quarter-1, noticed highest sold quantity later gradually decreased in FY-2020.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91" y="2298576"/>
            <a:ext cx="3164544" cy="15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128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IX). Which channel helped to bring more gross sales in the fiscal year 2021 and the percentage of contribution ? The final output contain these fields: “channel”, “gross_sales_mln”, “percentage”. 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11" y="1835481"/>
            <a:ext cx="4294044" cy="310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28" y="2650547"/>
            <a:ext cx="3909327" cy="102090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3222" y="5138759"/>
            <a:ext cx="10489796" cy="98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</a:t>
            </a:r>
            <a:r>
              <a:rPr lang="en-US" dirty="0">
                <a:latin typeface="Arial Black" panose="020B0A04020102020204" pitchFamily="34" charset="0"/>
              </a:rPr>
              <a:t>The retailer channel generated the </a:t>
            </a:r>
            <a:r>
              <a:rPr lang="en-US" dirty="0" smtClean="0">
                <a:latin typeface="Arial Black" panose="020B0A04020102020204" pitchFamily="34" charset="0"/>
              </a:rPr>
              <a:t>highest </a:t>
            </a:r>
            <a:r>
              <a:rPr lang="en-US" dirty="0">
                <a:latin typeface="Arial Black" panose="020B0A04020102020204" pitchFamily="34" charset="0"/>
              </a:rPr>
              <a:t>gross sales, contributing 73.22% in FY </a:t>
            </a:r>
            <a:r>
              <a:rPr lang="en-US" dirty="0" smtClean="0">
                <a:latin typeface="Arial Black" panose="020B0A04020102020204" pitchFamily="34" charset="0"/>
              </a:rPr>
              <a:t>2021.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128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 Get the top 3 products in each division that have a high total_sold_quantity in the fiscal year 2021 ? The final output contains these fields: “division”, “product_code”, “product” “total_sold_quantity”, “rank_order”.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9" y="2109786"/>
            <a:ext cx="4037735" cy="179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47" y="2109786"/>
            <a:ext cx="5170344" cy="191637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80628" y="4501107"/>
            <a:ext cx="10452389" cy="162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For FY - 2021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   * The </a:t>
            </a:r>
            <a:r>
              <a:rPr lang="en-US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AQ Pen Drive 2 IN 1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was the top product in the N &amp; S Division.</a:t>
            </a: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  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*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The </a:t>
            </a:r>
            <a:r>
              <a:rPr lang="en-US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AQ Gamers </a:t>
            </a:r>
            <a:r>
              <a:rPr lang="en-US" u="sng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Ms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was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the top product in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the P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&amp;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Division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  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*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The </a:t>
            </a:r>
            <a:r>
              <a:rPr lang="en-US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AQ Digit(A4218110202)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was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the top product in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the PC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Division.</a:t>
            </a:r>
          </a:p>
          <a:p>
            <a:endParaRPr lang="en-US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3754582" y="2133600"/>
            <a:ext cx="4128655" cy="2355273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You!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747165" y="3117272"/>
            <a:ext cx="429490" cy="4294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/>
          <p:cNvSpPr/>
          <p:nvPr/>
        </p:nvSpPr>
        <p:spPr>
          <a:xfrm rot="16200000">
            <a:off x="4370352" y="3241748"/>
            <a:ext cx="925216" cy="401070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000">
                <a:schemeClr val="accent3">
                  <a:lumMod val="0"/>
                  <a:lumOff val="100000"/>
                </a:schemeClr>
              </a:gs>
              <a:gs pos="80000">
                <a:schemeClr val="bg1">
                  <a:lumMod val="85000"/>
                </a:schemeClr>
              </a:gs>
              <a:gs pos="83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V="1">
            <a:off x="3990530" y="3763109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4400376" y="1312067"/>
            <a:ext cx="978408" cy="412394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flipH="1" flipV="1">
            <a:off x="5523514" y="4631858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 flipH="1">
            <a:off x="7016753" y="2233109"/>
            <a:ext cx="978408" cy="412394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V="1">
            <a:off x="3990530" y="5574323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 flipH="1">
            <a:off x="7016753" y="373994"/>
            <a:ext cx="978408" cy="412394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flipH="1" flipV="1">
            <a:off x="5519226" y="2801814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3990531" y="1859278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4399552" y="-626926"/>
            <a:ext cx="980056" cy="412394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84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005310" y="1089215"/>
            <a:ext cx="717452" cy="691660"/>
          </a:xfrm>
          <a:prstGeom prst="ellipse">
            <a:avLst/>
          </a:prstGeom>
          <a:solidFill>
            <a:srgbClr val="97EDED"/>
          </a:solidFill>
          <a:effectLst>
            <a:innerShdw blurRad="635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1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96161" y="3046496"/>
            <a:ext cx="717452" cy="6916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22" name="Oval 21"/>
          <p:cNvSpPr/>
          <p:nvPr/>
        </p:nvSpPr>
        <p:spPr>
          <a:xfrm>
            <a:off x="2996161" y="4901269"/>
            <a:ext cx="717452" cy="691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23" name="Oval 22"/>
          <p:cNvSpPr/>
          <p:nvPr/>
        </p:nvSpPr>
        <p:spPr>
          <a:xfrm>
            <a:off x="8706102" y="2083092"/>
            <a:ext cx="717452" cy="6916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24" name="Oval 23"/>
          <p:cNvSpPr/>
          <p:nvPr/>
        </p:nvSpPr>
        <p:spPr>
          <a:xfrm>
            <a:off x="8693894" y="3949251"/>
            <a:ext cx="717452" cy="691660"/>
          </a:xfrm>
          <a:prstGeom prst="ellipse">
            <a:avLst/>
          </a:prstGeom>
          <a:solidFill>
            <a:srgbClr val="95AED7"/>
          </a:solidFill>
          <a:effectLst>
            <a:innerShdw blurRad="635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13613" y="1200920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9491" y="2156940"/>
            <a:ext cx="260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3613" y="3157700"/>
            <a:ext cx="217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4032788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3481" y="501626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46" y="123444"/>
            <a:ext cx="511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PROJECT OUTLINE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flipH="1" flipV="1">
            <a:off x="5000845" y="6443071"/>
            <a:ext cx="2542303" cy="2730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flipV="1">
            <a:off x="1552131" y="1275364"/>
            <a:ext cx="2640042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1961152" y="-1210840"/>
            <a:ext cx="980056" cy="412394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84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66910" y="505301"/>
            <a:ext cx="717452" cy="691660"/>
          </a:xfrm>
          <a:prstGeom prst="ellipse">
            <a:avLst/>
          </a:prstGeom>
          <a:solidFill>
            <a:srgbClr val="97EDED"/>
          </a:solidFill>
          <a:effectLst>
            <a:innerShdw blurRad="635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1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7734" y="620298"/>
            <a:ext cx="2226892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6509" y="2559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4362" y="1732906"/>
            <a:ext cx="8023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is 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leading computer hardware producers in India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expanded in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0204" y="3503923"/>
            <a:ext cx="1472693" cy="58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Division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8" idx="3"/>
            <a:endCxn id="33" idx="1"/>
          </p:cNvCxnSpPr>
          <p:nvPr/>
        </p:nvCxnSpPr>
        <p:spPr>
          <a:xfrm>
            <a:off x="2412897" y="3798332"/>
            <a:ext cx="1042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3713" y="3798332"/>
            <a:ext cx="0" cy="154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3713" y="4572817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237" y="4960746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25237" y="5323783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455" y="4394262"/>
            <a:ext cx="693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 &amp; 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5455" y="479146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5455" y="514085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55826" y="3503923"/>
            <a:ext cx="1472693" cy="58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Segment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40859" y="3798332"/>
            <a:ext cx="18476" cy="263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9335" y="4572817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40859" y="4960746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59335" y="5320963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1077" y="4394262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Peripherals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1077" y="4791469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01077" y="5140855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559335" y="5692012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01077" y="552350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559335" y="6058276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01077" y="587816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559335" y="6410685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1077" y="6244431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928519" y="3798332"/>
            <a:ext cx="1042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975909" y="3503923"/>
            <a:ext cx="1472693" cy="58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Category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7758546" y="2559041"/>
            <a:ext cx="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769767" y="4149435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61210" y="3942636"/>
            <a:ext cx="106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7773181" y="4439132"/>
            <a:ext cx="33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61210" y="4244103"/>
            <a:ext cx="99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Batteries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769767" y="4744727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61210" y="4545570"/>
            <a:ext cx="167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Personal Laptop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7769767" y="5041043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61210" y="4847037"/>
            <a:ext cx="169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7769767" y="5346638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61210" y="5148504"/>
            <a:ext cx="158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Gaming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7769767" y="5637868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061210" y="5449971"/>
            <a:ext cx="180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Desktop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769767" y="5909790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061210" y="5751438"/>
            <a:ext cx="2622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External Solid State Drives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69767" y="6216722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61210" y="6052905"/>
            <a:ext cx="180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USB Flash Drives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773181" y="6523653"/>
            <a:ext cx="33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61210" y="6354376"/>
            <a:ext cx="143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 fi extender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7773181" y="2559041"/>
            <a:ext cx="33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061210" y="2404523"/>
            <a:ext cx="1685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Internal HDD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7773181" y="2875267"/>
            <a:ext cx="33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61210" y="2705990"/>
            <a:ext cx="171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Graphic Card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7773181" y="3192099"/>
            <a:ext cx="33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061210" y="3007457"/>
            <a:ext cx="16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61210" y="3339702"/>
            <a:ext cx="169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471429" y="3798332"/>
            <a:ext cx="64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061210" y="3641169"/>
            <a:ext cx="158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769767" y="3488416"/>
            <a:ext cx="34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flipV="1">
            <a:off x="1948874" y="1152180"/>
            <a:ext cx="2465687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2106520" y="-1356208"/>
            <a:ext cx="980056" cy="441468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84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7734" y="620298"/>
            <a:ext cx="2531462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6509" y="2559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480" y="2684050"/>
            <a:ext cx="8803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management observed that they lack sufficient insights to make quick, </a:t>
            </a:r>
            <a:r>
              <a:rPr lang="en-US" dirty="0" smtClean="0"/>
              <a:t>data-informed </a:t>
            </a:r>
            <a:r>
              <a:rPr lang="en-US" dirty="0"/>
              <a:t>decisions. They plan to expand their data analytics team by hiring several junior data analysts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Tony Sharma, their data analytics director, wanted to hire someone proficient in both technical and soft skills. Therefore, he decided to conduct a SQL challenge to assess both sets of abilities.</a:t>
            </a:r>
          </a:p>
        </p:txBody>
      </p:sp>
      <p:sp>
        <p:nvSpPr>
          <p:cNvPr id="62" name="Oval 61"/>
          <p:cNvSpPr/>
          <p:nvPr/>
        </p:nvSpPr>
        <p:spPr>
          <a:xfrm>
            <a:off x="566910" y="519071"/>
            <a:ext cx="717452" cy="6916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sz="3200" b="1" dirty="0"/>
          </a:p>
        </p:txBody>
      </p:sp>
      <p:pic>
        <p:nvPicPr>
          <p:cNvPr id="1027" name="Picture 3" descr="Problem solving - Free education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40" y="211657"/>
            <a:ext cx="1881044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flipV="1">
            <a:off x="1948874" y="1152180"/>
            <a:ext cx="2465687" cy="12836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2106520" y="-1356208"/>
            <a:ext cx="980056" cy="441468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84000">
                <a:srgbClr val="E7E7E7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7734" y="620298"/>
            <a:ext cx="217816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6509" y="2559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3124" y="505300"/>
            <a:ext cx="717452" cy="6916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5854" y="18730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  MySQL and 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854" y="3090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288668" y="3681132"/>
            <a:ext cx="429491" cy="1863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1281646" y="3804956"/>
            <a:ext cx="429491" cy="192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1288669" y="3937337"/>
            <a:ext cx="429491" cy="1863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73591" y="3668123"/>
            <a:ext cx="1280839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0817" y="3698495"/>
            <a:ext cx="12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gdb0041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52993" y="3676009"/>
            <a:ext cx="960404" cy="37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54430" y="3883161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908146" y="3653026"/>
            <a:ext cx="1450097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80177" y="3650659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22633" y="368103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im_customer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480178" y="4179262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8778" y="4209634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im_product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80178" y="4697047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94923" y="4727419"/>
            <a:ext cx="35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fact_gross_price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480177" y="5214832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4923" y="5245204"/>
            <a:ext cx="252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fact_manufacturing_cost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80178" y="5732617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94922" y="5762989"/>
            <a:ext cx="35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act_pre_invoice_deductions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480178" y="6240644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94923" y="627101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act_sales_monthly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20651" y="3870870"/>
            <a:ext cx="554278" cy="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3"/>
          </p:cNvCxnSpPr>
          <p:nvPr/>
        </p:nvCxnSpPr>
        <p:spPr>
          <a:xfrm>
            <a:off x="5358243" y="3868064"/>
            <a:ext cx="543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20651" y="4394300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20650" y="4909527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20649" y="5429870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20648" y="5967318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20648" y="6455682"/>
            <a:ext cx="56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4922" y="411039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02057" y="3867513"/>
            <a:ext cx="0" cy="258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3754582" y="2133600"/>
            <a:ext cx="4128655" cy="2355273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Ad-Hoc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55639" y="2965406"/>
            <a:ext cx="717452" cy="691660"/>
          </a:xfrm>
          <a:prstGeom prst="ellipse">
            <a:avLst/>
          </a:prstGeom>
          <a:solidFill>
            <a:srgbClr val="95AED7"/>
          </a:solidFill>
          <a:effectLst>
            <a:innerShdw blurRad="635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96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8577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i).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list of markets in which customer "</a:t>
            </a:r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Atliq Exclusive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 operates its business in the </a:t>
            </a:r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APAC region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84" y="1688473"/>
            <a:ext cx="1446934" cy="260057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43222" y="5138759"/>
            <a:ext cx="10365105" cy="95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Atliq Exclusive operates business in </a:t>
            </a:r>
            <a:r>
              <a:rPr lang="en-US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markets across the APAC region.  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925" y="1688473"/>
            <a:ext cx="1733984" cy="25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71" y="1858681"/>
            <a:ext cx="4922350" cy="2533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996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II).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percentage of unique product increase in 2021 vs. 2020? The final output contains these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fields: “unique_products_2020”, “unique_products_2021”, &amp; “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percentage_chg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123385" y="2396836"/>
            <a:ext cx="13855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0" y="2715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8933" y="2473081"/>
            <a:ext cx="331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Din"/>
              </a:rPr>
              <a:t>36.33 % ‘Percent Change</a:t>
            </a:r>
            <a:r>
              <a:rPr lang="en-US" sz="1200" dirty="0" smtClean="0">
                <a:latin typeface="Din"/>
              </a:rPr>
              <a:t>’</a:t>
            </a:r>
            <a:endParaRPr lang="en-US" sz="1200" dirty="0">
              <a:latin typeface="Di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4" y="1892444"/>
            <a:ext cx="4632193" cy="5806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43222" y="5138759"/>
            <a:ext cx="10365105" cy="92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</a:t>
            </a:r>
            <a:r>
              <a:rPr lang="en-US" dirty="0">
                <a:latin typeface="Arial Black" panose="020B0A04020102020204" pitchFamily="34" charset="0"/>
              </a:rPr>
              <a:t>Production increased by </a:t>
            </a:r>
            <a:r>
              <a:rPr lang="en-US" dirty="0" smtClean="0">
                <a:latin typeface="Arial Black" panose="020B0A04020102020204" pitchFamily="34" charset="0"/>
              </a:rPr>
              <a:t>36.33</a:t>
            </a:r>
            <a:r>
              <a:rPr lang="en-US" dirty="0">
                <a:latin typeface="Arial Black" panose="020B0A04020102020204" pitchFamily="34" charset="0"/>
              </a:rPr>
              <a:t>% compared to the previous </a:t>
            </a:r>
            <a:r>
              <a:rPr lang="en-US" dirty="0" smtClean="0">
                <a:latin typeface="Arial Black" panose="020B0A04020102020204" pitchFamily="34" charset="0"/>
              </a:rPr>
              <a:t>year.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8327" y="107399"/>
            <a:ext cx="863820" cy="79314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597027" y="347612"/>
            <a:ext cx="10140246" cy="996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III). Provide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report with all the unique product counts for each </a:t>
            </a:r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segment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sort them in descending order of product counts. The final output contains 2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field: “segment” &amp; “product_count”.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3222" y="5138759"/>
            <a:ext cx="10365105" cy="804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Insights : </a:t>
            </a:r>
            <a:r>
              <a:rPr lang="en-US" dirty="0">
                <a:latin typeface="Arial Black" panose="020B0A04020102020204" pitchFamily="34" charset="0"/>
              </a:rPr>
              <a:t>Among the 6 segments, </a:t>
            </a:r>
            <a:r>
              <a:rPr lang="en-US" dirty="0" smtClean="0">
                <a:latin typeface="Arial Black" panose="020B0A04020102020204" pitchFamily="34" charset="0"/>
              </a:rPr>
              <a:t>Notebook </a:t>
            </a:r>
            <a:r>
              <a:rPr lang="en-US" dirty="0">
                <a:latin typeface="Arial Black" panose="020B0A04020102020204" pitchFamily="34" charset="0"/>
              </a:rPr>
              <a:t>lead with </a:t>
            </a:r>
            <a:r>
              <a:rPr lang="en-US" dirty="0" smtClean="0">
                <a:latin typeface="Arial Black" panose="020B0A04020102020204" pitchFamily="34" charset="0"/>
              </a:rPr>
              <a:t>129 </a:t>
            </a:r>
            <a:r>
              <a:rPr lang="en-US" dirty="0">
                <a:latin typeface="Arial Black" panose="020B0A04020102020204" pitchFamily="34" charset="0"/>
              </a:rPr>
              <a:t>unique products, followed by </a:t>
            </a:r>
            <a:r>
              <a:rPr lang="en-US" dirty="0" smtClean="0">
                <a:latin typeface="Arial Black" panose="020B0A04020102020204" pitchFamily="34" charset="0"/>
              </a:rPr>
              <a:t>Accessories, Peripherals, Desktops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smtClean="0">
                <a:latin typeface="Arial Black" panose="020B0A04020102020204" pitchFamily="34" charset="0"/>
              </a:rPr>
              <a:t>Storage and Networking.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18" y="1871662"/>
            <a:ext cx="3003754" cy="2074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73" y="1829010"/>
            <a:ext cx="3436881" cy="28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5161</TotalTime>
  <Words>805</Words>
  <Application>Microsoft Office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Din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THISPC</dc:creator>
  <cp:lastModifiedBy>THISPC</cp:lastModifiedBy>
  <cp:revision>132</cp:revision>
  <dcterms:created xsi:type="dcterms:W3CDTF">2024-05-18T05:53:18Z</dcterms:created>
  <dcterms:modified xsi:type="dcterms:W3CDTF">2024-10-04T07:42:55Z</dcterms:modified>
</cp:coreProperties>
</file>