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2" r:id="rId5"/>
    <p:sldId id="264" r:id="rId6"/>
    <p:sldId id="265" r:id="rId7"/>
    <p:sldId id="268" r:id="rId8"/>
    <p:sldId id="269" r:id="rId9"/>
    <p:sldId id="270" r:id="rId10"/>
    <p:sldId id="272" r:id="rId11"/>
    <p:sldId id="271" r:id="rId12"/>
    <p:sldId id="277" r:id="rId13"/>
    <p:sldId id="273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9" r:id="rId35"/>
    <p:sldId id="300" r:id="rId36"/>
    <p:sldId id="274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6.MySQL\8.SQL%20ADVANCED%20-%20TOP%20CUSTOMERS,%20MARKETS,PRODUCTS\10.Window%20Functions%20OVER%20Clause\8-g-market-sh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6.MySQL\8.SQL%20ADVANCED%20-%20TOP%20CUSTOMERS,%20MARKETS,PRODUCTS\12.Exercise%20Window%20Functions%20OVER%20Clause\8-j-region-wise-market-share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6.MySQL\8.SQL%20ADVANCED%20-%20TOP%20CUSTOMERS,%20MARKETS,PRODUCTS\12.Exercise%20Window%20Functions%20OVER%20Clause\8-j-region-wise-market-share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6.MySQL\8.SQL%20ADVANCED%20-%20TOP%20CUSTOMERS,%20MARKETS,PRODUCTS\12.Exercise%20Window%20Functions%20OVER%20Clause\8-j-region-wise-market-share-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6.MySQL\8.SQL%20ADVANCED%20-%20TOP%20CUSTOMERS,%20MARKETS,PRODUCTS\12.Exercise%20Window%20Functions%20OVER%20Clause\8-j-region-wise-market-share-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Global Market Share % By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'[8-g-market-share.xlsx]market_share'!$A$2:$A$11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Sage</c:v>
                </c:pt>
                <c:pt idx="4">
                  <c:v>Flipkart</c:v>
                </c:pt>
                <c:pt idx="5">
                  <c:v>Leader</c:v>
                </c:pt>
                <c:pt idx="6">
                  <c:v>Neptune</c:v>
                </c:pt>
                <c:pt idx="7">
                  <c:v>Ebay</c:v>
                </c:pt>
                <c:pt idx="8">
                  <c:v>Electricalsocity</c:v>
                </c:pt>
                <c:pt idx="9">
                  <c:v>Synthetic</c:v>
                </c:pt>
              </c:strCache>
            </c:strRef>
          </c:cat>
          <c:val>
            <c:numRef>
              <c:f>'[8-g-market-share.xlsx]market_share'!$C$2:$C$11</c:f>
              <c:numCache>
                <c:formatCode>0.00</c:formatCode>
                <c:ptCount val="10"/>
                <c:pt idx="0">
                  <c:v>13.233402</c:v>
                </c:pt>
                <c:pt idx="1">
                  <c:v>9.7002059999999997</c:v>
                </c:pt>
                <c:pt idx="2">
                  <c:v>8.5338030000000007</c:v>
                </c:pt>
                <c:pt idx="3">
                  <c:v>3.285593</c:v>
                </c:pt>
                <c:pt idx="4">
                  <c:v>3.064692</c:v>
                </c:pt>
                <c:pt idx="5">
                  <c:v>2.976089</c:v>
                </c:pt>
                <c:pt idx="6">
                  <c:v>2.5500669999999999</c:v>
                </c:pt>
                <c:pt idx="7">
                  <c:v>2.4129139999999998</c:v>
                </c:pt>
                <c:pt idx="8">
                  <c:v>1.9723269999999999</c:v>
                </c:pt>
                <c:pt idx="9">
                  <c:v>1.954121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AC-4107-B88E-1BF1E32448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4332000"/>
        <c:axId val="664328672"/>
      </c:barChart>
      <c:valAx>
        <c:axId val="664328672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32000"/>
        <c:crosses val="autoZero"/>
        <c:crossBetween val="between"/>
      </c:valAx>
      <c:catAx>
        <c:axId val="6643320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28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Asia-Pacific</a:t>
            </a:r>
            <a:r>
              <a:rPr lang="en-US" baseline="0"/>
              <a:t> Market Share By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'[8-j-region-wise-market-share-1.xlsx]region_wise_market_share_1'!$D$1</c:f>
              <c:strCache>
                <c:ptCount val="1"/>
                <c:pt idx="0">
                  <c:v>pct_share_region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5-4635-AEB8-3993240C71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5-4635-AEB8-3993240C71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5-4635-AEB8-3993240C71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5-4635-AEB8-3993240C715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BE5-4635-AEB8-3993240C715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BE5-4635-AEB8-3993240C715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BE5-4635-AEB8-3993240C715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BE5-4635-AEB8-3993240C715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BE5-4635-AEB8-3993240C715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'[8-j-region-wise-market-share-1.xlsx]region_wise_market_share_1'!$A$2:$B$10</c:f>
              <c:strCache>
                <c:ptCount val="9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Leader</c:v>
                </c:pt>
                <c:pt idx="4">
                  <c:v>Sage</c:v>
                </c:pt>
                <c:pt idx="5">
                  <c:v>Neptune</c:v>
                </c:pt>
                <c:pt idx="6">
                  <c:v>Electricalsocity</c:v>
                </c:pt>
                <c:pt idx="7">
                  <c:v>Propel</c:v>
                </c:pt>
                <c:pt idx="8">
                  <c:v>Synthetic</c:v>
                </c:pt>
              </c:strCache>
              <c:extLst/>
            </c:strRef>
          </c:cat>
          <c:val>
            <c:numRef>
              <c:f>'[8-j-region-wise-market-share-1.xlsx]region_wise_market_share_1'!$D$2:$D$10</c:f>
              <c:numCache>
                <c:formatCode>0.00</c:formatCode>
                <c:ptCount val="9"/>
                <c:pt idx="0">
                  <c:v>12.988688</c:v>
                </c:pt>
                <c:pt idx="1">
                  <c:v>11.669682999999999</c:v>
                </c:pt>
                <c:pt idx="2">
                  <c:v>8.3642529999999997</c:v>
                </c:pt>
                <c:pt idx="3">
                  <c:v>5.5475110000000001</c:v>
                </c:pt>
                <c:pt idx="4">
                  <c:v>5.169683</c:v>
                </c:pt>
                <c:pt idx="5">
                  <c:v>4.7533940000000001</c:v>
                </c:pt>
                <c:pt idx="6">
                  <c:v>3.6764709999999998</c:v>
                </c:pt>
                <c:pt idx="7">
                  <c:v>3.1990949999999998</c:v>
                </c:pt>
                <c:pt idx="8">
                  <c:v>3.1990949999999998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BE5-4635-AEB8-3993240C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5201952"/>
        <c:axId val="775194464"/>
      </c:barChart>
      <c:valAx>
        <c:axId val="77519446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201952"/>
        <c:crosses val="autoZero"/>
        <c:crossBetween val="between"/>
      </c:valAx>
      <c:catAx>
        <c:axId val="77520195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194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Eropian Union</a:t>
            </a:r>
            <a:r>
              <a:rPr lang="en-US" baseline="0"/>
              <a:t> Market Share By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CC-4F52-911C-5E6A9AAA5C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CC-4F52-911C-5E6A9AAA5C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CC-4F52-911C-5E6A9AAA5C1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CC-4F52-911C-5E6A9AAA5C1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CC-4F52-911C-5E6A9AAA5C1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CC-4F52-911C-5E6A9AAA5C1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CC-4F52-911C-5E6A9AAA5C1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CC-4F52-911C-5E6A9AAA5C1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CC-4F52-911C-5E6A9AAA5C1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ACC-4F52-911C-5E6A9AAA5C1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ACC-4F52-911C-5E6A9AAA5C1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region_wise_market_share_1!$A$40:$B$50</c:f>
              <c:strCache>
                <c:ptCount val="11"/>
                <c:pt idx="0">
                  <c:v>Atliq e Store</c:v>
                </c:pt>
                <c:pt idx="1">
                  <c:v>Amazon </c:v>
                </c:pt>
                <c:pt idx="2">
                  <c:v>Atliq Exclusive</c:v>
                </c:pt>
                <c:pt idx="3">
                  <c:v>UniEuro</c:v>
                </c:pt>
                <c:pt idx="4">
                  <c:v>Expert</c:v>
                </c:pt>
                <c:pt idx="5">
                  <c:v>Chip 7</c:v>
                </c:pt>
                <c:pt idx="6">
                  <c:v>Radio Popular</c:v>
                </c:pt>
                <c:pt idx="7">
                  <c:v>Media Markt</c:v>
                </c:pt>
                <c:pt idx="8">
                  <c:v>ElkjÃ¸p</c:v>
                </c:pt>
                <c:pt idx="9">
                  <c:v>Sorefoz</c:v>
                </c:pt>
                <c:pt idx="10">
                  <c:v>Coolblue</c:v>
                </c:pt>
              </c:strCache>
            </c:strRef>
          </c:cat>
          <c:val>
            <c:numRef>
              <c:f>region_wise_market_share_1!$D$40:$D$50</c:f>
              <c:numCache>
                <c:formatCode>0.00</c:formatCode>
                <c:ptCount val="11"/>
                <c:pt idx="0">
                  <c:v>9.8745139999999996</c:v>
                </c:pt>
                <c:pt idx="1">
                  <c:v>9.8446370000000005</c:v>
                </c:pt>
                <c:pt idx="2">
                  <c:v>6.6676630000000001</c:v>
                </c:pt>
                <c:pt idx="3">
                  <c:v>4.7953390000000002</c:v>
                </c:pt>
                <c:pt idx="4">
                  <c:v>4.1728909999999999</c:v>
                </c:pt>
                <c:pt idx="5">
                  <c:v>3.6002390000000002</c:v>
                </c:pt>
                <c:pt idx="6">
                  <c:v>3.4608110000000001</c:v>
                </c:pt>
                <c:pt idx="7">
                  <c:v>3.4259539999999999</c:v>
                </c:pt>
                <c:pt idx="8">
                  <c:v>3.3661989999999999</c:v>
                </c:pt>
                <c:pt idx="9">
                  <c:v>3.0524849999999999</c:v>
                </c:pt>
                <c:pt idx="10">
                  <c:v>2.7835869999999998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ACC-4F52-911C-5E6A9AAA5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3137728"/>
        <c:axId val="953140640"/>
      </c:barChart>
      <c:valAx>
        <c:axId val="953140640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37728"/>
        <c:crosses val="autoZero"/>
        <c:crossBetween val="between"/>
      </c:valAx>
      <c:catAx>
        <c:axId val="9531377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40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Latin America Market Share By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16-42F4-B379-B13BC65FC9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16-42F4-B379-B13BC65FC9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16-42F4-B379-B13BC65FC99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'[8-j-region-wise-market-share-1.xlsx]region_wise_market_share_1'!$A$84:$B$86</c:f>
              <c:multiLvlStrCache>
                <c:ptCount val="3"/>
                <c:lvl>
                  <c:pt idx="0">
                    <c:v>LATAM</c:v>
                  </c:pt>
                  <c:pt idx="1">
                    <c:v>LATAM</c:v>
                  </c:pt>
                  <c:pt idx="2">
                    <c:v>LATAM</c:v>
                  </c:pt>
                </c:lvl>
                <c:lvl>
                  <c:pt idx="0">
                    <c:v>Amazon </c:v>
                  </c:pt>
                  <c:pt idx="1">
                    <c:v>Atliq e Store</c:v>
                  </c:pt>
                  <c:pt idx="2">
                    <c:v>Electricalsbea Stores</c:v>
                  </c:pt>
                </c:lvl>
              </c:multiLvlStrCache>
            </c:multiLvlStrRef>
          </c:cat>
          <c:val>
            <c:numRef>
              <c:f>'[8-j-region-wise-market-share-1.xlsx]region_wise_market_share_1'!$D$84:$D$86</c:f>
              <c:numCache>
                <c:formatCode>0.00</c:formatCode>
                <c:ptCount val="3"/>
                <c:pt idx="0">
                  <c:v>48.734177000000003</c:v>
                </c:pt>
                <c:pt idx="1">
                  <c:v>34.493670999999999</c:v>
                </c:pt>
                <c:pt idx="2">
                  <c:v>16.772151999999998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16-42F4-B379-B13BC65FC9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North</a:t>
            </a:r>
            <a:r>
              <a:rPr lang="en-US" baseline="0"/>
              <a:t> America Market Share By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5D-4F81-BBF8-54D4A6B2A40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5D-4F81-BBF8-54D4A6B2A4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5D-4F81-BBF8-54D4A6B2A4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5D-4F81-BBF8-54D4A6B2A40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5D-4F81-BBF8-54D4A6B2A40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E5D-4F81-BBF8-54D4A6B2A40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E5D-4F81-BBF8-54D4A6B2A40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E5D-4F81-BBF8-54D4A6B2A40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E5D-4F81-BBF8-54D4A6B2A40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E5D-4F81-BBF8-54D4A6B2A405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region_wise_market_share_1!$A$87:$B$96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walmart</c:v>
                </c:pt>
                <c:pt idx="3">
                  <c:v>Atliq e Store</c:v>
                </c:pt>
                <c:pt idx="4">
                  <c:v>Costco</c:v>
                </c:pt>
                <c:pt idx="5">
                  <c:v>Staples</c:v>
                </c:pt>
                <c:pt idx="6">
                  <c:v>Flipkart</c:v>
                </c:pt>
                <c:pt idx="7">
                  <c:v>Path</c:v>
                </c:pt>
                <c:pt idx="8">
                  <c:v>Ebay</c:v>
                </c:pt>
                <c:pt idx="9">
                  <c:v>Acclaimed Stores</c:v>
                </c:pt>
              </c:strCache>
            </c:strRef>
          </c:cat>
          <c:val>
            <c:numRef>
              <c:f>region_wise_market_share_1!$D$87:$D$96</c:f>
              <c:numCache>
                <c:formatCode>0.00</c:formatCode>
                <c:ptCount val="10"/>
                <c:pt idx="0">
                  <c:v>17.033832</c:v>
                </c:pt>
                <c:pt idx="1">
                  <c:v>8.4017079999999993</c:v>
                </c:pt>
                <c:pt idx="2">
                  <c:v>7.0978979999999998</c:v>
                </c:pt>
                <c:pt idx="3">
                  <c:v>6.9798809999999998</c:v>
                </c:pt>
                <c:pt idx="4">
                  <c:v>6.8506239999999998</c:v>
                </c:pt>
                <c:pt idx="5">
                  <c:v>6.4572329999999996</c:v>
                </c:pt>
                <c:pt idx="6">
                  <c:v>5.816567</c:v>
                </c:pt>
                <c:pt idx="7">
                  <c:v>5.1140829999999999</c:v>
                </c:pt>
                <c:pt idx="8">
                  <c:v>4.9117680000000004</c:v>
                </c:pt>
                <c:pt idx="9">
                  <c:v>4.7937510000000003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E5D-4F81-BBF8-54D4A6B2A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5245632"/>
        <c:axId val="775245216"/>
      </c:barChart>
      <c:valAx>
        <c:axId val="775245216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245632"/>
        <c:crosses val="autoZero"/>
        <c:crossBetween val="between"/>
      </c:valAx>
      <c:catAx>
        <c:axId val="77524563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245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9" y="1423852"/>
            <a:ext cx="9940834" cy="3353530"/>
          </a:xfrm>
        </p:spPr>
        <p:txBody>
          <a:bodyPr>
            <a:normAutofit/>
          </a:bodyPr>
          <a:lstStyle/>
          <a:p>
            <a:r>
              <a:rPr lang="en-US" dirty="0" smtClean="0"/>
              <a:t>AtliQ Hardware’s Finance &amp; Supply Chain Analytics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SQL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Presented by M B </a:t>
            </a:r>
            <a:r>
              <a:rPr lang="en-US" dirty="0" smtClean="0"/>
              <a:t>Divya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965226" y="180008"/>
            <a:ext cx="935037" cy="9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3754582" y="2133600"/>
            <a:ext cx="4128655" cy="23552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Reports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23070"/>
            <a:ext cx="9062461" cy="4488152"/>
          </a:xfrm>
        </p:spPr>
        <p:txBody>
          <a:bodyPr>
            <a:normAutofit/>
          </a:bodyPr>
          <a:lstStyle/>
          <a:p>
            <a:r>
              <a:rPr lang="en-US" sz="1600" dirty="0"/>
              <a:t>Steps to be followed to generate </a:t>
            </a:r>
            <a:r>
              <a:rPr lang="en-US" sz="1600" dirty="0" smtClean="0"/>
              <a:t>report:</a:t>
            </a:r>
            <a:endParaRPr lang="en-US" sz="1600" dirty="0"/>
          </a:p>
          <a:p>
            <a:r>
              <a:rPr lang="en-US" sz="1600" dirty="0"/>
              <a:t>U</a:t>
            </a:r>
            <a:r>
              <a:rPr lang="en-US" sz="1600" dirty="0" smtClean="0"/>
              <a:t>ser defined </a:t>
            </a:r>
            <a:r>
              <a:rPr lang="en-US" sz="1600" dirty="0"/>
              <a:t>function: </a:t>
            </a:r>
            <a:r>
              <a:rPr lang="en-US" sz="1600" dirty="0" smtClean="0"/>
              <a:t>created </a:t>
            </a:r>
            <a:r>
              <a:rPr lang="en-US" sz="1600" dirty="0"/>
              <a:t>user </a:t>
            </a:r>
            <a:r>
              <a:rPr lang="en-US" sz="1600" dirty="0" smtClean="0"/>
              <a:t>defined </a:t>
            </a:r>
            <a:r>
              <a:rPr lang="en-US" sz="1600" dirty="0"/>
              <a:t>function ‘get_fiscal_year’ for fiscal </a:t>
            </a:r>
            <a:r>
              <a:rPr lang="en-US" sz="1600" dirty="0" smtClean="0"/>
              <a:t>year to </a:t>
            </a:r>
            <a:r>
              <a:rPr lang="en-US" sz="1600" dirty="0"/>
              <a:t>get report of any fiscal year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82" y="2424545"/>
            <a:ext cx="7675418" cy="241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578" y="4855805"/>
            <a:ext cx="4657725" cy="196181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i). Generate a report of individual product sales </a:t>
            </a:r>
            <a:r>
              <a:rPr lang="en-US" b="1" dirty="0" smtClean="0">
                <a:solidFill>
                  <a:schemeClr val="accent1"/>
                </a:solidFill>
              </a:rPr>
              <a:t>for </a:t>
            </a:r>
            <a:r>
              <a:rPr lang="en-US" b="1" dirty="0">
                <a:solidFill>
                  <a:schemeClr val="accent1"/>
                </a:solidFill>
              </a:rPr>
              <a:t>croma India </a:t>
            </a:r>
            <a:r>
              <a:rPr lang="en-US" b="1" dirty="0" smtClean="0">
                <a:solidFill>
                  <a:schemeClr val="accent1"/>
                </a:solidFill>
              </a:rPr>
              <a:t>customer of FY-2021.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279813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01981" y="4824844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4662054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81" y="4662054"/>
            <a:ext cx="6877050" cy="1766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81" y="1279813"/>
            <a:ext cx="4591050" cy="32194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i). Generate a report of individual product sales </a:t>
            </a:r>
            <a:r>
              <a:rPr lang="en-US" b="1" dirty="0" smtClean="0">
                <a:solidFill>
                  <a:schemeClr val="accent1"/>
                </a:solidFill>
              </a:rPr>
              <a:t>for </a:t>
            </a:r>
            <a:r>
              <a:rPr lang="en-US" b="1" dirty="0">
                <a:solidFill>
                  <a:schemeClr val="accent1"/>
                </a:solidFill>
              </a:rPr>
              <a:t>croma India customer </a:t>
            </a:r>
            <a:r>
              <a:rPr lang="en-US" b="1" dirty="0" smtClean="0">
                <a:solidFill>
                  <a:schemeClr val="accent1"/>
                </a:solidFill>
              </a:rPr>
              <a:t>of FY-2021.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ii</a:t>
            </a:r>
            <a:r>
              <a:rPr lang="en-US" b="1" dirty="0">
                <a:solidFill>
                  <a:schemeClr val="accent1"/>
                </a:solidFill>
              </a:rPr>
              <a:t>). </a:t>
            </a:r>
            <a:r>
              <a:rPr lang="en-US" b="1" dirty="0" smtClean="0">
                <a:solidFill>
                  <a:schemeClr val="accent1"/>
                </a:solidFill>
              </a:rPr>
              <a:t>Generate </a:t>
            </a:r>
            <a:r>
              <a:rPr lang="en-US" b="1" dirty="0">
                <a:solidFill>
                  <a:schemeClr val="accent1"/>
                </a:solidFill>
              </a:rPr>
              <a:t>an aggregate monthly gross sales report for </a:t>
            </a:r>
            <a:r>
              <a:rPr lang="en-US" b="1" dirty="0" smtClean="0">
                <a:solidFill>
                  <a:schemeClr val="accent1"/>
                </a:solidFill>
              </a:rPr>
              <a:t>Croma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ndia customers.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509" y="1279813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01981" y="4132117"/>
            <a:ext cx="701983" cy="2459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3969327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79813"/>
            <a:ext cx="4924425" cy="2495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969326"/>
            <a:ext cx="1943100" cy="16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ii</a:t>
            </a:r>
            <a:r>
              <a:rPr lang="en-US" b="1" dirty="0">
                <a:solidFill>
                  <a:schemeClr val="accent1"/>
                </a:solidFill>
              </a:rPr>
              <a:t>). </a:t>
            </a:r>
            <a:r>
              <a:rPr lang="en-US" b="1" dirty="0" smtClean="0">
                <a:solidFill>
                  <a:schemeClr val="accent1"/>
                </a:solidFill>
              </a:rPr>
              <a:t>Generate </a:t>
            </a:r>
            <a:r>
              <a:rPr lang="en-US" b="1" dirty="0">
                <a:solidFill>
                  <a:schemeClr val="accent1"/>
                </a:solidFill>
              </a:rPr>
              <a:t>an aggregate monthly gross sales report for </a:t>
            </a:r>
            <a:r>
              <a:rPr lang="en-US" b="1" dirty="0" smtClean="0">
                <a:solidFill>
                  <a:schemeClr val="accent1"/>
                </a:solidFill>
              </a:rPr>
              <a:t>Croma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ndia customers.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509" y="1279813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work(1)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74889" y="1442603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85855" y="127981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</a:t>
            </a:r>
            <a:r>
              <a:rPr lang="en-US" dirty="0"/>
              <a:t>stored procedure ‘get_monthly_gross_sales_for_customer’</a:t>
            </a:r>
          </a:p>
          <a:p>
            <a:r>
              <a:rPr lang="en-US" dirty="0" smtClean="0"/>
              <a:t>to </a:t>
            </a:r>
            <a:r>
              <a:rPr lang="en-US" dirty="0"/>
              <a:t>generate monthly gross sales report </a:t>
            </a:r>
            <a:r>
              <a:rPr lang="en-US" dirty="0" smtClean="0"/>
              <a:t>for </a:t>
            </a:r>
            <a:r>
              <a:rPr lang="en-US" b="1" dirty="0" smtClean="0"/>
              <a:t>any</a:t>
            </a:r>
            <a:r>
              <a:rPr lang="en-US" dirty="0" smtClean="0"/>
              <a:t> </a:t>
            </a:r>
            <a:r>
              <a:rPr lang="en-US" b="1" dirty="0"/>
              <a:t>customer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2271004"/>
            <a:ext cx="5610225" cy="3533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81" y="4477737"/>
            <a:ext cx="4657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ii</a:t>
            </a:r>
            <a:r>
              <a:rPr lang="en-US" b="1" dirty="0">
                <a:solidFill>
                  <a:schemeClr val="accent1"/>
                </a:solidFill>
              </a:rPr>
              <a:t>). </a:t>
            </a:r>
            <a:r>
              <a:rPr lang="en-US" b="1" dirty="0" smtClean="0">
                <a:solidFill>
                  <a:schemeClr val="accent1"/>
                </a:solidFill>
              </a:rPr>
              <a:t>Generate </a:t>
            </a:r>
            <a:r>
              <a:rPr lang="en-US" b="1" dirty="0">
                <a:solidFill>
                  <a:schemeClr val="accent1"/>
                </a:solidFill>
              </a:rPr>
              <a:t>an aggregate monthly gross sales report for </a:t>
            </a:r>
            <a:r>
              <a:rPr lang="en-US" b="1" dirty="0" smtClean="0">
                <a:solidFill>
                  <a:schemeClr val="accent1"/>
                </a:solidFill>
              </a:rPr>
              <a:t>Croma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ndia customers.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509" y="1395843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work(2)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11409" y="1558633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4229" y="1279813"/>
            <a:ext cx="795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ustomer with two customer_code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6509" y="4208928"/>
            <a:ext cx="42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SQL </a:t>
            </a:r>
            <a:r>
              <a:rPr lang="en-US" dirty="0" smtClean="0"/>
              <a:t>query before creating stored </a:t>
            </a:r>
          </a:p>
          <a:p>
            <a:r>
              <a:rPr lang="en-US" dirty="0" smtClean="0"/>
              <a:t>Procedure.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37" y="2342871"/>
            <a:ext cx="4667250" cy="1704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6509" y="2342871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Example: Amazon customer has two </a:t>
            </a:r>
          </a:p>
          <a:p>
            <a:r>
              <a:rPr lang="en-US" dirty="0" smtClean="0"/>
              <a:t>customer_code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37" y="4208928"/>
            <a:ext cx="5105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ii</a:t>
            </a:r>
            <a:r>
              <a:rPr lang="en-US" b="1" dirty="0">
                <a:solidFill>
                  <a:schemeClr val="accent1"/>
                </a:solidFill>
              </a:rPr>
              <a:t>). </a:t>
            </a:r>
            <a:r>
              <a:rPr lang="en-US" b="1" dirty="0" smtClean="0">
                <a:solidFill>
                  <a:schemeClr val="accent1"/>
                </a:solidFill>
              </a:rPr>
              <a:t>Generate </a:t>
            </a:r>
            <a:r>
              <a:rPr lang="en-US" b="1" dirty="0">
                <a:solidFill>
                  <a:schemeClr val="accent1"/>
                </a:solidFill>
              </a:rPr>
              <a:t>an aggregate monthly gross sales report for </a:t>
            </a:r>
            <a:r>
              <a:rPr lang="en-US" b="1" dirty="0" smtClean="0">
                <a:solidFill>
                  <a:schemeClr val="accent1"/>
                </a:solidFill>
              </a:rPr>
              <a:t>Croma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ndia customers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856509" y="1376792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7165" y="1279813"/>
            <a:ext cx="773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</a:t>
            </a:r>
            <a:r>
              <a:rPr lang="en-US" dirty="0"/>
              <a:t>stored procedure ‘</a:t>
            </a:r>
            <a:r>
              <a:rPr lang="en-US" dirty="0" smtClean="0"/>
              <a:t>get_monthly_gross_sales_for_customers’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generate monthly gross sales report </a:t>
            </a:r>
            <a:r>
              <a:rPr lang="en-US" dirty="0" smtClean="0"/>
              <a:t>for </a:t>
            </a:r>
            <a:r>
              <a:rPr lang="en-US" b="1" dirty="0" smtClean="0"/>
              <a:t>customer with two</a:t>
            </a:r>
          </a:p>
          <a:p>
            <a:r>
              <a:rPr lang="en-US" b="1" dirty="0"/>
              <a:t>c</a:t>
            </a:r>
            <a:r>
              <a:rPr lang="en-US" b="1" dirty="0" smtClean="0"/>
              <a:t>ustomer_code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2596173"/>
            <a:ext cx="5915025" cy="3381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98" y="3275227"/>
            <a:ext cx="4638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iii). </a:t>
            </a:r>
            <a:r>
              <a:rPr lang="en-US" b="1" dirty="0">
                <a:solidFill>
                  <a:schemeClr val="accent1"/>
                </a:solidFill>
              </a:rPr>
              <a:t>Generate </a:t>
            </a:r>
            <a:r>
              <a:rPr lang="en-US" b="1" dirty="0" smtClean="0">
                <a:solidFill>
                  <a:schemeClr val="accent1"/>
                </a:solidFill>
              </a:rPr>
              <a:t>a yearly </a:t>
            </a:r>
            <a:r>
              <a:rPr lang="en-US" b="1" dirty="0">
                <a:solidFill>
                  <a:schemeClr val="accent1"/>
                </a:solidFill>
              </a:rPr>
              <a:t>gross sales report for Croma India customers.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509" y="1279813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01981" y="3979717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3816927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81" y="1279813"/>
            <a:ext cx="4695825" cy="2295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81" y="3816927"/>
            <a:ext cx="1781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23070"/>
            <a:ext cx="9062461" cy="4488152"/>
          </a:xfrm>
        </p:spPr>
        <p:txBody>
          <a:bodyPr>
            <a:normAutofit/>
          </a:bodyPr>
          <a:lstStyle/>
          <a:p>
            <a:r>
              <a:rPr lang="en-US" sz="1600" dirty="0"/>
              <a:t>Steps to be followed to generate </a:t>
            </a:r>
            <a:r>
              <a:rPr lang="en-US" sz="1600" dirty="0" smtClean="0"/>
              <a:t>report:</a:t>
            </a:r>
            <a:endParaRPr lang="en-US" sz="1600" dirty="0"/>
          </a:p>
          <a:p>
            <a:r>
              <a:rPr lang="en-US" sz="1600" dirty="0" smtClean="0"/>
              <a:t>Created views </a:t>
            </a:r>
            <a:r>
              <a:rPr lang="en-US" sz="1600" dirty="0"/>
              <a:t>‘sales_preinv_discount</a:t>
            </a:r>
            <a:r>
              <a:rPr lang="en-US" sz="1600" dirty="0" smtClean="0"/>
              <a:t>’ &amp; </a:t>
            </a:r>
            <a:r>
              <a:rPr lang="en-US" sz="1600" dirty="0"/>
              <a:t>‘sales_postinv_discount</a:t>
            </a:r>
            <a:r>
              <a:rPr lang="en-US" sz="1600" dirty="0" smtClean="0"/>
              <a:t>’ for future use.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iv). Generate a report of top market net sales for a given financial year.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70" y="2476771"/>
            <a:ext cx="7048500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2837" y="214426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sales_preinv_discount</a:t>
            </a:r>
          </a:p>
        </p:txBody>
      </p:sp>
    </p:spTree>
    <p:extLst>
      <p:ext uri="{BB962C8B-B14F-4D97-AF65-F5344CB8AC3E}">
        <p14:creationId xmlns:p14="http://schemas.microsoft.com/office/powerpoint/2010/main" val="26436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4350" y="129239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sales_postinv_discount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26" y="1790332"/>
            <a:ext cx="6543675" cy="4152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iv). Generate a report of top market net sales for a given financial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1.About Company</a:t>
            </a:r>
          </a:p>
          <a:p>
            <a:r>
              <a:rPr lang="en-US" dirty="0"/>
              <a:t>2</a:t>
            </a:r>
            <a:r>
              <a:rPr lang="en-US" dirty="0" smtClean="0"/>
              <a:t>.Problem Statement</a:t>
            </a:r>
          </a:p>
          <a:p>
            <a:r>
              <a:rPr lang="en-US" dirty="0"/>
              <a:t>3</a:t>
            </a:r>
            <a:r>
              <a:rPr lang="en-US" dirty="0" smtClean="0"/>
              <a:t>.Project Objectives</a:t>
            </a:r>
          </a:p>
          <a:p>
            <a:r>
              <a:rPr lang="en-US" dirty="0"/>
              <a:t>4</a:t>
            </a:r>
            <a:r>
              <a:rPr lang="en-US" dirty="0" smtClean="0"/>
              <a:t>.Tools &amp; Database</a:t>
            </a:r>
          </a:p>
          <a:p>
            <a:r>
              <a:rPr lang="en-US" dirty="0" smtClean="0"/>
              <a:t>5.Reports</a:t>
            </a:r>
          </a:p>
          <a:p>
            <a:r>
              <a:rPr lang="en-US" dirty="0" smtClean="0"/>
              <a:t>6.Key Insights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23070"/>
            <a:ext cx="9062461" cy="4488152"/>
          </a:xfrm>
        </p:spPr>
        <p:txBody>
          <a:bodyPr>
            <a:normAutofit/>
          </a:bodyPr>
          <a:lstStyle/>
          <a:p>
            <a:r>
              <a:rPr lang="en-US" sz="1600" dirty="0"/>
              <a:t>Created </a:t>
            </a:r>
            <a:r>
              <a:rPr lang="en-US" sz="1600" dirty="0" smtClean="0"/>
              <a:t>one more view </a:t>
            </a:r>
            <a:r>
              <a:rPr lang="en-US" sz="1600" b="1" dirty="0" smtClean="0"/>
              <a:t>‘net_sales’ </a:t>
            </a:r>
            <a:r>
              <a:rPr lang="en-US" sz="1600" dirty="0" smtClean="0"/>
              <a:t>by using view ‘sales_postinv_discount</a:t>
            </a:r>
            <a:r>
              <a:rPr lang="en-US" sz="1600" dirty="0"/>
              <a:t>’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41" y="2039216"/>
            <a:ext cx="9115425" cy="42481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iv). Generate a report of top market net sales for a given financial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926647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44277" y="4409207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49596" y="4246417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iv). Generate a report of top market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95" y="1270906"/>
            <a:ext cx="89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 smtClean="0"/>
              <a:t>report for top 5 market for fiscal year – 2021 by using </a:t>
            </a:r>
            <a:r>
              <a:rPr lang="en-US" b="1" dirty="0" smtClean="0"/>
              <a:t>net_sales</a:t>
            </a:r>
            <a:r>
              <a:rPr lang="en-US" dirty="0" smtClean="0"/>
              <a:t> view.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87" y="1926647"/>
            <a:ext cx="360997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87" y="4246417"/>
            <a:ext cx="2000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iv). Generate a report of top market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96" y="1270906"/>
            <a:ext cx="863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Then by using previous SQL query created </a:t>
            </a:r>
            <a:r>
              <a:rPr lang="en-US" dirty="0"/>
              <a:t>stored procedure </a:t>
            </a:r>
            <a:endParaRPr lang="en-US" dirty="0" smtClean="0"/>
          </a:p>
          <a:p>
            <a:r>
              <a:rPr lang="en-US" dirty="0" smtClean="0"/>
              <a:t>`</a:t>
            </a:r>
            <a:r>
              <a:rPr lang="en-US" dirty="0"/>
              <a:t>get_top_n_markets_by_net_sales` </a:t>
            </a:r>
            <a:r>
              <a:rPr lang="en-US" dirty="0" smtClean="0"/>
              <a:t>for </a:t>
            </a:r>
            <a:r>
              <a:rPr lang="en-US" b="1" dirty="0" smtClean="0"/>
              <a:t>top-n market of any given fiscal year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96" y="2050241"/>
            <a:ext cx="5248275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81" y="2726862"/>
            <a:ext cx="4638675" cy="2047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527" y="4907741"/>
            <a:ext cx="1971675" cy="1866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36784" y="2057774"/>
            <a:ext cx="1731216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Calling stored procedure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4340372" y="5638336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2653145" y="5475546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926647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44277" y="4409207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49596" y="4246417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v). Generate a report of top customer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96" y="1270906"/>
            <a:ext cx="663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reated report for top 5 customer for fiscal year – 2021.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87" y="1926647"/>
            <a:ext cx="3600450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86" y="4246417"/>
            <a:ext cx="1905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v). Generate a report of top customer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96" y="1270906"/>
            <a:ext cx="949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stored procedure </a:t>
            </a:r>
            <a:r>
              <a:rPr lang="en-US" dirty="0" smtClean="0"/>
              <a:t>`</a:t>
            </a:r>
            <a:r>
              <a:rPr lang="en-US" dirty="0"/>
              <a:t>generate_top_n_customers_by_net_sales` </a:t>
            </a:r>
            <a:r>
              <a:rPr lang="en-US" dirty="0" smtClean="0"/>
              <a:t>to extract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top-n customer for any given fiscal year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9693" y="2057774"/>
            <a:ext cx="1731216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Calling stored procedure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8866099" y="5662117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7089656" y="5475545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2422587"/>
            <a:ext cx="4536190" cy="3481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793" y="5291106"/>
            <a:ext cx="1924050" cy="752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6" y="2821182"/>
            <a:ext cx="46577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v). Generate a report of top customer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3631" y="1233281"/>
            <a:ext cx="843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procedure `get_top_n_customers_of_any_market_by_net_sales</a:t>
            </a:r>
            <a:r>
              <a:rPr lang="en-US" dirty="0"/>
              <a:t>`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/>
              <a:t>top-n customer of </a:t>
            </a:r>
            <a:r>
              <a:rPr lang="en-US" b="1" u="sng" dirty="0" smtClean="0"/>
              <a:t>any market </a:t>
            </a:r>
            <a:r>
              <a:rPr lang="en-US" b="1" dirty="0" smtClean="0"/>
              <a:t>&amp;</a:t>
            </a:r>
            <a:r>
              <a:rPr lang="en-US" dirty="0" smtClean="0"/>
              <a:t> </a:t>
            </a:r>
            <a:r>
              <a:rPr lang="en-US" b="1" dirty="0" smtClean="0"/>
              <a:t>any given fiscal year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32022" y="2487265"/>
            <a:ext cx="1731216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Calling stored procedure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8861337" y="6091608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7084894" y="5905036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56" y="3185911"/>
            <a:ext cx="46482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974" y="5822341"/>
            <a:ext cx="1905000" cy="733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8577" y="1242948"/>
            <a:ext cx="1881205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877" y="2264694"/>
            <a:ext cx="501104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926647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44277" y="4409207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49596" y="4246417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vi). Generate a report of top product net sales for a given financial year.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96" y="1270906"/>
            <a:ext cx="649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reated report for top 5 product for fiscal year – 2021.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86" y="1926647"/>
            <a:ext cx="359092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86" y="4239488"/>
            <a:ext cx="3048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6509" y="1233281"/>
            <a:ext cx="880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reated stored procedure `get_top_n_products_by_net_sales</a:t>
            </a:r>
            <a:r>
              <a:rPr lang="en-US" dirty="0"/>
              <a:t>` </a:t>
            </a:r>
            <a:endParaRPr lang="en-US" dirty="0" smtClean="0"/>
          </a:p>
          <a:p>
            <a:r>
              <a:rPr lang="en-US" dirty="0" smtClean="0"/>
              <a:t>     for </a:t>
            </a:r>
            <a:r>
              <a:rPr lang="en-US" b="1" dirty="0" smtClean="0"/>
              <a:t>top-n products of any given fiscal year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32022" y="2487265"/>
            <a:ext cx="1731216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Calling stored procedure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8525612" y="5686362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7108997" y="5523572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vi). Generate a report of top product net sales for a given financial year.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77" y="2482624"/>
            <a:ext cx="5305425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81" y="3141331"/>
            <a:ext cx="4638675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63" y="5523572"/>
            <a:ext cx="2190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583" y="1480540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528533" y="1480540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vii). Generate a bar chart report for financial year-2021 for top 10 customers by % net sales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3" y="2505070"/>
            <a:ext cx="4657725" cy="2828925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8EAFE9-9E9F-E1A3-D6DB-A0CCC68CC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822658"/>
              </p:ext>
            </p:extLst>
          </p:nvPr>
        </p:nvGraphicFramePr>
        <p:xfrm>
          <a:off x="6262254" y="2351479"/>
          <a:ext cx="5585504" cy="385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8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2815934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viii). Generate a report for financial year-2021 for top 10 customers by region wise % net sales 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9" y="1855207"/>
            <a:ext cx="5838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1.About Company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7964"/>
            <a:ext cx="8915400" cy="670105"/>
          </a:xfrm>
        </p:spPr>
        <p:txBody>
          <a:bodyPr/>
          <a:lstStyle/>
          <a:p>
            <a:r>
              <a:rPr lang="en-US" dirty="0" smtClean="0"/>
              <a:t>AtliQ is a leading electronics company that manufactures and sells hardware like PCs, </a:t>
            </a:r>
            <a:r>
              <a:rPr lang="en-US" dirty="0"/>
              <a:t>m</a:t>
            </a:r>
            <a:r>
              <a:rPr lang="en-US" dirty="0" smtClean="0"/>
              <a:t>ouse, printers and so on across different countries.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2854036"/>
            <a:ext cx="8118763" cy="3893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6226" y="24982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Model of AtliQ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28281" y="1503216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1340426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viii). Generate a report for financial year-2021 for top 10 customers by region wise % net sales .</a:t>
            </a:r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8EBDE83-857E-5A5F-CCA3-01D481275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003618"/>
              </p:ext>
            </p:extLst>
          </p:nvPr>
        </p:nvGraphicFramePr>
        <p:xfrm>
          <a:off x="1856509" y="2445327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7E31B44-FB88-F1DF-C42A-977BF3B14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021181"/>
              </p:ext>
            </p:extLst>
          </p:nvPr>
        </p:nvGraphicFramePr>
        <p:xfrm>
          <a:off x="6806911" y="2445327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77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28281" y="1503216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1340426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viii). Generate a report for financial year-2021 for top 10 customers by region wise % net sales .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91DEA76-1689-656D-C886-D81CCA47F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393461"/>
              </p:ext>
            </p:extLst>
          </p:nvPr>
        </p:nvGraphicFramePr>
        <p:xfrm>
          <a:off x="6998981" y="2708564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980E4AE-92EE-59AF-C93A-91371E1CD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424777"/>
              </p:ext>
            </p:extLst>
          </p:nvPr>
        </p:nvGraphicFramePr>
        <p:xfrm>
          <a:off x="1856509" y="2708564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87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287172"/>
            <a:ext cx="1593273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51190" y="5141759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782582" y="4978969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ix). Generate a report for top 2 markets in every region by their gross sales amount for fiscal year – 2021.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26" y="1287172"/>
            <a:ext cx="5648325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26" y="4978969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1993754"/>
            <a:ext cx="1911927" cy="59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 Query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x). Generate forecast accuracy report for all the customers for a </a:t>
            </a:r>
            <a:r>
              <a:rPr lang="en-US" b="1" smtClean="0">
                <a:solidFill>
                  <a:schemeClr val="accent1"/>
                </a:solidFill>
              </a:rPr>
              <a:t>given fiscal year.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31" y="1993754"/>
            <a:ext cx="7038975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6509" y="1366393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Created report for fiscal year - 2021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85336" y="1669255"/>
            <a:ext cx="812819" cy="2424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856509" y="1446060"/>
            <a:ext cx="1343891" cy="5680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x). Generate forecast accuracy report for all the customers for a </a:t>
            </a:r>
            <a:r>
              <a:rPr lang="en-US" b="1" smtClean="0">
                <a:solidFill>
                  <a:schemeClr val="accent1"/>
                </a:solidFill>
              </a:rPr>
              <a:t>given fiscal year.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17183"/>
            <a:ext cx="7362825" cy="23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6509" y="2017605"/>
            <a:ext cx="1911927" cy="59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 Query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56509" y="141042"/>
            <a:ext cx="8811491" cy="102274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x). Generate forecast accuracy report for all the customers for a </a:t>
            </a:r>
            <a:r>
              <a:rPr lang="en-US" b="1" smtClean="0">
                <a:solidFill>
                  <a:schemeClr val="accent1"/>
                </a:solidFill>
              </a:rPr>
              <a:t>given fiscal year.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6509" y="1366393"/>
            <a:ext cx="8842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Created </a:t>
            </a:r>
            <a:r>
              <a:rPr lang="en-US" sz="1600" dirty="0"/>
              <a:t>stored procedure ‘get_forecast_accuracy’  </a:t>
            </a:r>
            <a:r>
              <a:rPr lang="en-US" sz="1600" dirty="0" smtClean="0"/>
              <a:t>for forecast accuracy report of</a:t>
            </a:r>
          </a:p>
          <a:p>
            <a:r>
              <a:rPr lang="en-US" sz="1600" b="1" dirty="0"/>
              <a:t>a</a:t>
            </a:r>
            <a:r>
              <a:rPr lang="en-US" sz="1600" b="1" dirty="0" smtClean="0"/>
              <a:t>ny given fiscal year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53" y="1951168"/>
            <a:ext cx="6962775" cy="402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53" y="5948479"/>
            <a:ext cx="69627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0" y="3526805"/>
            <a:ext cx="4003964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6.Key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AtliQ Hardware achieved the highest sales in </a:t>
            </a:r>
            <a:r>
              <a:rPr lang="en-US" dirty="0" smtClean="0"/>
              <a:t>FY-2022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India was the top market with the highest net sales in </a:t>
            </a:r>
            <a:r>
              <a:rPr lang="en-US" dirty="0" smtClean="0"/>
              <a:t>FY-2021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Amazon contributed 13.23% to the global market share in FY-2021</a:t>
            </a:r>
            <a:r>
              <a:rPr lang="en-US" dirty="0" smtClean="0"/>
              <a:t>.</a:t>
            </a:r>
          </a:p>
          <a:p>
            <a:r>
              <a:rPr lang="en-US" dirty="0"/>
              <a:t>The net sales percentage of Amazon was highest in three out of four </a:t>
            </a:r>
            <a:r>
              <a:rPr lang="en-US" dirty="0" smtClean="0"/>
              <a:t>regions in FY-2021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4045527" y="2022764"/>
            <a:ext cx="3879272" cy="16209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9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1.About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14688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1.About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  <p:sp>
        <p:nvSpPr>
          <p:cNvPr id="8" name="TextBox 7"/>
          <p:cNvSpPr txBox="1"/>
          <p:nvPr/>
        </p:nvSpPr>
        <p:spPr>
          <a:xfrm>
            <a:off x="5866141" y="172033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Channel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070"/>
            <a:ext cx="8915400" cy="141711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enlarging </a:t>
            </a:r>
            <a:r>
              <a:rPr lang="en-US" dirty="0"/>
              <a:t>size of Excel files has led to </a:t>
            </a:r>
            <a:r>
              <a:rPr lang="en-US" dirty="0" smtClean="0"/>
              <a:t>lower </a:t>
            </a:r>
            <a:r>
              <a:rPr lang="en-US" dirty="0"/>
              <a:t>Excel performance, resulting in non-functional and </a:t>
            </a:r>
            <a:r>
              <a:rPr lang="en-US" dirty="0" smtClean="0"/>
              <a:t>fragile. </a:t>
            </a:r>
            <a:r>
              <a:rPr lang="en-US" dirty="0"/>
              <a:t>To address this concern, AtliQ Hardware has hired data professionals who will use MySQL as their database to analyze and extract insights from the data for the company's </a:t>
            </a:r>
            <a:r>
              <a:rPr lang="en-US" dirty="0" smtClean="0"/>
              <a:t>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-29" b="-1"/>
          <a:stretch/>
        </p:blipFill>
        <p:spPr>
          <a:xfrm>
            <a:off x="5458691" y="2703960"/>
            <a:ext cx="6206835" cy="40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3.Project 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>
            <a:normAutofit/>
          </a:bodyPr>
          <a:lstStyle/>
          <a:p>
            <a:r>
              <a:rPr lang="en-US" dirty="0" smtClean="0"/>
              <a:t>Solving queries related to sales, finance, market &amp; regional analysis, customer behavior and supply chain forecasting.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pic>
        <p:nvPicPr>
          <p:cNvPr id="1026" name="Picture 2" descr="The Benefits of Using Project Portfolio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766090"/>
            <a:ext cx="8115300" cy="38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4.Tools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i) Tools used for this project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Excel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  <p:sp>
        <p:nvSpPr>
          <p:cNvPr id="5" name="AutoShape 2" descr="Microsoft Excel icon PNG and SVG Vector ..."/>
          <p:cNvSpPr>
            <a:spLocks noChangeAspect="1" noChangeArrowheads="1"/>
          </p:cNvSpPr>
          <p:nvPr/>
        </p:nvSpPr>
        <p:spPr bwMode="auto">
          <a:xfrm>
            <a:off x="1873538" y="4358264"/>
            <a:ext cx="2130426" cy="21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4.Tools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7236"/>
            <a:ext cx="8915400" cy="498764"/>
          </a:xfrm>
        </p:spPr>
        <p:txBody>
          <a:bodyPr/>
          <a:lstStyle/>
          <a:p>
            <a:r>
              <a:rPr lang="en-US" dirty="0" smtClean="0"/>
              <a:t>ii) Database of this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395536" y="2608027"/>
            <a:ext cx="429491" cy="1863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402559" y="2732608"/>
            <a:ext cx="429491" cy="192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395536" y="2856586"/>
            <a:ext cx="429491" cy="1863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94504" y="2595775"/>
            <a:ext cx="1280839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1730" y="2626147"/>
            <a:ext cx="12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gdb0041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73906" y="2603661"/>
            <a:ext cx="960404" cy="37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375343" y="2810813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029059" y="2580678"/>
            <a:ext cx="1450097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01090" y="2055155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15836" y="208552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dim_forecast_monthly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601090" y="2578311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3546" y="2608683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act_freight_cost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7601091" y="3106914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29691" y="313728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act_gross_price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601091" y="3624699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15836" y="3655071"/>
            <a:ext cx="35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act_manufacturing_cost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7601090" y="4142484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15836" y="4172856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act_post_invoice_deductions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601091" y="4660269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15835" y="4690641"/>
            <a:ext cx="35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act_pre_invoice_deductions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601091" y="5168296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15836" y="519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act_sales_monthly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601091" y="1513671"/>
            <a:ext cx="3796174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15836" y="1544043"/>
            <a:ext cx="162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dim_product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601090" y="996759"/>
            <a:ext cx="3796175" cy="43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15836" y="102713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im_customer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041564" y="1736010"/>
            <a:ext cx="54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44188" y="2284851"/>
            <a:ext cx="554278" cy="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041564" y="2798522"/>
            <a:ext cx="554278" cy="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041561" y="1246710"/>
            <a:ext cx="0" cy="415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5" idx="3"/>
          </p:cNvCxnSpPr>
          <p:nvPr/>
        </p:nvCxnSpPr>
        <p:spPr>
          <a:xfrm>
            <a:off x="6479156" y="2795716"/>
            <a:ext cx="543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041564" y="1232851"/>
            <a:ext cx="559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041564" y="3321952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041563" y="3837179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041562" y="4357522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041561" y="4894970"/>
            <a:ext cx="55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041561" y="5383334"/>
            <a:ext cx="56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13018" y="2085527"/>
            <a:ext cx="13855" cy="49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141041"/>
            <a:ext cx="816450" cy="7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6899</TotalTime>
  <Words>975</Words>
  <Application>Microsoft Office PowerPoint</Application>
  <PresentationFormat>Widescreen</PresentationFormat>
  <Paragraphs>138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Wisp</vt:lpstr>
      <vt:lpstr>AtliQ Hardware’s Finance &amp; Supply Chain Analytics </vt:lpstr>
      <vt:lpstr>Project Outline</vt:lpstr>
      <vt:lpstr>1.About Company  </vt:lpstr>
      <vt:lpstr>1.About Company </vt:lpstr>
      <vt:lpstr>1.About Company </vt:lpstr>
      <vt:lpstr>2.Problem Statement </vt:lpstr>
      <vt:lpstr>3.Project Objectives </vt:lpstr>
      <vt:lpstr>4.Tools &amp; Database</vt:lpstr>
      <vt:lpstr>4.Tools &amp;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 Analysis</dc:title>
  <dc:creator>THISPC</dc:creator>
  <cp:lastModifiedBy>THISPC</cp:lastModifiedBy>
  <cp:revision>144</cp:revision>
  <dcterms:created xsi:type="dcterms:W3CDTF">2024-05-05T09:55:40Z</dcterms:created>
  <dcterms:modified xsi:type="dcterms:W3CDTF">2024-05-16T07:41:10Z</dcterms:modified>
</cp:coreProperties>
</file>