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C614FCC-74A5-462C-9CDD-8ECAE36B9A3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1938FDB-CD16-429A-92C7-3375A2802D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August 28, 2014</a:t>
            </a:r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Music Database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Artists(</a:t>
            </a:r>
          </a:p>
          <a:p>
            <a:r>
              <a:rPr lang="en-US" dirty="0"/>
              <a:t>   ID             INTEGER   PRIMARY KEY   AUTOINCREMENT,</a:t>
            </a:r>
          </a:p>
          <a:p>
            <a:r>
              <a:rPr lang="en-US" dirty="0"/>
              <a:t>   Name           CHAR(25)  NOT NULL,</a:t>
            </a:r>
          </a:p>
          <a:p>
            <a:r>
              <a:rPr lang="en-US" dirty="0"/>
              <a:t>   </a:t>
            </a:r>
            <a:r>
              <a:rPr lang="en-US" dirty="0" err="1"/>
              <a:t>Birth_Year</a:t>
            </a:r>
            <a:r>
              <a:rPr lang="en-US" dirty="0"/>
              <a:t>     INT       NOT NULL,</a:t>
            </a:r>
          </a:p>
          <a:p>
            <a:r>
              <a:rPr lang="en-US" dirty="0"/>
              <a:t>   Vocalist       BOOLEAN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Birth_Year</a:t>
            </a:r>
            <a:r>
              <a:rPr lang="en-US" dirty="0"/>
              <a:t>) REFERENCES Years(ID)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ArtistInstruments</a:t>
            </a:r>
            <a:r>
              <a:rPr lang="en-US" dirty="0"/>
              <a:t>(</a:t>
            </a:r>
          </a:p>
          <a:p>
            <a:r>
              <a:rPr lang="en-US" dirty="0"/>
              <a:t>   </a:t>
            </a:r>
            <a:r>
              <a:rPr lang="en-US" dirty="0" err="1"/>
              <a:t>Artist_ID</a:t>
            </a:r>
            <a:r>
              <a:rPr lang="en-US" dirty="0"/>
              <a:t>           INT       NOT NULL,</a:t>
            </a:r>
          </a:p>
          <a:p>
            <a:r>
              <a:rPr lang="en-US" dirty="0"/>
              <a:t>   </a:t>
            </a:r>
            <a:r>
              <a:rPr lang="en-US" dirty="0" err="1"/>
              <a:t>Instrument_ID</a:t>
            </a:r>
            <a:r>
              <a:rPr lang="en-US" dirty="0"/>
              <a:t>       INT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Artist_ID</a:t>
            </a:r>
            <a:r>
              <a:rPr lang="en-US" dirty="0"/>
              <a:t>)       REFERENCES Artists(ID),</a:t>
            </a:r>
          </a:p>
          <a:p>
            <a:r>
              <a:rPr lang="en-US" dirty="0"/>
              <a:t>   FOREIGN KEY (</a:t>
            </a:r>
            <a:r>
              <a:rPr lang="en-US" dirty="0" err="1"/>
              <a:t>Instrument_ID</a:t>
            </a:r>
            <a:r>
              <a:rPr lang="en-US" dirty="0"/>
              <a:t>)   REFERENCES Instruments(ID)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TABLE Acts(</a:t>
            </a:r>
          </a:p>
          <a:p>
            <a:r>
              <a:rPr lang="en-US" dirty="0"/>
              <a:t>   ID             INTEGER    PRIMARY KEY   AUTOINCREMENT,</a:t>
            </a:r>
          </a:p>
          <a:p>
            <a:r>
              <a:rPr lang="en-US" dirty="0"/>
              <a:t>   Name           CHAR(25)   NOT NULL,</a:t>
            </a:r>
          </a:p>
          <a:p>
            <a:r>
              <a:rPr lang="en-US" dirty="0"/>
              <a:t>   </a:t>
            </a:r>
            <a:r>
              <a:rPr lang="en-US" dirty="0" err="1"/>
              <a:t>Year_Formed</a:t>
            </a:r>
            <a:r>
              <a:rPr lang="en-US" dirty="0"/>
              <a:t>    INT        NOT NULL,</a:t>
            </a:r>
          </a:p>
          <a:p>
            <a:r>
              <a:rPr lang="en-US" dirty="0"/>
              <a:t>   </a:t>
            </a:r>
            <a:r>
              <a:rPr lang="en-US" dirty="0" err="1"/>
              <a:t>Label_ID</a:t>
            </a:r>
            <a:r>
              <a:rPr lang="en-US" dirty="0"/>
              <a:t>       INT 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Year_Formed</a:t>
            </a:r>
            <a:r>
              <a:rPr lang="en-US" dirty="0"/>
              <a:t>) REFERENCES Years(ID)</a:t>
            </a:r>
          </a:p>
          <a:p>
            <a:r>
              <a:rPr lang="en-US" dirty="0"/>
              <a:t>   FOREIGN KEY (</a:t>
            </a:r>
            <a:r>
              <a:rPr lang="en-US" dirty="0" err="1"/>
              <a:t>Label_ID</a:t>
            </a:r>
            <a:r>
              <a:rPr lang="en-US" dirty="0"/>
              <a:t>)    REFERENCES Labels(ID)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ActGenre</a:t>
            </a:r>
            <a:r>
              <a:rPr lang="en-US" dirty="0"/>
              <a:t>(</a:t>
            </a:r>
          </a:p>
          <a:p>
            <a:r>
              <a:rPr lang="en-US" dirty="0"/>
              <a:t>   </a:t>
            </a:r>
            <a:r>
              <a:rPr lang="en-US" dirty="0" err="1"/>
              <a:t>Genre_ID</a:t>
            </a:r>
            <a:r>
              <a:rPr lang="en-US" dirty="0"/>
              <a:t>       INT       NOT NULL,</a:t>
            </a:r>
          </a:p>
          <a:p>
            <a:r>
              <a:rPr lang="en-US" dirty="0"/>
              <a:t>   </a:t>
            </a:r>
            <a:r>
              <a:rPr lang="en-US" dirty="0" err="1"/>
              <a:t>Act_ID</a:t>
            </a:r>
            <a:r>
              <a:rPr lang="en-US" dirty="0"/>
              <a:t>         INT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Genre_ID</a:t>
            </a:r>
            <a:r>
              <a:rPr lang="en-US" dirty="0"/>
              <a:t>)   REFERENCES Genres(ID),</a:t>
            </a:r>
          </a:p>
          <a:p>
            <a:r>
              <a:rPr lang="en-US" dirty="0"/>
              <a:t>   FOREIGN KEY (</a:t>
            </a:r>
            <a:r>
              <a:rPr lang="en-US" dirty="0" err="1"/>
              <a:t>Act_ID</a:t>
            </a:r>
            <a:r>
              <a:rPr lang="en-US" dirty="0"/>
              <a:t>)     REFERENCES Acts(ID)</a:t>
            </a:r>
          </a:p>
          <a:p>
            <a:r>
              <a:rPr lang="en-US" dirty="0"/>
              <a:t>); 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Concerts(</a:t>
            </a:r>
          </a:p>
          <a:p>
            <a:r>
              <a:rPr lang="en-US" dirty="0"/>
              <a:t>   ID             INTEGER   PRIMARY KEY   AUTOINCREMENT,</a:t>
            </a:r>
          </a:p>
          <a:p>
            <a:r>
              <a:rPr lang="en-US" dirty="0"/>
              <a:t>   </a:t>
            </a:r>
            <a:r>
              <a:rPr lang="en-US" dirty="0" err="1"/>
              <a:t>City_ID</a:t>
            </a:r>
            <a:r>
              <a:rPr lang="en-US" dirty="0"/>
              <a:t>        CHAR(25)  NOT NULL,</a:t>
            </a:r>
          </a:p>
          <a:p>
            <a:r>
              <a:rPr lang="en-US" dirty="0"/>
              <a:t>   </a:t>
            </a:r>
            <a:r>
              <a:rPr lang="en-US" dirty="0" err="1"/>
              <a:t>State_ID</a:t>
            </a:r>
            <a:r>
              <a:rPr lang="en-US" dirty="0"/>
              <a:t>       CHAR(25)  DEFAULT 13,</a:t>
            </a:r>
          </a:p>
          <a:p>
            <a:r>
              <a:rPr lang="en-US" dirty="0"/>
              <a:t>   </a:t>
            </a:r>
            <a:r>
              <a:rPr lang="en-US" dirty="0" err="1"/>
              <a:t>Country_ID</a:t>
            </a:r>
            <a:r>
              <a:rPr lang="en-US" dirty="0"/>
              <a:t>     CHAR(25)  NOT NULL,</a:t>
            </a:r>
          </a:p>
          <a:p>
            <a:r>
              <a:rPr lang="en-US" dirty="0"/>
              <a:t>   Date	          Date      NOT NULL,</a:t>
            </a:r>
          </a:p>
          <a:p>
            <a:r>
              <a:rPr lang="en-US" dirty="0"/>
              <a:t>   </a:t>
            </a:r>
            <a:r>
              <a:rPr lang="en-US" dirty="0" err="1"/>
              <a:t>Venue_ID</a:t>
            </a:r>
            <a:r>
              <a:rPr lang="en-US" dirty="0"/>
              <a:t>       INT       NOT NULL,</a:t>
            </a:r>
          </a:p>
          <a:p>
            <a:r>
              <a:rPr lang="en-US" dirty="0"/>
              <a:t>   </a:t>
            </a:r>
            <a:r>
              <a:rPr lang="en-US" dirty="0" err="1"/>
              <a:t>Act_ID</a:t>
            </a:r>
            <a:r>
              <a:rPr lang="en-US" dirty="0"/>
              <a:t>         INT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City_ID</a:t>
            </a:r>
            <a:r>
              <a:rPr lang="en-US" dirty="0"/>
              <a:t>)    REFERENCES Cities(ID)</a:t>
            </a:r>
          </a:p>
          <a:p>
            <a:r>
              <a:rPr lang="en-US" dirty="0"/>
              <a:t>   FOREIGN KEY (</a:t>
            </a:r>
            <a:r>
              <a:rPr lang="en-US" dirty="0" err="1"/>
              <a:t>State_ID</a:t>
            </a:r>
            <a:r>
              <a:rPr lang="en-US" dirty="0"/>
              <a:t>)   REFERENCES States(ID)</a:t>
            </a:r>
          </a:p>
          <a:p>
            <a:r>
              <a:rPr lang="en-US" dirty="0"/>
              <a:t>   FOREIGN KEY (</a:t>
            </a:r>
            <a:r>
              <a:rPr lang="en-US" dirty="0" err="1"/>
              <a:t>Country_ID</a:t>
            </a:r>
            <a:r>
              <a:rPr lang="en-US" dirty="0"/>
              <a:t>) REFERENCES Countries(ID)</a:t>
            </a:r>
          </a:p>
          <a:p>
            <a:r>
              <a:rPr lang="en-US" dirty="0"/>
              <a:t>   FOREIGN KEY (</a:t>
            </a:r>
            <a:r>
              <a:rPr lang="en-US" dirty="0" err="1"/>
              <a:t>Venue_ID</a:t>
            </a:r>
            <a:r>
              <a:rPr lang="en-US" dirty="0"/>
              <a:t>)   REFERENCES Venues(ID)</a:t>
            </a:r>
          </a:p>
          <a:p>
            <a:r>
              <a:rPr lang="en-US" dirty="0"/>
              <a:t>   FOREIGN KEY (</a:t>
            </a:r>
            <a:r>
              <a:rPr lang="en-US" dirty="0" err="1"/>
              <a:t>Act_ID</a:t>
            </a:r>
            <a:r>
              <a:rPr lang="en-US" dirty="0"/>
              <a:t>)     REFERENCES Acts(ID)</a:t>
            </a:r>
          </a:p>
          <a:p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CREATE TABLE </a:t>
            </a:r>
            <a:r>
              <a:rPr lang="en-US" dirty="0" err="1"/>
              <a:t>BandMembers</a:t>
            </a:r>
            <a:r>
              <a:rPr lang="en-US" dirty="0"/>
              <a:t>(   </a:t>
            </a:r>
          </a:p>
          <a:p>
            <a:r>
              <a:rPr lang="en-US" dirty="0"/>
              <a:t>   </a:t>
            </a:r>
            <a:r>
              <a:rPr lang="en-US" dirty="0" err="1"/>
              <a:t>Act_ID</a:t>
            </a:r>
            <a:r>
              <a:rPr lang="en-US" dirty="0"/>
              <a:t>         INT       NOT NULL,</a:t>
            </a:r>
          </a:p>
          <a:p>
            <a:r>
              <a:rPr lang="en-US" dirty="0"/>
              <a:t>   </a:t>
            </a:r>
            <a:r>
              <a:rPr lang="en-US" dirty="0" err="1"/>
              <a:t>Artist_ID</a:t>
            </a:r>
            <a:r>
              <a:rPr lang="en-US" dirty="0"/>
              <a:t>      INT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Act_ID</a:t>
            </a:r>
            <a:r>
              <a:rPr lang="en-US" dirty="0"/>
              <a:t>)     REFERENCES Acts(ID),</a:t>
            </a:r>
          </a:p>
          <a:p>
            <a:r>
              <a:rPr lang="en-US" dirty="0"/>
              <a:t>   FOREIGN KEY (</a:t>
            </a:r>
            <a:r>
              <a:rPr lang="en-US" dirty="0" err="1"/>
              <a:t>Artist_ID</a:t>
            </a:r>
            <a:r>
              <a:rPr lang="en-US" dirty="0"/>
              <a:t>)  REFERENCES Artists(ID)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CREATE TABLE Songs(</a:t>
            </a:r>
          </a:p>
          <a:p>
            <a:r>
              <a:rPr lang="en-US" dirty="0"/>
              <a:t>   </a:t>
            </a:r>
            <a:r>
              <a:rPr lang="en-US" dirty="0" err="1"/>
              <a:t>Song_id</a:t>
            </a:r>
            <a:r>
              <a:rPr lang="en-US" dirty="0"/>
              <a:t>        INTEGER      PRIMARY KEY AUTOINCREMENT,</a:t>
            </a:r>
          </a:p>
          <a:p>
            <a:r>
              <a:rPr lang="en-US" dirty="0"/>
              <a:t>   Title          VARCHAR (64) NOT NULL,</a:t>
            </a:r>
          </a:p>
          <a:p>
            <a:r>
              <a:rPr lang="en-US" dirty="0"/>
              <a:t>   Length         TIME         NOT NULL,</a:t>
            </a:r>
          </a:p>
          <a:p>
            <a:r>
              <a:rPr lang="en-US" dirty="0"/>
              <a:t>   </a:t>
            </a:r>
            <a:r>
              <a:rPr lang="en-US" dirty="0" err="1"/>
              <a:t>Year_Released</a:t>
            </a:r>
            <a:r>
              <a:rPr lang="en-US" dirty="0"/>
              <a:t>  INT   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Year_Released</a:t>
            </a:r>
            <a:r>
              <a:rPr lang="en-US" dirty="0"/>
              <a:t>) REFERENCES Years 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Albums (</a:t>
            </a:r>
          </a:p>
          <a:p>
            <a:r>
              <a:rPr lang="en-US" dirty="0"/>
              <a:t>   </a:t>
            </a:r>
            <a:r>
              <a:rPr lang="en-US" dirty="0" err="1"/>
              <a:t>Album_id</a:t>
            </a:r>
            <a:r>
              <a:rPr lang="en-US" dirty="0"/>
              <a:t>       INTEGER      PRIMARY KEY AUTOINCREMENT,</a:t>
            </a:r>
          </a:p>
          <a:p>
            <a:r>
              <a:rPr lang="en-US" dirty="0"/>
              <a:t>   Title          VARCHAR (64) NOT NULL,</a:t>
            </a:r>
          </a:p>
          <a:p>
            <a:r>
              <a:rPr lang="en-US" dirty="0"/>
              <a:t>   Sales          BIGINT       NOT NULL check (Sales &gt; 0),</a:t>
            </a:r>
          </a:p>
          <a:p>
            <a:r>
              <a:rPr lang="en-US" dirty="0"/>
              <a:t>   </a:t>
            </a:r>
            <a:r>
              <a:rPr lang="en-US" dirty="0" err="1"/>
              <a:t>Year_Released</a:t>
            </a:r>
            <a:r>
              <a:rPr lang="en-US" dirty="0"/>
              <a:t>  INT          NOT NULL,</a:t>
            </a:r>
          </a:p>
          <a:p>
            <a:r>
              <a:rPr lang="en-US" dirty="0"/>
              <a:t>   </a:t>
            </a:r>
            <a:r>
              <a:rPr lang="en-US" dirty="0" err="1"/>
              <a:t>P_id</a:t>
            </a:r>
            <a:r>
              <a:rPr lang="en-US" dirty="0"/>
              <a:t>           INT          NOT NULL,</a:t>
            </a:r>
          </a:p>
          <a:p>
            <a:r>
              <a:rPr lang="en-US" dirty="0"/>
              <a:t>   FOREIGN KEY (</a:t>
            </a:r>
            <a:r>
              <a:rPr lang="en-US" dirty="0" err="1"/>
              <a:t>Year_Released</a:t>
            </a:r>
            <a:r>
              <a:rPr lang="en-US" dirty="0"/>
              <a:t>) REFERENCES Years (ID),</a:t>
            </a:r>
          </a:p>
          <a:p>
            <a:r>
              <a:rPr lang="en-US" dirty="0"/>
              <a:t>   FOREIGN KEY (</a:t>
            </a:r>
            <a:r>
              <a:rPr lang="en-US" dirty="0" err="1"/>
              <a:t>P_id</a:t>
            </a:r>
            <a:r>
              <a:rPr lang="en-US" dirty="0"/>
              <a:t>)          REFERENCES Producers (</a:t>
            </a:r>
            <a:r>
              <a:rPr lang="en-US" dirty="0" err="1"/>
              <a:t>Pro_id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TrackList</a:t>
            </a:r>
            <a:r>
              <a:rPr lang="en-US" dirty="0"/>
              <a:t> (</a:t>
            </a:r>
          </a:p>
          <a:p>
            <a:r>
              <a:rPr lang="en-US" dirty="0"/>
              <a:t>   </a:t>
            </a:r>
            <a:r>
              <a:rPr lang="en-US" dirty="0" err="1"/>
              <a:t>A_id</a:t>
            </a:r>
            <a:r>
              <a:rPr lang="en-US" dirty="0"/>
              <a:t>           INT          NOT NULL,</a:t>
            </a:r>
          </a:p>
          <a:p>
            <a:r>
              <a:rPr lang="en-US" dirty="0"/>
              <a:t>   </a:t>
            </a:r>
            <a:r>
              <a:rPr lang="en-US" dirty="0" err="1"/>
              <a:t>S_id</a:t>
            </a:r>
            <a:r>
              <a:rPr lang="en-US" dirty="0"/>
              <a:t>           INT          NOT NULL,</a:t>
            </a:r>
          </a:p>
          <a:p>
            <a:r>
              <a:rPr lang="en-US" dirty="0"/>
              <a:t>   </a:t>
            </a:r>
            <a:r>
              <a:rPr lang="en-US" dirty="0" err="1"/>
              <a:t>Track_Number</a:t>
            </a:r>
            <a:r>
              <a:rPr lang="en-US" dirty="0"/>
              <a:t>   INT check (</a:t>
            </a:r>
            <a:r>
              <a:rPr lang="en-US" dirty="0" err="1"/>
              <a:t>Track_Number</a:t>
            </a:r>
            <a:r>
              <a:rPr lang="en-US" dirty="0"/>
              <a:t> &gt; 0),</a:t>
            </a:r>
          </a:p>
          <a:p>
            <a:r>
              <a:rPr lang="en-US" dirty="0"/>
              <a:t>   FOREIGN KEY (</a:t>
            </a:r>
            <a:r>
              <a:rPr lang="en-US" dirty="0" err="1"/>
              <a:t>A_id</a:t>
            </a:r>
            <a:r>
              <a:rPr lang="en-US" dirty="0"/>
              <a:t>) REFERENCES Albums (</a:t>
            </a:r>
            <a:r>
              <a:rPr lang="en-US" dirty="0" err="1"/>
              <a:t>Album_id</a:t>
            </a:r>
            <a:r>
              <a:rPr lang="en-US" dirty="0"/>
              <a:t>) ON UPDATE CASCADE,</a:t>
            </a:r>
          </a:p>
          <a:p>
            <a:r>
              <a:rPr lang="en-US" dirty="0"/>
              <a:t>   FOREIGN KEY (</a:t>
            </a:r>
            <a:r>
              <a:rPr lang="en-US" dirty="0" err="1"/>
              <a:t>S_id</a:t>
            </a:r>
            <a:r>
              <a:rPr lang="en-US" dirty="0"/>
              <a:t>) REFERENCES Songs  (</a:t>
            </a:r>
            <a:r>
              <a:rPr lang="en-US" dirty="0" err="1"/>
              <a:t>Song_id</a:t>
            </a:r>
            <a:r>
              <a:rPr lang="en-US" dirty="0"/>
              <a:t>)  ON DELETE CASCADE</a:t>
            </a:r>
          </a:p>
          <a:p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3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 Publications (</a:t>
            </a:r>
          </a:p>
          <a:p>
            <a:r>
              <a:rPr lang="en-US" dirty="0"/>
              <a:t>  </a:t>
            </a:r>
            <a:r>
              <a:rPr lang="en-US" dirty="0" err="1"/>
              <a:t>Pub_ID</a:t>
            </a:r>
            <a:r>
              <a:rPr lang="en-US" dirty="0"/>
              <a:t>          INTEGER   PRIMARY KEY   AUTOINCREMENT,</a:t>
            </a:r>
          </a:p>
          <a:p>
            <a:r>
              <a:rPr lang="en-US" dirty="0"/>
              <a:t>  Publication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Reviews (</a:t>
            </a:r>
          </a:p>
          <a:p>
            <a:r>
              <a:rPr lang="en-US" dirty="0"/>
              <a:t>   </a:t>
            </a:r>
            <a:r>
              <a:rPr lang="en-US" dirty="0" err="1"/>
              <a:t>Review_id</a:t>
            </a:r>
            <a:r>
              <a:rPr lang="en-US" dirty="0"/>
              <a:t>      INTEGER      PRIMARY KEY AUTOINCREMENT,</a:t>
            </a:r>
          </a:p>
          <a:p>
            <a:r>
              <a:rPr lang="en-US" dirty="0"/>
              <a:t>   </a:t>
            </a:r>
            <a:r>
              <a:rPr lang="en-US" dirty="0" err="1"/>
              <a:t>P_id</a:t>
            </a:r>
            <a:r>
              <a:rPr lang="en-US" dirty="0"/>
              <a:t>           INT, </a:t>
            </a:r>
          </a:p>
          <a:p>
            <a:r>
              <a:rPr lang="en-US" dirty="0"/>
              <a:t>   Rating         FLOAT        NOT NULL check (Rating &gt;= 0.0 and Rating &lt;= 5.0), </a:t>
            </a:r>
          </a:p>
          <a:p>
            <a:r>
              <a:rPr lang="en-US" dirty="0"/>
              <a:t>   </a:t>
            </a:r>
            <a:r>
              <a:rPr lang="en-US" dirty="0" err="1"/>
              <a:t>A_id</a:t>
            </a:r>
            <a:r>
              <a:rPr lang="en-US" dirty="0"/>
              <a:t>           INT          NOT NULL, </a:t>
            </a:r>
          </a:p>
          <a:p>
            <a:r>
              <a:rPr lang="en-US" dirty="0"/>
              <a:t>   FOREIGN KEY (</a:t>
            </a:r>
            <a:r>
              <a:rPr lang="en-US" dirty="0" err="1"/>
              <a:t>P_id</a:t>
            </a:r>
            <a:r>
              <a:rPr lang="en-US" dirty="0"/>
              <a:t>) REFERENCES Publications(</a:t>
            </a:r>
            <a:r>
              <a:rPr lang="en-US" dirty="0" err="1"/>
              <a:t>Pub_ID</a:t>
            </a:r>
            <a:r>
              <a:rPr lang="en-US" dirty="0"/>
              <a:t>),</a:t>
            </a:r>
          </a:p>
          <a:p>
            <a:r>
              <a:rPr lang="en-US" dirty="0"/>
              <a:t>   FOREIGN KEY (</a:t>
            </a:r>
            <a:r>
              <a:rPr lang="en-US" dirty="0" err="1"/>
              <a:t>A_id</a:t>
            </a:r>
            <a:r>
              <a:rPr lang="en-US" dirty="0"/>
              <a:t>) REFERENCES Albums(</a:t>
            </a:r>
            <a:r>
              <a:rPr lang="en-US" dirty="0" err="1"/>
              <a:t>Album_id</a:t>
            </a:r>
            <a:r>
              <a:rPr lang="en-US" dirty="0"/>
              <a:t>) ON UPDATE CASCADE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Producers (</a:t>
            </a:r>
          </a:p>
          <a:p>
            <a:r>
              <a:rPr lang="en-US" dirty="0"/>
              <a:t>   </a:t>
            </a:r>
            <a:r>
              <a:rPr lang="en-US" dirty="0" err="1"/>
              <a:t>Pro_id</a:t>
            </a:r>
            <a:r>
              <a:rPr lang="en-US" dirty="0"/>
              <a:t>         INTEGER      PRIMARY KEY AUTOINCREMENT, </a:t>
            </a:r>
          </a:p>
          <a:p>
            <a:r>
              <a:rPr lang="en-US" dirty="0"/>
              <a:t>   Name           VARCHAR (64)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3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TABLE Records (</a:t>
            </a:r>
          </a:p>
          <a:p>
            <a:r>
              <a:rPr lang="en-US" dirty="0"/>
              <a:t>    </a:t>
            </a:r>
            <a:r>
              <a:rPr lang="en-US" dirty="0" err="1"/>
              <a:t>Alb_id</a:t>
            </a:r>
            <a:r>
              <a:rPr lang="en-US" dirty="0"/>
              <a:t>        INT    NOT NULL, </a:t>
            </a:r>
          </a:p>
          <a:p>
            <a:r>
              <a:rPr lang="en-US" dirty="0"/>
              <a:t>    </a:t>
            </a:r>
            <a:r>
              <a:rPr lang="en-US" dirty="0" err="1"/>
              <a:t>Act_id</a:t>
            </a:r>
            <a:r>
              <a:rPr lang="en-US" dirty="0"/>
              <a:t>        INT    NOT NULL,</a:t>
            </a:r>
          </a:p>
          <a:p>
            <a:r>
              <a:rPr lang="en-US" dirty="0"/>
              <a:t>    FOREIGN KEY (</a:t>
            </a:r>
            <a:r>
              <a:rPr lang="en-US" dirty="0" err="1"/>
              <a:t>Alb_id</a:t>
            </a:r>
            <a:r>
              <a:rPr lang="en-US" dirty="0"/>
              <a:t>) REFERENCES Albums (</a:t>
            </a:r>
            <a:r>
              <a:rPr lang="en-US" dirty="0" err="1"/>
              <a:t>Album_id</a:t>
            </a:r>
            <a:r>
              <a:rPr lang="en-US" dirty="0"/>
              <a:t>) ON UPDATE CASCADE, </a:t>
            </a:r>
          </a:p>
          <a:p>
            <a:r>
              <a:rPr lang="en-US" dirty="0"/>
              <a:t>    FOREIGN KEY (</a:t>
            </a:r>
            <a:r>
              <a:rPr lang="en-US" dirty="0" err="1"/>
              <a:t>Act_id</a:t>
            </a:r>
            <a:r>
              <a:rPr lang="en-US" dirty="0"/>
              <a:t>) REFERENCES Acts 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Playlists (</a:t>
            </a:r>
          </a:p>
          <a:p>
            <a:r>
              <a:rPr lang="en-US" dirty="0"/>
              <a:t>	 </a:t>
            </a:r>
            <a:r>
              <a:rPr lang="en-US" dirty="0" err="1"/>
              <a:t>SongID</a:t>
            </a: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primary key references Songs(</a:t>
            </a:r>
            <a:r>
              <a:rPr lang="en-US" dirty="0" err="1"/>
              <a:t>Song_ID</a:t>
            </a:r>
            <a:r>
              <a:rPr lang="en-US" dirty="0"/>
              <a:t>) ON DELETE CASCADE,</a:t>
            </a:r>
          </a:p>
          <a:p>
            <a:r>
              <a:rPr lang="en-US" dirty="0"/>
              <a:t>	 </a:t>
            </a:r>
            <a:r>
              <a:rPr lang="en-US" dirty="0" err="1"/>
              <a:t>TitleID</a:t>
            </a:r>
            <a:r>
              <a:rPr lang="en-US" dirty="0"/>
              <a:t>        VARCHAR (64),</a:t>
            </a:r>
          </a:p>
          <a:p>
            <a:r>
              <a:rPr lang="en-US" dirty="0"/>
              <a:t>     Length         TIME,</a:t>
            </a:r>
          </a:p>
          <a:p>
            <a:r>
              <a:rPr lang="en-US" dirty="0"/>
              <a:t>     </a:t>
            </a:r>
            <a:r>
              <a:rPr lang="en-US" dirty="0" err="1"/>
              <a:t>Year_Released</a:t>
            </a:r>
            <a:r>
              <a:rPr lang="en-US" dirty="0"/>
              <a:t>  INT,</a:t>
            </a:r>
          </a:p>
          <a:p>
            <a:r>
              <a:rPr lang="en-US" dirty="0"/>
              <a:t>     FOREIGN KEY (</a:t>
            </a:r>
            <a:r>
              <a:rPr lang="en-US" dirty="0" err="1"/>
              <a:t>Year_Released</a:t>
            </a:r>
            <a:r>
              <a:rPr lang="en-US" dirty="0"/>
              <a:t>) REFERENCES Years (ID)</a:t>
            </a:r>
          </a:p>
          <a:p>
            <a:r>
              <a:rPr lang="en-US" dirty="0"/>
              <a:t>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a.Instrument</a:t>
            </a:r>
            <a:r>
              <a:rPr lang="en-US" dirty="0"/>
              <a:t> FROM Instruments a JOIN </a:t>
            </a:r>
            <a:r>
              <a:rPr lang="en-US" dirty="0" err="1"/>
              <a:t>ArtistInstruments</a:t>
            </a:r>
            <a:r>
              <a:rPr lang="en-US" dirty="0"/>
              <a:t> b ON </a:t>
            </a:r>
            <a:r>
              <a:rPr lang="en-US" dirty="0" err="1"/>
              <a:t>b.Instrument_ID</a:t>
            </a:r>
            <a:r>
              <a:rPr lang="en-US" dirty="0"/>
              <a:t>=</a:t>
            </a:r>
            <a:r>
              <a:rPr lang="en-US" dirty="0" err="1"/>
              <a:t>a.ID</a:t>
            </a:r>
            <a:r>
              <a:rPr lang="en-US" dirty="0"/>
              <a:t> JOIN Artists c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b.Artist_ID</a:t>
            </a:r>
            <a:r>
              <a:rPr lang="en-US" dirty="0"/>
              <a:t> WHERE </a:t>
            </a:r>
            <a:r>
              <a:rPr lang="en-US" dirty="0" err="1"/>
              <a:t>c.Name</a:t>
            </a:r>
            <a:r>
              <a:rPr lang="en-US" dirty="0"/>
              <a:t> ='John Lennon';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- Instruments</a:t>
            </a:r>
            <a:endParaRPr lang="en-US" dirty="0"/>
          </a:p>
        </p:txBody>
      </p:sp>
      <p:pic>
        <p:nvPicPr>
          <p:cNvPr id="6" name="Picture 5" descr="Screen Shot 2014-08-28 at 7.0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6045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years.year</a:t>
            </a:r>
            <a:r>
              <a:rPr lang="en-US" dirty="0"/>
              <a:t>, </a:t>
            </a:r>
            <a:r>
              <a:rPr lang="en-US" dirty="0" err="1"/>
              <a:t>acts.name</a:t>
            </a:r>
            <a:r>
              <a:rPr lang="en-US" dirty="0"/>
              <a:t>, label FROM Labels JOIN acts ON </a:t>
            </a:r>
            <a:r>
              <a:rPr lang="en-US" dirty="0" err="1"/>
              <a:t>label_id</a:t>
            </a:r>
            <a:r>
              <a:rPr lang="en-US" dirty="0"/>
              <a:t>=</a:t>
            </a:r>
            <a:r>
              <a:rPr lang="en-US" dirty="0" err="1"/>
              <a:t>labels.id</a:t>
            </a:r>
            <a:r>
              <a:rPr lang="en-US" dirty="0"/>
              <a:t> JOIN years ON </a:t>
            </a:r>
            <a:r>
              <a:rPr lang="en-US" dirty="0" err="1"/>
              <a:t>years.id</a:t>
            </a:r>
            <a:r>
              <a:rPr lang="en-US" dirty="0"/>
              <a:t>=</a:t>
            </a:r>
            <a:r>
              <a:rPr lang="en-US" dirty="0" err="1"/>
              <a:t>acts.year_formed</a:t>
            </a:r>
            <a:r>
              <a:rPr lang="en-US" dirty="0"/>
              <a:t> ORDER BY </a:t>
            </a:r>
            <a:r>
              <a:rPr lang="en-US" dirty="0" err="1"/>
              <a:t>years.year</a:t>
            </a:r>
            <a:r>
              <a:rPr lang="en-US" dirty="0"/>
              <a:t> ASC, </a:t>
            </a:r>
            <a:r>
              <a:rPr lang="en-US" dirty="0" err="1"/>
              <a:t>acts.name</a:t>
            </a:r>
            <a:r>
              <a:rPr lang="en-US" dirty="0"/>
              <a:t> ASC;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- Labels</a:t>
            </a:r>
            <a:endParaRPr lang="en-US" dirty="0"/>
          </a:p>
        </p:txBody>
      </p:sp>
      <p:pic>
        <p:nvPicPr>
          <p:cNvPr id="5" name="Picture 4" descr="Screen Shot 2014-08-28 at 6.59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92400"/>
            <a:ext cx="5080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a.Name</a:t>
            </a:r>
            <a:r>
              <a:rPr lang="en-US" dirty="0"/>
              <a:t> FROM Artists a JOIN </a:t>
            </a:r>
            <a:r>
              <a:rPr lang="en-US" dirty="0" err="1"/>
              <a:t>BandMembers</a:t>
            </a:r>
            <a:r>
              <a:rPr lang="en-US" dirty="0"/>
              <a:t> b ON </a:t>
            </a:r>
            <a:r>
              <a:rPr lang="en-US" dirty="0" err="1"/>
              <a:t>b.Artist_ID</a:t>
            </a:r>
            <a:r>
              <a:rPr lang="en-US" dirty="0"/>
              <a:t>=</a:t>
            </a:r>
            <a:r>
              <a:rPr lang="en-US" dirty="0" err="1"/>
              <a:t>a.ID</a:t>
            </a:r>
            <a:r>
              <a:rPr lang="en-US" dirty="0"/>
              <a:t> JOIN Acts c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b.Act_ID</a:t>
            </a:r>
            <a:r>
              <a:rPr lang="en-US" dirty="0"/>
              <a:t> WHERE </a:t>
            </a:r>
            <a:r>
              <a:rPr lang="en-US" dirty="0" err="1"/>
              <a:t>c.name</a:t>
            </a:r>
            <a:r>
              <a:rPr lang="en-US" dirty="0"/>
              <a:t> ='The Beatles' ORDER BY </a:t>
            </a:r>
            <a:r>
              <a:rPr lang="en-US" dirty="0" err="1"/>
              <a:t>a.Name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- </a:t>
            </a:r>
            <a:r>
              <a:rPr lang="en-US" dirty="0" err="1" smtClean="0"/>
              <a:t>BandMembers</a:t>
            </a:r>
            <a:endParaRPr lang="en-US" dirty="0"/>
          </a:p>
        </p:txBody>
      </p:sp>
      <p:pic>
        <p:nvPicPr>
          <p:cNvPr id="5" name="Picture 4" descr="Screen Shot 2014-08-28 at 6.5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124200"/>
            <a:ext cx="76176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d.year</a:t>
            </a:r>
            <a:r>
              <a:rPr lang="en-US" dirty="0"/>
              <a:t>, </a:t>
            </a:r>
            <a:r>
              <a:rPr lang="en-US" dirty="0" err="1"/>
              <a:t>c.name</a:t>
            </a:r>
            <a:r>
              <a:rPr lang="en-US" dirty="0"/>
              <a:t> FROM acts c JOIN </a:t>
            </a:r>
            <a:r>
              <a:rPr lang="en-US" dirty="0" err="1"/>
              <a:t>bandmembers</a:t>
            </a:r>
            <a:r>
              <a:rPr lang="en-US" dirty="0"/>
              <a:t> b ON </a:t>
            </a:r>
            <a:r>
              <a:rPr lang="en-US" dirty="0" err="1"/>
              <a:t>b.artist_id</a:t>
            </a:r>
            <a:r>
              <a:rPr lang="en-US" dirty="0"/>
              <a:t>=</a:t>
            </a:r>
            <a:r>
              <a:rPr lang="en-US" dirty="0" err="1"/>
              <a:t>a.id</a:t>
            </a:r>
            <a:r>
              <a:rPr lang="en-US" dirty="0"/>
              <a:t> JOIN artists a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b.act_id</a:t>
            </a:r>
            <a:r>
              <a:rPr lang="en-US" dirty="0"/>
              <a:t> JOIN years d </a:t>
            </a:r>
            <a:r>
              <a:rPr lang="en-US" dirty="0" smtClean="0"/>
              <a:t>ON </a:t>
            </a:r>
            <a:r>
              <a:rPr lang="en-US" dirty="0" err="1"/>
              <a:t>d.id</a:t>
            </a:r>
            <a:r>
              <a:rPr lang="en-US" dirty="0"/>
              <a:t>=</a:t>
            </a:r>
            <a:r>
              <a:rPr lang="en-US" dirty="0" err="1"/>
              <a:t>c.year_formed</a:t>
            </a:r>
            <a:r>
              <a:rPr lang="en-US" dirty="0"/>
              <a:t> WHERE </a:t>
            </a:r>
            <a:r>
              <a:rPr lang="en-US" dirty="0" err="1"/>
              <a:t>a.name</a:t>
            </a:r>
            <a:r>
              <a:rPr lang="en-US" dirty="0"/>
              <a:t>='Phil Collins' ORDER BY </a:t>
            </a:r>
            <a:r>
              <a:rPr lang="en-US" dirty="0" err="1"/>
              <a:t>c.name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Artists acts</a:t>
            </a:r>
            <a:endParaRPr lang="en-US" dirty="0"/>
          </a:p>
        </p:txBody>
      </p:sp>
      <p:pic>
        <p:nvPicPr>
          <p:cNvPr id="5" name="Picture 4" descr="Screen Shot 2014-08-28 at 6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7715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  <a:p>
            <a:endParaRPr lang="en-US" dirty="0"/>
          </a:p>
          <a:p>
            <a:r>
              <a:rPr lang="en-US" dirty="0" smtClean="0"/>
              <a:t>ER Diagram</a:t>
            </a:r>
          </a:p>
          <a:p>
            <a:endParaRPr lang="en-US" dirty="0"/>
          </a:p>
          <a:p>
            <a:r>
              <a:rPr lang="en-US" dirty="0" smtClean="0"/>
              <a:t>Normalized Relationship View</a:t>
            </a:r>
          </a:p>
          <a:p>
            <a:endParaRPr lang="en-US" dirty="0"/>
          </a:p>
          <a:p>
            <a:r>
              <a:rPr lang="en-US" dirty="0" smtClean="0"/>
              <a:t>Normalization Analysis (3NF)</a:t>
            </a:r>
          </a:p>
          <a:p>
            <a:endParaRPr lang="en-US" dirty="0"/>
          </a:p>
          <a:p>
            <a:r>
              <a:rPr lang="en-US" dirty="0" smtClean="0"/>
              <a:t>SQLite3 Implementation</a:t>
            </a:r>
          </a:p>
          <a:p>
            <a:endParaRPr lang="en-US" dirty="0"/>
          </a:p>
          <a:p>
            <a:r>
              <a:rPr lang="en-US" dirty="0" smtClean="0"/>
              <a:t>Query Samples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d.year</a:t>
            </a:r>
            <a:r>
              <a:rPr lang="en-US" dirty="0"/>
              <a:t>, </a:t>
            </a:r>
            <a:r>
              <a:rPr lang="en-US" dirty="0" err="1"/>
              <a:t>a.title</a:t>
            </a:r>
            <a:r>
              <a:rPr lang="en-US" dirty="0"/>
              <a:t>, </a:t>
            </a:r>
            <a:r>
              <a:rPr lang="en-US" dirty="0" err="1"/>
              <a:t>b.name</a:t>
            </a:r>
            <a:r>
              <a:rPr lang="en-US" dirty="0"/>
              <a:t> FROM acts b JOIN records c ON </a:t>
            </a:r>
            <a:r>
              <a:rPr lang="en-US" dirty="0" err="1"/>
              <a:t>c.act_id</a:t>
            </a:r>
            <a:r>
              <a:rPr lang="en-US" dirty="0"/>
              <a:t>=</a:t>
            </a:r>
            <a:r>
              <a:rPr lang="en-US" dirty="0" err="1"/>
              <a:t>b.id</a:t>
            </a:r>
            <a:r>
              <a:rPr lang="en-US" dirty="0"/>
              <a:t> JOIN years d ON </a:t>
            </a:r>
            <a:r>
              <a:rPr lang="en-US" dirty="0" err="1"/>
              <a:t>d.id</a:t>
            </a:r>
            <a:r>
              <a:rPr lang="en-US" dirty="0"/>
              <a:t>=</a:t>
            </a:r>
            <a:r>
              <a:rPr lang="en-US" dirty="0" err="1"/>
              <a:t>a.year_released</a:t>
            </a:r>
            <a:r>
              <a:rPr lang="en-US" dirty="0"/>
              <a:t> JOIN albums e ON </a:t>
            </a:r>
            <a:r>
              <a:rPr lang="en-US" dirty="0" err="1"/>
              <a:t>e.album_id</a:t>
            </a:r>
            <a:r>
              <a:rPr lang="en-US" dirty="0"/>
              <a:t>=</a:t>
            </a:r>
            <a:r>
              <a:rPr lang="en-US" dirty="0" err="1"/>
              <a:t>c.alb_id</a:t>
            </a:r>
            <a:r>
              <a:rPr lang="en-US" dirty="0"/>
              <a:t> JOIN songs a ON </a:t>
            </a:r>
            <a:r>
              <a:rPr lang="en-US" dirty="0" err="1"/>
              <a:t>a.song_id</a:t>
            </a:r>
            <a:r>
              <a:rPr lang="en-US" dirty="0"/>
              <a:t>=</a:t>
            </a:r>
            <a:r>
              <a:rPr lang="en-US" dirty="0" err="1"/>
              <a:t>f.s_id</a:t>
            </a:r>
            <a:r>
              <a:rPr lang="en-US" dirty="0"/>
              <a:t> JOIN </a:t>
            </a:r>
            <a:r>
              <a:rPr lang="en-US" dirty="0" err="1"/>
              <a:t>tracklist</a:t>
            </a:r>
            <a:r>
              <a:rPr lang="en-US" dirty="0"/>
              <a:t> f ON </a:t>
            </a:r>
            <a:r>
              <a:rPr lang="en-US" dirty="0" err="1"/>
              <a:t>f.a_id</a:t>
            </a:r>
            <a:r>
              <a:rPr lang="en-US" dirty="0"/>
              <a:t>=</a:t>
            </a:r>
            <a:r>
              <a:rPr lang="en-US" dirty="0" err="1"/>
              <a:t>e.album_id</a:t>
            </a:r>
            <a:r>
              <a:rPr lang="en-US" dirty="0"/>
              <a:t> WHERE </a:t>
            </a:r>
            <a:r>
              <a:rPr lang="en-US" dirty="0" err="1"/>
              <a:t>d.year</a:t>
            </a:r>
            <a:r>
              <a:rPr lang="en-US" dirty="0"/>
              <a:t>=1970;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SONGS BY YEAR</a:t>
            </a:r>
            <a:endParaRPr lang="en-US" dirty="0"/>
          </a:p>
        </p:txBody>
      </p:sp>
      <p:pic>
        <p:nvPicPr>
          <p:cNvPr id="5" name="Picture 4" descr="Screen Shot 2014-08-28 at 6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5626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a.date</a:t>
            </a:r>
            <a:r>
              <a:rPr lang="en-US" dirty="0"/>
              <a:t>, </a:t>
            </a:r>
            <a:r>
              <a:rPr lang="en-US" dirty="0" err="1"/>
              <a:t>f.name</a:t>
            </a:r>
            <a:r>
              <a:rPr lang="en-US" dirty="0"/>
              <a:t>, </a:t>
            </a:r>
            <a:r>
              <a:rPr lang="en-US" dirty="0" err="1"/>
              <a:t>b.city</a:t>
            </a:r>
            <a:r>
              <a:rPr lang="en-US" dirty="0"/>
              <a:t>, </a:t>
            </a:r>
            <a:r>
              <a:rPr lang="en-US" dirty="0" err="1"/>
              <a:t>c.state</a:t>
            </a:r>
            <a:r>
              <a:rPr lang="en-US" dirty="0"/>
              <a:t>, </a:t>
            </a:r>
            <a:r>
              <a:rPr lang="en-US" dirty="0" err="1"/>
              <a:t>d.country</a:t>
            </a:r>
            <a:r>
              <a:rPr lang="en-US" dirty="0"/>
              <a:t>, </a:t>
            </a:r>
            <a:r>
              <a:rPr lang="en-US" dirty="0" err="1"/>
              <a:t>e.venue</a:t>
            </a:r>
            <a:r>
              <a:rPr lang="en-US" dirty="0"/>
              <a:t> FROM Concerts a JOIN acts f ON </a:t>
            </a:r>
            <a:r>
              <a:rPr lang="en-US" dirty="0" err="1"/>
              <a:t>f.ID</a:t>
            </a:r>
            <a:r>
              <a:rPr lang="en-US" dirty="0"/>
              <a:t>=</a:t>
            </a:r>
            <a:r>
              <a:rPr lang="en-US" dirty="0" err="1"/>
              <a:t>a.Act_ID</a:t>
            </a:r>
            <a:r>
              <a:rPr lang="en-US" dirty="0"/>
              <a:t> JOIN Cities b ON </a:t>
            </a:r>
            <a:r>
              <a:rPr lang="en-US" dirty="0" err="1"/>
              <a:t>b.ID</a:t>
            </a:r>
            <a:r>
              <a:rPr lang="en-US" dirty="0"/>
              <a:t>=</a:t>
            </a:r>
            <a:r>
              <a:rPr lang="en-US" dirty="0" err="1"/>
              <a:t>a.City_ID</a:t>
            </a:r>
            <a:r>
              <a:rPr lang="en-US" dirty="0"/>
              <a:t> </a:t>
            </a:r>
            <a:r>
              <a:rPr lang="en-US" dirty="0" smtClean="0"/>
              <a:t>JOIN </a:t>
            </a:r>
            <a:r>
              <a:rPr lang="en-US" dirty="0"/>
              <a:t>states c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a.state_id</a:t>
            </a:r>
            <a:r>
              <a:rPr lang="en-US" dirty="0"/>
              <a:t> JOIN countries d ON </a:t>
            </a:r>
            <a:r>
              <a:rPr lang="en-US" dirty="0" err="1"/>
              <a:t>d.id</a:t>
            </a:r>
            <a:r>
              <a:rPr lang="en-US" dirty="0"/>
              <a:t>=</a:t>
            </a:r>
            <a:r>
              <a:rPr lang="en-US" dirty="0" err="1"/>
              <a:t>a.country_id</a:t>
            </a:r>
            <a:r>
              <a:rPr lang="en-US" dirty="0"/>
              <a:t> JOIN venues e ON </a:t>
            </a:r>
            <a:r>
              <a:rPr lang="en-US" dirty="0" err="1"/>
              <a:t>e.id</a:t>
            </a:r>
            <a:r>
              <a:rPr lang="en-US" dirty="0"/>
              <a:t>=</a:t>
            </a:r>
            <a:r>
              <a:rPr lang="en-US" dirty="0" err="1"/>
              <a:t>a.venue_id</a:t>
            </a:r>
            <a:r>
              <a:rPr lang="en-US" dirty="0"/>
              <a:t> WHERE </a:t>
            </a:r>
            <a:r>
              <a:rPr lang="en-US" dirty="0" err="1"/>
              <a:t>a.date</a:t>
            </a:r>
            <a:r>
              <a:rPr lang="en-US" dirty="0"/>
              <a:t>='1985-07-13';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Concerts dates</a:t>
            </a:r>
            <a:endParaRPr lang="en-US" dirty="0"/>
          </a:p>
        </p:txBody>
      </p:sp>
      <p:pic>
        <p:nvPicPr>
          <p:cNvPr id="4" name="Picture 3" descr="Screen Shot 2014-08-28 at 7.0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8737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a.date</a:t>
            </a:r>
            <a:r>
              <a:rPr lang="en-US" dirty="0"/>
              <a:t>, </a:t>
            </a:r>
            <a:r>
              <a:rPr lang="en-US" dirty="0" err="1"/>
              <a:t>f.name</a:t>
            </a:r>
            <a:r>
              <a:rPr lang="en-US" dirty="0"/>
              <a:t>, </a:t>
            </a:r>
            <a:r>
              <a:rPr lang="en-US" dirty="0" err="1"/>
              <a:t>b.city</a:t>
            </a:r>
            <a:r>
              <a:rPr lang="en-US" dirty="0"/>
              <a:t>, </a:t>
            </a:r>
            <a:r>
              <a:rPr lang="en-US" dirty="0" err="1"/>
              <a:t>c.state</a:t>
            </a:r>
            <a:r>
              <a:rPr lang="en-US" dirty="0"/>
              <a:t>, </a:t>
            </a:r>
            <a:r>
              <a:rPr lang="en-US" dirty="0" err="1"/>
              <a:t>d.country</a:t>
            </a:r>
            <a:r>
              <a:rPr lang="en-US" dirty="0"/>
              <a:t>, </a:t>
            </a:r>
            <a:r>
              <a:rPr lang="en-US" dirty="0" err="1"/>
              <a:t>e.venue</a:t>
            </a:r>
            <a:r>
              <a:rPr lang="en-US" dirty="0"/>
              <a:t> FROM Concerts a JOIN acts f ON </a:t>
            </a:r>
            <a:r>
              <a:rPr lang="en-US" dirty="0" err="1"/>
              <a:t>f.ID</a:t>
            </a:r>
            <a:r>
              <a:rPr lang="en-US" dirty="0"/>
              <a:t>=</a:t>
            </a:r>
            <a:r>
              <a:rPr lang="en-US" dirty="0" err="1"/>
              <a:t>a.Act_ID</a:t>
            </a:r>
            <a:r>
              <a:rPr lang="en-US" dirty="0"/>
              <a:t> JOIN Cities b ON </a:t>
            </a:r>
            <a:r>
              <a:rPr lang="en-US" dirty="0" err="1"/>
              <a:t>b.ID</a:t>
            </a:r>
            <a:r>
              <a:rPr lang="en-US" dirty="0"/>
              <a:t>=</a:t>
            </a:r>
            <a:r>
              <a:rPr lang="en-US" dirty="0" err="1"/>
              <a:t>a.City_ID</a:t>
            </a:r>
            <a:r>
              <a:rPr lang="en-US" dirty="0"/>
              <a:t> JOIN states c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a.state_id</a:t>
            </a:r>
            <a:r>
              <a:rPr lang="en-US" dirty="0"/>
              <a:t> JOIN countries d ON </a:t>
            </a:r>
            <a:r>
              <a:rPr lang="en-US" dirty="0" err="1"/>
              <a:t>d.id</a:t>
            </a:r>
            <a:r>
              <a:rPr lang="en-US" dirty="0"/>
              <a:t>=</a:t>
            </a:r>
            <a:r>
              <a:rPr lang="en-US" dirty="0" err="1"/>
              <a:t>a.country_id</a:t>
            </a:r>
            <a:r>
              <a:rPr lang="en-US" dirty="0"/>
              <a:t> JOIN venues e ON </a:t>
            </a:r>
            <a:r>
              <a:rPr lang="en-US" dirty="0" err="1"/>
              <a:t>e.id</a:t>
            </a:r>
            <a:r>
              <a:rPr lang="en-US" dirty="0"/>
              <a:t>=</a:t>
            </a:r>
            <a:r>
              <a:rPr lang="en-US" dirty="0" err="1"/>
              <a:t>a.venue_id</a:t>
            </a:r>
            <a:r>
              <a:rPr lang="en-US" dirty="0"/>
              <a:t> WHERE </a:t>
            </a:r>
            <a:r>
              <a:rPr lang="en-US" dirty="0" err="1"/>
              <a:t>e.venue</a:t>
            </a:r>
            <a:r>
              <a:rPr lang="en-US" dirty="0"/>
              <a:t>='Madison Square Garden' ORDER BY </a:t>
            </a:r>
            <a:r>
              <a:rPr lang="en-US" dirty="0" err="1"/>
              <a:t>a.date</a:t>
            </a:r>
            <a:r>
              <a:rPr lang="en-US" dirty="0"/>
              <a:t> ASC;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Concerts VENUES</a:t>
            </a:r>
            <a:endParaRPr lang="en-US" dirty="0"/>
          </a:p>
        </p:txBody>
      </p:sp>
      <p:pic>
        <p:nvPicPr>
          <p:cNvPr id="4" name="Picture 3" descr="Screen Shot 2014-08-28 at 7.05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0"/>
            <a:ext cx="8712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a.date</a:t>
            </a:r>
            <a:r>
              <a:rPr lang="en-US" dirty="0"/>
              <a:t>, </a:t>
            </a:r>
            <a:r>
              <a:rPr lang="en-US" dirty="0" err="1"/>
              <a:t>f.name</a:t>
            </a:r>
            <a:r>
              <a:rPr lang="en-US" dirty="0"/>
              <a:t>, </a:t>
            </a:r>
            <a:r>
              <a:rPr lang="en-US" dirty="0" err="1"/>
              <a:t>b.city</a:t>
            </a:r>
            <a:r>
              <a:rPr lang="en-US" dirty="0"/>
              <a:t>, </a:t>
            </a:r>
            <a:r>
              <a:rPr lang="en-US" dirty="0" err="1" smtClean="0"/>
              <a:t>d.country</a:t>
            </a:r>
            <a:r>
              <a:rPr lang="en-US" dirty="0"/>
              <a:t>, </a:t>
            </a:r>
            <a:r>
              <a:rPr lang="en-US" dirty="0" err="1"/>
              <a:t>e.venue</a:t>
            </a:r>
            <a:r>
              <a:rPr lang="en-US" dirty="0"/>
              <a:t> FROM concerts a JOIN acts f on </a:t>
            </a:r>
            <a:r>
              <a:rPr lang="en-US" dirty="0" err="1"/>
              <a:t>f.id</a:t>
            </a:r>
            <a:r>
              <a:rPr lang="en-US" dirty="0"/>
              <a:t>=</a:t>
            </a:r>
            <a:r>
              <a:rPr lang="en-US" dirty="0" err="1"/>
              <a:t>a.act_id</a:t>
            </a:r>
            <a:r>
              <a:rPr lang="en-US" dirty="0"/>
              <a:t> JOIN cities b ON </a:t>
            </a:r>
            <a:r>
              <a:rPr lang="en-US" dirty="0" err="1"/>
              <a:t>b.id</a:t>
            </a:r>
            <a:r>
              <a:rPr lang="en-US" dirty="0"/>
              <a:t>=</a:t>
            </a:r>
            <a:r>
              <a:rPr lang="en-US" dirty="0" err="1"/>
              <a:t>a.city_id</a:t>
            </a:r>
            <a:r>
              <a:rPr lang="en-US" dirty="0"/>
              <a:t> </a:t>
            </a:r>
            <a:r>
              <a:rPr lang="en-US" dirty="0" smtClean="0"/>
              <a:t>JOIN </a:t>
            </a:r>
            <a:r>
              <a:rPr lang="en-US" dirty="0"/>
              <a:t>countries d ON </a:t>
            </a:r>
            <a:r>
              <a:rPr lang="en-US" dirty="0" err="1"/>
              <a:t>d.id</a:t>
            </a:r>
            <a:r>
              <a:rPr lang="en-US" dirty="0"/>
              <a:t>=</a:t>
            </a:r>
            <a:r>
              <a:rPr lang="en-US" dirty="0" err="1"/>
              <a:t>a.country_id</a:t>
            </a:r>
            <a:r>
              <a:rPr lang="en-US" dirty="0"/>
              <a:t> JOIN venues e ON </a:t>
            </a:r>
            <a:r>
              <a:rPr lang="en-US" dirty="0" err="1"/>
              <a:t>e.id</a:t>
            </a:r>
            <a:r>
              <a:rPr lang="en-US" dirty="0"/>
              <a:t>=</a:t>
            </a:r>
            <a:r>
              <a:rPr lang="en-US" dirty="0" err="1"/>
              <a:t>a.venue_id</a:t>
            </a:r>
            <a:r>
              <a:rPr lang="en-US" dirty="0"/>
              <a:t> WHERE </a:t>
            </a:r>
            <a:r>
              <a:rPr lang="en-US" dirty="0" err="1"/>
              <a:t>d.country</a:t>
            </a:r>
            <a:r>
              <a:rPr lang="en-US" dirty="0"/>
              <a:t> !='United States' ORDER BY </a:t>
            </a:r>
            <a:r>
              <a:rPr lang="en-US" dirty="0" err="1"/>
              <a:t>d.country</a:t>
            </a:r>
            <a:r>
              <a:rPr lang="en-US" dirty="0"/>
              <a:t> ASC, </a:t>
            </a:r>
            <a:r>
              <a:rPr lang="en-US" dirty="0" err="1"/>
              <a:t>a.date</a:t>
            </a:r>
            <a:r>
              <a:rPr lang="en-US" dirty="0"/>
              <a:t> ASC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Concerts country</a:t>
            </a:r>
            <a:endParaRPr lang="en-US" dirty="0"/>
          </a:p>
        </p:txBody>
      </p:sp>
      <p:pic>
        <p:nvPicPr>
          <p:cNvPr id="4" name="Picture 3" descr="Screen Shot 2014-08-28 at 7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001000" cy="31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f.rating</a:t>
            </a:r>
            <a:r>
              <a:rPr lang="en-US" dirty="0"/>
              <a:t>, </a:t>
            </a:r>
            <a:r>
              <a:rPr lang="en-US" dirty="0" err="1"/>
              <a:t>d.year</a:t>
            </a:r>
            <a:r>
              <a:rPr lang="en-US" dirty="0"/>
              <a:t>, </a:t>
            </a:r>
            <a:r>
              <a:rPr lang="en-US" dirty="0" err="1"/>
              <a:t>a.name</a:t>
            </a:r>
            <a:r>
              <a:rPr lang="en-US" dirty="0"/>
              <a:t>,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/>
              <a:t>c.name</a:t>
            </a:r>
            <a:r>
              <a:rPr lang="en-US" dirty="0"/>
              <a:t>, </a:t>
            </a:r>
            <a:r>
              <a:rPr lang="en-US" dirty="0" err="1"/>
              <a:t>e.publication</a:t>
            </a:r>
            <a:r>
              <a:rPr lang="en-US" dirty="0"/>
              <a:t> FROM acts a JOIN years d ON </a:t>
            </a:r>
            <a:r>
              <a:rPr lang="en-US" dirty="0" err="1"/>
              <a:t>b.year_released</a:t>
            </a:r>
            <a:r>
              <a:rPr lang="en-US" dirty="0"/>
              <a:t>=</a:t>
            </a:r>
            <a:r>
              <a:rPr lang="en-US" dirty="0" err="1"/>
              <a:t>d.id</a:t>
            </a:r>
            <a:r>
              <a:rPr lang="en-US" dirty="0"/>
              <a:t> JOIN records </a:t>
            </a:r>
            <a:r>
              <a:rPr lang="en-US" dirty="0" err="1"/>
              <a:t>i</a:t>
            </a:r>
            <a:r>
              <a:rPr lang="en-US" dirty="0"/>
              <a:t> ON </a:t>
            </a:r>
            <a:r>
              <a:rPr lang="en-US" dirty="0" err="1"/>
              <a:t>i.act_id</a:t>
            </a:r>
            <a:r>
              <a:rPr lang="en-US" dirty="0"/>
              <a:t>=</a:t>
            </a:r>
            <a:r>
              <a:rPr lang="en-US" dirty="0" err="1"/>
              <a:t>a.id</a:t>
            </a:r>
            <a:r>
              <a:rPr lang="en-US" dirty="0"/>
              <a:t> JOIN albums b ON </a:t>
            </a:r>
            <a:r>
              <a:rPr lang="en-US" dirty="0" err="1"/>
              <a:t>b.album_id</a:t>
            </a:r>
            <a:r>
              <a:rPr lang="en-US" dirty="0"/>
              <a:t>=</a:t>
            </a:r>
            <a:r>
              <a:rPr lang="en-US" dirty="0" err="1"/>
              <a:t>alb_id</a:t>
            </a:r>
            <a:r>
              <a:rPr lang="en-US" dirty="0"/>
              <a:t> JOIN producers c ON </a:t>
            </a:r>
            <a:r>
              <a:rPr lang="en-US" dirty="0" err="1"/>
              <a:t>c.pro_id</a:t>
            </a:r>
            <a:r>
              <a:rPr lang="en-US" dirty="0"/>
              <a:t>=</a:t>
            </a:r>
            <a:r>
              <a:rPr lang="en-US" dirty="0" err="1"/>
              <a:t>b.p_id</a:t>
            </a:r>
            <a:r>
              <a:rPr lang="en-US" dirty="0"/>
              <a:t> JOIN reviews f on </a:t>
            </a:r>
            <a:r>
              <a:rPr lang="en-US" dirty="0" err="1"/>
              <a:t>f.a_id</a:t>
            </a:r>
            <a:r>
              <a:rPr lang="en-US" dirty="0"/>
              <a:t>=</a:t>
            </a:r>
            <a:r>
              <a:rPr lang="en-US" dirty="0" err="1"/>
              <a:t>b.album_id</a:t>
            </a:r>
            <a:r>
              <a:rPr lang="en-US" dirty="0"/>
              <a:t> JOIN publications e ON </a:t>
            </a:r>
            <a:r>
              <a:rPr lang="en-US" dirty="0" err="1"/>
              <a:t>e.pub_id</a:t>
            </a:r>
            <a:r>
              <a:rPr lang="en-US" dirty="0"/>
              <a:t>=</a:t>
            </a:r>
            <a:r>
              <a:rPr lang="en-US" dirty="0" err="1"/>
              <a:t>f.p_id</a:t>
            </a:r>
            <a:r>
              <a:rPr lang="en-US" dirty="0"/>
              <a:t> WHERE rating = 4.0 ORDER BY </a:t>
            </a:r>
            <a:r>
              <a:rPr lang="en-US" dirty="0" err="1"/>
              <a:t>f.rating</a:t>
            </a:r>
            <a:r>
              <a:rPr lang="en-US" dirty="0"/>
              <a:t> DESC, </a:t>
            </a:r>
            <a:r>
              <a:rPr lang="en-US" dirty="0" err="1"/>
              <a:t>d.year</a:t>
            </a:r>
            <a:r>
              <a:rPr lang="en-US" dirty="0"/>
              <a:t> ASC, </a:t>
            </a:r>
            <a:r>
              <a:rPr lang="en-US" dirty="0" err="1"/>
              <a:t>a.name</a:t>
            </a:r>
            <a:r>
              <a:rPr lang="en-US" dirty="0"/>
              <a:t> ASC;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- RATINGS</a:t>
            </a:r>
            <a:endParaRPr lang="en-US" dirty="0"/>
          </a:p>
        </p:txBody>
      </p:sp>
      <p:pic>
        <p:nvPicPr>
          <p:cNvPr id="4" name="Picture 3" descr="Screen Shot 2014-08-28 at 7.2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6746513" cy="27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INSERT INTO Playlists Select * From Songs Where Title = 'She';</a:t>
            </a:r>
          </a:p>
          <a:p>
            <a:r>
              <a:rPr lang="en-US" sz="1800" dirty="0"/>
              <a:t>INSERT INTO Playlists Select * From Songs Where </a:t>
            </a:r>
            <a:r>
              <a:rPr lang="en-US" sz="1800" dirty="0" err="1"/>
              <a:t>Song_id</a:t>
            </a:r>
            <a:r>
              <a:rPr lang="en-US" sz="1800" dirty="0"/>
              <a:t> = 36;</a:t>
            </a:r>
          </a:p>
          <a:p>
            <a:r>
              <a:rPr lang="en-US" sz="1800" dirty="0"/>
              <a:t>INSERT INTO Playlists Select * From Songs Where Title = 'Like a Virgin';</a:t>
            </a:r>
          </a:p>
          <a:p>
            <a:r>
              <a:rPr lang="en-US" sz="1800" dirty="0"/>
              <a:t>SELECT * FROM Playlists;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</a:t>
            </a:r>
            <a:endParaRPr lang="en-US" dirty="0"/>
          </a:p>
        </p:txBody>
      </p:sp>
      <p:pic>
        <p:nvPicPr>
          <p:cNvPr id="4" name="Picture 3" descr="Musi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7467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Songs;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 (cont.)</a:t>
            </a:r>
            <a:endParaRPr lang="en-US" dirty="0"/>
          </a:p>
        </p:txBody>
      </p:sp>
      <p:pic>
        <p:nvPicPr>
          <p:cNvPr id="5" name="Picture 4" descr="Music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31492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Songs WHERE Title = 'Watching the Wheels';</a:t>
            </a:r>
          </a:p>
          <a:p>
            <a:r>
              <a:rPr lang="en-US" dirty="0"/>
              <a:t>SELECT * FROM Songs;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 (cont.)</a:t>
            </a:r>
            <a:endParaRPr lang="en-US" dirty="0"/>
          </a:p>
        </p:txBody>
      </p:sp>
      <p:pic>
        <p:nvPicPr>
          <p:cNvPr id="4" name="Picture 3" descr="Music1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33600"/>
            <a:ext cx="36646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Playlists;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DELETE (cont.)</a:t>
            </a:r>
            <a:endParaRPr lang="en-US" dirty="0"/>
          </a:p>
        </p:txBody>
      </p:sp>
      <p:pic>
        <p:nvPicPr>
          <p:cNvPr id="5" name="Picture 4" descr="Music1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58032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Albums;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UPDATE</a:t>
            </a:r>
            <a:endParaRPr lang="en-US" dirty="0"/>
          </a:p>
        </p:txBody>
      </p:sp>
      <p:pic>
        <p:nvPicPr>
          <p:cNvPr id="4" name="Picture 3" descr="Music1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86493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The Popular Music Database provides a repository of data concerning music released during the 20</a:t>
            </a:r>
            <a:r>
              <a:rPr lang="en-US" baseline="30000" dirty="0" smtClean="0"/>
              <a:t>th</a:t>
            </a:r>
            <a:r>
              <a:rPr lang="en-US" dirty="0" smtClean="0"/>
              <a:t> and 21</a:t>
            </a:r>
            <a:r>
              <a:rPr lang="en-US" baseline="30000" dirty="0" smtClean="0"/>
              <a:t>st</a:t>
            </a:r>
            <a:r>
              <a:rPr lang="en-US" dirty="0" smtClean="0"/>
              <a:t> centuries. Users can access the database to receive information on artists, acts (either individuals performers or groups), albums, songs, and other related information.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 addition to its use as a research tool, the database could serve as a library for users to download songs and albums and create playlists through a Web-based front end.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tracklist</a:t>
            </a:r>
            <a:r>
              <a:rPr lang="en-US" dirty="0"/>
              <a:t> WHERE </a:t>
            </a:r>
            <a:r>
              <a:rPr lang="en-US" dirty="0" err="1"/>
              <a:t>a_id</a:t>
            </a:r>
            <a:r>
              <a:rPr lang="en-US" dirty="0"/>
              <a:t>=14;</a:t>
            </a:r>
          </a:p>
          <a:p>
            <a:r>
              <a:rPr lang="en-US" dirty="0"/>
              <a:t>SELECT * FROM reviews WHERE </a:t>
            </a:r>
            <a:r>
              <a:rPr lang="en-US" dirty="0" err="1"/>
              <a:t>a_id</a:t>
            </a:r>
            <a:r>
              <a:rPr lang="en-US" dirty="0"/>
              <a:t>=14;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UPDATE (Cont.)</a:t>
            </a:r>
            <a:endParaRPr lang="en-US" dirty="0"/>
          </a:p>
        </p:txBody>
      </p:sp>
      <p:pic>
        <p:nvPicPr>
          <p:cNvPr id="5" name="Picture 4" descr="Music13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19400"/>
            <a:ext cx="802227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UPDATE Albums SET </a:t>
            </a:r>
            <a:r>
              <a:rPr lang="de-DE" dirty="0" err="1"/>
              <a:t>album_id</a:t>
            </a:r>
            <a:r>
              <a:rPr lang="de-DE" dirty="0"/>
              <a:t> = 101 WHERE </a:t>
            </a:r>
            <a:r>
              <a:rPr lang="de-DE" dirty="0" err="1"/>
              <a:t>album_id</a:t>
            </a:r>
            <a:r>
              <a:rPr lang="de-DE" dirty="0"/>
              <a:t> = 14;</a:t>
            </a:r>
          </a:p>
          <a:p>
            <a:r>
              <a:rPr lang="de-DE" dirty="0"/>
              <a:t>SELECT * FROM Albums;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UPDATE (Cont.)</a:t>
            </a:r>
            <a:endParaRPr lang="en-US" dirty="0"/>
          </a:p>
        </p:txBody>
      </p:sp>
      <p:pic>
        <p:nvPicPr>
          <p:cNvPr id="4" name="Picture 3" descr="Music1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42783"/>
            <a:ext cx="5460047" cy="41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tracklist</a:t>
            </a:r>
            <a:r>
              <a:rPr lang="en-US" dirty="0"/>
              <a:t> WHERE </a:t>
            </a:r>
            <a:r>
              <a:rPr lang="en-US" dirty="0" err="1"/>
              <a:t>a_id</a:t>
            </a:r>
            <a:r>
              <a:rPr lang="en-US" dirty="0"/>
              <a:t>=14;</a:t>
            </a:r>
          </a:p>
          <a:p>
            <a:r>
              <a:rPr lang="en-US" dirty="0"/>
              <a:t>SELECT * FROM reviews WHERE </a:t>
            </a:r>
            <a:r>
              <a:rPr lang="en-US" dirty="0" err="1"/>
              <a:t>a_id</a:t>
            </a:r>
            <a:r>
              <a:rPr lang="en-US" dirty="0"/>
              <a:t>=14;</a:t>
            </a:r>
          </a:p>
          <a:p>
            <a:r>
              <a:rPr lang="en-US" dirty="0"/>
              <a:t>SELECT * FROM </a:t>
            </a:r>
            <a:r>
              <a:rPr lang="en-US" dirty="0" err="1"/>
              <a:t>tracklist</a:t>
            </a:r>
            <a:r>
              <a:rPr lang="en-US" dirty="0"/>
              <a:t> WHERE </a:t>
            </a:r>
            <a:r>
              <a:rPr lang="en-US" dirty="0" err="1"/>
              <a:t>a_id</a:t>
            </a:r>
            <a:r>
              <a:rPr lang="en-US" dirty="0"/>
              <a:t>=101;</a:t>
            </a:r>
          </a:p>
          <a:p>
            <a:r>
              <a:rPr lang="en-US" dirty="0"/>
              <a:t>SELECT * FROM reviews WHERE </a:t>
            </a:r>
            <a:r>
              <a:rPr lang="en-US" dirty="0" err="1"/>
              <a:t>a_id</a:t>
            </a:r>
            <a:r>
              <a:rPr lang="en-US" dirty="0"/>
              <a:t>=101;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UPDATE (Cont.)</a:t>
            </a:r>
            <a:endParaRPr lang="en-US" dirty="0"/>
          </a:p>
        </p:txBody>
      </p:sp>
      <p:pic>
        <p:nvPicPr>
          <p:cNvPr id="4" name="Picture 3" descr="Music1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57087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Publications (Publication) VALUES ("</a:t>
            </a:r>
            <a:r>
              <a:rPr lang="en-US" dirty="0" err="1"/>
              <a:t>Allmusic</a:t>
            </a:r>
            <a:r>
              <a:rPr lang="en-US" dirty="0"/>
              <a:t>");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– Not Unique</a:t>
            </a:r>
            <a:endParaRPr lang="en-US" dirty="0"/>
          </a:p>
        </p:txBody>
      </p:sp>
      <p:pic>
        <p:nvPicPr>
          <p:cNvPr id="4" name="Picture 3" descr="Music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2738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Reviews (P_ID, Rating, </a:t>
            </a:r>
            <a:r>
              <a:rPr lang="en-US" dirty="0" err="1"/>
              <a:t>A_id</a:t>
            </a:r>
            <a:r>
              <a:rPr lang="en-US" dirty="0"/>
              <a:t>) VALUES(5,6,2);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– Constraint Failed</a:t>
            </a:r>
            <a:endParaRPr lang="en-US" dirty="0"/>
          </a:p>
        </p:txBody>
      </p:sp>
      <p:pic>
        <p:nvPicPr>
          <p:cNvPr id="5" name="Picture 4" descr="Music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785513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257799" cy="50804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5181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391877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Relationship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of the entities and relationships include taking steps to ensure that the relational database satisfies the requirements of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and 3</a:t>
            </a:r>
            <a:r>
              <a:rPr lang="en-US" baseline="30000" dirty="0" smtClean="0"/>
              <a:t>rd</a:t>
            </a:r>
            <a:r>
              <a:rPr lang="en-US" dirty="0" smtClean="0"/>
              <a:t> Normal Forms (1NF, 2NF, and 3NF).</a:t>
            </a:r>
          </a:p>
          <a:p>
            <a:r>
              <a:rPr lang="en-US" dirty="0" smtClean="0"/>
              <a:t>In order to reach 3NF, we must first satisfy the requirements of 1NF and 2NF.</a:t>
            </a:r>
          </a:p>
          <a:p>
            <a:pPr lvl="1"/>
            <a:r>
              <a:rPr lang="en-US" dirty="0" smtClean="0"/>
              <a:t>1NF is achieved by ensuring that the following conditions are met: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ADDLIST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analysis (3NF)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 Labels(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Label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Genres(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Genre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Cities(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City 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States(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State     CHAR(25)  NOT NULL UNIQUE</a:t>
            </a:r>
          </a:p>
          <a:p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6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 Countries(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Country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Venues(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Venue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Years(</a:t>
            </a:r>
          </a:p>
          <a:p>
            <a:r>
              <a:rPr lang="en-US" dirty="0"/>
              <a:t>   ID        INTEGER   PRIMARY KEY   AUTOINCREMENT,</a:t>
            </a:r>
          </a:p>
          <a:p>
            <a:r>
              <a:rPr lang="en-US" dirty="0"/>
              <a:t>   Year      INT       NOT NULL UNIQUE check (Year &gt; 1899 and Year &lt; 2015)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CREATE TABLE Instruments(</a:t>
            </a:r>
          </a:p>
          <a:p>
            <a:r>
              <a:rPr lang="en-US" dirty="0"/>
              <a:t>   ID             INTEGER   PRIMARY KEY   AUTOINCREMENT,</a:t>
            </a:r>
          </a:p>
          <a:p>
            <a:r>
              <a:rPr lang="en-US" dirty="0"/>
              <a:t>   Instrument     CHAR(25)  NOT NULL UNIQUE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6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167</TotalTime>
  <Words>1451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Grid</vt:lpstr>
      <vt:lpstr>Popular Music Database  </vt:lpstr>
      <vt:lpstr>Executive Summary</vt:lpstr>
      <vt:lpstr>System REquirements</vt:lpstr>
      <vt:lpstr>Use Case Diagram</vt:lpstr>
      <vt:lpstr>Entity-Relationship Diagram</vt:lpstr>
      <vt:lpstr>Normalized Relationship view</vt:lpstr>
      <vt:lpstr>Normalization analysis (3NF)</vt:lpstr>
      <vt:lpstr>Schemas</vt:lpstr>
      <vt:lpstr>SCHEMAs (Cont.)</vt:lpstr>
      <vt:lpstr>SCHEMAs (Cont.)</vt:lpstr>
      <vt:lpstr>SCHEMAs (Cont.)</vt:lpstr>
      <vt:lpstr>SCHEMAs (Cont.)</vt:lpstr>
      <vt:lpstr>SCHEMAs (Cont.)</vt:lpstr>
      <vt:lpstr>SCHEMAs (Cont.)</vt:lpstr>
      <vt:lpstr>SCHEMAs (Cont.)</vt:lpstr>
      <vt:lpstr>Queries - Instruments</vt:lpstr>
      <vt:lpstr>Queries - Labels</vt:lpstr>
      <vt:lpstr>Queries - BandMembers</vt:lpstr>
      <vt:lpstr>QUERIES – Artists acts</vt:lpstr>
      <vt:lpstr>QUERIES – SONGS BY YEAR</vt:lpstr>
      <vt:lpstr>QUERIES – Concerts dates</vt:lpstr>
      <vt:lpstr>QUERIES – Concerts VENUES</vt:lpstr>
      <vt:lpstr>Queries – Concerts country</vt:lpstr>
      <vt:lpstr>QUERIES - RATINGS</vt:lpstr>
      <vt:lpstr>Cascade delete</vt:lpstr>
      <vt:lpstr>CASCADE DELETE (cont.)</vt:lpstr>
      <vt:lpstr>CASCADE DELETE (cont.)</vt:lpstr>
      <vt:lpstr>CASCADE DELETE (cont.)</vt:lpstr>
      <vt:lpstr>CASCADE UPDATE</vt:lpstr>
      <vt:lpstr>CASCADE UPDATE (Cont.)</vt:lpstr>
      <vt:lpstr>CASCADE UPDATE (Cont.)</vt:lpstr>
      <vt:lpstr>CASCADE UPDATE (Cont.)</vt:lpstr>
      <vt:lpstr>ERROR – Not Unique</vt:lpstr>
      <vt:lpstr>ERROR – Constraint Failed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Music Database</dc:title>
  <dc:creator>MB</dc:creator>
  <cp:lastModifiedBy>MB</cp:lastModifiedBy>
  <cp:revision>17</cp:revision>
  <dcterms:created xsi:type="dcterms:W3CDTF">2014-08-28T03:26:19Z</dcterms:created>
  <dcterms:modified xsi:type="dcterms:W3CDTF">2016-10-08T05:05:14Z</dcterms:modified>
</cp:coreProperties>
</file>