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7" r:id="rId9"/>
    <p:sldId id="25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45" autoAdjust="0"/>
  </p:normalViewPr>
  <p:slideViewPr>
    <p:cSldViewPr>
      <p:cViewPr>
        <p:scale>
          <a:sx n="60" d="100"/>
          <a:sy n="60" d="100"/>
        </p:scale>
        <p:origin x="-157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</a:rPr>
              <a:t>Using Dijkstra’s Algorithm to Simulate the Flow of Electricity between Power Stations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Aaron, Michael Beaver, and Andrew Hamilton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55986" y="2774731"/>
            <a:ext cx="6524954" cy="92333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/>
          </a:sp3d>
        </p:spPr>
        <p:txBody>
          <a:bodyPr wrap="none" lIns="91440" tIns="45720" rIns="91440" bIns="45720">
            <a:prstTxWarp prst="textChevron">
              <a:avLst/>
            </a:prstTxWarp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SIMULATION IN ACTION!!!!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3" name="Picture 4" descr="http://xexoxix.files.wordpress.com/2011/05/explosion_gif_rxdl_xc1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03" y="2664373"/>
            <a:ext cx="13525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xexoxix.files.wordpress.com/2011/05/explosion_gif_rxdl_xc1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2664373"/>
            <a:ext cx="13525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" b="548"/>
          <a:stretch>
            <a:fillRect/>
          </a:stretch>
        </p:blipFill>
        <p:spPr>
          <a:xfrm>
            <a:off x="244493" y="172528"/>
            <a:ext cx="8737598" cy="6553200"/>
          </a:xfrm>
        </p:spPr>
      </p:pic>
      <p:grpSp>
        <p:nvGrpSpPr>
          <p:cNvPr id="30" name="Group 29"/>
          <p:cNvGrpSpPr/>
          <p:nvPr/>
        </p:nvGrpSpPr>
        <p:grpSpPr>
          <a:xfrm>
            <a:off x="6324600" y="3999062"/>
            <a:ext cx="324189" cy="306238"/>
            <a:chOff x="6324600" y="3999062"/>
            <a:chExt cx="324189" cy="306238"/>
          </a:xfrm>
        </p:grpSpPr>
        <p:sp>
          <p:nvSpPr>
            <p:cNvPr id="10" name="Oval 9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WD</a:t>
              </a:r>
              <a:endParaRPr lang="en-US" sz="11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43800" y="1980481"/>
            <a:ext cx="324189" cy="306238"/>
            <a:chOff x="6324600" y="3999062"/>
            <a:chExt cx="324189" cy="306238"/>
          </a:xfrm>
        </p:grpSpPr>
        <p:sp>
          <p:nvSpPr>
            <p:cNvPr id="32" name="Oval 31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 EF</a:t>
              </a:r>
              <a:endParaRPr lang="en-US" sz="11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10634" y="1980480"/>
            <a:ext cx="324189" cy="306238"/>
            <a:chOff x="6324600" y="3999062"/>
            <a:chExt cx="324189" cy="306238"/>
          </a:xfrm>
        </p:grpSpPr>
        <p:sp>
          <p:nvSpPr>
            <p:cNvPr id="35" name="Oval 34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WM</a:t>
              </a:r>
              <a:endParaRPr lang="en-US" sz="11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00411" y="2133600"/>
            <a:ext cx="324189" cy="306238"/>
            <a:chOff x="6324600" y="3999062"/>
            <a:chExt cx="324189" cy="306238"/>
          </a:xfrm>
        </p:grpSpPr>
        <p:sp>
          <p:nvSpPr>
            <p:cNvPr id="38" name="Oval 37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MA</a:t>
              </a:r>
              <a:endParaRPr lang="en-US" sz="11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38575" y="1390279"/>
            <a:ext cx="324189" cy="306238"/>
            <a:chOff x="6324600" y="3999062"/>
            <a:chExt cx="324189" cy="306238"/>
          </a:xfrm>
        </p:grpSpPr>
        <p:sp>
          <p:nvSpPr>
            <p:cNvPr id="41" name="Oval 40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CC</a:t>
              </a:r>
              <a:endParaRPr lang="en-US" sz="11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3292" y="2448040"/>
            <a:ext cx="324189" cy="306238"/>
            <a:chOff x="6324600" y="3999062"/>
            <a:chExt cx="324189" cy="306238"/>
          </a:xfrm>
        </p:grpSpPr>
        <p:sp>
          <p:nvSpPr>
            <p:cNvPr id="45" name="Oval 44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DA</a:t>
              </a:r>
              <a:endParaRPr lang="en-US" sz="11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89341" y="3486509"/>
            <a:ext cx="324189" cy="306238"/>
            <a:chOff x="6324600" y="3999062"/>
            <a:chExt cx="324189" cy="306238"/>
          </a:xfrm>
        </p:grpSpPr>
        <p:sp>
          <p:nvSpPr>
            <p:cNvPr id="48" name="Oval 47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/>
                <a:t> </a:t>
              </a:r>
              <a:r>
                <a:rPr lang="en-US" sz="1100" dirty="0" smtClean="0"/>
                <a:t>FB</a:t>
              </a:r>
              <a:endParaRPr lang="en-US" sz="11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378947" y="4732838"/>
            <a:ext cx="324189" cy="306238"/>
            <a:chOff x="6324600" y="3999062"/>
            <a:chExt cx="324189" cy="306238"/>
          </a:xfrm>
        </p:grpSpPr>
        <p:sp>
          <p:nvSpPr>
            <p:cNvPr id="51" name="Oval 50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 DF</a:t>
              </a:r>
              <a:endParaRPr lang="en-US" sz="11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62325" y="3832600"/>
            <a:ext cx="476250" cy="427305"/>
            <a:chOff x="6324600" y="3999062"/>
            <a:chExt cx="324189" cy="407034"/>
          </a:xfrm>
        </p:grpSpPr>
        <p:sp>
          <p:nvSpPr>
            <p:cNvPr id="54" name="Oval 53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53060" y="4067542"/>
              <a:ext cx="2957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UNA</a:t>
              </a:r>
              <a:endParaRPr lang="en-US" sz="11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38136" y="3180271"/>
            <a:ext cx="324189" cy="306238"/>
            <a:chOff x="6324600" y="3999062"/>
            <a:chExt cx="324189" cy="306238"/>
          </a:xfrm>
        </p:grpSpPr>
        <p:sp>
          <p:nvSpPr>
            <p:cNvPr id="57" name="Oval 56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 7P</a:t>
              </a:r>
              <a:endParaRPr lang="en-US" sz="11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753688" y="2232174"/>
            <a:ext cx="456112" cy="407034"/>
            <a:chOff x="6324600" y="3999062"/>
            <a:chExt cx="324189" cy="407034"/>
          </a:xfrm>
        </p:grpSpPr>
        <p:sp>
          <p:nvSpPr>
            <p:cNvPr id="61" name="Oval 60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53060" y="4067542"/>
              <a:ext cx="2957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NWF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100503" y="3520749"/>
            <a:ext cx="495300" cy="407034"/>
            <a:chOff x="6324600" y="3999062"/>
            <a:chExt cx="324189" cy="407034"/>
          </a:xfrm>
        </p:grpSpPr>
        <p:sp>
          <p:nvSpPr>
            <p:cNvPr id="64" name="Oval 63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53060" y="4067542"/>
              <a:ext cx="29572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PARK</a:t>
              </a:r>
              <a:endParaRPr lang="en-US" sz="11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8408" y="4259905"/>
            <a:ext cx="324189" cy="306238"/>
            <a:chOff x="6324600" y="3999062"/>
            <a:chExt cx="324189" cy="306238"/>
          </a:xfrm>
        </p:grpSpPr>
        <p:sp>
          <p:nvSpPr>
            <p:cNvPr id="67" name="Oval 66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SA</a:t>
              </a:r>
              <a:endParaRPr lang="en-US" sz="11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904501" y="5792638"/>
            <a:ext cx="324189" cy="306238"/>
            <a:chOff x="6324600" y="3999062"/>
            <a:chExt cx="324189" cy="306238"/>
          </a:xfrm>
        </p:grpSpPr>
        <p:sp>
          <p:nvSpPr>
            <p:cNvPr id="73" name="Oval 72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MP</a:t>
              </a:r>
              <a:endParaRPr lang="en-US" sz="11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62200" y="685800"/>
            <a:ext cx="324189" cy="306238"/>
            <a:chOff x="6324600" y="3999062"/>
            <a:chExt cx="324189" cy="306238"/>
          </a:xfrm>
        </p:grpSpPr>
        <p:sp>
          <p:nvSpPr>
            <p:cNvPr id="76" name="Oval 75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 CL</a:t>
              </a:r>
              <a:endParaRPr lang="en-US" sz="11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410200" y="3554989"/>
            <a:ext cx="324189" cy="306238"/>
            <a:chOff x="6324600" y="3999062"/>
            <a:chExt cx="324189" cy="306238"/>
          </a:xfrm>
        </p:grpSpPr>
        <p:sp>
          <p:nvSpPr>
            <p:cNvPr id="79" name="Oval 78"/>
            <p:cNvSpPr/>
            <p:nvPr/>
          </p:nvSpPr>
          <p:spPr>
            <a:xfrm>
              <a:off x="6324600" y="3999062"/>
              <a:ext cx="295729" cy="306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53060" y="4067542"/>
              <a:ext cx="295729" cy="1692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 smtClean="0"/>
                <a:t>HU</a:t>
              </a:r>
              <a:endParaRPr lang="en-US" sz="1100" dirty="0"/>
            </a:p>
          </p:txBody>
        </p:sp>
      </p:grpSp>
      <p:cxnSp>
        <p:nvCxnSpPr>
          <p:cNvPr id="82" name="Straight Arrow Connector 81"/>
          <p:cNvCxnSpPr>
            <a:stCxn id="10" idx="0"/>
            <a:endCxn id="32" idx="4"/>
          </p:cNvCxnSpPr>
          <p:nvPr/>
        </p:nvCxnSpPr>
        <p:spPr>
          <a:xfrm flipV="1">
            <a:off x="6472465" y="2286719"/>
            <a:ext cx="1219200" cy="17123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0" idx="0"/>
          </p:cNvCxnSpPr>
          <p:nvPr/>
        </p:nvCxnSpPr>
        <p:spPr>
          <a:xfrm flipV="1">
            <a:off x="6472465" y="2300655"/>
            <a:ext cx="286033" cy="16984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2" idx="2"/>
            <a:endCxn id="36" idx="3"/>
          </p:cNvCxnSpPr>
          <p:nvPr/>
        </p:nvCxnSpPr>
        <p:spPr>
          <a:xfrm flipH="1" flipV="1">
            <a:off x="6934823" y="2133599"/>
            <a:ext cx="60897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" idx="0"/>
            <a:endCxn id="38" idx="4"/>
          </p:cNvCxnSpPr>
          <p:nvPr/>
        </p:nvCxnSpPr>
        <p:spPr>
          <a:xfrm flipH="1" flipV="1">
            <a:off x="6148276" y="2439838"/>
            <a:ext cx="324189" cy="155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36" idx="1"/>
          </p:cNvCxnSpPr>
          <p:nvPr/>
        </p:nvCxnSpPr>
        <p:spPr>
          <a:xfrm flipV="1">
            <a:off x="6324600" y="2133599"/>
            <a:ext cx="314494" cy="98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5" idx="1"/>
            <a:endCxn id="41" idx="5"/>
          </p:cNvCxnSpPr>
          <p:nvPr/>
        </p:nvCxnSpPr>
        <p:spPr>
          <a:xfrm flipH="1" flipV="1">
            <a:off x="4090995" y="1651669"/>
            <a:ext cx="2562948" cy="3736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46" idx="3"/>
          </p:cNvCxnSpPr>
          <p:nvPr/>
        </p:nvCxnSpPr>
        <p:spPr>
          <a:xfrm flipH="1">
            <a:off x="4937481" y="2300655"/>
            <a:ext cx="1062930" cy="300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9" idx="1"/>
            <a:endCxn id="45" idx="5"/>
          </p:cNvCxnSpPr>
          <p:nvPr/>
        </p:nvCxnSpPr>
        <p:spPr>
          <a:xfrm flipH="1" flipV="1">
            <a:off x="4865712" y="2709430"/>
            <a:ext cx="587797" cy="8904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5" idx="2"/>
            <a:endCxn id="41" idx="5"/>
          </p:cNvCxnSpPr>
          <p:nvPr/>
        </p:nvCxnSpPr>
        <p:spPr>
          <a:xfrm flipH="1" flipV="1">
            <a:off x="4090995" y="1651669"/>
            <a:ext cx="522297" cy="9494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" idx="0"/>
          </p:cNvCxnSpPr>
          <p:nvPr/>
        </p:nvCxnSpPr>
        <p:spPr>
          <a:xfrm flipH="1" flipV="1">
            <a:off x="5662621" y="3733802"/>
            <a:ext cx="809844" cy="2652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9" idx="7"/>
            <a:endCxn id="38" idx="4"/>
          </p:cNvCxnSpPr>
          <p:nvPr/>
        </p:nvCxnSpPr>
        <p:spPr>
          <a:xfrm flipV="1">
            <a:off x="5662620" y="2439838"/>
            <a:ext cx="485656" cy="11599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1" idx="5"/>
          </p:cNvCxnSpPr>
          <p:nvPr/>
        </p:nvCxnSpPr>
        <p:spPr>
          <a:xfrm flipH="1" flipV="1">
            <a:off x="4090995" y="1651669"/>
            <a:ext cx="1909417" cy="5504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8" idx="3"/>
            <a:endCxn id="49" idx="3"/>
          </p:cNvCxnSpPr>
          <p:nvPr/>
        </p:nvCxnSpPr>
        <p:spPr>
          <a:xfrm flipH="1">
            <a:off x="4413530" y="2394990"/>
            <a:ext cx="1630190" cy="12446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" idx="2"/>
            <a:endCxn id="49" idx="3"/>
          </p:cNvCxnSpPr>
          <p:nvPr/>
        </p:nvCxnSpPr>
        <p:spPr>
          <a:xfrm flipH="1" flipV="1">
            <a:off x="4413530" y="3639628"/>
            <a:ext cx="1911070" cy="5125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9" idx="2"/>
            <a:endCxn id="49" idx="3"/>
          </p:cNvCxnSpPr>
          <p:nvPr/>
        </p:nvCxnSpPr>
        <p:spPr>
          <a:xfrm flipH="1" flipV="1">
            <a:off x="4413530" y="3639628"/>
            <a:ext cx="996670" cy="684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48" idx="0"/>
            <a:endCxn id="41" idx="5"/>
          </p:cNvCxnSpPr>
          <p:nvPr/>
        </p:nvCxnSpPr>
        <p:spPr>
          <a:xfrm flipH="1" flipV="1">
            <a:off x="4090995" y="1651669"/>
            <a:ext cx="146211" cy="18348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2657931" y="923557"/>
            <a:ext cx="1180644" cy="7044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41" idx="3"/>
          </p:cNvCxnSpPr>
          <p:nvPr/>
        </p:nvCxnSpPr>
        <p:spPr>
          <a:xfrm flipH="1">
            <a:off x="2169760" y="1651669"/>
            <a:ext cx="1712124" cy="7196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41" idx="3"/>
          </p:cNvCxnSpPr>
          <p:nvPr/>
        </p:nvCxnSpPr>
        <p:spPr>
          <a:xfrm flipH="1">
            <a:off x="3362325" y="1651669"/>
            <a:ext cx="519559" cy="1597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" idx="2"/>
            <a:endCxn id="52" idx="3"/>
          </p:cNvCxnSpPr>
          <p:nvPr/>
        </p:nvCxnSpPr>
        <p:spPr>
          <a:xfrm flipH="1">
            <a:off x="3703136" y="4152181"/>
            <a:ext cx="2621464" cy="7337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32" idx="3"/>
          </p:cNvCxnSpPr>
          <p:nvPr/>
        </p:nvCxnSpPr>
        <p:spPr>
          <a:xfrm flipH="1">
            <a:off x="5734389" y="2241871"/>
            <a:ext cx="1852720" cy="13977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45" idx="2"/>
          </p:cNvCxnSpPr>
          <p:nvPr/>
        </p:nvCxnSpPr>
        <p:spPr>
          <a:xfrm flipH="1">
            <a:off x="3333865" y="2601159"/>
            <a:ext cx="1279427" cy="6475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48" idx="0"/>
          </p:cNvCxnSpPr>
          <p:nvPr/>
        </p:nvCxnSpPr>
        <p:spPr>
          <a:xfrm flipH="1" flipV="1">
            <a:off x="3362325" y="3248751"/>
            <a:ext cx="874881" cy="2377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endCxn id="48" idx="4"/>
          </p:cNvCxnSpPr>
          <p:nvPr/>
        </p:nvCxnSpPr>
        <p:spPr>
          <a:xfrm flipV="1">
            <a:off x="3621354" y="3792747"/>
            <a:ext cx="615852" cy="9400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48" idx="3"/>
          </p:cNvCxnSpPr>
          <p:nvPr/>
        </p:nvCxnSpPr>
        <p:spPr>
          <a:xfrm flipH="1">
            <a:off x="3796766" y="3747899"/>
            <a:ext cx="335884" cy="179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1" idx="0"/>
          </p:cNvCxnSpPr>
          <p:nvPr/>
        </p:nvCxnSpPr>
        <p:spPr>
          <a:xfrm flipV="1">
            <a:off x="3526812" y="4152180"/>
            <a:ext cx="28460" cy="580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68" idx="3"/>
            <a:endCxn id="54" idx="2"/>
          </p:cNvCxnSpPr>
          <p:nvPr/>
        </p:nvCxnSpPr>
        <p:spPr>
          <a:xfrm flipV="1">
            <a:off x="1262597" y="3993345"/>
            <a:ext cx="2099728" cy="419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51" idx="2"/>
            <a:endCxn id="67" idx="5"/>
          </p:cNvCxnSpPr>
          <p:nvPr/>
        </p:nvCxnSpPr>
        <p:spPr>
          <a:xfrm flipH="1" flipV="1">
            <a:off x="1190828" y="4521295"/>
            <a:ext cx="2188119" cy="364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51" idx="3"/>
            <a:endCxn id="73" idx="7"/>
          </p:cNvCxnSpPr>
          <p:nvPr/>
        </p:nvCxnSpPr>
        <p:spPr>
          <a:xfrm flipH="1">
            <a:off x="3156921" y="4994228"/>
            <a:ext cx="265335" cy="8432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0" idx="2"/>
            <a:endCxn id="73" idx="7"/>
          </p:cNvCxnSpPr>
          <p:nvPr/>
        </p:nvCxnSpPr>
        <p:spPr>
          <a:xfrm flipH="1">
            <a:off x="3156921" y="4152181"/>
            <a:ext cx="3167679" cy="16853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57" idx="5"/>
          </p:cNvCxnSpPr>
          <p:nvPr/>
        </p:nvCxnSpPr>
        <p:spPr>
          <a:xfrm>
            <a:off x="3290556" y="3441661"/>
            <a:ext cx="236255" cy="3853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57" idx="2"/>
          </p:cNvCxnSpPr>
          <p:nvPr/>
        </p:nvCxnSpPr>
        <p:spPr>
          <a:xfrm flipV="1">
            <a:off x="1552321" y="3333390"/>
            <a:ext cx="1485815" cy="339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57" idx="2"/>
          </p:cNvCxnSpPr>
          <p:nvPr/>
        </p:nvCxnSpPr>
        <p:spPr>
          <a:xfrm flipV="1">
            <a:off x="1262601" y="3333390"/>
            <a:ext cx="1775535" cy="10796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endCxn id="67" idx="0"/>
          </p:cNvCxnSpPr>
          <p:nvPr/>
        </p:nvCxnSpPr>
        <p:spPr>
          <a:xfrm flipH="1">
            <a:off x="1086273" y="3861227"/>
            <a:ext cx="176328" cy="3986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endCxn id="67" idx="5"/>
          </p:cNvCxnSpPr>
          <p:nvPr/>
        </p:nvCxnSpPr>
        <p:spPr>
          <a:xfrm flipH="1" flipV="1">
            <a:off x="1190828" y="4521295"/>
            <a:ext cx="1713674" cy="13398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1369894" y="2538412"/>
            <a:ext cx="535106" cy="9648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76" idx="3"/>
            <a:endCxn id="61" idx="0"/>
          </p:cNvCxnSpPr>
          <p:nvPr/>
        </p:nvCxnSpPr>
        <p:spPr>
          <a:xfrm flipH="1">
            <a:off x="1961724" y="947190"/>
            <a:ext cx="443785" cy="128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047665" y="2516520"/>
            <a:ext cx="978157" cy="8168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5648445" y="72265"/>
            <a:ext cx="3397095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Node Key:</a:t>
            </a:r>
          </a:p>
          <a:p>
            <a:r>
              <a:rPr lang="en-US" sz="1200" dirty="0"/>
              <a:t>7P = Seven Points</a:t>
            </a:r>
          </a:p>
          <a:p>
            <a:r>
              <a:rPr lang="en-US" sz="1200" dirty="0" smtClean="0"/>
              <a:t>CC </a:t>
            </a:r>
            <a:r>
              <a:rPr lang="en-US" sz="1200" dirty="0"/>
              <a:t>= Cox Creek Parkway</a:t>
            </a:r>
          </a:p>
          <a:p>
            <a:r>
              <a:rPr lang="en-US" sz="1200" dirty="0"/>
              <a:t>CL = Cloverdale</a:t>
            </a:r>
          </a:p>
          <a:p>
            <a:r>
              <a:rPr lang="en-US" sz="1200" dirty="0"/>
              <a:t>DA = Darby Drive</a:t>
            </a:r>
          </a:p>
          <a:p>
            <a:r>
              <a:rPr lang="en-US" sz="1200" dirty="0"/>
              <a:t>DF = Downtown Florence</a:t>
            </a:r>
          </a:p>
          <a:p>
            <a:r>
              <a:rPr lang="en-US" sz="1200" dirty="0" smtClean="0"/>
              <a:t>EF = East Florence</a:t>
            </a:r>
          </a:p>
          <a:p>
            <a:r>
              <a:rPr lang="en-US" sz="1200" dirty="0"/>
              <a:t>FB = Florence </a:t>
            </a:r>
            <a:r>
              <a:rPr lang="en-US" sz="1200" dirty="0" smtClean="0"/>
              <a:t>Blvd</a:t>
            </a:r>
            <a:endParaRPr lang="en-US" sz="1200" dirty="0"/>
          </a:p>
        </p:txBody>
      </p:sp>
      <p:sp>
        <p:nvSpPr>
          <p:cNvPr id="262" name="TextBox 261"/>
          <p:cNvSpPr txBox="1"/>
          <p:nvPr/>
        </p:nvSpPr>
        <p:spPr>
          <a:xfrm>
            <a:off x="5594505" y="4674275"/>
            <a:ext cx="339709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Node Key (cont.):</a:t>
            </a:r>
          </a:p>
          <a:p>
            <a:r>
              <a:rPr lang="en-US" sz="1200" dirty="0"/>
              <a:t>HU = Huntsville </a:t>
            </a:r>
            <a:r>
              <a:rPr lang="en-US" sz="1200" dirty="0" smtClean="0"/>
              <a:t>Rd</a:t>
            </a:r>
          </a:p>
          <a:p>
            <a:r>
              <a:rPr lang="en-US" sz="1200" dirty="0" smtClean="0"/>
              <a:t>MA </a:t>
            </a:r>
            <a:r>
              <a:rPr lang="en-US" sz="1200" dirty="0"/>
              <a:t>= Mall</a:t>
            </a:r>
          </a:p>
          <a:p>
            <a:r>
              <a:rPr lang="en-US" sz="1200" dirty="0"/>
              <a:t>MP = McFarland Park</a:t>
            </a:r>
          </a:p>
          <a:p>
            <a:r>
              <a:rPr lang="en-US" sz="1200" dirty="0"/>
              <a:t>NWF = Northwest Florence</a:t>
            </a:r>
          </a:p>
          <a:p>
            <a:r>
              <a:rPr lang="en-US" sz="1200" dirty="0"/>
              <a:t>PARK = Random </a:t>
            </a:r>
            <a:r>
              <a:rPr lang="en-US" sz="1200" dirty="0" smtClean="0"/>
              <a:t>park</a:t>
            </a:r>
          </a:p>
          <a:p>
            <a:r>
              <a:rPr lang="en-US" sz="1200" dirty="0"/>
              <a:t>SA = Savannah Highway</a:t>
            </a:r>
          </a:p>
          <a:p>
            <a:r>
              <a:rPr lang="en-US" sz="1200" dirty="0"/>
              <a:t>UNA = UNA Campus</a:t>
            </a:r>
          </a:p>
          <a:p>
            <a:r>
              <a:rPr lang="en-US" sz="1200" dirty="0"/>
              <a:t>WD = Wilson Dam</a:t>
            </a:r>
          </a:p>
          <a:p>
            <a:r>
              <a:rPr lang="en-US" sz="1200" dirty="0"/>
              <a:t>WM = Wal-Mart</a:t>
            </a:r>
            <a:endParaRPr lang="en-US" sz="1200" dirty="0" smtClean="0"/>
          </a:p>
        </p:txBody>
      </p:sp>
      <p:cxnSp>
        <p:nvCxnSpPr>
          <p:cNvPr id="273" name="Straight Arrow Connector 272"/>
          <p:cNvCxnSpPr>
            <a:stCxn id="45" idx="2"/>
          </p:cNvCxnSpPr>
          <p:nvPr/>
        </p:nvCxnSpPr>
        <p:spPr>
          <a:xfrm flipH="1" flipV="1">
            <a:off x="2183618" y="2371358"/>
            <a:ext cx="2429674" cy="2298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5125410" y="1558017"/>
            <a:ext cx="343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15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7134466" y="1899331"/>
            <a:ext cx="206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5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237680" y="2971752"/>
            <a:ext cx="45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6788589" y="2710983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15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539735" y="3164662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6339645" y="2176330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6181609" y="2688430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8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632699" y="2865891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7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905448" y="3638854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6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4674688" y="1841980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283667" y="2569089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59610" y="3838919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4865087" y="3453160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6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5182315" y="3110251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7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5283667" y="2214596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7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3178773" y="992038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911478" y="1251779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769070" y="1771962"/>
            <a:ext cx="40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4613292" y="4363197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15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4223966" y="4914208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20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3038136" y="5138940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6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1861739" y="5326064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15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2320923" y="4497662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3901421" y="4141907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8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3796766" y="3555601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3378947" y="3447267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3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432570" y="3854844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154229" y="3875181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2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1796376" y="3694100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11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921170" y="3226234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1411017" y="2802249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8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2408602" y="2622494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8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3066596" y="2462659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15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416313" y="2009719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10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3629495" y="3337673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6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89538" y="2924954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9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145050" y="2909155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11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310434" y="1961203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8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254975" y="4260940"/>
            <a:ext cx="450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n>
                  <a:solidFill>
                    <a:schemeClr val="tx1"/>
                  </a:solidFill>
                </a:ln>
              </a:rPr>
              <a:t>3</a:t>
            </a:r>
            <a:endParaRPr lang="en-US" sz="1200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8590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System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This system consists of class compositions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Graph is composed of Node and Edge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Edge is composed of Nodes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Node is the elementary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Graph also has-a min-priority binary heap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user may create Graph objects and manipulate them in various ways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Such as adding Nodes and/or Node-Edge adjacencies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system allows the user to input data either manually or by file (supports file loading and saving)</a:t>
            </a:r>
          </a:p>
        </p:txBody>
      </p:sp>
    </p:spTree>
    <p:extLst>
      <p:ext uri="{BB962C8B-B14F-4D97-AF65-F5344CB8AC3E}">
        <p14:creationId xmlns:p14="http://schemas.microsoft.com/office/powerpoint/2010/main" val="2391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Front-End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front-end design is completely user-oriented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The driver has a menu that allows the user to make different choices relating to the Graph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The driver program supports file I/O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Data may be loaded from a formatted file</a:t>
            </a:r>
          </a:p>
          <a:p>
            <a:pPr lvl="2"/>
            <a:r>
              <a:rPr lang="en-US" sz="1800" dirty="0" smtClean="0">
                <a:solidFill>
                  <a:schemeClr val="tx1"/>
                </a:solidFill>
              </a:rPr>
              <a:t>Nodes may be inserted later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Data may be saved to a formatted file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The user may manually insert single Nodes and/or Node-Edge adjacencies 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Front-End Implementation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driver operates on a switch-case statement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Each menu option is represented by a character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Each case statement behaves according to the menu option’s description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Each method call in the case statements is tied to a back-end (i.e., Graph) method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For example: </a:t>
            </a:r>
            <a:r>
              <a:rPr lang="en-US" sz="1800" dirty="0" err="1" smtClean="0">
                <a:solidFill>
                  <a:schemeClr val="tx1"/>
                </a:solidFill>
              </a:rPr>
              <a:t>graph.readFromFile</a:t>
            </a:r>
            <a:r>
              <a:rPr lang="en-US" sz="1800" dirty="0" smtClean="0">
                <a:solidFill>
                  <a:schemeClr val="tx1"/>
                </a:solidFill>
              </a:rPr>
              <a:t>(input);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Tying the Front-End 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>to the Back-End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the user makes a menu selection, the proper back-end method is called via the Graph object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user’s input is transferred to the back-end, which performs specific operations based on the input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User input is passed as method arguments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Relevant information will be displayed on the screen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Graph object essentially acts as the connection between the front-end and the back-end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data passed back-and-forth and the Graph class methods act as the tie between each end</a:t>
            </a:r>
          </a:p>
        </p:txBody>
      </p:sp>
    </p:spTree>
    <p:extLst>
      <p:ext uri="{BB962C8B-B14F-4D97-AF65-F5344CB8AC3E}">
        <p14:creationId xmlns:p14="http://schemas.microsoft.com/office/powerpoint/2010/main" val="9531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Back-End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back-end is comprised of three main components: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 Graph class, which is comprised of Nodes and Edges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 Edge class, which is comprised of Nodes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 Node class, which is the most elementary component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Ideally, the user would only ever need to create a Graph object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Node pointers might be needed for case-handling during insertion, etc., but this is rare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The Graph class contains all methods that are necessary for the user to create the Graph, visualize it, manipulate it, and calculate the weighted shortest path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Back-End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All methods necessary for front-end use are located in the Graph 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Insertion, finding the weighted shortest path, etc.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weighted shortest path algorithm (Dijkstra’s algorithm) makes use of a min-priority binary heap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heap is represented in its own class, so it may be instantiated as an object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heap is represented as a vector, and all manipulations occur within its own object space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addition to Dijkstra’s Algorithm, the user may reset the graph, clear the graph, insert Nodes and adjacencies, display the Graph, display Nodes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Back-End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The back-end system allows for file I/O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The user may import data from a formatted file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The user may save data to a formatted file (identical to the input file format)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The back-end system also allows the user to modify the units of the Edges, Nodes, and Edge Weights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For example, the Node type defaults to “vertices,” but it may be changed to be, say, “towns” or “substations”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Basically, the units can be anything because the front-end takes the units as strings, which are then passed as parameters to the appropriate back-end methods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Simulation Idea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Basic idea: We want to be able to find the shortest distance between substations to maximize efficiency in time, distance, money spent, etc.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We use Dijkstra’s Algorithm to calculate the weighted shortest path between substations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this simulation: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Power Stations/Substations represent Nodes/vertices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Power line segments represent Edges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Miles represent Edge weight units</a:t>
            </a:r>
          </a:p>
        </p:txBody>
      </p:sp>
    </p:spTree>
    <p:extLst>
      <p:ext uri="{BB962C8B-B14F-4D97-AF65-F5344CB8AC3E}">
        <p14:creationId xmlns:p14="http://schemas.microsoft.com/office/powerpoint/2010/main" val="11764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503</TotalTime>
  <Words>793</Words>
  <Application>Microsoft Office PowerPoint</Application>
  <PresentationFormat>On-screen Show (4:3)</PresentationFormat>
  <Paragraphs>150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Using Dijkstra’s Algorithm to Simulate the Flow of Electricity between Power Stations</vt:lpstr>
      <vt:lpstr>System Design</vt:lpstr>
      <vt:lpstr>Front-End Design</vt:lpstr>
      <vt:lpstr>Front-End Implementation</vt:lpstr>
      <vt:lpstr>Tying the Front-End  to the Back-End</vt:lpstr>
      <vt:lpstr>Back-End Design</vt:lpstr>
      <vt:lpstr>Back-End Implementation</vt:lpstr>
      <vt:lpstr>Back-End Implementation</vt:lpstr>
      <vt:lpstr>Simulation Idea</vt:lpstr>
      <vt:lpstr>PowerPoint Presentation</vt:lpstr>
      <vt:lpstr>PowerPoint Presentation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James Michael Beaver</cp:lastModifiedBy>
  <cp:revision>65</cp:revision>
  <dcterms:created xsi:type="dcterms:W3CDTF">2006-08-16T00:00:00Z</dcterms:created>
  <dcterms:modified xsi:type="dcterms:W3CDTF">2012-12-04T03:33:40Z</dcterms:modified>
</cp:coreProperties>
</file>