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60" r:id="rId3"/>
    <p:sldId id="259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E2382-8F4D-45BB-AAB4-27DB321B441E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9E73-0672-4543-BB38-1F7CE87E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D5F8CD-159B-45FF-BB83-7E8CBA0307A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578188-FDEA-420F-A112-9A098AE9C79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(not the anime)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447800"/>
            <a:ext cx="32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f(x) = 4x + 5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f(5) = 4(5) + 5 = 25</a:t>
            </a:r>
          </a:p>
          <a:p>
            <a:endParaRPr lang="en-US" dirty="0" smtClean="0"/>
          </a:p>
          <a:p>
            <a:r>
              <a:rPr lang="en-US" dirty="0" smtClean="0"/>
              <a:t>f(100) = 4(100) + 5 = 405</a:t>
            </a:r>
          </a:p>
          <a:p>
            <a:endParaRPr lang="en-US" dirty="0" smtClean="0"/>
          </a:p>
          <a:p>
            <a:r>
              <a:rPr lang="en-US" dirty="0" smtClean="0"/>
              <a:t>f(5000) = 4(5000) + 5 = 20,005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h(x) = x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h(5) = 5</a:t>
            </a:r>
          </a:p>
          <a:p>
            <a:endParaRPr lang="en-US" dirty="0" smtClean="0"/>
          </a:p>
          <a:p>
            <a:r>
              <a:rPr lang="en-US" dirty="0" smtClean="0"/>
              <a:t>h(100) = 100</a:t>
            </a:r>
          </a:p>
          <a:p>
            <a:endParaRPr lang="en-US" dirty="0" smtClean="0"/>
          </a:p>
          <a:p>
            <a:r>
              <a:rPr lang="en-US" dirty="0" smtClean="0"/>
              <a:t>h(5000) = 5000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67630"/>
            <a:ext cx="476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</a:rPr>
              <a:t>Both graphs grow at a linear rate.</a:t>
            </a:r>
            <a:endParaRPr 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5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Quadratic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58421" y="1371600"/>
            <a:ext cx="238125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1371600"/>
            <a:ext cx="510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f(x) = x</a:t>
            </a:r>
            <a:r>
              <a:rPr lang="en-US" b="1" baseline="30000" dirty="0" smtClean="0">
                <a:solidFill>
                  <a:srgbClr val="0070C0"/>
                </a:solidFill>
                <a:latin typeface="Lucida Console" pitchFamily="49" charset="0"/>
              </a:rPr>
              <a:t>2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 + 2x + 1</a:t>
            </a:r>
          </a:p>
          <a:p>
            <a:endParaRPr lang="en-US" b="1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f(5) = (5)</a:t>
            </a:r>
            <a:r>
              <a:rPr lang="en-US" baseline="30000" dirty="0" smtClean="0">
                <a:latin typeface="Lucida Console" pitchFamily="49" charset="0"/>
              </a:rPr>
              <a:t>2</a:t>
            </a:r>
            <a:r>
              <a:rPr lang="en-US" dirty="0" smtClean="0">
                <a:latin typeface="Lucida Console" pitchFamily="49" charset="0"/>
              </a:rPr>
              <a:t> + 2(5) + 1 = 36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f(100) = (100)</a:t>
            </a:r>
            <a:r>
              <a:rPr lang="en-US" baseline="30000" dirty="0" smtClean="0">
                <a:latin typeface="Lucida Console" pitchFamily="49" charset="0"/>
              </a:rPr>
              <a:t> 2</a:t>
            </a:r>
            <a:r>
              <a:rPr lang="en-US" dirty="0" smtClean="0">
                <a:latin typeface="Lucida Console" pitchFamily="49" charset="0"/>
              </a:rPr>
              <a:t> + 2(100) + 1 = 10,201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f(5000) = (5000)</a:t>
            </a:r>
            <a:r>
              <a:rPr lang="en-US" baseline="30000" dirty="0" smtClean="0">
                <a:latin typeface="Lucida Console" pitchFamily="49" charset="0"/>
              </a:rPr>
              <a:t> 2</a:t>
            </a:r>
            <a:r>
              <a:rPr lang="en-US" dirty="0" smtClean="0">
                <a:latin typeface="Lucida Console" pitchFamily="49" charset="0"/>
              </a:rPr>
              <a:t> + 2(5000) + 1 = 25,010,001</a:t>
            </a:r>
          </a:p>
          <a:p>
            <a:endParaRPr lang="en-US" dirty="0" smtClean="0">
              <a:latin typeface="Lucida Console" pitchFamily="49" charset="0"/>
            </a:endParaRPr>
          </a:p>
          <a:p>
            <a:endParaRPr lang="en-US" b="1" dirty="0">
              <a:latin typeface="Lucida Console" pitchFamily="49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Lucida Console" pitchFamily="49" charset="0"/>
              </a:rPr>
              <a:t>h(x) = x</a:t>
            </a:r>
            <a:r>
              <a:rPr lang="en-US" b="1" baseline="30000" dirty="0" smtClean="0">
                <a:solidFill>
                  <a:srgbClr val="00B050"/>
                </a:solidFill>
                <a:latin typeface="Lucida Console" pitchFamily="49" charset="0"/>
              </a:rPr>
              <a:t>2</a:t>
            </a:r>
          </a:p>
          <a:p>
            <a:endParaRPr lang="en-US" b="1" baseline="300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h(5) = (5)</a:t>
            </a:r>
            <a:r>
              <a:rPr lang="en-US" baseline="30000" dirty="0" smtClean="0">
                <a:latin typeface="Lucida Console" pitchFamily="49" charset="0"/>
              </a:rPr>
              <a:t> 2</a:t>
            </a:r>
            <a:r>
              <a:rPr lang="en-US" dirty="0" smtClean="0">
                <a:latin typeface="Lucida Console" pitchFamily="49" charset="0"/>
              </a:rPr>
              <a:t> = 25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h(100) = (100)</a:t>
            </a:r>
            <a:r>
              <a:rPr lang="en-US" baseline="30000" dirty="0" smtClean="0">
                <a:latin typeface="Lucida Console" pitchFamily="49" charset="0"/>
              </a:rPr>
              <a:t> 2</a:t>
            </a:r>
            <a:r>
              <a:rPr lang="en-US" dirty="0" smtClean="0">
                <a:latin typeface="Lucida Console" pitchFamily="49" charset="0"/>
              </a:rPr>
              <a:t> = 10,000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h(5000) = (5000)</a:t>
            </a:r>
            <a:r>
              <a:rPr lang="en-US" baseline="30000" dirty="0" smtClean="0">
                <a:latin typeface="Lucida Console" pitchFamily="49" charset="0"/>
              </a:rPr>
              <a:t> 2</a:t>
            </a:r>
            <a:r>
              <a:rPr lang="en-US" dirty="0" smtClean="0">
                <a:latin typeface="Lucida Console" pitchFamily="49" charset="0"/>
              </a:rPr>
              <a:t> = 25,000,000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606763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</a:rPr>
              <a:t>Both graphs grow at a </a:t>
            </a:r>
          </a:p>
          <a:p>
            <a:r>
              <a:rPr lang="en-US" sz="1200" dirty="0" smtClean="0">
                <a:latin typeface="Lucida Console" pitchFamily="49" charset="0"/>
              </a:rPr>
              <a:t>quadratic rate.</a:t>
            </a:r>
            <a:endParaRPr 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8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32"/>
          <a:stretch/>
        </p:blipFill>
        <p:spPr>
          <a:xfrm>
            <a:off x="1524000" y="1269242"/>
            <a:ext cx="2330355" cy="3581400"/>
          </a:xfrm>
        </p:spPr>
      </p:pic>
      <p:sp>
        <p:nvSpPr>
          <p:cNvPr id="8" name="TextBox 7"/>
          <p:cNvSpPr txBox="1"/>
          <p:nvPr/>
        </p:nvSpPr>
        <p:spPr>
          <a:xfrm>
            <a:off x="1676400" y="4850642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|6x</a:t>
            </a:r>
            <a:r>
              <a:rPr lang="en-US" baseline="30000" dirty="0" smtClean="0">
                <a:solidFill>
                  <a:srgbClr val="0070C0"/>
                </a:solidFill>
                <a:latin typeface="Lucida Console" pitchFamily="49" charset="0"/>
              </a:rPr>
              <a:t>4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+ 2x</a:t>
            </a:r>
            <a:r>
              <a:rPr lang="en-US" baseline="30000" dirty="0" smtClean="0">
                <a:solidFill>
                  <a:srgbClr val="0070C0"/>
                </a:solidFill>
                <a:latin typeface="Lucida Console" pitchFamily="49" charset="0"/>
              </a:rPr>
              <a:t>3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+ 5|</a:t>
            </a:r>
            <a:r>
              <a:rPr lang="en-US" dirty="0" smtClean="0">
                <a:latin typeface="Lucida Console" pitchFamily="49" charset="0"/>
              </a:rPr>
              <a:t> &lt;= 6x</a:t>
            </a:r>
            <a:r>
              <a:rPr lang="en-US" baseline="30000" dirty="0" smtClean="0">
                <a:latin typeface="Lucida Console" pitchFamily="49" charset="0"/>
              </a:rPr>
              <a:t>4</a:t>
            </a:r>
            <a:r>
              <a:rPr lang="en-US" dirty="0" smtClean="0">
                <a:latin typeface="Lucida Console" pitchFamily="49" charset="0"/>
              </a:rPr>
              <a:t> + 2x</a:t>
            </a:r>
            <a:r>
              <a:rPr lang="en-US" baseline="30000" dirty="0" smtClean="0">
                <a:latin typeface="Lucida Console" pitchFamily="49" charset="0"/>
              </a:rPr>
              <a:t>3</a:t>
            </a:r>
            <a:r>
              <a:rPr lang="en-US" dirty="0" smtClean="0">
                <a:latin typeface="Lucida Console" pitchFamily="49" charset="0"/>
              </a:rPr>
              <a:t> + 5</a:t>
            </a:r>
          </a:p>
          <a:p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	  &lt;= 6x</a:t>
            </a:r>
            <a:r>
              <a:rPr lang="en-US" baseline="30000" dirty="0" smtClean="0">
                <a:latin typeface="Lucida Console" pitchFamily="49" charset="0"/>
              </a:rPr>
              <a:t>4</a:t>
            </a:r>
            <a:r>
              <a:rPr lang="en-US" dirty="0" smtClean="0">
                <a:latin typeface="Lucida Console" pitchFamily="49" charset="0"/>
              </a:rPr>
              <a:t> + 2x</a:t>
            </a:r>
            <a:r>
              <a:rPr lang="en-US" baseline="30000" dirty="0" smtClean="0">
                <a:latin typeface="Lucida Console" pitchFamily="49" charset="0"/>
              </a:rPr>
              <a:t>4</a:t>
            </a:r>
            <a:r>
              <a:rPr lang="en-US" dirty="0" smtClean="0">
                <a:latin typeface="Lucida Console" pitchFamily="49" charset="0"/>
              </a:rPr>
              <a:t> + 5x</a:t>
            </a:r>
            <a:r>
              <a:rPr lang="en-US" baseline="30000" dirty="0" smtClean="0">
                <a:latin typeface="Lucida Console" pitchFamily="49" charset="0"/>
              </a:rPr>
              <a:t>4</a:t>
            </a:r>
          </a:p>
          <a:p>
            <a:r>
              <a:rPr lang="en-US" baseline="30000" dirty="0">
                <a:latin typeface="Lucida Console" pitchFamily="49" charset="0"/>
              </a:rPr>
              <a:t>	</a:t>
            </a:r>
            <a:r>
              <a:rPr lang="en-US" baseline="30000" dirty="0" smtClean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  &lt;= x</a:t>
            </a:r>
            <a:r>
              <a:rPr lang="en-US" baseline="30000" dirty="0" smtClean="0">
                <a:latin typeface="Lucida Console" pitchFamily="49" charset="0"/>
              </a:rPr>
              <a:t>4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(6 + 2 + 5)</a:t>
            </a:r>
          </a:p>
          <a:p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	  &lt;= 13x</a:t>
            </a:r>
            <a:r>
              <a:rPr lang="en-US" baseline="30000" dirty="0" smtClean="0">
                <a:latin typeface="Lucida Console" pitchFamily="49" charset="0"/>
              </a:rPr>
              <a:t>4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|6x</a:t>
            </a:r>
            <a:r>
              <a:rPr lang="en-US" baseline="30000" dirty="0" smtClean="0">
                <a:solidFill>
                  <a:srgbClr val="0070C0"/>
                </a:solidFill>
                <a:latin typeface="Lucida Console" pitchFamily="49" charset="0"/>
              </a:rPr>
              <a:t>4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+ 2x</a:t>
            </a:r>
            <a:r>
              <a:rPr lang="en-US" baseline="30000" dirty="0" smtClean="0">
                <a:solidFill>
                  <a:srgbClr val="0070C0"/>
                </a:solidFill>
                <a:latin typeface="Lucida Console" pitchFamily="49" charset="0"/>
              </a:rPr>
              <a:t>3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+ 5|</a:t>
            </a:r>
            <a:r>
              <a:rPr lang="en-US" dirty="0" smtClean="0">
                <a:latin typeface="Lucida Console" pitchFamily="49" charset="0"/>
              </a:rPr>
              <a:t> &lt;=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13|x</a:t>
            </a:r>
            <a:r>
              <a:rPr lang="en-US" baseline="30000" dirty="0" smtClean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|</a:t>
            </a:r>
          </a:p>
          <a:p>
            <a:endParaRPr lang="en-US" dirty="0" smtClean="0">
              <a:latin typeface="Lucida Console" pitchFamily="49" charset="0"/>
            </a:endParaRPr>
          </a:p>
          <a:p>
            <a:endParaRPr lang="en-US" dirty="0">
              <a:latin typeface="Lucida Console" pitchFamily="49" charset="0"/>
            </a:endParaRPr>
          </a:p>
          <a:p>
            <a:endParaRPr lang="en-US" dirty="0" smtClean="0">
              <a:latin typeface="Lucida Console" pitchFamily="49" charset="0"/>
            </a:endParaRPr>
          </a:p>
          <a:p>
            <a:endParaRPr lang="en-US" dirty="0">
              <a:latin typeface="Lucida Console" pitchFamily="49" charset="0"/>
            </a:endParaRPr>
          </a:p>
          <a:p>
            <a:endParaRPr lang="en-US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2519065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6x</a:t>
            </a:r>
            <a:r>
              <a:rPr lang="en-US" baseline="30000" dirty="0" smtClean="0">
                <a:solidFill>
                  <a:srgbClr val="0070C0"/>
                </a:solidFill>
                <a:latin typeface="Lucida Console" pitchFamily="49" charset="0"/>
              </a:rPr>
              <a:t>4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+ 2x</a:t>
            </a:r>
            <a:r>
              <a:rPr lang="en-US" baseline="30000" dirty="0" smtClean="0">
                <a:solidFill>
                  <a:srgbClr val="0070C0"/>
                </a:solidFill>
                <a:latin typeface="Lucida Console" pitchFamily="49" charset="0"/>
              </a:rPr>
              <a:t>3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+ 5 </a:t>
            </a:r>
          </a:p>
          <a:p>
            <a:pPr algn="ctr"/>
            <a:r>
              <a:rPr lang="en-US" dirty="0" smtClean="0">
                <a:latin typeface="Lucida Console" pitchFamily="49" charset="0"/>
              </a:rPr>
              <a:t>=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O(x</a:t>
            </a:r>
            <a:r>
              <a:rPr lang="en-US" baseline="30000" dirty="0" smtClean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8"/>
          <a:stretch/>
        </p:blipFill>
        <p:spPr>
          <a:xfrm>
            <a:off x="3886199" y="1295400"/>
            <a:ext cx="2235430" cy="35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Logarithmic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24400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2600" y="1676400"/>
            <a:ext cx="289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Over time, regardless of the constant coefficient 3, the graph 3log(x) still maintains a similar shape/growth to the graph of log(x).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3log(x) </a:t>
            </a:r>
            <a:r>
              <a:rPr lang="en-US" dirty="0" smtClean="0">
                <a:latin typeface="Lucida Console" pitchFamily="49" charset="0"/>
              </a:rPr>
              <a:t>= </a:t>
            </a:r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O(log(x))</a:t>
            </a:r>
            <a:endParaRPr lang="en-US" dirty="0">
              <a:solidFill>
                <a:srgbClr val="00B050"/>
              </a:solidFill>
              <a:latin typeface="Lucida Console" pitchFamily="49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6067630"/>
            <a:ext cx="476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</a:rPr>
              <a:t>Both graphs grow at a logarithmic rate.</a:t>
            </a:r>
            <a:endParaRPr 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7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O says, “Thanks for listening.”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95785"/>
            <a:ext cx="4191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</TotalTime>
  <Words>234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Big O Notation</vt:lpstr>
      <vt:lpstr>A Linear Example</vt:lpstr>
      <vt:lpstr>A Quadratic Example</vt:lpstr>
      <vt:lpstr>A Polynomial Example</vt:lpstr>
      <vt:lpstr>A Logarithmic Example</vt:lpstr>
      <vt:lpstr>The End</vt:lpstr>
    </vt:vector>
  </TitlesOfParts>
  <Company>University of North Alabama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Michael Beaver</dc:creator>
  <cp:lastModifiedBy>James Michael Beaver</cp:lastModifiedBy>
  <cp:revision>6</cp:revision>
  <dcterms:created xsi:type="dcterms:W3CDTF">2012-09-24T21:14:39Z</dcterms:created>
  <dcterms:modified xsi:type="dcterms:W3CDTF">2012-09-27T16:22:09Z</dcterms:modified>
</cp:coreProperties>
</file>