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27"/>
  </p:notesMasterIdLst>
  <p:sldIdLst>
    <p:sldId id="256" r:id="rId2"/>
    <p:sldId id="279" r:id="rId3"/>
    <p:sldId id="257" r:id="rId4"/>
    <p:sldId id="27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58" r:id="rId24"/>
    <p:sldId id="280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62" autoAdjust="0"/>
    <p:restoredTop sz="87652" autoAdjust="0"/>
  </p:normalViewPr>
  <p:slideViewPr>
    <p:cSldViewPr>
      <p:cViewPr>
        <p:scale>
          <a:sx n="60" d="100"/>
          <a:sy n="60" d="100"/>
        </p:scale>
        <p:origin x="-1470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DB8F9-9880-4DFA-8FAD-3557F2BF5FC9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A0DB9-48E2-4149-B235-3D15A42B4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7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A0DB9-48E2-4149-B235-3D15A42B4C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3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151C80C-3BA0-4BF5-B159-FFDFC1755C59}" type="datetime1">
              <a:rPr lang="en-US" smtClean="0"/>
              <a:t>12/1/2014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5F20-B170-4146-B455-D161A0F1B507}" type="datetime1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6261-73C5-4AD3-85F7-C367D891E0CD}" type="datetime1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16B-5779-47F3-A889-72E725186652}" type="datetime1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35CDC5-40F5-4C9F-BAB1-2CF408765E76}" type="datetime1">
              <a:rPr lang="en-US" smtClean="0"/>
              <a:t>12/1/2014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F8F0-CCFB-4AB5-9098-D49FBAB44FE5}" type="datetime1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E1E9-7162-458D-B0D6-8E418AA37082}" type="datetime1">
              <a:rPr lang="en-US" smtClean="0"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FFAD-4C87-42E5-81B9-834249FDD8E5}" type="datetime1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9BD8-0D9C-4AED-9FB9-E6FBA346F1D5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2F0F-596B-4521-8F4A-DFF953D8F184}" type="datetime1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49D6-E5FF-4F72-B65D-46FFD7107FDC}" type="datetime1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2125E1B-C0FE-4741-B1FA-69DF64BCA9AC}" type="datetime1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267200"/>
            <a:ext cx="6705600" cy="2438400"/>
          </a:xfrm>
        </p:spPr>
        <p:txBody>
          <a:bodyPr/>
          <a:lstStyle/>
          <a:p>
            <a:pPr algn="ctr"/>
            <a:r>
              <a:rPr lang="en-US" sz="3400" spc="-150" dirty="0" smtClean="0"/>
              <a:t>The Ada Programming language</a:t>
            </a:r>
            <a:r>
              <a:rPr lang="en-US" sz="3200" spc="-150" dirty="0" smtClean="0"/>
              <a:t/>
            </a:r>
            <a:br>
              <a:rPr lang="en-US" sz="3200" spc="-150" dirty="0" smtClean="0"/>
            </a:br>
            <a:r>
              <a:rPr lang="en-US" sz="3200" spc="-150" dirty="0" smtClean="0"/>
              <a:t/>
            </a:r>
            <a:br>
              <a:rPr lang="en-US" sz="3200" spc="-150" dirty="0" smtClean="0"/>
            </a:br>
            <a:r>
              <a:rPr lang="en-US" sz="2000" spc="0" dirty="0" smtClean="0"/>
              <a:t>Michael Beaver</a:t>
            </a:r>
            <a:br>
              <a:rPr lang="en-US" sz="2000" spc="0" dirty="0" smtClean="0"/>
            </a:br>
            <a:r>
              <a:rPr lang="en-US" sz="2000" spc="0" dirty="0" smtClean="0"/>
              <a:t>University of North Alabama</a:t>
            </a:r>
            <a:br>
              <a:rPr lang="en-US" sz="2000" spc="0" dirty="0" smtClean="0"/>
            </a:br>
            <a:r>
              <a:rPr lang="en-US" sz="2000" spc="0" dirty="0" smtClean="0"/>
              <a:t>2 December 2014</a:t>
            </a:r>
            <a:endParaRPr lang="en-US" sz="2000" spc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5643084" cy="281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3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>
            <a:noAutofit/>
          </a:bodyPr>
          <a:lstStyle/>
          <a:p>
            <a:r>
              <a:rPr lang="en-US" sz="2400" dirty="0" smtClean="0"/>
              <a:t>All declared entities in a program have names</a:t>
            </a:r>
          </a:p>
          <a:p>
            <a:pPr lvl="1"/>
            <a:r>
              <a:rPr lang="en-US" sz="1800" dirty="0" smtClean="0"/>
              <a:t>Must be unique within scope</a:t>
            </a:r>
          </a:p>
          <a:p>
            <a:pPr lvl="1"/>
            <a:r>
              <a:rPr lang="en-US" dirty="0" smtClean="0"/>
              <a:t>May be “expanded” to select components of types, etc.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Expressions are composed of identifiers, delimiters, operators, and subprogram calls</a:t>
            </a:r>
          </a:p>
          <a:p>
            <a:pPr lvl="1"/>
            <a:r>
              <a:rPr lang="en-US" sz="2000" dirty="0" smtClean="0"/>
              <a:t>Support for literals: characters, strings, and numeric</a:t>
            </a:r>
          </a:p>
          <a:p>
            <a:pPr lvl="1"/>
            <a:r>
              <a:rPr lang="en-US" sz="2000" dirty="0" smtClean="0"/>
              <a:t>Support for component aggrandizement (e.g., with records)</a:t>
            </a:r>
          </a:p>
          <a:p>
            <a:pPr lvl="1"/>
            <a:r>
              <a:rPr lang="en-US" sz="2000" dirty="0" smtClean="0"/>
              <a:t>Expressions are arithmetical or conditional</a:t>
            </a:r>
          </a:p>
          <a:p>
            <a:pPr lvl="2"/>
            <a:r>
              <a:rPr lang="en-US" sz="1800" dirty="0" smtClean="0"/>
              <a:t>Compute an arithmetical value</a:t>
            </a:r>
          </a:p>
          <a:p>
            <a:pPr lvl="2"/>
            <a:r>
              <a:rPr lang="en-US" sz="1800" dirty="0" smtClean="0"/>
              <a:t>Perform a logical calculation</a:t>
            </a:r>
          </a:p>
          <a:p>
            <a:pPr lvl="1"/>
            <a:r>
              <a:rPr lang="en-US" sz="2000" dirty="0" smtClean="0"/>
              <a:t>Many built-in operators (which may be overloaded)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 and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Statements define run-time actions</a:t>
            </a:r>
          </a:p>
          <a:p>
            <a:pPr lvl="1"/>
            <a:r>
              <a:rPr lang="en-US" dirty="0" smtClean="0"/>
              <a:t>Simple or compound</a:t>
            </a:r>
          </a:p>
          <a:p>
            <a:pPr lvl="1"/>
            <a:endParaRPr lang="en-US" dirty="0"/>
          </a:p>
          <a:p>
            <a:r>
              <a:rPr lang="en-US" dirty="0" smtClean="0"/>
              <a:t>Assignment (</a:t>
            </a:r>
            <a:r>
              <a:rPr lang="en-US" dirty="0" smtClean="0">
                <a:latin typeface="Lucida Bright" panose="02040602050505020304" pitchFamily="18" charset="0"/>
              </a:rPr>
              <a:t>:=</a:t>
            </a:r>
            <a:r>
              <a:rPr lang="en-US" dirty="0" smtClean="0"/>
              <a:t>) </a:t>
            </a:r>
            <a:r>
              <a:rPr lang="en-US" i="1" dirty="0" smtClean="0"/>
              <a:t>only</a:t>
            </a:r>
            <a:r>
              <a:rPr lang="en-US" dirty="0" smtClean="0"/>
              <a:t> stores a calculated value in an object</a:t>
            </a:r>
          </a:p>
          <a:p>
            <a:endParaRPr lang="en-US" dirty="0"/>
          </a:p>
          <a:p>
            <a:r>
              <a:rPr lang="en-US" dirty="0" smtClean="0"/>
              <a:t>Conditional statements</a:t>
            </a:r>
          </a:p>
          <a:p>
            <a:pPr lvl="1"/>
            <a:endParaRPr lang="en-US" dirty="0"/>
          </a:p>
          <a:p>
            <a:r>
              <a:rPr lang="en-US" dirty="0" smtClean="0"/>
              <a:t>Loops</a:t>
            </a:r>
          </a:p>
          <a:p>
            <a:endParaRPr lang="en-US" dirty="0"/>
          </a:p>
          <a:p>
            <a:r>
              <a:rPr lang="en-US" dirty="0" smtClean="0"/>
              <a:t>Blocks</a:t>
            </a:r>
          </a:p>
          <a:p>
            <a:endParaRPr lang="en-US" dirty="0"/>
          </a:p>
          <a:p>
            <a:r>
              <a:rPr lang="en-US" dirty="0" err="1" smtClean="0"/>
              <a:t>Goto</a:t>
            </a:r>
            <a:r>
              <a:rPr lang="en-US" dirty="0" smtClean="0"/>
              <a:t> support with labels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and control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Subprogram categories:</a:t>
            </a:r>
          </a:p>
          <a:p>
            <a:pPr lvl="1"/>
            <a:r>
              <a:rPr lang="en-US" dirty="0" smtClean="0"/>
              <a:t>Procedures—do </a:t>
            </a:r>
            <a:r>
              <a:rPr lang="en-US" i="1" dirty="0" smtClean="0"/>
              <a:t>not</a:t>
            </a:r>
            <a:r>
              <a:rPr lang="en-US" dirty="0" smtClean="0"/>
              <a:t> return a value</a:t>
            </a:r>
          </a:p>
          <a:p>
            <a:pPr lvl="1"/>
            <a:r>
              <a:rPr lang="en-US" dirty="0" smtClean="0"/>
              <a:t>Functions—</a:t>
            </a:r>
            <a:r>
              <a:rPr lang="en-US" i="1" dirty="0" smtClean="0"/>
              <a:t>must </a:t>
            </a:r>
            <a:r>
              <a:rPr lang="en-US" dirty="0" smtClean="0"/>
              <a:t>return a value</a:t>
            </a:r>
          </a:p>
          <a:p>
            <a:endParaRPr lang="en-US" dirty="0"/>
          </a:p>
          <a:p>
            <a:r>
              <a:rPr lang="en-US" dirty="0" smtClean="0"/>
              <a:t>Two parts: specification and body</a:t>
            </a:r>
          </a:p>
          <a:p>
            <a:endParaRPr lang="en-US" dirty="0"/>
          </a:p>
          <a:p>
            <a:r>
              <a:rPr lang="en-US" dirty="0" smtClean="0"/>
              <a:t>Subprograms may be nested (see sample program)</a:t>
            </a:r>
          </a:p>
          <a:p>
            <a:endParaRPr lang="en-US" dirty="0"/>
          </a:p>
          <a:p>
            <a:r>
              <a:rPr lang="en-US" dirty="0" smtClean="0"/>
              <a:t>Parameter passing modes:</a:t>
            </a:r>
          </a:p>
          <a:p>
            <a:pPr lvl="1"/>
            <a:r>
              <a:rPr lang="en-US" dirty="0" smtClean="0"/>
              <a:t>In : read in (default, implied mode)</a:t>
            </a:r>
          </a:p>
          <a:p>
            <a:pPr lvl="1"/>
            <a:r>
              <a:rPr lang="en-US" dirty="0" smtClean="0"/>
              <a:t>Out : write out</a:t>
            </a:r>
          </a:p>
          <a:p>
            <a:pPr lvl="1"/>
            <a:r>
              <a:rPr lang="en-US" dirty="0" smtClean="0"/>
              <a:t>In out : read in and write out (similar to C++ pass-by-reference)</a:t>
            </a:r>
          </a:p>
          <a:p>
            <a:pPr lvl="1"/>
            <a:endParaRPr lang="en-US" dirty="0"/>
          </a:p>
          <a:p>
            <a:r>
              <a:rPr lang="en-US" dirty="0" smtClean="0"/>
              <a:t>Return statements can enclose other statements (“extended”)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Subprograms and parameter passing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6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917192"/>
            <a:ext cx="8407893" cy="4407408"/>
          </a:xfrm>
        </p:spPr>
        <p:txBody>
          <a:bodyPr/>
          <a:lstStyle/>
          <a:p>
            <a:r>
              <a:rPr lang="en-US" dirty="0" smtClean="0"/>
              <a:t>New in Ada—not found in Pascal</a:t>
            </a:r>
          </a:p>
          <a:p>
            <a:endParaRPr lang="en-US" dirty="0"/>
          </a:p>
          <a:p>
            <a:r>
              <a:rPr lang="en-US" dirty="0" smtClean="0"/>
              <a:t>Group logically related program entities</a:t>
            </a:r>
          </a:p>
          <a:p>
            <a:pPr lvl="1"/>
            <a:r>
              <a:rPr lang="en-US" dirty="0" smtClean="0"/>
              <a:t>Type and primitive subprograms of that type</a:t>
            </a:r>
          </a:p>
          <a:p>
            <a:pPr lvl="1"/>
            <a:endParaRPr lang="en-US" dirty="0"/>
          </a:p>
          <a:p>
            <a:r>
              <a:rPr lang="en-US" dirty="0" smtClean="0"/>
              <a:t>Two parts: specification and body</a:t>
            </a:r>
          </a:p>
          <a:p>
            <a:pPr lvl="1"/>
            <a:r>
              <a:rPr lang="en-US" dirty="0" smtClean="0"/>
              <a:t>The body is optional, but the specification is required!</a:t>
            </a:r>
          </a:p>
          <a:p>
            <a:pPr lvl="1"/>
            <a:r>
              <a:rPr lang="en-US" dirty="0" smtClean="0"/>
              <a:t>Specifications are public</a:t>
            </a:r>
          </a:p>
          <a:p>
            <a:pPr lvl="1"/>
            <a:r>
              <a:rPr lang="en-US" dirty="0" smtClean="0"/>
              <a:t>Bodies are private</a:t>
            </a:r>
          </a:p>
          <a:p>
            <a:pPr lvl="1"/>
            <a:endParaRPr lang="en-US" dirty="0"/>
          </a:p>
          <a:p>
            <a:r>
              <a:rPr lang="en-US" dirty="0" smtClean="0"/>
              <a:t>Ada’s response to object-oriented design and programming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3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>
            <a:normAutofit/>
          </a:bodyPr>
          <a:lstStyle/>
          <a:p>
            <a:r>
              <a:rPr lang="en-US" dirty="0" smtClean="0"/>
              <a:t>Generic packages or subprograms</a:t>
            </a:r>
          </a:p>
          <a:p>
            <a:endParaRPr lang="en-US" dirty="0"/>
          </a:p>
          <a:p>
            <a:r>
              <a:rPr lang="en-US" dirty="0" smtClean="0"/>
              <a:t>Parameterized and initiated in other program units</a:t>
            </a:r>
          </a:p>
          <a:p>
            <a:pPr lvl="1"/>
            <a:r>
              <a:rPr lang="en-US" dirty="0" smtClean="0"/>
              <a:t>Must be instantiated before use</a:t>
            </a:r>
          </a:p>
          <a:p>
            <a:pPr lvl="1"/>
            <a:endParaRPr lang="en-US" dirty="0"/>
          </a:p>
          <a:p>
            <a:r>
              <a:rPr lang="en-US" dirty="0" smtClean="0"/>
              <a:t>Two parts: declaration and body</a:t>
            </a:r>
          </a:p>
          <a:p>
            <a:pPr lvl="1"/>
            <a:r>
              <a:rPr lang="en-US" dirty="0" smtClean="0"/>
              <a:t>Declaration denotes whether a package or subprogram</a:t>
            </a:r>
          </a:p>
          <a:p>
            <a:pPr lvl="1"/>
            <a:r>
              <a:rPr lang="en-US" dirty="0" smtClean="0"/>
              <a:t>Body contains the actual package body or subprogram body</a:t>
            </a:r>
          </a:p>
          <a:p>
            <a:pPr lvl="1"/>
            <a:endParaRPr lang="en-US" dirty="0"/>
          </a:p>
          <a:p>
            <a:r>
              <a:rPr lang="en-US" dirty="0" smtClean="0"/>
              <a:t>Feel the power: Formal packages and subprograms can be passed as parameters to generic units!</a:t>
            </a:r>
          </a:p>
          <a:p>
            <a:endParaRPr lang="en-US" dirty="0"/>
          </a:p>
          <a:p>
            <a:r>
              <a:rPr lang="en-US" dirty="0" smtClean="0"/>
              <a:t>Conceptually similar to templates in C++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Units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2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>
            <a:noAutofit/>
          </a:bodyPr>
          <a:lstStyle/>
          <a:p>
            <a:r>
              <a:rPr lang="en-US" sz="2400" dirty="0" smtClean="0"/>
              <a:t>Ada programs are actually sets of partitions</a:t>
            </a:r>
          </a:p>
          <a:p>
            <a:pPr lvl="1"/>
            <a:r>
              <a:rPr lang="en-US" sz="2000" dirty="0" smtClean="0"/>
              <a:t>The units contained therein can execute separately and concurrently</a:t>
            </a:r>
          </a:p>
          <a:p>
            <a:pPr lvl="1"/>
            <a:r>
              <a:rPr lang="en-US" sz="2000" dirty="0" smtClean="0"/>
              <a:t>Huge emphasis on </a:t>
            </a:r>
            <a:r>
              <a:rPr lang="en-US" sz="2000" i="1" dirty="0" smtClean="0"/>
              <a:t>separate compilation</a:t>
            </a:r>
            <a:endParaRPr lang="en-US" sz="2000" dirty="0" smtClean="0"/>
          </a:p>
          <a:p>
            <a:pPr lvl="1"/>
            <a:r>
              <a:rPr lang="en-US" sz="2000" dirty="0" smtClean="0"/>
              <a:t>Library units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Separate compilation can be achieved with subunits</a:t>
            </a:r>
          </a:p>
          <a:p>
            <a:pPr lvl="1"/>
            <a:r>
              <a:rPr lang="en-US" sz="2000" dirty="0" smtClean="0"/>
              <a:t>A subunit must name its parent unit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Compilation units are compiled within certain contextual environments, which helps govern visibility (i.e., scope)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8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3124200"/>
            <a:ext cx="8229600" cy="3429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Exceptional exception handling!</a:t>
            </a:r>
          </a:p>
          <a:p>
            <a:endParaRPr lang="en-US" sz="1800" dirty="0" smtClean="0"/>
          </a:p>
          <a:p>
            <a:r>
              <a:rPr lang="en-US" dirty="0" smtClean="0"/>
              <a:t>Many, many built-in, language-defined exceptions in different packages</a:t>
            </a:r>
          </a:p>
          <a:p>
            <a:endParaRPr lang="en-US" sz="1800" dirty="0" smtClean="0"/>
          </a:p>
          <a:p>
            <a:r>
              <a:rPr lang="en-US" dirty="0" smtClean="0"/>
              <a:t>Exceptions may be raised explicitly</a:t>
            </a:r>
          </a:p>
          <a:p>
            <a:endParaRPr lang="en-US" sz="1700" dirty="0" smtClean="0"/>
          </a:p>
          <a:p>
            <a:r>
              <a:rPr lang="en-US" dirty="0" smtClean="0"/>
              <a:t>Exceptions are handled by exception handlers and may be propagated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55" y="1905000"/>
            <a:ext cx="7990490" cy="898527"/>
          </a:xfrm>
          <a:ln w="38100"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and exception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5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719070"/>
            <a:ext cx="8686799" cy="4986529"/>
          </a:xfrm>
        </p:spPr>
        <p:txBody>
          <a:bodyPr/>
          <a:lstStyle/>
          <a:p>
            <a:r>
              <a:rPr lang="en-US" dirty="0" smtClean="0"/>
              <a:t>Concurrency is achieved with tasks</a:t>
            </a:r>
          </a:p>
          <a:p>
            <a:pPr lvl="1"/>
            <a:r>
              <a:rPr lang="en-US" dirty="0" smtClean="0"/>
              <a:t>Tasks are separate, concurrent threads of control</a:t>
            </a:r>
          </a:p>
          <a:p>
            <a:pPr lvl="1"/>
            <a:r>
              <a:rPr lang="en-US" dirty="0" smtClean="0"/>
              <a:t>Communicate synchronously or asynchronously</a:t>
            </a:r>
          </a:p>
          <a:p>
            <a:pPr lvl="1"/>
            <a:endParaRPr lang="en-US" dirty="0"/>
          </a:p>
          <a:p>
            <a:r>
              <a:rPr lang="en-US" dirty="0" smtClean="0"/>
              <a:t>Tasks have two parts: declaration and body</a:t>
            </a:r>
          </a:p>
          <a:p>
            <a:endParaRPr lang="en-US" dirty="0"/>
          </a:p>
          <a:p>
            <a:r>
              <a:rPr lang="en-US" dirty="0" smtClean="0"/>
              <a:t>Tasks are dependent on a master task</a:t>
            </a:r>
          </a:p>
          <a:p>
            <a:endParaRPr lang="en-US" dirty="0"/>
          </a:p>
          <a:p>
            <a:r>
              <a:rPr lang="en-US" dirty="0" smtClean="0"/>
              <a:t>Tasks may interact with protected objects to access shared data</a:t>
            </a:r>
          </a:p>
          <a:p>
            <a:endParaRPr lang="en-US" dirty="0" smtClean="0"/>
          </a:p>
          <a:p>
            <a:r>
              <a:rPr lang="en-US" dirty="0" smtClean="0"/>
              <a:t>Communicate via entry calls or via protected subprograms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“Rendezvous” when a task accepts the entry from another task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5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986528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All</a:t>
            </a:r>
            <a:r>
              <a:rPr lang="en-US" dirty="0" smtClean="0"/>
              <a:t> subprograms may be recursively called</a:t>
            </a:r>
          </a:p>
          <a:p>
            <a:endParaRPr lang="en-US" i="1" dirty="0"/>
          </a:p>
          <a:p>
            <a:r>
              <a:rPr lang="en-US" dirty="0" smtClean="0"/>
              <a:t>Packages and types may be recursively defined</a:t>
            </a:r>
          </a:p>
          <a:p>
            <a:pPr lvl="1"/>
            <a:r>
              <a:rPr lang="en-US" dirty="0" smtClean="0"/>
              <a:t>This requires a forward declaration, a pointer, and a complete declaration using that pointer</a:t>
            </a:r>
          </a:p>
          <a:p>
            <a:pPr lvl="1"/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6"/>
          <a:stretch/>
        </p:blipFill>
        <p:spPr>
          <a:xfrm>
            <a:off x="4633313" y="3121571"/>
            <a:ext cx="4068374" cy="1755229"/>
          </a:xfrm>
          <a:ln w="38100"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24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Ada supports the following input and output (using the appropriate packages):</a:t>
            </a:r>
          </a:p>
          <a:p>
            <a:pPr lvl="1"/>
            <a:r>
              <a:rPr lang="en-US" sz="2400" dirty="0" smtClean="0"/>
              <a:t>Text I/O</a:t>
            </a:r>
          </a:p>
          <a:p>
            <a:pPr lvl="1"/>
            <a:r>
              <a:rPr lang="en-US" sz="2400" dirty="0" smtClean="0"/>
              <a:t>File I/O</a:t>
            </a:r>
          </a:p>
          <a:p>
            <a:pPr lvl="1"/>
            <a:r>
              <a:rPr lang="en-US" sz="2400" dirty="0" smtClean="0"/>
              <a:t>Memory buffer I/O</a:t>
            </a:r>
          </a:p>
          <a:p>
            <a:pPr lvl="1"/>
            <a:r>
              <a:rPr lang="en-US" sz="2400" dirty="0" smtClean="0"/>
              <a:t>Streams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There is a separate package dedicated just to I/O exceptions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6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2606040"/>
            <a:ext cx="6324600" cy="1645920"/>
          </a:xfrm>
        </p:spPr>
        <p:txBody>
          <a:bodyPr/>
          <a:lstStyle/>
          <a:p>
            <a:pPr algn="l"/>
            <a:r>
              <a:rPr lang="en-US" dirty="0" smtClean="0"/>
              <a:t>Presentation:</a:t>
            </a:r>
            <a:br>
              <a:rPr lang="en-US" dirty="0" smtClean="0"/>
            </a:br>
            <a:r>
              <a:rPr lang="en-US" dirty="0" smtClean="0"/>
              <a:t>	begin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4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3386329"/>
          </a:xfrm>
        </p:spPr>
        <p:txBody>
          <a:bodyPr>
            <a:noAutofit/>
          </a:bodyPr>
          <a:lstStyle/>
          <a:p>
            <a:r>
              <a:rPr lang="en-US" dirty="0" smtClean="0"/>
              <a:t>To me, most of the features in Ada are not that unusual</a:t>
            </a:r>
          </a:p>
          <a:p>
            <a:pPr lvl="1"/>
            <a:r>
              <a:rPr lang="en-US" dirty="0" smtClean="0"/>
              <a:t>After all, the language was </a:t>
            </a:r>
            <a:r>
              <a:rPr lang="en-US" i="1" dirty="0" smtClean="0"/>
              <a:t>deliberately engineered</a:t>
            </a:r>
            <a:r>
              <a:rPr lang="en-US" dirty="0" smtClean="0"/>
              <a:t> with certain design goals in mind</a:t>
            </a:r>
          </a:p>
          <a:p>
            <a:pPr lvl="1"/>
            <a:endParaRPr lang="en-US" dirty="0"/>
          </a:p>
          <a:p>
            <a:r>
              <a:rPr lang="en-US" dirty="0" smtClean="0"/>
              <a:t>Honorable mentions:</a:t>
            </a:r>
          </a:p>
          <a:p>
            <a:pPr lvl="1"/>
            <a:r>
              <a:rPr lang="en-US" dirty="0" smtClean="0"/>
              <a:t>Type attributes, which are operations on types</a:t>
            </a:r>
          </a:p>
          <a:p>
            <a:pPr lvl="1"/>
            <a:r>
              <a:rPr lang="en-US" dirty="0" smtClean="0"/>
              <a:t>Extended return statements</a:t>
            </a:r>
          </a:p>
          <a:p>
            <a:pPr lvl="1"/>
            <a:r>
              <a:rPr lang="en-US" dirty="0" smtClean="0"/>
              <a:t>Ada can interface with C, COBOL, and FORTRAN (neat!)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Unusual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65" y="5105400"/>
            <a:ext cx="7362271" cy="6858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66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Packages</a:t>
            </a:r>
          </a:p>
          <a:p>
            <a:pPr lvl="1"/>
            <a:r>
              <a:rPr lang="en-US" sz="2000" dirty="0" smtClean="0"/>
              <a:t>Not found in ancestor Pascal</a:t>
            </a:r>
          </a:p>
          <a:p>
            <a:endParaRPr lang="en-US" sz="2400" dirty="0"/>
          </a:p>
          <a:p>
            <a:r>
              <a:rPr lang="en-US" sz="2400" dirty="0" smtClean="0"/>
              <a:t>Very robust approach to exception handling</a:t>
            </a:r>
          </a:p>
          <a:p>
            <a:pPr lvl="1"/>
            <a:r>
              <a:rPr lang="en-US" sz="2000" dirty="0" smtClean="0"/>
              <a:t>Revolutionary in the 1970s-1980s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Task concurrency</a:t>
            </a:r>
          </a:p>
          <a:p>
            <a:pPr lvl="1"/>
            <a:r>
              <a:rPr lang="en-US" sz="2000" dirty="0" smtClean="0"/>
              <a:t>Changed the way embedded systems programmers thought about their systems and how to use concurrency</a:t>
            </a:r>
          </a:p>
          <a:p>
            <a:pPr lvl="1"/>
            <a:endParaRPr lang="en-US" sz="2000" dirty="0"/>
          </a:p>
          <a:p>
            <a:r>
              <a:rPr lang="en-US" sz="2200" dirty="0" smtClean="0"/>
              <a:t>And certainly many more...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Contributions to programming languages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1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of now, the 2012 standard is the most recent</a:t>
            </a:r>
          </a:p>
          <a:p>
            <a:endParaRPr lang="en-US" dirty="0"/>
          </a:p>
          <a:p>
            <a:r>
              <a:rPr lang="en-US" dirty="0" smtClean="0"/>
              <a:t>The 2012 standard has undergone a few revisions</a:t>
            </a:r>
          </a:p>
          <a:p>
            <a:endParaRPr lang="en-US" dirty="0"/>
          </a:p>
          <a:p>
            <a:r>
              <a:rPr lang="en-US" dirty="0" smtClean="0"/>
              <a:t>The language designers are currently exploring new language features:</a:t>
            </a:r>
          </a:p>
          <a:p>
            <a:pPr lvl="1"/>
            <a:r>
              <a:rPr lang="en-US" dirty="0" smtClean="0"/>
              <a:t>Better support for nested packages</a:t>
            </a:r>
          </a:p>
          <a:p>
            <a:pPr lvl="1"/>
            <a:r>
              <a:rPr lang="en-US" dirty="0" smtClean="0"/>
              <a:t>More object-oriented design and programming</a:t>
            </a:r>
          </a:p>
          <a:p>
            <a:pPr lvl="1"/>
            <a:r>
              <a:rPr lang="en-US" dirty="0" smtClean="0"/>
              <a:t>Shorthand assignment statements like in C++ (e.g., </a:t>
            </a:r>
            <a:r>
              <a:rPr lang="en-US" sz="2000" dirty="0" smtClean="0">
                <a:latin typeface="Lucida Bright" panose="02040602050505020304" pitchFamily="18" charset="0"/>
              </a:rPr>
              <a:t>+=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Perhaps there will be a new standard in the next 5-7 years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for the future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3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0999" y="1752600"/>
            <a:ext cx="8407893" cy="5029200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050" dirty="0" smtClean="0">
                <a:latin typeface="Times New Roman"/>
              </a:rPr>
              <a:t>AXE </a:t>
            </a:r>
            <a:r>
              <a:rPr lang="en-US" sz="1050" dirty="0">
                <a:latin typeface="Times New Roman"/>
              </a:rPr>
              <a:t>Consultants. (2012). </a:t>
            </a:r>
            <a:r>
              <a:rPr lang="en-US" sz="1050" i="1" dirty="0">
                <a:latin typeface="Times New Roman"/>
              </a:rPr>
              <a:t>Annotated Ada reference manual, ISO/IEC 8652:2012(E): Language and standard </a:t>
            </a:r>
            <a:r>
              <a:rPr lang="en-US" sz="1050" i="1" dirty="0" smtClean="0">
                <a:latin typeface="Times New Roman"/>
              </a:rPr>
              <a:t>	libraries</a:t>
            </a:r>
            <a:r>
              <a:rPr lang="en-US" sz="1050" dirty="0">
                <a:latin typeface="Times New Roman"/>
              </a:rPr>
              <a:t>. Retrieved from http://</a:t>
            </a:r>
            <a:r>
              <a:rPr lang="en-US" sz="1050" dirty="0" smtClean="0">
                <a:latin typeface="Times New Roman"/>
              </a:rPr>
              <a:t>www.ada-auth.org/standards/12rm/RM-Final.pdf</a:t>
            </a:r>
            <a:endParaRPr lang="en-US" sz="105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sz="1050" dirty="0" smtClean="0">
                <a:latin typeface="Times New Roman"/>
              </a:rPr>
              <a:t>Barnes</a:t>
            </a:r>
            <a:r>
              <a:rPr lang="en-US" sz="1050" dirty="0">
                <a:latin typeface="Times New Roman"/>
              </a:rPr>
              <a:t>, J. G. P. (1989). </a:t>
            </a:r>
            <a:r>
              <a:rPr lang="en-US" sz="1050" i="1" dirty="0">
                <a:latin typeface="Times New Roman"/>
              </a:rPr>
              <a:t>Programming in Ada</a:t>
            </a:r>
            <a:r>
              <a:rPr lang="en-US" sz="1050" dirty="0">
                <a:latin typeface="Times New Roman"/>
              </a:rPr>
              <a:t>, 3rd ed. Wokingham, England: Addison-Wesley Publishing.</a:t>
            </a:r>
            <a:endParaRPr lang="en-US" sz="1050" dirty="0"/>
          </a:p>
          <a:p>
            <a:pPr marL="0" indent="0">
              <a:lnSpc>
                <a:spcPct val="200000"/>
              </a:lnSpc>
              <a:buNone/>
            </a:pPr>
            <a:r>
              <a:rPr lang="en-US" sz="1050" dirty="0" smtClean="0">
                <a:latin typeface="Times New Roman"/>
              </a:rPr>
              <a:t>Barnes</a:t>
            </a:r>
            <a:r>
              <a:rPr lang="en-US" sz="1050" dirty="0">
                <a:latin typeface="Times New Roman"/>
              </a:rPr>
              <a:t>, J. G. P. (2013). Rationale for Ada 2012: Epilogue. Retrieved from </a:t>
            </a:r>
            <a:r>
              <a:rPr lang="en-US" sz="1050" dirty="0" smtClean="0">
                <a:latin typeface="Times New Roman"/>
              </a:rPr>
              <a:t>	http</a:t>
            </a:r>
            <a:r>
              <a:rPr lang="en-US" sz="1050" dirty="0">
                <a:latin typeface="Times New Roman"/>
              </a:rPr>
              <a:t>://</a:t>
            </a:r>
            <a:r>
              <a:rPr lang="en-US" sz="1050" dirty="0" smtClean="0">
                <a:latin typeface="Times New Roman"/>
              </a:rPr>
              <a:t>www.adacore.com/uploads/technical-papers/Ada2012_Rationale_Epilogue-cc.pdf</a:t>
            </a:r>
            <a:endParaRPr lang="en-US" sz="1050" dirty="0"/>
          </a:p>
          <a:p>
            <a:pPr marL="0" indent="0">
              <a:lnSpc>
                <a:spcPct val="200000"/>
              </a:lnSpc>
              <a:buNone/>
            </a:pPr>
            <a:r>
              <a:rPr lang="en-US" sz="1050" dirty="0" err="1" smtClean="0">
                <a:latin typeface="Times New Roman"/>
              </a:rPr>
              <a:t>Brosgol</a:t>
            </a:r>
            <a:r>
              <a:rPr lang="en-US" sz="1050" dirty="0">
                <a:latin typeface="Times New Roman"/>
              </a:rPr>
              <a:t>, B. M. (1992). Ada. </a:t>
            </a:r>
            <a:r>
              <a:rPr lang="en-US" sz="1050" i="1" dirty="0">
                <a:latin typeface="Times New Roman"/>
              </a:rPr>
              <a:t>Communications of the ACM</a:t>
            </a:r>
            <a:r>
              <a:rPr lang="en-US" sz="1050" dirty="0">
                <a:latin typeface="Times New Roman"/>
              </a:rPr>
              <a:t>, </a:t>
            </a:r>
            <a:r>
              <a:rPr lang="en-US" sz="1050" i="1" dirty="0">
                <a:latin typeface="Times New Roman"/>
              </a:rPr>
              <a:t>35</a:t>
            </a:r>
            <a:r>
              <a:rPr lang="en-US" sz="1050" dirty="0">
                <a:latin typeface="Times New Roman"/>
              </a:rPr>
              <a:t>(11), </a:t>
            </a:r>
            <a:r>
              <a:rPr lang="en-US" sz="1050" dirty="0" smtClean="0">
                <a:latin typeface="Times New Roman"/>
              </a:rPr>
              <a:t>41-42.</a:t>
            </a:r>
            <a:endParaRPr lang="en-US" sz="105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sz="1050" dirty="0" smtClean="0">
                <a:latin typeface="Times New Roman"/>
              </a:rPr>
              <a:t>Burns</a:t>
            </a:r>
            <a:r>
              <a:rPr lang="en-US" sz="1050" dirty="0">
                <a:latin typeface="Times New Roman"/>
              </a:rPr>
              <a:t>, A., &amp; </a:t>
            </a:r>
            <a:r>
              <a:rPr lang="en-US" sz="1050" dirty="0" err="1">
                <a:latin typeface="Times New Roman"/>
              </a:rPr>
              <a:t>Wellings</a:t>
            </a:r>
            <a:r>
              <a:rPr lang="en-US" sz="1050" dirty="0">
                <a:latin typeface="Times New Roman"/>
              </a:rPr>
              <a:t>, A. (1995). </a:t>
            </a:r>
            <a:r>
              <a:rPr lang="en-US" sz="1050" i="1" dirty="0">
                <a:latin typeface="Times New Roman"/>
              </a:rPr>
              <a:t>Concurrency in Ada</a:t>
            </a:r>
            <a:r>
              <a:rPr lang="en-US" sz="1050" dirty="0">
                <a:latin typeface="Times New Roman"/>
              </a:rPr>
              <a:t>. Cambridge, UK: Cambridge University Press.</a:t>
            </a:r>
            <a:endParaRPr lang="en-US" sz="1050" dirty="0"/>
          </a:p>
          <a:p>
            <a:pPr marL="0" indent="0">
              <a:lnSpc>
                <a:spcPct val="200000"/>
              </a:lnSpc>
              <a:buNone/>
            </a:pPr>
            <a:r>
              <a:rPr lang="en-US" sz="1050" dirty="0" smtClean="0">
                <a:latin typeface="Times New Roman"/>
              </a:rPr>
              <a:t>Feldman</a:t>
            </a:r>
            <a:r>
              <a:rPr lang="en-US" sz="1050" dirty="0">
                <a:latin typeface="Times New Roman"/>
              </a:rPr>
              <a:t>, M. B. (2012). Who’s using Ada? Retrieved from http://www.seas.gwu.edu</a:t>
            </a:r>
            <a:r>
              <a:rPr lang="en-US" sz="1050" dirty="0" smtClean="0">
                <a:latin typeface="Times New Roman"/>
              </a:rPr>
              <a:t>/~mfeldman/ada-project-	summary.html</a:t>
            </a:r>
            <a:endParaRPr lang="en-US" sz="105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sz="1050" dirty="0" smtClean="0">
                <a:latin typeface="Times New Roman"/>
              </a:rPr>
              <a:t>Freedman</a:t>
            </a:r>
            <a:r>
              <a:rPr lang="en-US" sz="1050" dirty="0">
                <a:latin typeface="Times New Roman"/>
              </a:rPr>
              <a:t>, R. S. (1982). </a:t>
            </a:r>
            <a:r>
              <a:rPr lang="en-US" sz="1050" i="1" dirty="0">
                <a:latin typeface="Times New Roman"/>
              </a:rPr>
              <a:t>Programming concepts with the Ada language</a:t>
            </a:r>
            <a:r>
              <a:rPr lang="en-US" sz="1050" dirty="0">
                <a:latin typeface="Times New Roman"/>
              </a:rPr>
              <a:t>. New York: </a:t>
            </a:r>
            <a:r>
              <a:rPr lang="en-US" sz="1050" dirty="0" err="1">
                <a:latin typeface="Times New Roman"/>
              </a:rPr>
              <a:t>Petrocelli</a:t>
            </a:r>
            <a:r>
              <a:rPr lang="en-US" sz="1050" dirty="0">
                <a:latin typeface="Times New Roman"/>
              </a:rPr>
              <a:t> Books.</a:t>
            </a:r>
            <a:endParaRPr lang="en-US" sz="1050" dirty="0"/>
          </a:p>
          <a:p>
            <a:pPr marL="0" indent="0">
              <a:lnSpc>
                <a:spcPct val="200000"/>
              </a:lnSpc>
              <a:buNone/>
            </a:pPr>
            <a:r>
              <a:rPr lang="en-US" sz="1050" dirty="0" err="1" smtClean="0">
                <a:latin typeface="Times New Roman"/>
              </a:rPr>
              <a:t>Ichbiah</a:t>
            </a:r>
            <a:r>
              <a:rPr lang="en-US" sz="1050" dirty="0">
                <a:latin typeface="Times New Roman"/>
              </a:rPr>
              <a:t>, J., Barnes, J., Firth, R., &amp; Woodger, M. (1991). </a:t>
            </a:r>
            <a:r>
              <a:rPr lang="en-US" sz="1050" i="1" dirty="0">
                <a:latin typeface="Times New Roman"/>
              </a:rPr>
              <a:t>Rationale for the design of the Ada programming </a:t>
            </a:r>
            <a:r>
              <a:rPr lang="en-US" sz="1050" i="1" dirty="0" smtClean="0">
                <a:latin typeface="Times New Roman"/>
              </a:rPr>
              <a:t>	language</a:t>
            </a:r>
            <a:r>
              <a:rPr lang="en-US" sz="1050" dirty="0">
                <a:latin typeface="Times New Roman"/>
              </a:rPr>
              <a:t>. Cambridge, UK: Cambridge </a:t>
            </a:r>
            <a:r>
              <a:rPr lang="en-US" sz="1050" dirty="0" smtClean="0">
                <a:latin typeface="Times New Roman"/>
              </a:rPr>
              <a:t>University </a:t>
            </a:r>
            <a:r>
              <a:rPr lang="en-US" sz="1050" dirty="0">
                <a:latin typeface="Times New Roman"/>
              </a:rPr>
              <a:t>Press</a:t>
            </a:r>
            <a:r>
              <a:rPr lang="en-US" sz="1050" dirty="0" smtClean="0">
                <a:latin typeface="Times New Roman"/>
              </a:rPr>
              <a:t>.</a:t>
            </a:r>
            <a:endParaRPr lang="en-US" sz="1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7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610601" cy="4834129"/>
          </a:xfrm>
        </p:spPr>
        <p:txBody>
          <a:bodyPr>
            <a:noAutofit/>
          </a:bodyPr>
          <a:lstStyle/>
          <a:p>
            <a:pPr marL="0" lvl="0" indent="0">
              <a:lnSpc>
                <a:spcPct val="200000"/>
              </a:lnSpc>
              <a:buClr>
                <a:srgbClr val="C66951"/>
              </a:buClr>
              <a:buNone/>
            </a:pPr>
            <a:r>
              <a:rPr lang="en-US" sz="1050" dirty="0">
                <a:solidFill>
                  <a:srgbClr val="534949"/>
                </a:solidFill>
                <a:latin typeface="Times New Roman"/>
              </a:rPr>
              <a:t>IEEE Global History Network. (2011). Past programming languages and their influences on today’s languages and </a:t>
            </a:r>
            <a:r>
              <a:rPr lang="en-US" sz="1050" dirty="0" smtClean="0">
                <a:solidFill>
                  <a:srgbClr val="534949"/>
                </a:solidFill>
                <a:latin typeface="Times New Roman"/>
              </a:rPr>
              <a:t>	programming </a:t>
            </a:r>
            <a:r>
              <a:rPr lang="en-US" sz="1050" dirty="0">
                <a:solidFill>
                  <a:srgbClr val="534949"/>
                </a:solidFill>
                <a:latin typeface="Times New Roman"/>
              </a:rPr>
              <a:t>paradigms. Retrieved </a:t>
            </a:r>
            <a:r>
              <a:rPr lang="en-US" sz="1050" dirty="0" smtClean="0">
                <a:solidFill>
                  <a:srgbClr val="534949"/>
                </a:solidFill>
                <a:latin typeface="Times New Roman"/>
              </a:rPr>
              <a:t>from http</a:t>
            </a:r>
            <a:r>
              <a:rPr lang="en-US" sz="1050" dirty="0">
                <a:solidFill>
                  <a:srgbClr val="534949"/>
                </a:solidFill>
                <a:latin typeface="Times New Roman"/>
              </a:rPr>
              <a:t>://</a:t>
            </a:r>
            <a:r>
              <a:rPr lang="en-US" sz="1050" dirty="0" smtClean="0">
                <a:solidFill>
                  <a:srgbClr val="534949"/>
                </a:solidFill>
                <a:latin typeface="Times New Roman"/>
              </a:rPr>
              <a:t>www.ieeeghn.org/wiki/index.php/Past_programming_</a:t>
            </a:r>
          </a:p>
          <a:p>
            <a:pPr marL="0" lvl="0" indent="0">
              <a:lnSpc>
                <a:spcPct val="200000"/>
              </a:lnSpc>
              <a:buClr>
                <a:srgbClr val="C66951"/>
              </a:buClr>
              <a:buNone/>
            </a:pPr>
            <a:r>
              <a:rPr lang="en-US" sz="1050" dirty="0">
                <a:solidFill>
                  <a:srgbClr val="534949"/>
                </a:solidFill>
                <a:latin typeface="Times New Roman"/>
              </a:rPr>
              <a:t>	</a:t>
            </a:r>
            <a:r>
              <a:rPr lang="en-US" sz="1050" dirty="0" smtClean="0">
                <a:solidFill>
                  <a:srgbClr val="534949"/>
                </a:solidFill>
                <a:latin typeface="Times New Roman"/>
              </a:rPr>
              <a:t>languages_and_their_influences_on_today%27s_languages_and_programming_paradi	</a:t>
            </a:r>
            <a:r>
              <a:rPr lang="en-US" sz="1050" dirty="0" err="1" smtClean="0">
                <a:solidFill>
                  <a:srgbClr val="534949"/>
                </a:solidFill>
                <a:latin typeface="Times New Roman"/>
              </a:rPr>
              <a:t>gms</a:t>
            </a:r>
            <a:endParaRPr lang="en-US" sz="1050" dirty="0">
              <a:solidFill>
                <a:srgbClr val="534949"/>
              </a:solidFill>
            </a:endParaRPr>
          </a:p>
          <a:p>
            <a:pPr marL="0" lvl="0" indent="0">
              <a:lnSpc>
                <a:spcPct val="200000"/>
              </a:lnSpc>
              <a:buClr>
                <a:srgbClr val="C66951"/>
              </a:buClr>
              <a:buNone/>
            </a:pPr>
            <a:r>
              <a:rPr lang="en-US" sz="1050" dirty="0">
                <a:solidFill>
                  <a:srgbClr val="534949"/>
                </a:solidFill>
                <a:latin typeface="Times New Roman"/>
              </a:rPr>
              <a:t>Pyle, I. C. (1981). </a:t>
            </a:r>
            <a:r>
              <a:rPr lang="en-US" sz="1050" i="1" dirty="0">
                <a:solidFill>
                  <a:srgbClr val="534949"/>
                </a:solidFill>
                <a:latin typeface="Times New Roman"/>
              </a:rPr>
              <a:t>The Ada programming language: A guide for programmers</a:t>
            </a:r>
            <a:r>
              <a:rPr lang="en-US" sz="1050" dirty="0">
                <a:solidFill>
                  <a:srgbClr val="534949"/>
                </a:solidFill>
                <a:latin typeface="Times New Roman"/>
              </a:rPr>
              <a:t>. London: Prentice Hall International.</a:t>
            </a:r>
            <a:endParaRPr lang="en-US" sz="1050" dirty="0">
              <a:solidFill>
                <a:srgbClr val="534949"/>
              </a:solidFill>
            </a:endParaRPr>
          </a:p>
          <a:p>
            <a:pPr marL="0" lvl="0" indent="0">
              <a:lnSpc>
                <a:spcPct val="200000"/>
              </a:lnSpc>
              <a:buClr>
                <a:srgbClr val="C66951"/>
              </a:buClr>
              <a:buNone/>
            </a:pPr>
            <a:r>
              <a:rPr lang="en-US" sz="1050" dirty="0" err="1">
                <a:solidFill>
                  <a:srgbClr val="534949"/>
                </a:solidFill>
                <a:latin typeface="Times New Roman"/>
              </a:rPr>
              <a:t>Sammet</a:t>
            </a:r>
            <a:r>
              <a:rPr lang="en-US" sz="1050" dirty="0">
                <a:solidFill>
                  <a:srgbClr val="534949"/>
                </a:solidFill>
                <a:latin typeface="Times New Roman"/>
              </a:rPr>
              <a:t>, J. E. (1986). Why Ada is not just another programming language. </a:t>
            </a:r>
            <a:r>
              <a:rPr lang="en-US" sz="1050" i="1" dirty="0">
                <a:solidFill>
                  <a:srgbClr val="534949"/>
                </a:solidFill>
                <a:latin typeface="Times New Roman"/>
              </a:rPr>
              <a:t>Communications of the ACM</a:t>
            </a:r>
            <a:r>
              <a:rPr lang="en-US" sz="1050" dirty="0">
                <a:solidFill>
                  <a:srgbClr val="534949"/>
                </a:solidFill>
                <a:latin typeface="Times New Roman"/>
              </a:rPr>
              <a:t>, </a:t>
            </a:r>
            <a:r>
              <a:rPr lang="en-US" sz="1050" i="1" dirty="0">
                <a:solidFill>
                  <a:srgbClr val="534949"/>
                </a:solidFill>
                <a:latin typeface="Times New Roman"/>
              </a:rPr>
              <a:t>29</a:t>
            </a:r>
            <a:r>
              <a:rPr lang="en-US" sz="1050" dirty="0">
                <a:solidFill>
                  <a:srgbClr val="534949"/>
                </a:solidFill>
                <a:latin typeface="Times New Roman"/>
              </a:rPr>
              <a:t>(8), </a:t>
            </a:r>
            <a:r>
              <a:rPr lang="en-US" sz="1050" dirty="0" smtClean="0">
                <a:solidFill>
                  <a:srgbClr val="534949"/>
                </a:solidFill>
                <a:latin typeface="Times New Roman"/>
              </a:rPr>
              <a:t>722-	732</a:t>
            </a:r>
            <a:r>
              <a:rPr lang="en-US" sz="1050" dirty="0">
                <a:solidFill>
                  <a:srgbClr val="534949"/>
                </a:solidFill>
                <a:latin typeface="Times New Roman"/>
              </a:rPr>
              <a:t>.</a:t>
            </a:r>
            <a:endParaRPr lang="en-US" sz="1050" dirty="0">
              <a:solidFill>
                <a:srgbClr val="534949"/>
              </a:solidFill>
            </a:endParaRPr>
          </a:p>
          <a:p>
            <a:pPr marL="0" lvl="0" indent="0">
              <a:lnSpc>
                <a:spcPct val="200000"/>
              </a:lnSpc>
              <a:buClr>
                <a:srgbClr val="C66951"/>
              </a:buClr>
              <a:buNone/>
            </a:pPr>
            <a:r>
              <a:rPr lang="en-US" sz="1050" dirty="0" err="1">
                <a:solidFill>
                  <a:srgbClr val="534949"/>
                </a:solidFill>
                <a:latin typeface="Times New Roman"/>
              </a:rPr>
              <a:t>Sebesta</a:t>
            </a:r>
            <a:r>
              <a:rPr lang="en-US" sz="1050" dirty="0">
                <a:solidFill>
                  <a:srgbClr val="534949"/>
                </a:solidFill>
                <a:latin typeface="Times New Roman"/>
              </a:rPr>
              <a:t>, R. W. (2012). </a:t>
            </a:r>
            <a:r>
              <a:rPr lang="en-US" sz="1050" i="1" dirty="0">
                <a:solidFill>
                  <a:srgbClr val="534949"/>
                </a:solidFill>
                <a:latin typeface="Times New Roman"/>
              </a:rPr>
              <a:t>Concepts of programming languages</a:t>
            </a:r>
            <a:r>
              <a:rPr lang="en-US" sz="1050" dirty="0">
                <a:solidFill>
                  <a:srgbClr val="534949"/>
                </a:solidFill>
                <a:latin typeface="Times New Roman"/>
              </a:rPr>
              <a:t>, 10th ed. Boston: Pearson Education.</a:t>
            </a:r>
            <a:endParaRPr lang="en-US" sz="1050" dirty="0">
              <a:solidFill>
                <a:srgbClr val="534949"/>
              </a:solidFill>
            </a:endParaRPr>
          </a:p>
          <a:p>
            <a:pPr marL="0" lvl="0" indent="0">
              <a:lnSpc>
                <a:spcPct val="200000"/>
              </a:lnSpc>
              <a:buClr>
                <a:srgbClr val="C66951"/>
              </a:buClr>
              <a:buNone/>
            </a:pPr>
            <a:r>
              <a:rPr lang="en-US" sz="1050" dirty="0" err="1">
                <a:solidFill>
                  <a:srgbClr val="534949"/>
                </a:solidFill>
                <a:latin typeface="Times New Roman"/>
              </a:rPr>
              <a:t>Veldema</a:t>
            </a:r>
            <a:r>
              <a:rPr lang="en-US" sz="1050" dirty="0">
                <a:solidFill>
                  <a:srgbClr val="534949"/>
                </a:solidFill>
                <a:latin typeface="Times New Roman"/>
              </a:rPr>
              <a:t>, R. (2011). Principles of programming languages: Imperative languages part 1: Basics [PowerPoint]. </a:t>
            </a:r>
            <a:r>
              <a:rPr lang="en-US" sz="1050" dirty="0" smtClean="0">
                <a:solidFill>
                  <a:srgbClr val="534949"/>
                </a:solidFill>
                <a:latin typeface="Times New Roman"/>
              </a:rPr>
              <a:t>	Retrieved from https</a:t>
            </a:r>
            <a:r>
              <a:rPr lang="en-US" sz="1050" dirty="0">
                <a:solidFill>
                  <a:srgbClr val="534949"/>
                </a:solidFill>
                <a:latin typeface="Times New Roman"/>
              </a:rPr>
              <a:t>://www2.cs.fau.de/teaching/SS2011/Principles/2-4.pdf</a:t>
            </a:r>
            <a:endParaRPr lang="en-US" sz="1050" dirty="0">
              <a:solidFill>
                <a:srgbClr val="534949"/>
              </a:solidFill>
            </a:endParaRPr>
          </a:p>
          <a:p>
            <a:pPr marL="0" lvl="0" indent="0">
              <a:lnSpc>
                <a:spcPct val="200000"/>
              </a:lnSpc>
              <a:buClr>
                <a:srgbClr val="C66951"/>
              </a:buClr>
              <a:buNone/>
            </a:pPr>
            <a:r>
              <a:rPr lang="en-US" sz="1050" dirty="0">
                <a:solidFill>
                  <a:srgbClr val="534949"/>
                </a:solidFill>
                <a:latin typeface="Times New Roman"/>
              </a:rPr>
              <a:t>Watt, D. A. (1990). </a:t>
            </a:r>
            <a:r>
              <a:rPr lang="en-US" sz="1050" i="1" dirty="0">
                <a:solidFill>
                  <a:srgbClr val="534949"/>
                </a:solidFill>
                <a:latin typeface="Times New Roman"/>
              </a:rPr>
              <a:t>Programming language concepts and paradigms</a:t>
            </a:r>
            <a:r>
              <a:rPr lang="en-US" sz="1050" dirty="0">
                <a:solidFill>
                  <a:srgbClr val="534949"/>
                </a:solidFill>
                <a:latin typeface="Times New Roman"/>
              </a:rPr>
              <a:t>. London: Prentice Hall International.</a:t>
            </a:r>
            <a:endParaRPr lang="en-US" sz="1050" dirty="0">
              <a:solidFill>
                <a:srgbClr val="534949"/>
              </a:solidFill>
            </a:endParaRPr>
          </a:p>
          <a:p>
            <a:pPr marL="0" lvl="0" indent="0">
              <a:lnSpc>
                <a:spcPct val="200000"/>
              </a:lnSpc>
              <a:buClr>
                <a:srgbClr val="C66951"/>
              </a:buClr>
              <a:buNone/>
            </a:pPr>
            <a:r>
              <a:rPr lang="en-US" sz="1050" dirty="0">
                <a:solidFill>
                  <a:srgbClr val="534949"/>
                </a:solidFill>
                <a:latin typeface="Times New Roman"/>
              </a:rPr>
              <a:t>Wilson, L. B., &amp; Clark, R. G. (1988). </a:t>
            </a:r>
            <a:r>
              <a:rPr lang="en-US" sz="1050" i="1" dirty="0">
                <a:solidFill>
                  <a:srgbClr val="534949"/>
                </a:solidFill>
                <a:latin typeface="Times New Roman"/>
              </a:rPr>
              <a:t>Comparative programming languages</a:t>
            </a:r>
            <a:r>
              <a:rPr lang="en-US" sz="1050" dirty="0">
                <a:solidFill>
                  <a:srgbClr val="534949"/>
                </a:solidFill>
                <a:latin typeface="Times New Roman"/>
              </a:rPr>
              <a:t>. Wokingham, England: Addison-Wesley </a:t>
            </a:r>
            <a:r>
              <a:rPr lang="en-US" sz="1050" dirty="0" smtClean="0">
                <a:solidFill>
                  <a:srgbClr val="534949"/>
                </a:solidFill>
                <a:latin typeface="Times New Roman"/>
              </a:rPr>
              <a:t>	Publishing</a:t>
            </a:r>
            <a:r>
              <a:rPr lang="en-US" sz="1050" dirty="0">
                <a:solidFill>
                  <a:srgbClr val="534949"/>
                </a:solidFill>
                <a:latin typeface="Times New Roman"/>
              </a:rPr>
              <a:t>.</a:t>
            </a:r>
            <a:endParaRPr lang="en-US" sz="1050" dirty="0">
              <a:solidFill>
                <a:srgbClr val="534949"/>
              </a:solidFill>
            </a:endParaRPr>
          </a:p>
          <a:p>
            <a:pPr lvl="0">
              <a:buClr>
                <a:srgbClr val="C66951"/>
              </a:buClr>
            </a:pPr>
            <a:endParaRPr lang="en-US" sz="1000" dirty="0">
              <a:solidFill>
                <a:srgbClr val="534949"/>
              </a:solidFill>
            </a:endParaRPr>
          </a:p>
          <a:p>
            <a:pPr marL="45720" indent="0">
              <a:buNone/>
            </a:pP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104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606040"/>
            <a:ext cx="6324600" cy="1645920"/>
          </a:xfrm>
        </p:spPr>
        <p:txBody>
          <a:bodyPr/>
          <a:lstStyle/>
          <a:p>
            <a:pPr algn="l"/>
            <a:r>
              <a:rPr lang="en-US" dirty="0" smtClean="0"/>
              <a:t>	End presentation;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47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1719072"/>
            <a:ext cx="4876800" cy="491032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First requested by U.S. </a:t>
            </a:r>
            <a:r>
              <a:rPr lang="en-US" dirty="0" err="1" smtClean="0"/>
              <a:t>DoD</a:t>
            </a:r>
            <a:r>
              <a:rPr lang="en-US" dirty="0" smtClean="0"/>
              <a:t> in 1975</a:t>
            </a:r>
          </a:p>
          <a:p>
            <a:endParaRPr lang="en-US" dirty="0" smtClean="0"/>
          </a:p>
          <a:p>
            <a:r>
              <a:rPr lang="en-US" dirty="0" smtClean="0"/>
              <a:t>Winning proposal by Jean </a:t>
            </a:r>
            <a:r>
              <a:rPr lang="en-US" dirty="0" err="1" smtClean="0"/>
              <a:t>Ichbiah’s</a:t>
            </a:r>
            <a:r>
              <a:rPr lang="en-US" dirty="0" smtClean="0"/>
              <a:t> team in France</a:t>
            </a:r>
          </a:p>
          <a:p>
            <a:endParaRPr lang="en-US" dirty="0" smtClean="0"/>
          </a:p>
          <a:p>
            <a:r>
              <a:rPr lang="en-US" dirty="0" smtClean="0"/>
              <a:t>Pascal-based</a:t>
            </a:r>
          </a:p>
          <a:p>
            <a:endParaRPr lang="en-US" dirty="0" smtClean="0"/>
          </a:p>
          <a:p>
            <a:r>
              <a:rPr lang="en-US" dirty="0" smtClean="0"/>
              <a:t>First standardized in 1983</a:t>
            </a:r>
          </a:p>
          <a:p>
            <a:endParaRPr lang="en-US" dirty="0" smtClean="0"/>
          </a:p>
          <a:p>
            <a:r>
              <a:rPr lang="en-US" dirty="0" smtClean="0"/>
              <a:t>Named for Ada, Countess of Lovelace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905000"/>
            <a:ext cx="2886075" cy="4045900"/>
          </a:xfrm>
          <a:ln w="381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6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design team was led by Jean </a:t>
            </a:r>
            <a:r>
              <a:rPr lang="en-US" dirty="0" err="1" smtClean="0"/>
              <a:t>Ichbiah</a:t>
            </a:r>
            <a:r>
              <a:rPr lang="en-US" dirty="0" smtClean="0"/>
              <a:t> at CII Honeywell/Bull in France</a:t>
            </a:r>
          </a:p>
          <a:p>
            <a:endParaRPr lang="en-US" dirty="0"/>
          </a:p>
          <a:p>
            <a:r>
              <a:rPr lang="en-US" dirty="0" smtClean="0"/>
              <a:t>Consultation during the design process (1975-1983) was actually an international event</a:t>
            </a:r>
          </a:p>
          <a:p>
            <a:pPr lvl="1"/>
            <a:r>
              <a:rPr lang="en-US" dirty="0" smtClean="0"/>
              <a:t>United States</a:t>
            </a:r>
          </a:p>
          <a:p>
            <a:pPr lvl="1"/>
            <a:r>
              <a:rPr lang="en-US" dirty="0" smtClean="0"/>
              <a:t>France</a:t>
            </a:r>
          </a:p>
          <a:p>
            <a:pPr lvl="1"/>
            <a:r>
              <a:rPr lang="en-US" dirty="0" smtClean="0"/>
              <a:t>Great Britain</a:t>
            </a:r>
          </a:p>
          <a:p>
            <a:pPr lvl="1"/>
            <a:endParaRPr lang="en-US" dirty="0"/>
          </a:p>
          <a:p>
            <a:r>
              <a:rPr lang="en-US" dirty="0" smtClean="0"/>
              <a:t>Ada is used all over the world, from Australia to Vietnam</a:t>
            </a:r>
          </a:p>
          <a:p>
            <a:endParaRPr lang="en-US" dirty="0"/>
          </a:p>
          <a:p>
            <a:r>
              <a:rPr lang="en-US" dirty="0" smtClean="0"/>
              <a:t>Support for non-English languages, like Korean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Reliability</a:t>
            </a:r>
          </a:p>
          <a:p>
            <a:endParaRPr lang="en-US" dirty="0"/>
          </a:p>
          <a:p>
            <a:r>
              <a:rPr lang="en-US" dirty="0" smtClean="0"/>
              <a:t>Maintainability</a:t>
            </a:r>
          </a:p>
          <a:p>
            <a:endParaRPr lang="en-US" dirty="0"/>
          </a:p>
          <a:p>
            <a:r>
              <a:rPr lang="en-US" dirty="0" smtClean="0"/>
              <a:t>Programming as a human activity</a:t>
            </a:r>
          </a:p>
          <a:p>
            <a:pPr lvl="1"/>
            <a:r>
              <a:rPr lang="en-US" dirty="0" smtClean="0"/>
              <a:t>Emphasis on readability over writeability</a:t>
            </a:r>
          </a:p>
          <a:p>
            <a:pPr lvl="1"/>
            <a:r>
              <a:rPr lang="en-US" dirty="0" smtClean="0"/>
              <a:t>Programming should be sensible and intuitive</a:t>
            </a:r>
          </a:p>
          <a:p>
            <a:pPr lvl="1"/>
            <a:endParaRPr lang="en-US" dirty="0"/>
          </a:p>
          <a:p>
            <a:r>
              <a:rPr lang="en-US" dirty="0" smtClean="0"/>
              <a:t>Programs should be efficient, no matter the cost</a:t>
            </a:r>
          </a:p>
          <a:p>
            <a:endParaRPr lang="en-US" dirty="0"/>
          </a:p>
          <a:p>
            <a:r>
              <a:rPr lang="en-US" dirty="0" smtClean="0"/>
              <a:t>Since 1995 there has been a new focus on increasing flexibility and extensibility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>
            <a:normAutofit/>
          </a:bodyPr>
          <a:lstStyle/>
          <a:p>
            <a:r>
              <a:rPr lang="en-US" dirty="0" smtClean="0"/>
              <a:t>Highly readable, but not necessarily as writeable</a:t>
            </a:r>
          </a:p>
          <a:p>
            <a:pPr lvl="1"/>
            <a:r>
              <a:rPr lang="en-US" dirty="0" smtClean="0"/>
              <a:t>Over 70 reserved words!</a:t>
            </a:r>
          </a:p>
          <a:p>
            <a:pPr lvl="1"/>
            <a:endParaRPr lang="en-US" dirty="0"/>
          </a:p>
          <a:p>
            <a:r>
              <a:rPr lang="en-US" dirty="0" smtClean="0"/>
              <a:t>Supports standard ASCII character set and Unicode</a:t>
            </a:r>
          </a:p>
          <a:p>
            <a:pPr lvl="1"/>
            <a:r>
              <a:rPr lang="en-US" dirty="0" smtClean="0"/>
              <a:t>Though, Ada does not use square brackets or curly braces</a:t>
            </a:r>
          </a:p>
          <a:p>
            <a:pPr lvl="1"/>
            <a:endParaRPr lang="en-US" dirty="0"/>
          </a:p>
          <a:p>
            <a:r>
              <a:rPr lang="en-US" dirty="0" smtClean="0"/>
              <a:t>Lexical elements:</a:t>
            </a:r>
          </a:p>
          <a:p>
            <a:pPr lvl="1"/>
            <a:r>
              <a:rPr lang="en-US" dirty="0" smtClean="0"/>
              <a:t>Delimiters</a:t>
            </a:r>
          </a:p>
          <a:p>
            <a:pPr lvl="1"/>
            <a:r>
              <a:rPr lang="en-US" dirty="0" smtClean="0"/>
              <a:t>Identifiers</a:t>
            </a:r>
          </a:p>
          <a:p>
            <a:pPr lvl="1"/>
            <a:r>
              <a:rPr lang="en-US" dirty="0" smtClean="0"/>
              <a:t>Reserved words</a:t>
            </a:r>
          </a:p>
          <a:p>
            <a:pPr lvl="1"/>
            <a:r>
              <a:rPr lang="en-US" dirty="0" smtClean="0"/>
              <a:t>Literals</a:t>
            </a:r>
          </a:p>
          <a:p>
            <a:pPr lvl="1"/>
            <a:r>
              <a:rPr lang="en-US" dirty="0" smtClean="0"/>
              <a:t>Comments</a:t>
            </a:r>
          </a:p>
          <a:p>
            <a:pPr lvl="1"/>
            <a:endParaRPr lang="en-US" dirty="0"/>
          </a:p>
          <a:p>
            <a:r>
              <a:rPr lang="en-US" dirty="0" smtClean="0"/>
              <a:t>Case </a:t>
            </a:r>
            <a:r>
              <a:rPr lang="en-US" i="1" dirty="0" smtClean="0"/>
              <a:t>insensitive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6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/>
          <a:lstStyle/>
          <a:p>
            <a:r>
              <a:rPr lang="en-US" dirty="0" smtClean="0"/>
              <a:t>Data types are elementary or composite (i.e., data structures)</a:t>
            </a:r>
          </a:p>
          <a:p>
            <a:endParaRPr lang="en-US" dirty="0"/>
          </a:p>
          <a:p>
            <a:r>
              <a:rPr lang="en-US" dirty="0" smtClean="0"/>
              <a:t>All variables and constants must be </a:t>
            </a:r>
            <a:r>
              <a:rPr lang="en-US" i="1" dirty="0" smtClean="0"/>
              <a:t>declared</a:t>
            </a:r>
            <a:endParaRPr lang="en-US" dirty="0" smtClean="0"/>
          </a:p>
          <a:p>
            <a:pPr lvl="1"/>
            <a:r>
              <a:rPr lang="en-US" dirty="0" smtClean="0"/>
              <a:t>Creation of runtime objects to hold values</a:t>
            </a:r>
          </a:p>
          <a:p>
            <a:pPr lvl="1"/>
            <a:endParaRPr lang="en-US" dirty="0"/>
          </a:p>
          <a:p>
            <a:r>
              <a:rPr lang="en-US" dirty="0" smtClean="0"/>
              <a:t>Scalar types:</a:t>
            </a:r>
          </a:p>
          <a:p>
            <a:pPr lvl="1"/>
            <a:r>
              <a:rPr lang="en-US" dirty="0" smtClean="0"/>
              <a:t>Discrete (integers and enumerations)</a:t>
            </a:r>
          </a:p>
          <a:p>
            <a:pPr lvl="1"/>
            <a:r>
              <a:rPr lang="en-US" dirty="0" smtClean="0"/>
              <a:t>Numeric (integers and reals)</a:t>
            </a:r>
          </a:p>
          <a:p>
            <a:pPr lvl="1"/>
            <a:endParaRPr lang="en-US" dirty="0"/>
          </a:p>
          <a:p>
            <a:r>
              <a:rPr lang="en-US" dirty="0" smtClean="0"/>
              <a:t>Support for abstract types and pointers (access types)</a:t>
            </a:r>
          </a:p>
          <a:p>
            <a:endParaRPr lang="en-US" dirty="0"/>
          </a:p>
          <a:p>
            <a:r>
              <a:rPr lang="en-US" i="1" dirty="0" smtClean="0"/>
              <a:t>Strongly</a:t>
            </a:r>
            <a:r>
              <a:rPr lang="en-US" dirty="0" smtClean="0"/>
              <a:t> typed—type checking is done at compile-time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and type-checking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9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Linear representation</a:t>
            </a:r>
          </a:p>
          <a:p>
            <a:pPr lvl="1"/>
            <a:r>
              <a:rPr lang="en-US" dirty="0" smtClean="0"/>
              <a:t>One-dimensional or multi-dimensional</a:t>
            </a:r>
          </a:p>
          <a:p>
            <a:pPr lvl="1"/>
            <a:r>
              <a:rPr lang="en-US" dirty="0" smtClean="0"/>
              <a:t>Access using parentheses with an integer (or enumerated) index</a:t>
            </a:r>
          </a:p>
          <a:p>
            <a:pPr lvl="1"/>
            <a:r>
              <a:rPr lang="en-US" dirty="0" smtClean="0"/>
              <a:t>May be sliced to create another array (a subset) from the original</a:t>
            </a:r>
          </a:p>
          <a:p>
            <a:endParaRPr lang="en-US" dirty="0"/>
          </a:p>
          <a:p>
            <a:r>
              <a:rPr lang="en-US" dirty="0" smtClean="0"/>
              <a:t>Records</a:t>
            </a:r>
          </a:p>
          <a:p>
            <a:pPr lvl="1"/>
            <a:r>
              <a:rPr lang="en-US" dirty="0" smtClean="0"/>
              <a:t>Composed of named components</a:t>
            </a:r>
          </a:p>
          <a:p>
            <a:pPr lvl="1"/>
            <a:r>
              <a:rPr lang="en-US" dirty="0" smtClean="0"/>
              <a:t>May have variant parts</a:t>
            </a:r>
          </a:p>
          <a:p>
            <a:pPr lvl="1"/>
            <a:r>
              <a:rPr lang="en-US" dirty="0" smtClean="0"/>
              <a:t>May have discriminants</a:t>
            </a:r>
          </a:p>
          <a:p>
            <a:endParaRPr lang="en-US" dirty="0"/>
          </a:p>
          <a:p>
            <a:r>
              <a:rPr lang="en-US" dirty="0" smtClean="0"/>
              <a:t>Other data structures can be made using packages and other primitive types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7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Entities have scope only within regions in which they are declared</a:t>
            </a:r>
          </a:p>
          <a:p>
            <a:endParaRPr lang="en-US" dirty="0"/>
          </a:p>
          <a:p>
            <a:r>
              <a:rPr lang="en-US" dirty="0" smtClean="0"/>
              <a:t>Declarations may be overridden</a:t>
            </a:r>
          </a:p>
          <a:p>
            <a:endParaRPr lang="en-US" dirty="0"/>
          </a:p>
          <a:p>
            <a:r>
              <a:rPr lang="en-US" dirty="0" smtClean="0"/>
              <a:t>Entities may be renamed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276600"/>
            <a:ext cx="4072739" cy="1516130"/>
          </a:xfrm>
          <a:ln w="38100"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278</TotalTime>
  <Words>1052</Words>
  <Application>Microsoft Office PowerPoint</Application>
  <PresentationFormat>On-screen Show (4:3)</PresentationFormat>
  <Paragraphs>265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Grid</vt:lpstr>
      <vt:lpstr>The Ada Programming language  Michael Beaver University of North Alabama 2 December 2014</vt:lpstr>
      <vt:lpstr>Presentation:  begin</vt:lpstr>
      <vt:lpstr>History</vt:lpstr>
      <vt:lpstr>Global issues</vt:lpstr>
      <vt:lpstr>Design Goals</vt:lpstr>
      <vt:lpstr>Syntax</vt:lpstr>
      <vt:lpstr>Data Types and type-checking</vt:lpstr>
      <vt:lpstr>Data structures</vt:lpstr>
      <vt:lpstr>scoping</vt:lpstr>
      <vt:lpstr>Names and expressions</vt:lpstr>
      <vt:lpstr>Statements and control structures</vt:lpstr>
      <vt:lpstr>Subprograms and parameter passing</vt:lpstr>
      <vt:lpstr>Packages</vt:lpstr>
      <vt:lpstr>Generic Units</vt:lpstr>
      <vt:lpstr>Program structure</vt:lpstr>
      <vt:lpstr>Exceptions and exception handling</vt:lpstr>
      <vt:lpstr>concurrency</vt:lpstr>
      <vt:lpstr>recursion</vt:lpstr>
      <vt:lpstr>Input and output</vt:lpstr>
      <vt:lpstr>Unusual features</vt:lpstr>
      <vt:lpstr>Contributions to programming languages</vt:lpstr>
      <vt:lpstr>Promise for the future</vt:lpstr>
      <vt:lpstr>References</vt:lpstr>
      <vt:lpstr>References</vt:lpstr>
      <vt:lpstr> End presentation;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Ada Programming language  Michael Beaver University of North Alabama 2 Dec 2014</dc:title>
  <dc:creator>Michael</dc:creator>
  <cp:lastModifiedBy>James Michael Beaver</cp:lastModifiedBy>
  <cp:revision>52</cp:revision>
  <dcterms:created xsi:type="dcterms:W3CDTF">2006-08-16T00:00:00Z</dcterms:created>
  <dcterms:modified xsi:type="dcterms:W3CDTF">2014-12-02T07:06:41Z</dcterms:modified>
</cp:coreProperties>
</file>