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9" autoAdjust="0"/>
  </p:normalViewPr>
  <p:slideViewPr>
    <p:cSldViewPr>
      <p:cViewPr varScale="1">
        <p:scale>
          <a:sx n="67" d="100"/>
          <a:sy n="67" d="100"/>
        </p:scale>
        <p:origin x="-13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CCB28-789B-4264-B507-58683B604F4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43FA5-33E7-4183-ACA1-AB2E49A4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43FA5-33E7-4183-ACA1-AB2E49A4CC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43FA5-33E7-4183-ACA1-AB2E49A4CC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7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Agile Methodology for Systems Modeling</a:t>
            </a:r>
          </a:p>
        </p:txBody>
      </p:sp>
    </p:spTree>
    <p:extLst>
      <p:ext uri="{BB962C8B-B14F-4D97-AF65-F5344CB8AC3E}">
        <p14:creationId xmlns:p14="http://schemas.microsoft.com/office/powerpoint/2010/main" val="32592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18288"/>
            <a:ext cx="4114800" cy="329184"/>
          </a:xfrm>
        </p:spPr>
        <p:txBody>
          <a:bodyPr/>
          <a:lstStyle/>
          <a:p>
            <a:r>
              <a:rPr lang="en-US" dirty="0" smtClean="0"/>
              <a:t>Agile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572000" cy="4718304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in 2002 by Scott Ambler in his book </a:t>
            </a:r>
            <a:r>
              <a:rPr lang="en-US" i="1" dirty="0" smtClean="0"/>
              <a:t>Agile Modeling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Ambler was concerned by developers’ overreliance on prescriptive processes</a:t>
            </a:r>
          </a:p>
          <a:p>
            <a:pPr lvl="1"/>
            <a:r>
              <a:rPr lang="en-US" dirty="0" smtClean="0"/>
              <a:t>Inefficient</a:t>
            </a:r>
          </a:p>
          <a:p>
            <a:pPr lvl="1"/>
            <a:r>
              <a:rPr lang="en-US" dirty="0" smtClean="0"/>
              <a:t>Unfriendly to developers</a:t>
            </a:r>
          </a:p>
          <a:p>
            <a:pPr lvl="1"/>
            <a:r>
              <a:rPr lang="en-US" dirty="0"/>
              <a:t>Developers take shortcuts</a:t>
            </a:r>
          </a:p>
          <a:p>
            <a:pPr lvl="1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00200"/>
            <a:ext cx="2971800" cy="4311688"/>
          </a:xfrm>
          <a:ln w="381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38800" y="6111297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Scott W. Ambler [5]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514600" y="18288"/>
            <a:ext cx="4114800" cy="329184"/>
          </a:xfrm>
        </p:spPr>
        <p:txBody>
          <a:bodyPr/>
          <a:lstStyle/>
          <a:p>
            <a:r>
              <a:rPr lang="en-US" dirty="0" smtClean="0"/>
              <a:t>Agile Modeling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“Agile Modeling,” anyway?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Ambler defines Agile Modeling as a “practice-based </a:t>
            </a:r>
            <a:r>
              <a:rPr lang="en-US" dirty="0"/>
              <a:t>methodology for effective modeling and documentation of software-based systems</a:t>
            </a:r>
            <a:r>
              <a:rPr lang="en-US" dirty="0" smtClean="0"/>
              <a:t>” [3]</a:t>
            </a:r>
          </a:p>
          <a:p>
            <a:endParaRPr lang="en-US" dirty="0"/>
          </a:p>
          <a:p>
            <a:r>
              <a:rPr lang="en-US" dirty="0" smtClean="0"/>
              <a:t>For Ambler, modeling is a critical point in development</a:t>
            </a:r>
          </a:p>
          <a:p>
            <a:pPr lvl="1"/>
            <a:r>
              <a:rPr lang="en-US" dirty="0" smtClean="0"/>
              <a:t>It can determine the success or failure of a project</a:t>
            </a:r>
          </a:p>
          <a:p>
            <a:pPr lvl="1"/>
            <a:endParaRPr lang="en-US" dirty="0"/>
          </a:p>
          <a:p>
            <a:r>
              <a:rPr lang="en-US" dirty="0" smtClean="0"/>
              <a:t>Agile Modeling’s main </a:t>
            </a:r>
            <a:r>
              <a:rPr lang="en-US" dirty="0"/>
              <a:t>g</a:t>
            </a:r>
            <a:r>
              <a:rPr lang="en-US" dirty="0" smtClean="0"/>
              <a:t>oals: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Improve the efficacy and efficiency of the modeling process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Maintain a limited amount of documentation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18288"/>
            <a:ext cx="4114800" cy="329184"/>
          </a:xfrm>
        </p:spPr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Modeling is a Supplement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077200" cy="2136648"/>
          </a:xfrm>
        </p:spPr>
        <p:txBody>
          <a:bodyPr>
            <a:normAutofit/>
          </a:bodyPr>
          <a:lstStyle/>
          <a:p>
            <a:r>
              <a:rPr lang="en-US" dirty="0" smtClean="0"/>
              <a:t>Agile Modeling is not a “full” agile method</a:t>
            </a:r>
          </a:p>
          <a:p>
            <a:pPr lvl="1"/>
            <a:r>
              <a:rPr lang="en-US" dirty="0" smtClean="0"/>
              <a:t>Focuses </a:t>
            </a:r>
            <a:r>
              <a:rPr lang="en-US" i="1" dirty="0" smtClean="0"/>
              <a:t>only</a:t>
            </a:r>
            <a:r>
              <a:rPr lang="en-US" dirty="0" smtClean="0"/>
              <a:t> on modeling and documentation</a:t>
            </a:r>
          </a:p>
          <a:p>
            <a:endParaRPr lang="en-US" sz="1100" dirty="0"/>
          </a:p>
          <a:p>
            <a:r>
              <a:rPr lang="en-US" dirty="0" smtClean="0"/>
              <a:t>Agile Modeling has to be used with a base process, such as Extreme Programming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62400"/>
            <a:ext cx="7696200" cy="234036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18288"/>
            <a:ext cx="4114800" cy="329184"/>
          </a:xfrm>
        </p:spPr>
        <p:txBody>
          <a:bodyPr/>
          <a:lstStyle/>
          <a:p>
            <a:r>
              <a:rPr lang="en-US" dirty="0" smtClean="0"/>
              <a:t>Agile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9457" y="63362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visual representation of AM supplementing a base process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Modeling’s Five Values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Borrowed from </a:t>
            </a:r>
          </a:p>
          <a:p>
            <a:r>
              <a:rPr lang="en-US" dirty="0" smtClean="0"/>
              <a:t>Extreme Programming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</a:t>
            </a:r>
          </a:p>
          <a:p>
            <a:endParaRPr lang="en-US" dirty="0" smtClean="0"/>
          </a:p>
          <a:p>
            <a:r>
              <a:rPr lang="en-US" dirty="0" smtClean="0"/>
              <a:t>Simplicity</a:t>
            </a:r>
          </a:p>
          <a:p>
            <a:endParaRPr lang="en-US" dirty="0" smtClean="0"/>
          </a:p>
          <a:p>
            <a:r>
              <a:rPr lang="en-US" dirty="0" smtClean="0"/>
              <a:t>Feedback</a:t>
            </a:r>
          </a:p>
          <a:p>
            <a:endParaRPr lang="en-US" dirty="0" smtClean="0"/>
          </a:p>
          <a:p>
            <a:r>
              <a:rPr lang="en-US" dirty="0" smtClean="0"/>
              <a:t>Courage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Unique to </a:t>
            </a:r>
          </a:p>
          <a:p>
            <a:r>
              <a:rPr lang="en-US" dirty="0" smtClean="0"/>
              <a:t>Agile Modeling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Humility</a:t>
            </a:r>
          </a:p>
          <a:p>
            <a:pPr lvl="1"/>
            <a:r>
              <a:rPr lang="en-US" dirty="0" smtClean="0"/>
              <a:t>For Ambler, the best programmer is a humble programmer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18288"/>
            <a:ext cx="4114800" cy="329184"/>
          </a:xfrm>
        </p:spPr>
        <p:txBody>
          <a:bodyPr/>
          <a:lstStyle/>
          <a:p>
            <a:r>
              <a:rPr lang="en-US" dirty="0" smtClean="0"/>
              <a:t>Agile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Modeling’s Core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Borrowed from</a:t>
            </a:r>
          </a:p>
          <a:p>
            <a:r>
              <a:rPr lang="en-US" dirty="0" smtClean="0"/>
              <a:t>Extreme 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simplicity</a:t>
            </a:r>
          </a:p>
          <a:p>
            <a:endParaRPr lang="en-US" sz="1600" dirty="0" smtClean="0"/>
          </a:p>
          <a:p>
            <a:r>
              <a:rPr lang="en-US" dirty="0" smtClean="0"/>
              <a:t>Incremental change</a:t>
            </a:r>
          </a:p>
          <a:p>
            <a:endParaRPr lang="en-US" sz="1600" dirty="0" smtClean="0"/>
          </a:p>
          <a:p>
            <a:r>
              <a:rPr lang="en-US" dirty="0" smtClean="0"/>
              <a:t>Embracing change</a:t>
            </a:r>
          </a:p>
          <a:p>
            <a:endParaRPr lang="en-US" sz="1600" dirty="0" smtClean="0"/>
          </a:p>
          <a:p>
            <a:r>
              <a:rPr lang="en-US" dirty="0" smtClean="0"/>
              <a:t>Quality work</a:t>
            </a:r>
          </a:p>
          <a:p>
            <a:endParaRPr lang="en-US" sz="1600" dirty="0" smtClean="0"/>
          </a:p>
          <a:p>
            <a:r>
              <a:rPr lang="en-US" dirty="0" smtClean="0"/>
              <a:t>Travel light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is primary</a:t>
            </a:r>
          </a:p>
          <a:p>
            <a:endParaRPr lang="en-US" sz="1600" dirty="0" smtClean="0"/>
          </a:p>
          <a:p>
            <a:r>
              <a:rPr lang="en-US" dirty="0" smtClean="0"/>
              <a:t>Enabling the future is secondary</a:t>
            </a:r>
          </a:p>
          <a:p>
            <a:endParaRPr lang="en-US" sz="1600" dirty="0" smtClean="0"/>
          </a:p>
          <a:p>
            <a:r>
              <a:rPr lang="en-US" dirty="0" smtClean="0"/>
              <a:t>Model with a purpose</a:t>
            </a:r>
          </a:p>
          <a:p>
            <a:endParaRPr lang="en-US" sz="1600" dirty="0" smtClean="0"/>
          </a:p>
          <a:p>
            <a:r>
              <a:rPr lang="en-US" dirty="0" smtClean="0"/>
              <a:t>Multiple models in parallel</a:t>
            </a:r>
          </a:p>
          <a:p>
            <a:endParaRPr lang="en-US" sz="1600" dirty="0" smtClean="0"/>
          </a:p>
          <a:p>
            <a:r>
              <a:rPr lang="en-US" dirty="0" smtClean="0"/>
              <a:t>Maximize </a:t>
            </a:r>
            <a:r>
              <a:rPr lang="en-US" dirty="0"/>
              <a:t>s</a:t>
            </a:r>
            <a:r>
              <a:rPr lang="en-US" dirty="0" smtClean="0"/>
              <a:t>takeholder investment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18288"/>
            <a:ext cx="4114800" cy="329184"/>
          </a:xfrm>
        </p:spPr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Unique to </a:t>
            </a:r>
          </a:p>
          <a:p>
            <a:r>
              <a:rPr lang="en-US" dirty="0" smtClean="0"/>
              <a:t>Agile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Modeling’s Core Practices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and Incremental Modeling</a:t>
            </a:r>
          </a:p>
          <a:p>
            <a:pPr lvl="1"/>
            <a:r>
              <a:rPr lang="en-US" dirty="0" smtClean="0"/>
              <a:t>Use the right artifacts</a:t>
            </a:r>
          </a:p>
          <a:p>
            <a:pPr lvl="1"/>
            <a:r>
              <a:rPr lang="en-US" dirty="0" smtClean="0"/>
              <a:t>Create multiple models</a:t>
            </a:r>
          </a:p>
          <a:p>
            <a:pPr lvl="1"/>
            <a:r>
              <a:rPr lang="en-US" dirty="0" smtClean="0"/>
              <a:t>Iterate to other artifacts</a:t>
            </a:r>
          </a:p>
          <a:p>
            <a:pPr lvl="1"/>
            <a:r>
              <a:rPr lang="en-US" dirty="0" smtClean="0"/>
              <a:t>Model in increments</a:t>
            </a:r>
          </a:p>
          <a:p>
            <a:pPr lvl="1"/>
            <a:endParaRPr lang="en-US" dirty="0" smtClean="0"/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Consider testability</a:t>
            </a:r>
          </a:p>
          <a:p>
            <a:pPr lvl="1"/>
            <a:r>
              <a:rPr lang="en-US" dirty="0"/>
              <a:t>Prove models with code</a:t>
            </a:r>
          </a:p>
          <a:p>
            <a:pPr lvl="1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Teamwork</a:t>
            </a:r>
          </a:p>
          <a:p>
            <a:pPr lvl="1"/>
            <a:r>
              <a:rPr lang="en-US" dirty="0"/>
              <a:t>Model with others</a:t>
            </a:r>
          </a:p>
          <a:p>
            <a:pPr lvl="1"/>
            <a:r>
              <a:rPr lang="en-US" dirty="0"/>
              <a:t>Active stakeholder</a:t>
            </a:r>
          </a:p>
          <a:p>
            <a:pPr lvl="1"/>
            <a:r>
              <a:rPr lang="en-US" dirty="0"/>
              <a:t>Collective ownership</a:t>
            </a:r>
          </a:p>
          <a:p>
            <a:pPr lvl="1"/>
            <a:r>
              <a:rPr lang="en-US" dirty="0"/>
              <a:t>Public display of models</a:t>
            </a:r>
          </a:p>
          <a:p>
            <a:endParaRPr lang="en-US" dirty="0"/>
          </a:p>
          <a:p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Create simple content</a:t>
            </a:r>
          </a:p>
          <a:p>
            <a:pPr lvl="1"/>
            <a:r>
              <a:rPr lang="en-US" dirty="0" smtClean="0"/>
              <a:t>Depict models simply</a:t>
            </a:r>
          </a:p>
          <a:p>
            <a:pPr lvl="1"/>
            <a:r>
              <a:rPr lang="en-US" dirty="0" smtClean="0"/>
              <a:t>Use the simplest tools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18288"/>
            <a:ext cx="4114800" cy="329184"/>
          </a:xfrm>
        </p:spPr>
        <p:txBody>
          <a:bodyPr/>
          <a:lstStyle/>
          <a:p>
            <a:r>
              <a:rPr lang="en-US" dirty="0" smtClean="0"/>
              <a:t>Agile Modeling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and Weaknesses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40386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Small teams (3-8 people) and short projects (1-4 years)</a:t>
            </a:r>
          </a:p>
          <a:p>
            <a:endParaRPr lang="en-US" sz="1500" dirty="0" smtClean="0"/>
          </a:p>
          <a:p>
            <a:r>
              <a:rPr lang="en-US" dirty="0" smtClean="0"/>
              <a:t>Good with Extreme Programming</a:t>
            </a:r>
          </a:p>
          <a:p>
            <a:endParaRPr lang="en-US" sz="1500" dirty="0" smtClean="0"/>
          </a:p>
          <a:p>
            <a:r>
              <a:rPr lang="en-US" dirty="0" smtClean="0"/>
              <a:t>Increased modeling and documentation </a:t>
            </a:r>
            <a:r>
              <a:rPr lang="en-US" dirty="0"/>
              <a:t>efficacy </a:t>
            </a:r>
            <a:endParaRPr lang="en-US" dirty="0" smtClean="0"/>
          </a:p>
          <a:p>
            <a:endParaRPr lang="en-US" sz="1500" dirty="0" smtClean="0"/>
          </a:p>
          <a:p>
            <a:r>
              <a:rPr lang="en-US" dirty="0" smtClean="0"/>
              <a:t>Improved teamwork and communication</a:t>
            </a:r>
          </a:p>
          <a:p>
            <a:endParaRPr lang="en-US" sz="1600" dirty="0" smtClean="0"/>
          </a:p>
          <a:p>
            <a:r>
              <a:rPr lang="en-US" dirty="0" smtClean="0"/>
              <a:t>Active stakeholder participation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18288"/>
            <a:ext cx="4114800" cy="329184"/>
          </a:xfrm>
        </p:spPr>
        <p:txBody>
          <a:bodyPr/>
          <a:lstStyle/>
          <a:p>
            <a:r>
              <a:rPr lang="en-US" dirty="0" smtClean="0"/>
              <a:t>Agile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a sufficient, standalone agile method</a:t>
            </a:r>
          </a:p>
          <a:p>
            <a:endParaRPr lang="en-US" sz="1400" dirty="0" smtClean="0"/>
          </a:p>
          <a:p>
            <a:r>
              <a:rPr lang="en-US" dirty="0" smtClean="0"/>
              <a:t>May not be suitable for all projects and teams</a:t>
            </a:r>
          </a:p>
          <a:p>
            <a:endParaRPr lang="en-US" sz="1400" dirty="0" smtClean="0"/>
          </a:p>
          <a:p>
            <a:r>
              <a:rPr lang="en-US" dirty="0" smtClean="0"/>
              <a:t>May not always work, even with perfect conditions</a:t>
            </a:r>
          </a:p>
          <a:p>
            <a:endParaRPr lang="en-US" sz="1400" dirty="0" smtClean="0"/>
          </a:p>
          <a:p>
            <a:r>
              <a:rPr lang="en-US" dirty="0" smtClean="0"/>
              <a:t>“All-or-nothing” philosophy</a:t>
            </a:r>
          </a:p>
          <a:p>
            <a:endParaRPr lang="en-US" sz="1500" dirty="0" smtClean="0"/>
          </a:p>
          <a:p>
            <a:r>
              <a:rPr lang="en-US" dirty="0" smtClean="0"/>
              <a:t>Serious lack of supportive empirical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500" dirty="0"/>
              <a:t>[1] </a:t>
            </a:r>
            <a:r>
              <a:rPr lang="en-US" sz="2500" dirty="0" err="1"/>
              <a:t>Abrahamsson</a:t>
            </a:r>
            <a:r>
              <a:rPr lang="en-US" sz="2500" dirty="0"/>
              <a:t>, </a:t>
            </a:r>
            <a:r>
              <a:rPr lang="en-US" sz="2500" dirty="0" err="1"/>
              <a:t>Pekka</a:t>
            </a:r>
            <a:r>
              <a:rPr lang="en-US" sz="2500" dirty="0"/>
              <a:t>, </a:t>
            </a:r>
            <a:r>
              <a:rPr lang="en-US" sz="2500" dirty="0" err="1"/>
              <a:t>Outi</a:t>
            </a:r>
            <a:r>
              <a:rPr lang="en-US" sz="2500" dirty="0"/>
              <a:t> </a:t>
            </a:r>
            <a:r>
              <a:rPr lang="en-US" sz="2500" dirty="0" err="1"/>
              <a:t>Salo</a:t>
            </a:r>
            <a:r>
              <a:rPr lang="en-US" sz="2500" dirty="0"/>
              <a:t>, </a:t>
            </a:r>
            <a:r>
              <a:rPr lang="en-US" sz="2500" dirty="0" err="1"/>
              <a:t>Jussi</a:t>
            </a:r>
            <a:r>
              <a:rPr lang="en-US" sz="2500" dirty="0"/>
              <a:t> </a:t>
            </a:r>
            <a:r>
              <a:rPr lang="en-US" sz="2500" dirty="0" err="1"/>
              <a:t>Ronkainen</a:t>
            </a:r>
            <a:r>
              <a:rPr lang="en-US" sz="2500" dirty="0"/>
              <a:t>, and </a:t>
            </a:r>
            <a:r>
              <a:rPr lang="en-US" sz="2500" dirty="0" err="1"/>
              <a:t>Juhani</a:t>
            </a:r>
            <a:r>
              <a:rPr lang="en-US" sz="2500" dirty="0"/>
              <a:t> </a:t>
            </a:r>
            <a:r>
              <a:rPr lang="en-US" sz="2500" dirty="0" err="1"/>
              <a:t>Warsta</a:t>
            </a:r>
            <a:r>
              <a:rPr lang="en-US" sz="2500" dirty="0"/>
              <a:t>. </a:t>
            </a:r>
            <a:r>
              <a:rPr lang="en-US" sz="2500" i="1" dirty="0"/>
              <a:t>Agile Software 	Development: Review and Analysis.</a:t>
            </a:r>
            <a:r>
              <a:rPr lang="en-US" sz="2500" dirty="0"/>
              <a:t> Espoo, Finland: VIT Publications 478, 2002. </a:t>
            </a:r>
            <a:r>
              <a:rPr lang="en-US" sz="2500" dirty="0" smtClean="0"/>
              <a:t>Web.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/>
              <a:t>[2</a:t>
            </a:r>
            <a:r>
              <a:rPr lang="en-US" sz="2500" dirty="0" smtClean="0"/>
              <a:t>] </a:t>
            </a:r>
            <a:r>
              <a:rPr lang="en-US" sz="2500" dirty="0"/>
              <a:t>Agile Alliance. “Manifesto for Agile Software Development.” </a:t>
            </a:r>
            <a:r>
              <a:rPr lang="en-US" sz="2500" i="1" dirty="0"/>
              <a:t>AgileManfiesto.org</a:t>
            </a:r>
            <a:r>
              <a:rPr lang="en-US" sz="2500" dirty="0"/>
              <a:t>. Agile Alliance, 	2001. Web. 14 Jan. 2014.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/>
              <a:t>[3] Ambler, Scott. </a:t>
            </a:r>
            <a:r>
              <a:rPr lang="en-US" sz="2500" i="1" dirty="0"/>
              <a:t>Agile Modeling: Effective Practices for Extreme Programming and the Unified </a:t>
            </a:r>
            <a:r>
              <a:rPr lang="en-US" sz="2500" i="1" dirty="0" smtClean="0"/>
              <a:t>	Process</a:t>
            </a:r>
            <a:r>
              <a:rPr lang="en-US" sz="2500" dirty="0"/>
              <a:t>. New York: John Wiley &amp; Sons, 2002. Web</a:t>
            </a:r>
            <a:r>
              <a:rPr lang="en-US" sz="25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/>
              <a:t>[4] ---. “Agile Development Best Dealt with in Small Groups: Development Techniques Work Best in 	</a:t>
            </a:r>
            <a:r>
              <a:rPr lang="en-US" sz="2500" dirty="0" smtClean="0"/>
              <a:t>Environments </a:t>
            </a:r>
            <a:r>
              <a:rPr lang="en-US" sz="2500" dirty="0"/>
              <a:t>that Undergo Continual Change.” </a:t>
            </a:r>
            <a:r>
              <a:rPr lang="en-US" sz="2500" i="1" dirty="0"/>
              <a:t>Computing Canada</a:t>
            </a:r>
            <a:r>
              <a:rPr lang="en-US" sz="2500" dirty="0"/>
              <a:t> 28.9 (2002): 9. Web</a:t>
            </a:r>
            <a:r>
              <a:rPr lang="en-US" sz="25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/>
              <a:t>[5] Ambler, Scott W. “Values, Principles, and Practices Equal Success: Agile Modeling Extends </a:t>
            </a:r>
            <a:r>
              <a:rPr lang="en-US" sz="2500" dirty="0" smtClean="0"/>
              <a:t>	Extreme </a:t>
            </a:r>
            <a:r>
              <a:rPr lang="en-US" sz="2500" dirty="0"/>
              <a:t>Programming Ideas.” </a:t>
            </a:r>
            <a:r>
              <a:rPr lang="en-US" sz="2500" i="1" dirty="0"/>
              <a:t>Computing Canada</a:t>
            </a:r>
            <a:r>
              <a:rPr lang="en-US" sz="2500" dirty="0"/>
              <a:t> 27.10 (2001): 11. Web</a:t>
            </a:r>
            <a:r>
              <a:rPr lang="en-US" sz="25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/>
              <a:t>[6] ---. “Know the User Before Implementing a System: The First Step is to Identify Project </a:t>
            </a:r>
            <a:r>
              <a:rPr lang="en-US" sz="2500" dirty="0" smtClean="0"/>
              <a:t>	Stakeholders</a:t>
            </a:r>
            <a:r>
              <a:rPr lang="en-US" sz="2500" dirty="0"/>
              <a:t>.” </a:t>
            </a:r>
            <a:r>
              <a:rPr lang="en-US" sz="2500" i="1" dirty="0"/>
              <a:t>Computing Canada</a:t>
            </a:r>
            <a:r>
              <a:rPr lang="en-US" sz="2500" dirty="0"/>
              <a:t> 28.3 (2002): 13. Web</a:t>
            </a:r>
            <a:r>
              <a:rPr lang="en-US" sz="25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/>
              <a:t>[7] Erickson, John, </a:t>
            </a:r>
            <a:r>
              <a:rPr lang="en-US" sz="2500" dirty="0" err="1"/>
              <a:t>Kalle</a:t>
            </a:r>
            <a:r>
              <a:rPr lang="en-US" sz="2500" dirty="0"/>
              <a:t> </a:t>
            </a:r>
            <a:r>
              <a:rPr lang="en-US" sz="2500" dirty="0" err="1"/>
              <a:t>Lyytinen</a:t>
            </a:r>
            <a:r>
              <a:rPr lang="en-US" sz="2500" dirty="0"/>
              <a:t>, and </a:t>
            </a:r>
            <a:r>
              <a:rPr lang="en-US" sz="2500" dirty="0" err="1"/>
              <a:t>Keng</a:t>
            </a:r>
            <a:r>
              <a:rPr lang="en-US" sz="2500" dirty="0"/>
              <a:t> </a:t>
            </a:r>
            <a:r>
              <a:rPr lang="en-US" sz="2500" dirty="0" err="1"/>
              <a:t>Siau</a:t>
            </a:r>
            <a:r>
              <a:rPr lang="en-US" sz="2500" dirty="0"/>
              <a:t>. “Agile Modeling, Agile Software Development, and </a:t>
            </a:r>
            <a:r>
              <a:rPr lang="en-US" sz="2500" dirty="0" smtClean="0"/>
              <a:t>	Extreme </a:t>
            </a:r>
            <a:r>
              <a:rPr lang="en-US" sz="2500" dirty="0"/>
              <a:t>Programming: The State of Research.” </a:t>
            </a:r>
            <a:r>
              <a:rPr lang="en-US" sz="2500" i="1" dirty="0"/>
              <a:t>Journal of Database Development</a:t>
            </a:r>
            <a:r>
              <a:rPr lang="en-US" sz="2500" dirty="0"/>
              <a:t> 16.4 </a:t>
            </a:r>
            <a:r>
              <a:rPr lang="en-US" sz="2500" dirty="0" smtClean="0"/>
              <a:t>      	(2005</a:t>
            </a:r>
            <a:r>
              <a:rPr lang="en-US" sz="2500" dirty="0"/>
              <a:t>): </a:t>
            </a:r>
            <a:r>
              <a:rPr lang="en-US" sz="2500" dirty="0" smtClean="0"/>
              <a:t>88-100</a:t>
            </a:r>
            <a:r>
              <a:rPr lang="en-US" sz="2500" dirty="0"/>
              <a:t>. Web.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Michael Beaver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18288"/>
            <a:ext cx="4114800" cy="329184"/>
          </a:xfrm>
        </p:spPr>
        <p:txBody>
          <a:bodyPr/>
          <a:lstStyle/>
          <a:p>
            <a:r>
              <a:rPr lang="en-US" smtClean="0"/>
              <a:t>Agile Modeling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152</TotalTime>
  <Words>420</Words>
  <Application>Microsoft Office PowerPoint</Application>
  <PresentationFormat>On-screen Show (4:3)</PresentationFormat>
  <Paragraphs>147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Agile Modeling</vt:lpstr>
      <vt:lpstr>Historical Background</vt:lpstr>
      <vt:lpstr>What is “Agile Modeling,” anyway?</vt:lpstr>
      <vt:lpstr>Agile Modeling is a Supplement</vt:lpstr>
      <vt:lpstr>Agile Modeling’s Five Values</vt:lpstr>
      <vt:lpstr>Agile Modeling’s Core Principles</vt:lpstr>
      <vt:lpstr>Agile Modeling’s Core Practices</vt:lpstr>
      <vt:lpstr>Strengths and Weaknesses</vt:lpstr>
      <vt:lpstr>Works Cited</vt:lpstr>
      <vt:lpstr>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Modeling</dc:title>
  <dc:creator>Michael</dc:creator>
  <cp:lastModifiedBy>James Michael Beaver</cp:lastModifiedBy>
  <cp:revision>50</cp:revision>
  <dcterms:created xsi:type="dcterms:W3CDTF">2006-08-16T00:00:00Z</dcterms:created>
  <dcterms:modified xsi:type="dcterms:W3CDTF">2014-01-30T23:05:21Z</dcterms:modified>
</cp:coreProperties>
</file>