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40" autoAdjust="0"/>
    <p:restoredTop sz="62785" autoAdjust="0"/>
  </p:normalViewPr>
  <p:slideViewPr>
    <p:cSldViewPr snapToGrid="0">
      <p:cViewPr varScale="1">
        <p:scale>
          <a:sx n="71" d="100"/>
          <a:sy n="71" d="100"/>
        </p:scale>
        <p:origin x="2058" y="7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6" d="100"/>
          <a:sy n="86" d="100"/>
        </p:scale>
        <p:origin x="97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B34F21-00F7-4EF0-B676-598F9E67ADFB}"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83B2E6DD-9B7B-4149-A902-249DC7A1FB3B}">
      <dgm:prSet/>
      <dgm:spPr/>
      <dgm:t>
        <a:bodyPr/>
        <a:lstStyle/>
        <a:p>
          <a:r>
            <a:rPr lang="en-US"/>
            <a:t>NYT Covid Tracker (State over time)</a:t>
          </a:r>
        </a:p>
      </dgm:t>
    </dgm:pt>
    <dgm:pt modelId="{62FC357B-6EC2-4BAE-B976-CFDCEB2F3525}" type="parTrans" cxnId="{F878CD2B-01B6-45B4-B34A-125DE397DF7C}">
      <dgm:prSet/>
      <dgm:spPr/>
      <dgm:t>
        <a:bodyPr/>
        <a:lstStyle/>
        <a:p>
          <a:endParaRPr lang="en-US"/>
        </a:p>
      </dgm:t>
    </dgm:pt>
    <dgm:pt modelId="{FA6E34D3-B2FF-4D25-A879-769565A9F3A5}" type="sibTrans" cxnId="{F878CD2B-01B6-45B4-B34A-125DE397DF7C}">
      <dgm:prSet/>
      <dgm:spPr/>
      <dgm:t>
        <a:bodyPr/>
        <a:lstStyle/>
        <a:p>
          <a:endParaRPr lang="en-US"/>
        </a:p>
      </dgm:t>
    </dgm:pt>
    <dgm:pt modelId="{DA23D1EC-EB13-42EE-8BF3-DDE8ACFA7215}">
      <dgm:prSet/>
      <dgm:spPr/>
      <dgm:t>
        <a:bodyPr/>
        <a:lstStyle/>
        <a:p>
          <a:r>
            <a:rPr lang="en-US" dirty="0"/>
            <a:t>Available as CSV from </a:t>
          </a:r>
          <a:r>
            <a:rPr lang="en-US" dirty="0" err="1"/>
            <a:t>Github</a:t>
          </a:r>
          <a:endParaRPr lang="en-US" dirty="0"/>
        </a:p>
      </dgm:t>
    </dgm:pt>
    <dgm:pt modelId="{4BFB0860-0A49-479F-BB50-20D553B422F5}" type="parTrans" cxnId="{A29B1E94-D2CC-41E7-89E4-5036F8F1C2D9}">
      <dgm:prSet/>
      <dgm:spPr/>
      <dgm:t>
        <a:bodyPr/>
        <a:lstStyle/>
        <a:p>
          <a:endParaRPr lang="en-US"/>
        </a:p>
      </dgm:t>
    </dgm:pt>
    <dgm:pt modelId="{D660DDD3-0E12-4B71-9B25-7D096EC6517C}" type="sibTrans" cxnId="{A29B1E94-D2CC-41E7-89E4-5036F8F1C2D9}">
      <dgm:prSet/>
      <dgm:spPr/>
      <dgm:t>
        <a:bodyPr/>
        <a:lstStyle/>
        <a:p>
          <a:endParaRPr lang="en-US"/>
        </a:p>
      </dgm:t>
    </dgm:pt>
    <dgm:pt modelId="{423FE2AA-FC1A-45AE-856E-DF1DCF263902}">
      <dgm:prSet/>
      <dgm:spPr/>
      <dgm:t>
        <a:bodyPr/>
        <a:lstStyle/>
        <a:p>
          <a:r>
            <a:rPr lang="en-US"/>
            <a:t>State_intervention</a:t>
          </a:r>
        </a:p>
      </dgm:t>
    </dgm:pt>
    <dgm:pt modelId="{7BA6C458-D4C2-4BB9-AD53-A3FAE87A227E}" type="parTrans" cxnId="{38018D7B-DAAE-48E4-8764-1679C508B7F6}">
      <dgm:prSet/>
      <dgm:spPr/>
      <dgm:t>
        <a:bodyPr/>
        <a:lstStyle/>
        <a:p>
          <a:endParaRPr lang="en-US"/>
        </a:p>
      </dgm:t>
    </dgm:pt>
    <dgm:pt modelId="{4D895B37-4D51-425B-AFE4-429D1E595715}" type="sibTrans" cxnId="{38018D7B-DAAE-48E4-8764-1679C508B7F6}">
      <dgm:prSet/>
      <dgm:spPr/>
      <dgm:t>
        <a:bodyPr/>
        <a:lstStyle/>
        <a:p>
          <a:endParaRPr lang="en-US"/>
        </a:p>
      </dgm:t>
    </dgm:pt>
    <dgm:pt modelId="{F3358933-0BC0-4574-976F-B56D1E180E20}">
      <dgm:prSet/>
      <dgm:spPr/>
      <dgm:t>
        <a:bodyPr/>
        <a:lstStyle/>
        <a:p>
          <a:r>
            <a:rPr lang="en-US"/>
            <a:t>Derived dataset</a:t>
          </a:r>
        </a:p>
      </dgm:t>
    </dgm:pt>
    <dgm:pt modelId="{E485BE66-733A-4765-B1FE-E059BA718867}" type="parTrans" cxnId="{EDA1E59C-9992-465C-8357-87807BB88CF3}">
      <dgm:prSet/>
      <dgm:spPr/>
      <dgm:t>
        <a:bodyPr/>
        <a:lstStyle/>
        <a:p>
          <a:endParaRPr lang="en-US"/>
        </a:p>
      </dgm:t>
    </dgm:pt>
    <dgm:pt modelId="{411BEB04-82E0-4983-B4E6-798F9F52564B}" type="sibTrans" cxnId="{EDA1E59C-9992-465C-8357-87807BB88CF3}">
      <dgm:prSet/>
      <dgm:spPr/>
      <dgm:t>
        <a:bodyPr/>
        <a:lstStyle/>
        <a:p>
          <a:endParaRPr lang="en-US"/>
        </a:p>
      </dgm:t>
    </dgm:pt>
    <dgm:pt modelId="{82174AC0-07C6-4F68-B3D3-4AA53ABA66F7}">
      <dgm:prSet/>
      <dgm:spPr/>
      <dgm:t>
        <a:bodyPr/>
        <a:lstStyle/>
        <a:p>
          <a:r>
            <a:rPr lang="en-US"/>
            <a:t>Originally embedded HTML presented by AEI</a:t>
          </a:r>
        </a:p>
      </dgm:t>
    </dgm:pt>
    <dgm:pt modelId="{6E6067FC-F2F8-49F0-A982-96237FB1A6EF}" type="parTrans" cxnId="{102ACA9C-C0F2-451E-866D-9936930656CA}">
      <dgm:prSet/>
      <dgm:spPr/>
      <dgm:t>
        <a:bodyPr/>
        <a:lstStyle/>
        <a:p>
          <a:endParaRPr lang="en-US"/>
        </a:p>
      </dgm:t>
    </dgm:pt>
    <dgm:pt modelId="{9CF19AE4-4465-465B-A90C-D4FC0BE5005D}" type="sibTrans" cxnId="{102ACA9C-C0F2-451E-866D-9936930656CA}">
      <dgm:prSet/>
      <dgm:spPr/>
      <dgm:t>
        <a:bodyPr/>
        <a:lstStyle/>
        <a:p>
          <a:endParaRPr lang="en-US"/>
        </a:p>
      </dgm:t>
    </dgm:pt>
    <dgm:pt modelId="{6C8B4E2C-7CB5-40EE-B822-A5C9D7430DBC}" type="pres">
      <dgm:prSet presAssocID="{69B34F21-00F7-4EF0-B676-598F9E67ADFB}" presName="linear" presStyleCnt="0">
        <dgm:presLayoutVars>
          <dgm:dir/>
          <dgm:animLvl val="lvl"/>
          <dgm:resizeHandles val="exact"/>
        </dgm:presLayoutVars>
      </dgm:prSet>
      <dgm:spPr/>
    </dgm:pt>
    <dgm:pt modelId="{23F48000-B077-4A69-A780-082B3704FCF9}" type="pres">
      <dgm:prSet presAssocID="{83B2E6DD-9B7B-4149-A902-249DC7A1FB3B}" presName="parentLin" presStyleCnt="0"/>
      <dgm:spPr/>
    </dgm:pt>
    <dgm:pt modelId="{CDCA6FF8-5200-4F58-8993-8A76D6561937}" type="pres">
      <dgm:prSet presAssocID="{83B2E6DD-9B7B-4149-A902-249DC7A1FB3B}" presName="parentLeftMargin" presStyleLbl="node1" presStyleIdx="0" presStyleCnt="2"/>
      <dgm:spPr/>
    </dgm:pt>
    <dgm:pt modelId="{2BA29A43-E313-42B1-AB77-2A44E162F043}" type="pres">
      <dgm:prSet presAssocID="{83B2E6DD-9B7B-4149-A902-249DC7A1FB3B}" presName="parentText" presStyleLbl="node1" presStyleIdx="0" presStyleCnt="2">
        <dgm:presLayoutVars>
          <dgm:chMax val="0"/>
          <dgm:bulletEnabled val="1"/>
        </dgm:presLayoutVars>
      </dgm:prSet>
      <dgm:spPr/>
    </dgm:pt>
    <dgm:pt modelId="{343A4C46-B92F-4D58-AE0C-E67AD4091A7C}" type="pres">
      <dgm:prSet presAssocID="{83B2E6DD-9B7B-4149-A902-249DC7A1FB3B}" presName="negativeSpace" presStyleCnt="0"/>
      <dgm:spPr/>
    </dgm:pt>
    <dgm:pt modelId="{8C95F558-EE0F-40EF-9E30-EF4056DFF905}" type="pres">
      <dgm:prSet presAssocID="{83B2E6DD-9B7B-4149-A902-249DC7A1FB3B}" presName="childText" presStyleLbl="conFgAcc1" presStyleIdx="0" presStyleCnt="2">
        <dgm:presLayoutVars>
          <dgm:bulletEnabled val="1"/>
        </dgm:presLayoutVars>
      </dgm:prSet>
      <dgm:spPr/>
    </dgm:pt>
    <dgm:pt modelId="{58360A86-E840-4AAC-8B56-2A0880C93FF8}" type="pres">
      <dgm:prSet presAssocID="{FA6E34D3-B2FF-4D25-A879-769565A9F3A5}" presName="spaceBetweenRectangles" presStyleCnt="0"/>
      <dgm:spPr/>
    </dgm:pt>
    <dgm:pt modelId="{3B14E8B1-E73A-4892-9608-0410257F65B8}" type="pres">
      <dgm:prSet presAssocID="{423FE2AA-FC1A-45AE-856E-DF1DCF263902}" presName="parentLin" presStyleCnt="0"/>
      <dgm:spPr/>
    </dgm:pt>
    <dgm:pt modelId="{4E5699E1-698B-4EC8-9DC8-034023FA5CD9}" type="pres">
      <dgm:prSet presAssocID="{423FE2AA-FC1A-45AE-856E-DF1DCF263902}" presName="parentLeftMargin" presStyleLbl="node1" presStyleIdx="0" presStyleCnt="2"/>
      <dgm:spPr/>
    </dgm:pt>
    <dgm:pt modelId="{9C50BA81-5990-4D0F-9360-0F468C510D22}" type="pres">
      <dgm:prSet presAssocID="{423FE2AA-FC1A-45AE-856E-DF1DCF263902}" presName="parentText" presStyleLbl="node1" presStyleIdx="1" presStyleCnt="2">
        <dgm:presLayoutVars>
          <dgm:chMax val="0"/>
          <dgm:bulletEnabled val="1"/>
        </dgm:presLayoutVars>
      </dgm:prSet>
      <dgm:spPr/>
    </dgm:pt>
    <dgm:pt modelId="{CE7F9063-6C55-41EE-A0B1-FB057DDDC2EB}" type="pres">
      <dgm:prSet presAssocID="{423FE2AA-FC1A-45AE-856E-DF1DCF263902}" presName="negativeSpace" presStyleCnt="0"/>
      <dgm:spPr/>
    </dgm:pt>
    <dgm:pt modelId="{76768101-8509-48E2-95D7-05C02B7940F5}" type="pres">
      <dgm:prSet presAssocID="{423FE2AA-FC1A-45AE-856E-DF1DCF263902}" presName="childText" presStyleLbl="conFgAcc1" presStyleIdx="1" presStyleCnt="2">
        <dgm:presLayoutVars>
          <dgm:bulletEnabled val="1"/>
        </dgm:presLayoutVars>
      </dgm:prSet>
      <dgm:spPr/>
    </dgm:pt>
  </dgm:ptLst>
  <dgm:cxnLst>
    <dgm:cxn modelId="{86FFCD0B-CDD5-480F-BA4F-84A1682D73C7}" type="presOf" srcId="{83B2E6DD-9B7B-4149-A902-249DC7A1FB3B}" destId="{CDCA6FF8-5200-4F58-8993-8A76D6561937}" srcOrd="0" destOrd="0" presId="urn:microsoft.com/office/officeart/2005/8/layout/list1"/>
    <dgm:cxn modelId="{F878CD2B-01B6-45B4-B34A-125DE397DF7C}" srcId="{69B34F21-00F7-4EF0-B676-598F9E67ADFB}" destId="{83B2E6DD-9B7B-4149-A902-249DC7A1FB3B}" srcOrd="0" destOrd="0" parTransId="{62FC357B-6EC2-4BAE-B976-CFDCEB2F3525}" sibTransId="{FA6E34D3-B2FF-4D25-A879-769565A9F3A5}"/>
    <dgm:cxn modelId="{38018D7B-DAAE-48E4-8764-1679C508B7F6}" srcId="{69B34F21-00F7-4EF0-B676-598F9E67ADFB}" destId="{423FE2AA-FC1A-45AE-856E-DF1DCF263902}" srcOrd="1" destOrd="0" parTransId="{7BA6C458-D4C2-4BB9-AD53-A3FAE87A227E}" sibTransId="{4D895B37-4D51-425B-AFE4-429D1E595715}"/>
    <dgm:cxn modelId="{A29B1E94-D2CC-41E7-89E4-5036F8F1C2D9}" srcId="{83B2E6DD-9B7B-4149-A902-249DC7A1FB3B}" destId="{DA23D1EC-EB13-42EE-8BF3-DDE8ACFA7215}" srcOrd="0" destOrd="0" parTransId="{4BFB0860-0A49-479F-BB50-20D553B422F5}" sibTransId="{D660DDD3-0E12-4B71-9B25-7D096EC6517C}"/>
    <dgm:cxn modelId="{102ACA9C-C0F2-451E-866D-9936930656CA}" srcId="{423FE2AA-FC1A-45AE-856E-DF1DCF263902}" destId="{82174AC0-07C6-4F68-B3D3-4AA53ABA66F7}" srcOrd="1" destOrd="0" parTransId="{6E6067FC-F2F8-49F0-A982-96237FB1A6EF}" sibTransId="{9CF19AE4-4465-465B-A90C-D4FC0BE5005D}"/>
    <dgm:cxn modelId="{EDA1E59C-9992-465C-8357-87807BB88CF3}" srcId="{423FE2AA-FC1A-45AE-856E-DF1DCF263902}" destId="{F3358933-0BC0-4574-976F-B56D1E180E20}" srcOrd="0" destOrd="0" parTransId="{E485BE66-733A-4765-B1FE-E059BA718867}" sibTransId="{411BEB04-82E0-4983-B4E6-798F9F52564B}"/>
    <dgm:cxn modelId="{4593FCA5-FFB9-4661-B0E2-E28F3BB68F44}" type="presOf" srcId="{423FE2AA-FC1A-45AE-856E-DF1DCF263902}" destId="{4E5699E1-698B-4EC8-9DC8-034023FA5CD9}" srcOrd="0" destOrd="0" presId="urn:microsoft.com/office/officeart/2005/8/layout/list1"/>
    <dgm:cxn modelId="{2258ADB8-0714-4283-8C93-BE3D39FD3E4E}" type="presOf" srcId="{82174AC0-07C6-4F68-B3D3-4AA53ABA66F7}" destId="{76768101-8509-48E2-95D7-05C02B7940F5}" srcOrd="0" destOrd="1" presId="urn:microsoft.com/office/officeart/2005/8/layout/list1"/>
    <dgm:cxn modelId="{A6E5FBC4-B7F3-40B2-AA81-AD7C602A9E15}" type="presOf" srcId="{423FE2AA-FC1A-45AE-856E-DF1DCF263902}" destId="{9C50BA81-5990-4D0F-9360-0F468C510D22}" srcOrd="1" destOrd="0" presId="urn:microsoft.com/office/officeart/2005/8/layout/list1"/>
    <dgm:cxn modelId="{662F91C7-1470-40C4-80E6-503EA7DB19E7}" type="presOf" srcId="{83B2E6DD-9B7B-4149-A902-249DC7A1FB3B}" destId="{2BA29A43-E313-42B1-AB77-2A44E162F043}" srcOrd="1" destOrd="0" presId="urn:microsoft.com/office/officeart/2005/8/layout/list1"/>
    <dgm:cxn modelId="{3F55BCD8-1BAC-4855-A285-874282749BD5}" type="presOf" srcId="{69B34F21-00F7-4EF0-B676-598F9E67ADFB}" destId="{6C8B4E2C-7CB5-40EE-B822-A5C9D7430DBC}" srcOrd="0" destOrd="0" presId="urn:microsoft.com/office/officeart/2005/8/layout/list1"/>
    <dgm:cxn modelId="{E52991E7-B254-4FA2-B5BC-E79791ED0E5B}" type="presOf" srcId="{DA23D1EC-EB13-42EE-8BF3-DDE8ACFA7215}" destId="{8C95F558-EE0F-40EF-9E30-EF4056DFF905}" srcOrd="0" destOrd="0" presId="urn:microsoft.com/office/officeart/2005/8/layout/list1"/>
    <dgm:cxn modelId="{0B7B50EA-6464-425A-9ECC-E9A568282B98}" type="presOf" srcId="{F3358933-0BC0-4574-976F-B56D1E180E20}" destId="{76768101-8509-48E2-95D7-05C02B7940F5}" srcOrd="0" destOrd="0" presId="urn:microsoft.com/office/officeart/2005/8/layout/list1"/>
    <dgm:cxn modelId="{619A7EF5-946A-445D-8281-E2BAEC63D2A9}" type="presParOf" srcId="{6C8B4E2C-7CB5-40EE-B822-A5C9D7430DBC}" destId="{23F48000-B077-4A69-A780-082B3704FCF9}" srcOrd="0" destOrd="0" presId="urn:microsoft.com/office/officeart/2005/8/layout/list1"/>
    <dgm:cxn modelId="{3799EB49-7C03-4A4A-8382-E95CEAB55F2D}" type="presParOf" srcId="{23F48000-B077-4A69-A780-082B3704FCF9}" destId="{CDCA6FF8-5200-4F58-8993-8A76D6561937}" srcOrd="0" destOrd="0" presId="urn:microsoft.com/office/officeart/2005/8/layout/list1"/>
    <dgm:cxn modelId="{95BF3E11-8866-4293-9D76-1F96451186BF}" type="presParOf" srcId="{23F48000-B077-4A69-A780-082B3704FCF9}" destId="{2BA29A43-E313-42B1-AB77-2A44E162F043}" srcOrd="1" destOrd="0" presId="urn:microsoft.com/office/officeart/2005/8/layout/list1"/>
    <dgm:cxn modelId="{C04CE5C6-502D-4825-9A80-E813819C9CF7}" type="presParOf" srcId="{6C8B4E2C-7CB5-40EE-B822-A5C9D7430DBC}" destId="{343A4C46-B92F-4D58-AE0C-E67AD4091A7C}" srcOrd="1" destOrd="0" presId="urn:microsoft.com/office/officeart/2005/8/layout/list1"/>
    <dgm:cxn modelId="{FE3937DD-2716-435A-B89F-56B7F48F833C}" type="presParOf" srcId="{6C8B4E2C-7CB5-40EE-B822-A5C9D7430DBC}" destId="{8C95F558-EE0F-40EF-9E30-EF4056DFF905}" srcOrd="2" destOrd="0" presId="urn:microsoft.com/office/officeart/2005/8/layout/list1"/>
    <dgm:cxn modelId="{49A7EEE7-41D6-4B78-AABC-EF6E226E01B7}" type="presParOf" srcId="{6C8B4E2C-7CB5-40EE-B822-A5C9D7430DBC}" destId="{58360A86-E840-4AAC-8B56-2A0880C93FF8}" srcOrd="3" destOrd="0" presId="urn:microsoft.com/office/officeart/2005/8/layout/list1"/>
    <dgm:cxn modelId="{AA57B40E-B785-4663-888D-6335EA2855DF}" type="presParOf" srcId="{6C8B4E2C-7CB5-40EE-B822-A5C9D7430DBC}" destId="{3B14E8B1-E73A-4892-9608-0410257F65B8}" srcOrd="4" destOrd="0" presId="urn:microsoft.com/office/officeart/2005/8/layout/list1"/>
    <dgm:cxn modelId="{61A938B1-15B8-49A7-9F1A-7215B5997953}" type="presParOf" srcId="{3B14E8B1-E73A-4892-9608-0410257F65B8}" destId="{4E5699E1-698B-4EC8-9DC8-034023FA5CD9}" srcOrd="0" destOrd="0" presId="urn:microsoft.com/office/officeart/2005/8/layout/list1"/>
    <dgm:cxn modelId="{35FAE3A8-76E8-48F3-856F-7AD017C52773}" type="presParOf" srcId="{3B14E8B1-E73A-4892-9608-0410257F65B8}" destId="{9C50BA81-5990-4D0F-9360-0F468C510D22}" srcOrd="1" destOrd="0" presId="urn:microsoft.com/office/officeart/2005/8/layout/list1"/>
    <dgm:cxn modelId="{D0D922F9-07CE-4D78-AA67-3A1B6B6EA475}" type="presParOf" srcId="{6C8B4E2C-7CB5-40EE-B822-A5C9D7430DBC}" destId="{CE7F9063-6C55-41EE-A0B1-FB057DDDC2EB}" srcOrd="5" destOrd="0" presId="urn:microsoft.com/office/officeart/2005/8/layout/list1"/>
    <dgm:cxn modelId="{FA0ED108-9A0B-462B-A7F5-8C8F6BA7F1B6}" type="presParOf" srcId="{6C8B4E2C-7CB5-40EE-B822-A5C9D7430DBC}" destId="{76768101-8509-48E2-95D7-05C02B7940F5}"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403EF6A-3BE7-4FF7-8726-84D2518ACED6}" type="doc">
      <dgm:prSet loTypeId="urn:microsoft.com/office/officeart/2005/8/layout/list1" loCatId="list" qsTypeId="urn:microsoft.com/office/officeart/2005/8/quickstyle/simple1" qsCatId="simple" csTypeId="urn:microsoft.com/office/officeart/2005/8/colors/colorful5" csCatId="colorful"/>
      <dgm:spPr/>
      <dgm:t>
        <a:bodyPr/>
        <a:lstStyle/>
        <a:p>
          <a:endParaRPr lang="en-US"/>
        </a:p>
      </dgm:t>
    </dgm:pt>
    <dgm:pt modelId="{70A317B4-6D82-4195-9636-17C1FD038090}">
      <dgm:prSet/>
      <dgm:spPr/>
      <dgm:t>
        <a:bodyPr/>
        <a:lstStyle/>
        <a:p>
          <a:r>
            <a:rPr lang="en-US"/>
            <a:t>Calculations: </a:t>
          </a:r>
        </a:p>
      </dgm:t>
    </dgm:pt>
    <dgm:pt modelId="{A16A31AA-32E4-4FC4-B037-01DB5BE6AD91}" type="parTrans" cxnId="{BE4C6A8F-F5B7-4A9A-B847-967EBA7AE6FE}">
      <dgm:prSet/>
      <dgm:spPr/>
      <dgm:t>
        <a:bodyPr/>
        <a:lstStyle/>
        <a:p>
          <a:endParaRPr lang="en-US"/>
        </a:p>
      </dgm:t>
    </dgm:pt>
    <dgm:pt modelId="{B035AF63-690C-4677-A0D6-3D7F67A4DA62}" type="sibTrans" cxnId="{BE4C6A8F-F5B7-4A9A-B847-967EBA7AE6FE}">
      <dgm:prSet/>
      <dgm:spPr/>
      <dgm:t>
        <a:bodyPr/>
        <a:lstStyle/>
        <a:p>
          <a:endParaRPr lang="en-US"/>
        </a:p>
      </dgm:t>
    </dgm:pt>
    <dgm:pt modelId="{5C60651C-8D09-4B9F-B9C8-20A72AEA08E0}">
      <dgm:prSet/>
      <dgm:spPr/>
      <dgm:t>
        <a:bodyPr/>
        <a:lstStyle/>
        <a:p>
          <a:r>
            <a:rPr lang="en-US"/>
            <a:t>New Case Rate</a:t>
          </a:r>
        </a:p>
      </dgm:t>
    </dgm:pt>
    <dgm:pt modelId="{B09EC1A4-E2FD-44A1-B8E8-32C17237DC75}" type="parTrans" cxnId="{0804BE25-4C2D-4E86-BE7E-3297C6E796CC}">
      <dgm:prSet/>
      <dgm:spPr/>
      <dgm:t>
        <a:bodyPr/>
        <a:lstStyle/>
        <a:p>
          <a:endParaRPr lang="en-US"/>
        </a:p>
      </dgm:t>
    </dgm:pt>
    <dgm:pt modelId="{022530D3-1F23-47B6-BC29-B311D215142B}" type="sibTrans" cxnId="{0804BE25-4C2D-4E86-BE7E-3297C6E796CC}">
      <dgm:prSet/>
      <dgm:spPr/>
      <dgm:t>
        <a:bodyPr/>
        <a:lstStyle/>
        <a:p>
          <a:endParaRPr lang="en-US"/>
        </a:p>
      </dgm:t>
    </dgm:pt>
    <dgm:pt modelId="{C792D558-50A9-401C-8E76-AB712081C670}">
      <dgm:prSet/>
      <dgm:spPr/>
      <dgm:t>
        <a:bodyPr/>
        <a:lstStyle/>
        <a:p>
          <a:r>
            <a:rPr lang="en-US"/>
            <a:t>New Death Rate</a:t>
          </a:r>
        </a:p>
      </dgm:t>
    </dgm:pt>
    <dgm:pt modelId="{40FE2FCC-6DD3-4A60-BAA1-560EF44C704E}" type="parTrans" cxnId="{92BFCE92-45C5-4ABC-892C-1C37A361A96E}">
      <dgm:prSet/>
      <dgm:spPr/>
      <dgm:t>
        <a:bodyPr/>
        <a:lstStyle/>
        <a:p>
          <a:endParaRPr lang="en-US"/>
        </a:p>
      </dgm:t>
    </dgm:pt>
    <dgm:pt modelId="{E2BAC892-FF98-4A24-8692-42B3666D4605}" type="sibTrans" cxnId="{92BFCE92-45C5-4ABC-892C-1C37A361A96E}">
      <dgm:prSet/>
      <dgm:spPr/>
      <dgm:t>
        <a:bodyPr/>
        <a:lstStyle/>
        <a:p>
          <a:endParaRPr lang="en-US"/>
        </a:p>
      </dgm:t>
    </dgm:pt>
    <dgm:pt modelId="{ACA587A1-4A31-4D4F-9100-568892017DC2}">
      <dgm:prSet/>
      <dgm:spPr/>
      <dgm:t>
        <a:bodyPr/>
        <a:lstStyle/>
        <a:p>
          <a:r>
            <a:rPr lang="en-US"/>
            <a:t>Groups</a:t>
          </a:r>
        </a:p>
      </dgm:t>
    </dgm:pt>
    <dgm:pt modelId="{FC42C208-B839-43CD-A49A-CCECF08CC342}" type="parTrans" cxnId="{3BB7299E-09F5-416E-A786-35E9491B6168}">
      <dgm:prSet/>
      <dgm:spPr/>
      <dgm:t>
        <a:bodyPr/>
        <a:lstStyle/>
        <a:p>
          <a:endParaRPr lang="en-US"/>
        </a:p>
      </dgm:t>
    </dgm:pt>
    <dgm:pt modelId="{3A5313D3-36BA-4E0C-BD9E-D2CE88CBCB04}" type="sibTrans" cxnId="{3BB7299E-09F5-416E-A786-35E9491B6168}">
      <dgm:prSet/>
      <dgm:spPr/>
      <dgm:t>
        <a:bodyPr/>
        <a:lstStyle/>
        <a:p>
          <a:endParaRPr lang="en-US"/>
        </a:p>
      </dgm:t>
    </dgm:pt>
    <dgm:pt modelId="{7362A251-666B-4590-AE9C-4226040BC25A}">
      <dgm:prSet/>
      <dgm:spPr/>
      <dgm:t>
        <a:bodyPr/>
        <a:lstStyle/>
        <a:p>
          <a:r>
            <a:rPr lang="en-US"/>
            <a:t>No/Low Intervention</a:t>
          </a:r>
        </a:p>
      </dgm:t>
    </dgm:pt>
    <dgm:pt modelId="{9DF3C353-27D0-4A77-B8A1-F27E44C29B56}" type="parTrans" cxnId="{92820039-51AF-4548-A228-456B4063E7DD}">
      <dgm:prSet/>
      <dgm:spPr/>
      <dgm:t>
        <a:bodyPr/>
        <a:lstStyle/>
        <a:p>
          <a:endParaRPr lang="en-US"/>
        </a:p>
      </dgm:t>
    </dgm:pt>
    <dgm:pt modelId="{817C0221-C06F-4D28-953A-7F7A07DFA84B}" type="sibTrans" cxnId="{92820039-51AF-4548-A228-456B4063E7DD}">
      <dgm:prSet/>
      <dgm:spPr/>
      <dgm:t>
        <a:bodyPr/>
        <a:lstStyle/>
        <a:p>
          <a:endParaRPr lang="en-US"/>
        </a:p>
      </dgm:t>
    </dgm:pt>
    <dgm:pt modelId="{50D71AFF-A6E7-4367-8819-A479FC95392A}">
      <dgm:prSet/>
      <dgm:spPr/>
      <dgm:t>
        <a:bodyPr/>
        <a:lstStyle/>
        <a:p>
          <a:r>
            <a:rPr lang="en-US"/>
            <a:t>Medium Intervention</a:t>
          </a:r>
        </a:p>
      </dgm:t>
    </dgm:pt>
    <dgm:pt modelId="{AF660D55-1468-4012-AC64-38351F69B6F4}" type="parTrans" cxnId="{936E2FAE-5DBE-4E1F-883A-ACC7397A6E70}">
      <dgm:prSet/>
      <dgm:spPr/>
      <dgm:t>
        <a:bodyPr/>
        <a:lstStyle/>
        <a:p>
          <a:endParaRPr lang="en-US"/>
        </a:p>
      </dgm:t>
    </dgm:pt>
    <dgm:pt modelId="{E40A0E96-F1D1-429B-8506-4714E9E41710}" type="sibTrans" cxnId="{936E2FAE-5DBE-4E1F-883A-ACC7397A6E70}">
      <dgm:prSet/>
      <dgm:spPr/>
      <dgm:t>
        <a:bodyPr/>
        <a:lstStyle/>
        <a:p>
          <a:endParaRPr lang="en-US"/>
        </a:p>
      </dgm:t>
    </dgm:pt>
    <dgm:pt modelId="{2DB2EA93-05F6-4FE8-ADA5-04BFB7FB8BBE}">
      <dgm:prSet/>
      <dgm:spPr/>
      <dgm:t>
        <a:bodyPr/>
        <a:lstStyle/>
        <a:p>
          <a:r>
            <a:rPr lang="en-US"/>
            <a:t>High Intervention</a:t>
          </a:r>
        </a:p>
      </dgm:t>
    </dgm:pt>
    <dgm:pt modelId="{F35FAE96-FE99-4A9E-A77C-C4E9B579B4FF}" type="parTrans" cxnId="{FF881939-1E5F-412B-87CE-D34AC5508623}">
      <dgm:prSet/>
      <dgm:spPr/>
      <dgm:t>
        <a:bodyPr/>
        <a:lstStyle/>
        <a:p>
          <a:endParaRPr lang="en-US"/>
        </a:p>
      </dgm:t>
    </dgm:pt>
    <dgm:pt modelId="{7C390E7E-AC87-48A3-B2D6-40A6C69D4328}" type="sibTrans" cxnId="{FF881939-1E5F-412B-87CE-D34AC5508623}">
      <dgm:prSet/>
      <dgm:spPr/>
      <dgm:t>
        <a:bodyPr/>
        <a:lstStyle/>
        <a:p>
          <a:endParaRPr lang="en-US"/>
        </a:p>
      </dgm:t>
    </dgm:pt>
    <dgm:pt modelId="{62C7EAB1-6B78-4313-A3A7-F0795D3171B3}" type="pres">
      <dgm:prSet presAssocID="{1403EF6A-3BE7-4FF7-8726-84D2518ACED6}" presName="linear" presStyleCnt="0">
        <dgm:presLayoutVars>
          <dgm:dir/>
          <dgm:animLvl val="lvl"/>
          <dgm:resizeHandles val="exact"/>
        </dgm:presLayoutVars>
      </dgm:prSet>
      <dgm:spPr/>
    </dgm:pt>
    <dgm:pt modelId="{B8AE4BD2-A1FC-45AC-B8C0-BC2613A1200C}" type="pres">
      <dgm:prSet presAssocID="{70A317B4-6D82-4195-9636-17C1FD038090}" presName="parentLin" presStyleCnt="0"/>
      <dgm:spPr/>
    </dgm:pt>
    <dgm:pt modelId="{4645A018-539B-410D-9AF7-0A34604E4982}" type="pres">
      <dgm:prSet presAssocID="{70A317B4-6D82-4195-9636-17C1FD038090}" presName="parentLeftMargin" presStyleLbl="node1" presStyleIdx="0" presStyleCnt="2"/>
      <dgm:spPr/>
    </dgm:pt>
    <dgm:pt modelId="{4C8C8590-B976-498A-AFD2-3C889D9B5DF6}" type="pres">
      <dgm:prSet presAssocID="{70A317B4-6D82-4195-9636-17C1FD038090}" presName="parentText" presStyleLbl="node1" presStyleIdx="0" presStyleCnt="2">
        <dgm:presLayoutVars>
          <dgm:chMax val="0"/>
          <dgm:bulletEnabled val="1"/>
        </dgm:presLayoutVars>
      </dgm:prSet>
      <dgm:spPr/>
    </dgm:pt>
    <dgm:pt modelId="{AEF9F158-E560-4B5F-80BD-BD6184D525A3}" type="pres">
      <dgm:prSet presAssocID="{70A317B4-6D82-4195-9636-17C1FD038090}" presName="negativeSpace" presStyleCnt="0"/>
      <dgm:spPr/>
    </dgm:pt>
    <dgm:pt modelId="{C53E0CF1-6496-405E-A1C5-69988036BD38}" type="pres">
      <dgm:prSet presAssocID="{70A317B4-6D82-4195-9636-17C1FD038090}" presName="childText" presStyleLbl="conFgAcc1" presStyleIdx="0" presStyleCnt="2">
        <dgm:presLayoutVars>
          <dgm:bulletEnabled val="1"/>
        </dgm:presLayoutVars>
      </dgm:prSet>
      <dgm:spPr/>
    </dgm:pt>
    <dgm:pt modelId="{E29A2C66-EF58-4053-A51D-78B8813C7BB6}" type="pres">
      <dgm:prSet presAssocID="{B035AF63-690C-4677-A0D6-3D7F67A4DA62}" presName="spaceBetweenRectangles" presStyleCnt="0"/>
      <dgm:spPr/>
    </dgm:pt>
    <dgm:pt modelId="{D767A0EF-9F0C-4021-B33E-4A14D221556F}" type="pres">
      <dgm:prSet presAssocID="{ACA587A1-4A31-4D4F-9100-568892017DC2}" presName="parentLin" presStyleCnt="0"/>
      <dgm:spPr/>
    </dgm:pt>
    <dgm:pt modelId="{89968F75-3C7C-436E-8234-394FD7B1A038}" type="pres">
      <dgm:prSet presAssocID="{ACA587A1-4A31-4D4F-9100-568892017DC2}" presName="parentLeftMargin" presStyleLbl="node1" presStyleIdx="0" presStyleCnt="2"/>
      <dgm:spPr/>
    </dgm:pt>
    <dgm:pt modelId="{FDB226DA-3E91-4544-8E93-8B38BC125E68}" type="pres">
      <dgm:prSet presAssocID="{ACA587A1-4A31-4D4F-9100-568892017DC2}" presName="parentText" presStyleLbl="node1" presStyleIdx="1" presStyleCnt="2">
        <dgm:presLayoutVars>
          <dgm:chMax val="0"/>
          <dgm:bulletEnabled val="1"/>
        </dgm:presLayoutVars>
      </dgm:prSet>
      <dgm:spPr/>
    </dgm:pt>
    <dgm:pt modelId="{27A0A796-2F99-4C37-9656-EEDE3C3EE8E0}" type="pres">
      <dgm:prSet presAssocID="{ACA587A1-4A31-4D4F-9100-568892017DC2}" presName="negativeSpace" presStyleCnt="0"/>
      <dgm:spPr/>
    </dgm:pt>
    <dgm:pt modelId="{A8E20B50-5B15-4556-9FA3-B9F3922B3399}" type="pres">
      <dgm:prSet presAssocID="{ACA587A1-4A31-4D4F-9100-568892017DC2}" presName="childText" presStyleLbl="conFgAcc1" presStyleIdx="1" presStyleCnt="2">
        <dgm:presLayoutVars>
          <dgm:bulletEnabled val="1"/>
        </dgm:presLayoutVars>
      </dgm:prSet>
      <dgm:spPr/>
    </dgm:pt>
  </dgm:ptLst>
  <dgm:cxnLst>
    <dgm:cxn modelId="{26164310-CEEF-4989-B6BD-14D472BE35D3}" type="presOf" srcId="{50D71AFF-A6E7-4367-8819-A479FC95392A}" destId="{A8E20B50-5B15-4556-9FA3-B9F3922B3399}" srcOrd="0" destOrd="1" presId="urn:microsoft.com/office/officeart/2005/8/layout/list1"/>
    <dgm:cxn modelId="{0804BE25-4C2D-4E86-BE7E-3297C6E796CC}" srcId="{70A317B4-6D82-4195-9636-17C1FD038090}" destId="{5C60651C-8D09-4B9F-B9C8-20A72AEA08E0}" srcOrd="0" destOrd="0" parTransId="{B09EC1A4-E2FD-44A1-B8E8-32C17237DC75}" sibTransId="{022530D3-1F23-47B6-BC29-B311D215142B}"/>
    <dgm:cxn modelId="{92820039-51AF-4548-A228-456B4063E7DD}" srcId="{ACA587A1-4A31-4D4F-9100-568892017DC2}" destId="{7362A251-666B-4590-AE9C-4226040BC25A}" srcOrd="0" destOrd="0" parTransId="{9DF3C353-27D0-4A77-B8A1-F27E44C29B56}" sibTransId="{817C0221-C06F-4D28-953A-7F7A07DFA84B}"/>
    <dgm:cxn modelId="{FF881939-1E5F-412B-87CE-D34AC5508623}" srcId="{ACA587A1-4A31-4D4F-9100-568892017DC2}" destId="{2DB2EA93-05F6-4FE8-ADA5-04BFB7FB8BBE}" srcOrd="2" destOrd="0" parTransId="{F35FAE96-FE99-4A9E-A77C-C4E9B579B4FF}" sibTransId="{7C390E7E-AC87-48A3-B2D6-40A6C69D4328}"/>
    <dgm:cxn modelId="{51A87473-0366-4D84-8385-961684B42E21}" type="presOf" srcId="{ACA587A1-4A31-4D4F-9100-568892017DC2}" destId="{FDB226DA-3E91-4544-8E93-8B38BC125E68}" srcOrd="1" destOrd="0" presId="urn:microsoft.com/office/officeart/2005/8/layout/list1"/>
    <dgm:cxn modelId="{FEDC1C59-52D0-4314-AE9B-02127762FC11}" type="presOf" srcId="{2DB2EA93-05F6-4FE8-ADA5-04BFB7FB8BBE}" destId="{A8E20B50-5B15-4556-9FA3-B9F3922B3399}" srcOrd="0" destOrd="2" presId="urn:microsoft.com/office/officeart/2005/8/layout/list1"/>
    <dgm:cxn modelId="{D4C7177D-E978-4679-AB8A-868815E2C7C0}" type="presOf" srcId="{7362A251-666B-4590-AE9C-4226040BC25A}" destId="{A8E20B50-5B15-4556-9FA3-B9F3922B3399}" srcOrd="0" destOrd="0" presId="urn:microsoft.com/office/officeart/2005/8/layout/list1"/>
    <dgm:cxn modelId="{A10C988A-AB02-4754-9FC7-EEE65EC8C697}" type="presOf" srcId="{ACA587A1-4A31-4D4F-9100-568892017DC2}" destId="{89968F75-3C7C-436E-8234-394FD7B1A038}" srcOrd="0" destOrd="0" presId="urn:microsoft.com/office/officeart/2005/8/layout/list1"/>
    <dgm:cxn modelId="{BE4C6A8F-F5B7-4A9A-B847-967EBA7AE6FE}" srcId="{1403EF6A-3BE7-4FF7-8726-84D2518ACED6}" destId="{70A317B4-6D82-4195-9636-17C1FD038090}" srcOrd="0" destOrd="0" parTransId="{A16A31AA-32E4-4FC4-B037-01DB5BE6AD91}" sibTransId="{B035AF63-690C-4677-A0D6-3D7F67A4DA62}"/>
    <dgm:cxn modelId="{92BFCE92-45C5-4ABC-892C-1C37A361A96E}" srcId="{70A317B4-6D82-4195-9636-17C1FD038090}" destId="{C792D558-50A9-401C-8E76-AB712081C670}" srcOrd="1" destOrd="0" parTransId="{40FE2FCC-6DD3-4A60-BAA1-560EF44C704E}" sibTransId="{E2BAC892-FF98-4A24-8692-42B3666D4605}"/>
    <dgm:cxn modelId="{3BB7299E-09F5-416E-A786-35E9491B6168}" srcId="{1403EF6A-3BE7-4FF7-8726-84D2518ACED6}" destId="{ACA587A1-4A31-4D4F-9100-568892017DC2}" srcOrd="1" destOrd="0" parTransId="{FC42C208-B839-43CD-A49A-CCECF08CC342}" sibTransId="{3A5313D3-36BA-4E0C-BD9E-D2CE88CBCB04}"/>
    <dgm:cxn modelId="{936E2FAE-5DBE-4E1F-883A-ACC7397A6E70}" srcId="{ACA587A1-4A31-4D4F-9100-568892017DC2}" destId="{50D71AFF-A6E7-4367-8819-A479FC95392A}" srcOrd="1" destOrd="0" parTransId="{AF660D55-1468-4012-AC64-38351F69B6F4}" sibTransId="{E40A0E96-F1D1-429B-8506-4714E9E41710}"/>
    <dgm:cxn modelId="{4BB09FBD-AE5B-4DAD-B214-A2D284BF0E03}" type="presOf" srcId="{1403EF6A-3BE7-4FF7-8726-84D2518ACED6}" destId="{62C7EAB1-6B78-4313-A3A7-F0795D3171B3}" srcOrd="0" destOrd="0" presId="urn:microsoft.com/office/officeart/2005/8/layout/list1"/>
    <dgm:cxn modelId="{369A49CC-8289-4EB8-A035-9F5803AA41C5}" type="presOf" srcId="{70A317B4-6D82-4195-9636-17C1FD038090}" destId="{4C8C8590-B976-498A-AFD2-3C889D9B5DF6}" srcOrd="1" destOrd="0" presId="urn:microsoft.com/office/officeart/2005/8/layout/list1"/>
    <dgm:cxn modelId="{60EA10D4-E3FC-4E62-B91A-16DFF4961696}" type="presOf" srcId="{70A317B4-6D82-4195-9636-17C1FD038090}" destId="{4645A018-539B-410D-9AF7-0A34604E4982}" srcOrd="0" destOrd="0" presId="urn:microsoft.com/office/officeart/2005/8/layout/list1"/>
    <dgm:cxn modelId="{83E10BE9-E7B3-488D-957C-CCE581F0456A}" type="presOf" srcId="{C792D558-50A9-401C-8E76-AB712081C670}" destId="{C53E0CF1-6496-405E-A1C5-69988036BD38}" srcOrd="0" destOrd="1" presId="urn:microsoft.com/office/officeart/2005/8/layout/list1"/>
    <dgm:cxn modelId="{57F4D6F5-7E42-4037-9F00-D19173B4A4FC}" type="presOf" srcId="{5C60651C-8D09-4B9F-B9C8-20A72AEA08E0}" destId="{C53E0CF1-6496-405E-A1C5-69988036BD38}" srcOrd="0" destOrd="0" presId="urn:microsoft.com/office/officeart/2005/8/layout/list1"/>
    <dgm:cxn modelId="{6B16AEAA-D4B5-4119-A496-3C51FF101EF1}" type="presParOf" srcId="{62C7EAB1-6B78-4313-A3A7-F0795D3171B3}" destId="{B8AE4BD2-A1FC-45AC-B8C0-BC2613A1200C}" srcOrd="0" destOrd="0" presId="urn:microsoft.com/office/officeart/2005/8/layout/list1"/>
    <dgm:cxn modelId="{C9601729-BCCB-409E-8ADC-C99A902E9C1A}" type="presParOf" srcId="{B8AE4BD2-A1FC-45AC-B8C0-BC2613A1200C}" destId="{4645A018-539B-410D-9AF7-0A34604E4982}" srcOrd="0" destOrd="0" presId="urn:microsoft.com/office/officeart/2005/8/layout/list1"/>
    <dgm:cxn modelId="{35A7F02F-9DB0-46A9-9F18-9A6E2F56EE85}" type="presParOf" srcId="{B8AE4BD2-A1FC-45AC-B8C0-BC2613A1200C}" destId="{4C8C8590-B976-498A-AFD2-3C889D9B5DF6}" srcOrd="1" destOrd="0" presId="urn:microsoft.com/office/officeart/2005/8/layout/list1"/>
    <dgm:cxn modelId="{334D06DC-8877-4F25-960D-7F0A15252C9E}" type="presParOf" srcId="{62C7EAB1-6B78-4313-A3A7-F0795D3171B3}" destId="{AEF9F158-E560-4B5F-80BD-BD6184D525A3}" srcOrd="1" destOrd="0" presId="urn:microsoft.com/office/officeart/2005/8/layout/list1"/>
    <dgm:cxn modelId="{EB735500-24D0-494B-8242-2450463DF5CE}" type="presParOf" srcId="{62C7EAB1-6B78-4313-A3A7-F0795D3171B3}" destId="{C53E0CF1-6496-405E-A1C5-69988036BD38}" srcOrd="2" destOrd="0" presId="urn:microsoft.com/office/officeart/2005/8/layout/list1"/>
    <dgm:cxn modelId="{81B60F62-A6CD-41B2-9114-857B04ECE300}" type="presParOf" srcId="{62C7EAB1-6B78-4313-A3A7-F0795D3171B3}" destId="{E29A2C66-EF58-4053-A51D-78B8813C7BB6}" srcOrd="3" destOrd="0" presId="urn:microsoft.com/office/officeart/2005/8/layout/list1"/>
    <dgm:cxn modelId="{C565A939-7EDC-48AA-A140-41AEAE816AFE}" type="presParOf" srcId="{62C7EAB1-6B78-4313-A3A7-F0795D3171B3}" destId="{D767A0EF-9F0C-4021-B33E-4A14D221556F}" srcOrd="4" destOrd="0" presId="urn:microsoft.com/office/officeart/2005/8/layout/list1"/>
    <dgm:cxn modelId="{29C34955-8CF6-4CD4-8186-735ABDD6833C}" type="presParOf" srcId="{D767A0EF-9F0C-4021-B33E-4A14D221556F}" destId="{89968F75-3C7C-436E-8234-394FD7B1A038}" srcOrd="0" destOrd="0" presId="urn:microsoft.com/office/officeart/2005/8/layout/list1"/>
    <dgm:cxn modelId="{DB2CCB8B-E497-41F9-A3C9-47D59346BE1C}" type="presParOf" srcId="{D767A0EF-9F0C-4021-B33E-4A14D221556F}" destId="{FDB226DA-3E91-4544-8E93-8B38BC125E68}" srcOrd="1" destOrd="0" presId="urn:microsoft.com/office/officeart/2005/8/layout/list1"/>
    <dgm:cxn modelId="{A98423A2-4241-4EEE-96C7-DEBFA7F5BCDD}" type="presParOf" srcId="{62C7EAB1-6B78-4313-A3A7-F0795D3171B3}" destId="{27A0A796-2F99-4C37-9656-EEDE3C3EE8E0}" srcOrd="5" destOrd="0" presId="urn:microsoft.com/office/officeart/2005/8/layout/list1"/>
    <dgm:cxn modelId="{CEB327AB-7103-43DD-ADAA-0B465B42B92C}" type="presParOf" srcId="{62C7EAB1-6B78-4313-A3A7-F0795D3171B3}" destId="{A8E20B50-5B15-4556-9FA3-B9F3922B3399}"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0943691-625E-4D7A-B8DE-EF2E3899BE58}" type="doc">
      <dgm:prSet loTypeId="urn:microsoft.com/office/officeart/2016/7/layout/VerticalDownArrowProcess" loCatId="process" qsTypeId="urn:microsoft.com/office/officeart/2005/8/quickstyle/simple1" qsCatId="simple" csTypeId="urn:microsoft.com/office/officeart/2005/8/colors/colorful5" csCatId="colorful"/>
      <dgm:spPr/>
      <dgm:t>
        <a:bodyPr/>
        <a:lstStyle/>
        <a:p>
          <a:endParaRPr lang="en-US"/>
        </a:p>
      </dgm:t>
    </dgm:pt>
    <dgm:pt modelId="{372CDAAB-3C85-457D-A148-75774C6A2E05}">
      <dgm:prSet/>
      <dgm:spPr/>
      <dgm:t>
        <a:bodyPr/>
        <a:lstStyle/>
        <a:p>
          <a:r>
            <a:rPr lang="en-US"/>
            <a:t>Calculate</a:t>
          </a:r>
        </a:p>
      </dgm:t>
    </dgm:pt>
    <dgm:pt modelId="{0275878C-04A6-4356-8DDE-47AD6FE0E547}" type="parTrans" cxnId="{43231661-83C5-44A5-B542-A4AB3877E021}">
      <dgm:prSet/>
      <dgm:spPr/>
      <dgm:t>
        <a:bodyPr/>
        <a:lstStyle/>
        <a:p>
          <a:endParaRPr lang="en-US"/>
        </a:p>
      </dgm:t>
    </dgm:pt>
    <dgm:pt modelId="{1CE1B5BE-4610-4E53-8AC0-5B358BABB8C1}" type="sibTrans" cxnId="{43231661-83C5-44A5-B542-A4AB3877E021}">
      <dgm:prSet/>
      <dgm:spPr/>
      <dgm:t>
        <a:bodyPr/>
        <a:lstStyle/>
        <a:p>
          <a:endParaRPr lang="en-US"/>
        </a:p>
      </dgm:t>
    </dgm:pt>
    <dgm:pt modelId="{8A97B8EF-7898-4589-81B9-25E860CC66E8}">
      <dgm:prSet/>
      <dgm:spPr/>
      <dgm:t>
        <a:bodyPr/>
        <a:lstStyle/>
        <a:p>
          <a:r>
            <a:rPr lang="en-US"/>
            <a:t>Calculate true impact of intervention using cellphone “movement” data across the pandemic</a:t>
          </a:r>
        </a:p>
      </dgm:t>
    </dgm:pt>
    <dgm:pt modelId="{5F638AD2-BF18-4122-8DDB-BA35626A1B24}" type="parTrans" cxnId="{567EC5C5-0380-4F5B-908B-5F9EA00FDFAC}">
      <dgm:prSet/>
      <dgm:spPr/>
      <dgm:t>
        <a:bodyPr/>
        <a:lstStyle/>
        <a:p>
          <a:endParaRPr lang="en-US"/>
        </a:p>
      </dgm:t>
    </dgm:pt>
    <dgm:pt modelId="{7AE692A7-DBBF-4295-8C3A-7FEDC59952A9}" type="sibTrans" cxnId="{567EC5C5-0380-4F5B-908B-5F9EA00FDFAC}">
      <dgm:prSet/>
      <dgm:spPr/>
      <dgm:t>
        <a:bodyPr/>
        <a:lstStyle/>
        <a:p>
          <a:endParaRPr lang="en-US"/>
        </a:p>
      </dgm:t>
    </dgm:pt>
    <dgm:pt modelId="{8E442CBC-BEBC-4D75-A0C2-0DCEDDD8247A}">
      <dgm:prSet/>
      <dgm:spPr/>
      <dgm:t>
        <a:bodyPr/>
        <a:lstStyle/>
        <a:p>
          <a:r>
            <a:rPr lang="en-US"/>
            <a:t>Recalculate</a:t>
          </a:r>
        </a:p>
      </dgm:t>
    </dgm:pt>
    <dgm:pt modelId="{D8715E34-229C-487A-B1D2-D73624A5FE28}" type="parTrans" cxnId="{862C689A-6499-42E3-AC11-139AF68F7CE7}">
      <dgm:prSet/>
      <dgm:spPr/>
      <dgm:t>
        <a:bodyPr/>
        <a:lstStyle/>
        <a:p>
          <a:endParaRPr lang="en-US"/>
        </a:p>
      </dgm:t>
    </dgm:pt>
    <dgm:pt modelId="{7C315D52-F5C2-4094-A948-9741CFC1605F}" type="sibTrans" cxnId="{862C689A-6499-42E3-AC11-139AF68F7CE7}">
      <dgm:prSet/>
      <dgm:spPr/>
      <dgm:t>
        <a:bodyPr/>
        <a:lstStyle/>
        <a:p>
          <a:endParaRPr lang="en-US"/>
        </a:p>
      </dgm:t>
    </dgm:pt>
    <dgm:pt modelId="{0F6BC075-6BC1-4618-842A-D0D4FCF05AD8}">
      <dgm:prSet/>
      <dgm:spPr/>
      <dgm:t>
        <a:bodyPr/>
        <a:lstStyle/>
        <a:p>
          <a:r>
            <a:rPr lang="en-US"/>
            <a:t>Recalculate rates to capture how recent relaxation of interventions impacts new cases and deaths</a:t>
          </a:r>
        </a:p>
      </dgm:t>
    </dgm:pt>
    <dgm:pt modelId="{B00058D0-71C7-4A7F-9A7F-3A7D4E4F6791}" type="parTrans" cxnId="{FD84F263-0EA0-494F-8830-17700511C4B4}">
      <dgm:prSet/>
      <dgm:spPr/>
      <dgm:t>
        <a:bodyPr/>
        <a:lstStyle/>
        <a:p>
          <a:endParaRPr lang="en-US"/>
        </a:p>
      </dgm:t>
    </dgm:pt>
    <dgm:pt modelId="{A6AECC8C-2518-43E4-8946-4A813095227F}" type="sibTrans" cxnId="{FD84F263-0EA0-494F-8830-17700511C4B4}">
      <dgm:prSet/>
      <dgm:spPr/>
      <dgm:t>
        <a:bodyPr/>
        <a:lstStyle/>
        <a:p>
          <a:endParaRPr lang="en-US"/>
        </a:p>
      </dgm:t>
    </dgm:pt>
    <dgm:pt modelId="{F8991655-9ECA-4BD5-A8C7-8B4895A37956}" type="pres">
      <dgm:prSet presAssocID="{60943691-625E-4D7A-B8DE-EF2E3899BE58}" presName="Name0" presStyleCnt="0">
        <dgm:presLayoutVars>
          <dgm:dir/>
          <dgm:animLvl val="lvl"/>
          <dgm:resizeHandles val="exact"/>
        </dgm:presLayoutVars>
      </dgm:prSet>
      <dgm:spPr/>
    </dgm:pt>
    <dgm:pt modelId="{3DDB92C6-EC1E-4135-A21E-ED38ECCA1EDE}" type="pres">
      <dgm:prSet presAssocID="{8E442CBC-BEBC-4D75-A0C2-0DCEDDD8247A}" presName="boxAndChildren" presStyleCnt="0"/>
      <dgm:spPr/>
    </dgm:pt>
    <dgm:pt modelId="{BA3243C3-E276-41E6-AB79-9AA93A3EF3DC}" type="pres">
      <dgm:prSet presAssocID="{8E442CBC-BEBC-4D75-A0C2-0DCEDDD8247A}" presName="parentTextBox" presStyleLbl="alignNode1" presStyleIdx="0" presStyleCnt="2"/>
      <dgm:spPr/>
    </dgm:pt>
    <dgm:pt modelId="{D24B7C1D-3010-4544-AE36-B9235F01295F}" type="pres">
      <dgm:prSet presAssocID="{8E442CBC-BEBC-4D75-A0C2-0DCEDDD8247A}" presName="descendantBox" presStyleLbl="bgAccFollowNode1" presStyleIdx="0" presStyleCnt="2"/>
      <dgm:spPr/>
    </dgm:pt>
    <dgm:pt modelId="{144E8D48-9CE4-4F4A-AC3A-9BC750D7B71E}" type="pres">
      <dgm:prSet presAssocID="{1CE1B5BE-4610-4E53-8AC0-5B358BABB8C1}" presName="sp" presStyleCnt="0"/>
      <dgm:spPr/>
    </dgm:pt>
    <dgm:pt modelId="{D6C307A8-32EF-4592-BA93-79C172C14E02}" type="pres">
      <dgm:prSet presAssocID="{372CDAAB-3C85-457D-A148-75774C6A2E05}" presName="arrowAndChildren" presStyleCnt="0"/>
      <dgm:spPr/>
    </dgm:pt>
    <dgm:pt modelId="{D457D6BA-E06A-4294-BF09-EC3E1DC9C575}" type="pres">
      <dgm:prSet presAssocID="{372CDAAB-3C85-457D-A148-75774C6A2E05}" presName="parentTextArrow" presStyleLbl="node1" presStyleIdx="0" presStyleCnt="0"/>
      <dgm:spPr/>
    </dgm:pt>
    <dgm:pt modelId="{807A8973-D459-4A70-B337-D0658E780DD2}" type="pres">
      <dgm:prSet presAssocID="{372CDAAB-3C85-457D-A148-75774C6A2E05}" presName="arrow" presStyleLbl="alignNode1" presStyleIdx="1" presStyleCnt="2"/>
      <dgm:spPr/>
    </dgm:pt>
    <dgm:pt modelId="{642DE7DE-5CF5-4E72-845F-5B8DE3997F94}" type="pres">
      <dgm:prSet presAssocID="{372CDAAB-3C85-457D-A148-75774C6A2E05}" presName="descendantArrow" presStyleLbl="bgAccFollowNode1" presStyleIdx="1" presStyleCnt="2"/>
      <dgm:spPr/>
    </dgm:pt>
  </dgm:ptLst>
  <dgm:cxnLst>
    <dgm:cxn modelId="{D5924E02-0DB1-4F63-950C-0061A2921AA6}" type="presOf" srcId="{8E442CBC-BEBC-4D75-A0C2-0DCEDDD8247A}" destId="{BA3243C3-E276-41E6-AB79-9AA93A3EF3DC}" srcOrd="0" destOrd="0" presId="urn:microsoft.com/office/officeart/2016/7/layout/VerticalDownArrowProcess"/>
    <dgm:cxn modelId="{F926152E-9377-4EB0-8051-0D285327EA67}" type="presOf" srcId="{8A97B8EF-7898-4589-81B9-25E860CC66E8}" destId="{642DE7DE-5CF5-4E72-845F-5B8DE3997F94}" srcOrd="0" destOrd="0" presId="urn:microsoft.com/office/officeart/2016/7/layout/VerticalDownArrowProcess"/>
    <dgm:cxn modelId="{A4DFE360-323B-4E54-8862-5F0D3F91A9E5}" type="presOf" srcId="{0F6BC075-6BC1-4618-842A-D0D4FCF05AD8}" destId="{D24B7C1D-3010-4544-AE36-B9235F01295F}" srcOrd="0" destOrd="0" presId="urn:microsoft.com/office/officeart/2016/7/layout/VerticalDownArrowProcess"/>
    <dgm:cxn modelId="{43231661-83C5-44A5-B542-A4AB3877E021}" srcId="{60943691-625E-4D7A-B8DE-EF2E3899BE58}" destId="{372CDAAB-3C85-457D-A148-75774C6A2E05}" srcOrd="0" destOrd="0" parTransId="{0275878C-04A6-4356-8DDE-47AD6FE0E547}" sibTransId="{1CE1B5BE-4610-4E53-8AC0-5B358BABB8C1}"/>
    <dgm:cxn modelId="{FD84F263-0EA0-494F-8830-17700511C4B4}" srcId="{8E442CBC-BEBC-4D75-A0C2-0DCEDDD8247A}" destId="{0F6BC075-6BC1-4618-842A-D0D4FCF05AD8}" srcOrd="0" destOrd="0" parTransId="{B00058D0-71C7-4A7F-9A7F-3A7D4E4F6791}" sibTransId="{A6AECC8C-2518-43E4-8946-4A813095227F}"/>
    <dgm:cxn modelId="{D6894F46-EA92-45B8-A90A-334A7B8689D9}" type="presOf" srcId="{372CDAAB-3C85-457D-A148-75774C6A2E05}" destId="{807A8973-D459-4A70-B337-D0658E780DD2}" srcOrd="1" destOrd="0" presId="urn:microsoft.com/office/officeart/2016/7/layout/VerticalDownArrowProcess"/>
    <dgm:cxn modelId="{CA42217C-981C-4BF9-B3F8-9C0EDC15DACF}" type="presOf" srcId="{372CDAAB-3C85-457D-A148-75774C6A2E05}" destId="{D457D6BA-E06A-4294-BF09-EC3E1DC9C575}" srcOrd="0" destOrd="0" presId="urn:microsoft.com/office/officeart/2016/7/layout/VerticalDownArrowProcess"/>
    <dgm:cxn modelId="{B9BDD582-E0AD-4EE5-BDC0-2C67625C029A}" type="presOf" srcId="{60943691-625E-4D7A-B8DE-EF2E3899BE58}" destId="{F8991655-9ECA-4BD5-A8C7-8B4895A37956}" srcOrd="0" destOrd="0" presId="urn:microsoft.com/office/officeart/2016/7/layout/VerticalDownArrowProcess"/>
    <dgm:cxn modelId="{862C689A-6499-42E3-AC11-139AF68F7CE7}" srcId="{60943691-625E-4D7A-B8DE-EF2E3899BE58}" destId="{8E442CBC-BEBC-4D75-A0C2-0DCEDDD8247A}" srcOrd="1" destOrd="0" parTransId="{D8715E34-229C-487A-B1D2-D73624A5FE28}" sibTransId="{7C315D52-F5C2-4094-A948-9741CFC1605F}"/>
    <dgm:cxn modelId="{567EC5C5-0380-4F5B-908B-5F9EA00FDFAC}" srcId="{372CDAAB-3C85-457D-A148-75774C6A2E05}" destId="{8A97B8EF-7898-4589-81B9-25E860CC66E8}" srcOrd="0" destOrd="0" parTransId="{5F638AD2-BF18-4122-8DDB-BA35626A1B24}" sibTransId="{7AE692A7-DBBF-4295-8C3A-7FEDC59952A9}"/>
    <dgm:cxn modelId="{B72442D9-99DD-4760-A772-B92C2FE9DDF8}" type="presParOf" srcId="{F8991655-9ECA-4BD5-A8C7-8B4895A37956}" destId="{3DDB92C6-EC1E-4135-A21E-ED38ECCA1EDE}" srcOrd="0" destOrd="0" presId="urn:microsoft.com/office/officeart/2016/7/layout/VerticalDownArrowProcess"/>
    <dgm:cxn modelId="{E4FF6BC1-BED6-403E-A9F9-10DC880C671D}" type="presParOf" srcId="{3DDB92C6-EC1E-4135-A21E-ED38ECCA1EDE}" destId="{BA3243C3-E276-41E6-AB79-9AA93A3EF3DC}" srcOrd="0" destOrd="0" presId="urn:microsoft.com/office/officeart/2016/7/layout/VerticalDownArrowProcess"/>
    <dgm:cxn modelId="{A6C365A5-B917-4FDB-9649-8E81CDD875C0}" type="presParOf" srcId="{3DDB92C6-EC1E-4135-A21E-ED38ECCA1EDE}" destId="{D24B7C1D-3010-4544-AE36-B9235F01295F}" srcOrd="1" destOrd="0" presId="urn:microsoft.com/office/officeart/2016/7/layout/VerticalDownArrowProcess"/>
    <dgm:cxn modelId="{E5A66113-016C-4AEF-8409-A1BF203413E1}" type="presParOf" srcId="{F8991655-9ECA-4BD5-A8C7-8B4895A37956}" destId="{144E8D48-9CE4-4F4A-AC3A-9BC750D7B71E}" srcOrd="1" destOrd="0" presId="urn:microsoft.com/office/officeart/2016/7/layout/VerticalDownArrowProcess"/>
    <dgm:cxn modelId="{CC4D4E91-4D4C-48FC-AB11-10AC4429A134}" type="presParOf" srcId="{F8991655-9ECA-4BD5-A8C7-8B4895A37956}" destId="{D6C307A8-32EF-4592-BA93-79C172C14E02}" srcOrd="2" destOrd="0" presId="urn:microsoft.com/office/officeart/2016/7/layout/VerticalDownArrowProcess"/>
    <dgm:cxn modelId="{14F2CF0F-035E-43AA-B65A-F75C2BBB7B02}" type="presParOf" srcId="{D6C307A8-32EF-4592-BA93-79C172C14E02}" destId="{D457D6BA-E06A-4294-BF09-EC3E1DC9C575}" srcOrd="0" destOrd="0" presId="urn:microsoft.com/office/officeart/2016/7/layout/VerticalDownArrowProcess"/>
    <dgm:cxn modelId="{D7CC95DE-449E-4BC5-9ADC-28F0C6FD952C}" type="presParOf" srcId="{D6C307A8-32EF-4592-BA93-79C172C14E02}" destId="{807A8973-D459-4A70-B337-D0658E780DD2}" srcOrd="1" destOrd="0" presId="urn:microsoft.com/office/officeart/2016/7/layout/VerticalDownArrowProcess"/>
    <dgm:cxn modelId="{0FA4A236-5C55-4431-BEDB-6195C7ADB100}" type="presParOf" srcId="{D6C307A8-32EF-4592-BA93-79C172C14E02}" destId="{642DE7DE-5CF5-4E72-845F-5B8DE3997F94}" srcOrd="2" destOrd="0" presId="urn:microsoft.com/office/officeart/2016/7/layout/VerticalDown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95F558-EE0F-40EF-9E30-EF4056DFF905}">
      <dsp:nvSpPr>
        <dsp:cNvPr id="0" name=""/>
        <dsp:cNvSpPr/>
      </dsp:nvSpPr>
      <dsp:spPr>
        <a:xfrm>
          <a:off x="0" y="1374522"/>
          <a:ext cx="6422901" cy="93555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8488" tIns="458216" rIns="498488" bIns="156464" numCol="1" spcCol="1270" anchor="t" anchorCtr="0">
          <a:noAutofit/>
        </a:bodyPr>
        <a:lstStyle/>
        <a:p>
          <a:pPr marL="228600" lvl="1" indent="-228600" algn="l" defTabSz="977900">
            <a:lnSpc>
              <a:spcPct val="90000"/>
            </a:lnSpc>
            <a:spcBef>
              <a:spcPct val="0"/>
            </a:spcBef>
            <a:spcAft>
              <a:spcPct val="15000"/>
            </a:spcAft>
            <a:buChar char="•"/>
          </a:pPr>
          <a:r>
            <a:rPr lang="en-US" sz="2200" kern="1200" dirty="0"/>
            <a:t>Available as CSV from </a:t>
          </a:r>
          <a:r>
            <a:rPr lang="en-US" sz="2200" kern="1200" dirty="0" err="1"/>
            <a:t>Github</a:t>
          </a:r>
          <a:endParaRPr lang="en-US" sz="2200" kern="1200" dirty="0"/>
        </a:p>
      </dsp:txBody>
      <dsp:txXfrm>
        <a:off x="0" y="1374522"/>
        <a:ext cx="6422901" cy="935550"/>
      </dsp:txXfrm>
    </dsp:sp>
    <dsp:sp modelId="{2BA29A43-E313-42B1-AB77-2A44E162F043}">
      <dsp:nvSpPr>
        <dsp:cNvPr id="0" name=""/>
        <dsp:cNvSpPr/>
      </dsp:nvSpPr>
      <dsp:spPr>
        <a:xfrm>
          <a:off x="321145" y="1049802"/>
          <a:ext cx="4496030" cy="6494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9939" tIns="0" rIns="169939" bIns="0" numCol="1" spcCol="1270" anchor="ctr" anchorCtr="0">
          <a:noAutofit/>
        </a:bodyPr>
        <a:lstStyle/>
        <a:p>
          <a:pPr marL="0" lvl="0" indent="0" algn="l" defTabSz="977900">
            <a:lnSpc>
              <a:spcPct val="90000"/>
            </a:lnSpc>
            <a:spcBef>
              <a:spcPct val="0"/>
            </a:spcBef>
            <a:spcAft>
              <a:spcPct val="35000"/>
            </a:spcAft>
            <a:buNone/>
          </a:pPr>
          <a:r>
            <a:rPr lang="en-US" sz="2200" kern="1200"/>
            <a:t>NYT Covid Tracker (State over time)</a:t>
          </a:r>
        </a:p>
      </dsp:txBody>
      <dsp:txXfrm>
        <a:off x="352848" y="1081505"/>
        <a:ext cx="4432624" cy="586034"/>
      </dsp:txXfrm>
    </dsp:sp>
    <dsp:sp modelId="{76768101-8509-48E2-95D7-05C02B7940F5}">
      <dsp:nvSpPr>
        <dsp:cNvPr id="0" name=""/>
        <dsp:cNvSpPr/>
      </dsp:nvSpPr>
      <dsp:spPr>
        <a:xfrm>
          <a:off x="0" y="2753592"/>
          <a:ext cx="6422901" cy="1282049"/>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8488" tIns="458216" rIns="498488" bIns="156464" numCol="1" spcCol="1270" anchor="t" anchorCtr="0">
          <a:noAutofit/>
        </a:bodyPr>
        <a:lstStyle/>
        <a:p>
          <a:pPr marL="228600" lvl="1" indent="-228600" algn="l" defTabSz="977900">
            <a:lnSpc>
              <a:spcPct val="90000"/>
            </a:lnSpc>
            <a:spcBef>
              <a:spcPct val="0"/>
            </a:spcBef>
            <a:spcAft>
              <a:spcPct val="15000"/>
            </a:spcAft>
            <a:buChar char="•"/>
          </a:pPr>
          <a:r>
            <a:rPr lang="en-US" sz="2200" kern="1200"/>
            <a:t>Derived dataset</a:t>
          </a:r>
        </a:p>
        <a:p>
          <a:pPr marL="228600" lvl="1" indent="-228600" algn="l" defTabSz="977900">
            <a:lnSpc>
              <a:spcPct val="90000"/>
            </a:lnSpc>
            <a:spcBef>
              <a:spcPct val="0"/>
            </a:spcBef>
            <a:spcAft>
              <a:spcPct val="15000"/>
            </a:spcAft>
            <a:buChar char="•"/>
          </a:pPr>
          <a:r>
            <a:rPr lang="en-US" sz="2200" kern="1200"/>
            <a:t>Originally embedded HTML presented by AEI</a:t>
          </a:r>
        </a:p>
      </dsp:txBody>
      <dsp:txXfrm>
        <a:off x="0" y="2753592"/>
        <a:ext cx="6422901" cy="1282049"/>
      </dsp:txXfrm>
    </dsp:sp>
    <dsp:sp modelId="{9C50BA81-5990-4D0F-9360-0F468C510D22}">
      <dsp:nvSpPr>
        <dsp:cNvPr id="0" name=""/>
        <dsp:cNvSpPr/>
      </dsp:nvSpPr>
      <dsp:spPr>
        <a:xfrm>
          <a:off x="321145" y="2428872"/>
          <a:ext cx="4496030" cy="64944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9939" tIns="0" rIns="169939" bIns="0" numCol="1" spcCol="1270" anchor="ctr" anchorCtr="0">
          <a:noAutofit/>
        </a:bodyPr>
        <a:lstStyle/>
        <a:p>
          <a:pPr marL="0" lvl="0" indent="0" algn="l" defTabSz="977900">
            <a:lnSpc>
              <a:spcPct val="90000"/>
            </a:lnSpc>
            <a:spcBef>
              <a:spcPct val="0"/>
            </a:spcBef>
            <a:spcAft>
              <a:spcPct val="35000"/>
            </a:spcAft>
            <a:buNone/>
          </a:pPr>
          <a:r>
            <a:rPr lang="en-US" sz="2200" kern="1200"/>
            <a:t>State_intervention</a:t>
          </a:r>
        </a:p>
      </dsp:txBody>
      <dsp:txXfrm>
        <a:off x="352848" y="2460575"/>
        <a:ext cx="4432624" cy="5860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3E0CF1-6496-405E-A1C5-69988036BD38}">
      <dsp:nvSpPr>
        <dsp:cNvPr id="0" name=""/>
        <dsp:cNvSpPr/>
      </dsp:nvSpPr>
      <dsp:spPr>
        <a:xfrm>
          <a:off x="0" y="453596"/>
          <a:ext cx="6422901" cy="174825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8488" tIns="624840" rIns="498488" bIns="213360" numCol="1" spcCol="1270" anchor="t" anchorCtr="0">
          <a:noAutofit/>
        </a:bodyPr>
        <a:lstStyle/>
        <a:p>
          <a:pPr marL="285750" lvl="1" indent="-285750" algn="l" defTabSz="1333500">
            <a:lnSpc>
              <a:spcPct val="90000"/>
            </a:lnSpc>
            <a:spcBef>
              <a:spcPct val="0"/>
            </a:spcBef>
            <a:spcAft>
              <a:spcPct val="15000"/>
            </a:spcAft>
            <a:buChar char="•"/>
          </a:pPr>
          <a:r>
            <a:rPr lang="en-US" sz="3000" kern="1200"/>
            <a:t>New Case Rate</a:t>
          </a:r>
        </a:p>
        <a:p>
          <a:pPr marL="285750" lvl="1" indent="-285750" algn="l" defTabSz="1333500">
            <a:lnSpc>
              <a:spcPct val="90000"/>
            </a:lnSpc>
            <a:spcBef>
              <a:spcPct val="0"/>
            </a:spcBef>
            <a:spcAft>
              <a:spcPct val="15000"/>
            </a:spcAft>
            <a:buChar char="•"/>
          </a:pPr>
          <a:r>
            <a:rPr lang="en-US" sz="3000" kern="1200"/>
            <a:t>New Death Rate</a:t>
          </a:r>
        </a:p>
      </dsp:txBody>
      <dsp:txXfrm>
        <a:off x="0" y="453596"/>
        <a:ext cx="6422901" cy="1748250"/>
      </dsp:txXfrm>
    </dsp:sp>
    <dsp:sp modelId="{4C8C8590-B976-498A-AFD2-3C889D9B5DF6}">
      <dsp:nvSpPr>
        <dsp:cNvPr id="0" name=""/>
        <dsp:cNvSpPr/>
      </dsp:nvSpPr>
      <dsp:spPr>
        <a:xfrm>
          <a:off x="321145" y="10796"/>
          <a:ext cx="4496030" cy="8856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9939" tIns="0" rIns="169939" bIns="0" numCol="1" spcCol="1270" anchor="ctr" anchorCtr="0">
          <a:noAutofit/>
        </a:bodyPr>
        <a:lstStyle/>
        <a:p>
          <a:pPr marL="0" lvl="0" indent="0" algn="l" defTabSz="1333500">
            <a:lnSpc>
              <a:spcPct val="90000"/>
            </a:lnSpc>
            <a:spcBef>
              <a:spcPct val="0"/>
            </a:spcBef>
            <a:spcAft>
              <a:spcPct val="35000"/>
            </a:spcAft>
            <a:buNone/>
          </a:pPr>
          <a:r>
            <a:rPr lang="en-US" sz="3000" kern="1200"/>
            <a:t>Calculations: </a:t>
          </a:r>
        </a:p>
      </dsp:txBody>
      <dsp:txXfrm>
        <a:off x="364376" y="54027"/>
        <a:ext cx="4409568" cy="799138"/>
      </dsp:txXfrm>
    </dsp:sp>
    <dsp:sp modelId="{A8E20B50-5B15-4556-9FA3-B9F3922B3399}">
      <dsp:nvSpPr>
        <dsp:cNvPr id="0" name=""/>
        <dsp:cNvSpPr/>
      </dsp:nvSpPr>
      <dsp:spPr>
        <a:xfrm>
          <a:off x="0" y="2806647"/>
          <a:ext cx="6422901" cy="2268000"/>
        </a:xfrm>
        <a:prstGeom prst="rect">
          <a:avLst/>
        </a:prstGeom>
        <a:solidFill>
          <a:schemeClr val="lt1">
            <a:alpha val="90000"/>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8488" tIns="624840" rIns="498488" bIns="213360" numCol="1" spcCol="1270" anchor="t" anchorCtr="0">
          <a:noAutofit/>
        </a:bodyPr>
        <a:lstStyle/>
        <a:p>
          <a:pPr marL="285750" lvl="1" indent="-285750" algn="l" defTabSz="1333500">
            <a:lnSpc>
              <a:spcPct val="90000"/>
            </a:lnSpc>
            <a:spcBef>
              <a:spcPct val="0"/>
            </a:spcBef>
            <a:spcAft>
              <a:spcPct val="15000"/>
            </a:spcAft>
            <a:buChar char="•"/>
          </a:pPr>
          <a:r>
            <a:rPr lang="en-US" sz="3000" kern="1200"/>
            <a:t>No/Low Intervention</a:t>
          </a:r>
        </a:p>
        <a:p>
          <a:pPr marL="285750" lvl="1" indent="-285750" algn="l" defTabSz="1333500">
            <a:lnSpc>
              <a:spcPct val="90000"/>
            </a:lnSpc>
            <a:spcBef>
              <a:spcPct val="0"/>
            </a:spcBef>
            <a:spcAft>
              <a:spcPct val="15000"/>
            </a:spcAft>
            <a:buChar char="•"/>
          </a:pPr>
          <a:r>
            <a:rPr lang="en-US" sz="3000" kern="1200"/>
            <a:t>Medium Intervention</a:t>
          </a:r>
        </a:p>
        <a:p>
          <a:pPr marL="285750" lvl="1" indent="-285750" algn="l" defTabSz="1333500">
            <a:lnSpc>
              <a:spcPct val="90000"/>
            </a:lnSpc>
            <a:spcBef>
              <a:spcPct val="0"/>
            </a:spcBef>
            <a:spcAft>
              <a:spcPct val="15000"/>
            </a:spcAft>
            <a:buChar char="•"/>
          </a:pPr>
          <a:r>
            <a:rPr lang="en-US" sz="3000" kern="1200"/>
            <a:t>High Intervention</a:t>
          </a:r>
        </a:p>
      </dsp:txBody>
      <dsp:txXfrm>
        <a:off x="0" y="2806647"/>
        <a:ext cx="6422901" cy="2268000"/>
      </dsp:txXfrm>
    </dsp:sp>
    <dsp:sp modelId="{FDB226DA-3E91-4544-8E93-8B38BC125E68}">
      <dsp:nvSpPr>
        <dsp:cNvPr id="0" name=""/>
        <dsp:cNvSpPr/>
      </dsp:nvSpPr>
      <dsp:spPr>
        <a:xfrm>
          <a:off x="321145" y="2363847"/>
          <a:ext cx="4496030" cy="88560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9939" tIns="0" rIns="169939" bIns="0" numCol="1" spcCol="1270" anchor="ctr" anchorCtr="0">
          <a:noAutofit/>
        </a:bodyPr>
        <a:lstStyle/>
        <a:p>
          <a:pPr marL="0" lvl="0" indent="0" algn="l" defTabSz="1333500">
            <a:lnSpc>
              <a:spcPct val="90000"/>
            </a:lnSpc>
            <a:spcBef>
              <a:spcPct val="0"/>
            </a:spcBef>
            <a:spcAft>
              <a:spcPct val="35000"/>
            </a:spcAft>
            <a:buNone/>
          </a:pPr>
          <a:r>
            <a:rPr lang="en-US" sz="3000" kern="1200"/>
            <a:t>Groups</a:t>
          </a:r>
        </a:p>
      </dsp:txBody>
      <dsp:txXfrm>
        <a:off x="364376" y="2407078"/>
        <a:ext cx="4409568" cy="79913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3243C3-E276-41E6-AB79-9AA93A3EF3DC}">
      <dsp:nvSpPr>
        <dsp:cNvPr id="0" name=""/>
        <dsp:cNvSpPr/>
      </dsp:nvSpPr>
      <dsp:spPr>
        <a:xfrm>
          <a:off x="0" y="3558996"/>
          <a:ext cx="1647172" cy="2335087"/>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7147" tIns="170688" rIns="117147" bIns="170688" numCol="1" spcCol="1270" anchor="ctr" anchorCtr="0">
          <a:noAutofit/>
        </a:bodyPr>
        <a:lstStyle/>
        <a:p>
          <a:pPr marL="0" lvl="0" indent="0" algn="ctr" defTabSz="1066800">
            <a:lnSpc>
              <a:spcPct val="90000"/>
            </a:lnSpc>
            <a:spcBef>
              <a:spcPct val="0"/>
            </a:spcBef>
            <a:spcAft>
              <a:spcPct val="35000"/>
            </a:spcAft>
            <a:buNone/>
          </a:pPr>
          <a:r>
            <a:rPr lang="en-US" sz="2400" kern="1200"/>
            <a:t>Recalculate</a:t>
          </a:r>
        </a:p>
      </dsp:txBody>
      <dsp:txXfrm>
        <a:off x="0" y="3558996"/>
        <a:ext cx="1647172" cy="2335087"/>
      </dsp:txXfrm>
    </dsp:sp>
    <dsp:sp modelId="{D24B7C1D-3010-4544-AE36-B9235F01295F}">
      <dsp:nvSpPr>
        <dsp:cNvPr id="0" name=""/>
        <dsp:cNvSpPr/>
      </dsp:nvSpPr>
      <dsp:spPr>
        <a:xfrm>
          <a:off x="1647172" y="3558996"/>
          <a:ext cx="4941518" cy="2335087"/>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0237" tIns="304800" rIns="100237" bIns="304800" numCol="1" spcCol="1270" anchor="ctr" anchorCtr="0">
          <a:noAutofit/>
        </a:bodyPr>
        <a:lstStyle/>
        <a:p>
          <a:pPr marL="0" lvl="0" indent="0" algn="l" defTabSz="1066800">
            <a:lnSpc>
              <a:spcPct val="90000"/>
            </a:lnSpc>
            <a:spcBef>
              <a:spcPct val="0"/>
            </a:spcBef>
            <a:spcAft>
              <a:spcPct val="35000"/>
            </a:spcAft>
            <a:buNone/>
          </a:pPr>
          <a:r>
            <a:rPr lang="en-US" sz="2400" kern="1200"/>
            <a:t>Recalculate rates to capture how recent relaxation of interventions impacts new cases and deaths</a:t>
          </a:r>
        </a:p>
      </dsp:txBody>
      <dsp:txXfrm>
        <a:off x="1647172" y="3558996"/>
        <a:ext cx="4941518" cy="2335087"/>
      </dsp:txXfrm>
    </dsp:sp>
    <dsp:sp modelId="{807A8973-D459-4A70-B337-D0658E780DD2}">
      <dsp:nvSpPr>
        <dsp:cNvPr id="0" name=""/>
        <dsp:cNvSpPr/>
      </dsp:nvSpPr>
      <dsp:spPr>
        <a:xfrm rot="10800000">
          <a:off x="0" y="2659"/>
          <a:ext cx="1647172" cy="3591364"/>
        </a:xfrm>
        <a:prstGeom prst="upArrowCallout">
          <a:avLst>
            <a:gd name="adj1" fmla="val 5000"/>
            <a:gd name="adj2" fmla="val 10000"/>
            <a:gd name="adj3" fmla="val 15000"/>
            <a:gd name="adj4" fmla="val 64977"/>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7147" tIns="170688" rIns="117147" bIns="170688" numCol="1" spcCol="1270" anchor="ctr" anchorCtr="0">
          <a:noAutofit/>
        </a:bodyPr>
        <a:lstStyle/>
        <a:p>
          <a:pPr marL="0" lvl="0" indent="0" algn="ctr" defTabSz="1066800">
            <a:lnSpc>
              <a:spcPct val="90000"/>
            </a:lnSpc>
            <a:spcBef>
              <a:spcPct val="0"/>
            </a:spcBef>
            <a:spcAft>
              <a:spcPct val="35000"/>
            </a:spcAft>
            <a:buNone/>
          </a:pPr>
          <a:r>
            <a:rPr lang="en-US" sz="2400" kern="1200"/>
            <a:t>Calculate</a:t>
          </a:r>
        </a:p>
      </dsp:txBody>
      <dsp:txXfrm rot="-10800000">
        <a:off x="0" y="2659"/>
        <a:ext cx="1647172" cy="2334386"/>
      </dsp:txXfrm>
    </dsp:sp>
    <dsp:sp modelId="{642DE7DE-5CF5-4E72-845F-5B8DE3997F94}">
      <dsp:nvSpPr>
        <dsp:cNvPr id="0" name=""/>
        <dsp:cNvSpPr/>
      </dsp:nvSpPr>
      <dsp:spPr>
        <a:xfrm>
          <a:off x="1647172" y="2659"/>
          <a:ext cx="4941518" cy="2334386"/>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0237" tIns="304800" rIns="100237" bIns="304800" numCol="1" spcCol="1270" anchor="ctr" anchorCtr="0">
          <a:noAutofit/>
        </a:bodyPr>
        <a:lstStyle/>
        <a:p>
          <a:pPr marL="0" lvl="0" indent="0" algn="l" defTabSz="1066800">
            <a:lnSpc>
              <a:spcPct val="90000"/>
            </a:lnSpc>
            <a:spcBef>
              <a:spcPct val="0"/>
            </a:spcBef>
            <a:spcAft>
              <a:spcPct val="35000"/>
            </a:spcAft>
            <a:buNone/>
          </a:pPr>
          <a:r>
            <a:rPr lang="en-US" sz="2400" kern="1200"/>
            <a:t>Calculate true impact of intervention using cellphone “movement” data across the pandemic</a:t>
          </a:r>
        </a:p>
      </dsp:txBody>
      <dsp:txXfrm>
        <a:off x="1647172" y="2659"/>
        <a:ext cx="4941518" cy="233438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089240-2655-4967-8138-3DDAD9CE1D43}" type="datetimeFigureOut">
              <a:rPr lang="en-US" smtClean="0"/>
              <a:t>5/30/2020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10D164-CD13-44AD-90E0-085E10A44B86}" type="slidenum">
              <a:rPr lang="en-US" smtClean="0"/>
              <a:t>‹#›</a:t>
            </a:fld>
            <a:endParaRPr lang="en-US"/>
          </a:p>
        </p:txBody>
      </p:sp>
    </p:spTree>
    <p:extLst>
      <p:ext uri="{BB962C8B-B14F-4D97-AF65-F5344CB8AC3E}">
        <p14:creationId xmlns:p14="http://schemas.microsoft.com/office/powerpoint/2010/main" val="2118123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With the continued COVID-19 outbreak changing the fundamental nature of our how we conduct our lives, there has been great interest in the development of new approaches to expanding citizen understanding of the crisis and what actions are being taken. One group, COVID ACT NOW, has harnessed the collaborative efforts of multiple data scientists and engineers to build simple, easily digestible views for topline information on COVID at the state and county level. </a:t>
            </a:r>
            <a:endParaRPr lang="en-US" dirty="0"/>
          </a:p>
        </p:txBody>
      </p:sp>
      <p:sp>
        <p:nvSpPr>
          <p:cNvPr id="4" name="Slide Number Placeholder 3"/>
          <p:cNvSpPr>
            <a:spLocks noGrp="1"/>
          </p:cNvSpPr>
          <p:nvPr>
            <p:ph type="sldNum" sz="quarter" idx="5"/>
          </p:nvPr>
        </p:nvSpPr>
        <p:spPr/>
        <p:txBody>
          <a:bodyPr/>
          <a:lstStyle/>
          <a:p>
            <a:fld id="{CD10D164-CD13-44AD-90E0-085E10A44B86}" type="slidenum">
              <a:rPr lang="en-US" smtClean="0"/>
              <a:t>1</a:t>
            </a:fld>
            <a:endParaRPr lang="en-US"/>
          </a:p>
        </p:txBody>
      </p:sp>
    </p:spTree>
    <p:extLst>
      <p:ext uri="{BB962C8B-B14F-4D97-AF65-F5344CB8AC3E}">
        <p14:creationId xmlns:p14="http://schemas.microsoft.com/office/powerpoint/2010/main" val="3009748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10D164-CD13-44AD-90E0-085E10A44B86}" type="slidenum">
              <a:rPr lang="en-US" smtClean="0"/>
              <a:t>2</a:t>
            </a:fld>
            <a:endParaRPr lang="en-US"/>
          </a:p>
        </p:txBody>
      </p:sp>
    </p:spTree>
    <p:extLst>
      <p:ext uri="{BB962C8B-B14F-4D97-AF65-F5344CB8AC3E}">
        <p14:creationId xmlns:p14="http://schemas.microsoft.com/office/powerpoint/2010/main" val="4153864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To answer this question, I needed to create some new fields. First, I created calculated fields for “new cases” and “new deaths” for each state over time. I then used a similar approach from question 1 and calculated an “intervention score” for each state. This time however, I grouped the time series dataset by these scores to produce the following units of analysis in a field *</a:t>
            </a:r>
            <a:r>
              <a:rPr lang="en-US" sz="1200" kern="1200" dirty="0" err="1">
                <a:solidFill>
                  <a:schemeClr val="tx1"/>
                </a:solidFill>
                <a:effectLst/>
                <a:latin typeface="+mn-lt"/>
                <a:ea typeface="+mn-ea"/>
                <a:cs typeface="+mn-cs"/>
              </a:rPr>
              <a:t>intervention_level</a:t>
            </a:r>
            <a:r>
              <a:rPr lang="en-US" sz="1200" kern="1200" dirty="0">
                <a:solidFill>
                  <a:schemeClr val="tx1"/>
                </a:solidFill>
                <a:effectLst/>
                <a:latin typeface="+mn-lt"/>
                <a:ea typeface="+mn-ea"/>
                <a:cs typeface="+mn-cs"/>
              </a:rPr>
              <a:t>*:</a:t>
            </a:r>
          </a:p>
          <a:p>
            <a:pPr lvl="0"/>
            <a:r>
              <a:rPr lang="en-US" sz="1200" kern="1200" dirty="0">
                <a:solidFill>
                  <a:schemeClr val="tx1"/>
                </a:solidFill>
                <a:effectLst/>
                <a:latin typeface="+mn-lt"/>
                <a:ea typeface="+mn-ea"/>
                <a:cs typeface="+mn-cs"/>
              </a:rPr>
              <a:t>No/Low Intervention (Score of 0 – 3)</a:t>
            </a:r>
          </a:p>
          <a:p>
            <a:pPr lvl="0"/>
            <a:r>
              <a:rPr lang="en-US" sz="1200" kern="1200" dirty="0">
                <a:solidFill>
                  <a:schemeClr val="tx1"/>
                </a:solidFill>
                <a:effectLst/>
                <a:latin typeface="+mn-lt"/>
                <a:ea typeface="+mn-ea"/>
                <a:cs typeface="+mn-cs"/>
              </a:rPr>
              <a:t>Medium Intervention (4 – 8)</a:t>
            </a:r>
          </a:p>
          <a:p>
            <a:pPr lvl="0"/>
            <a:r>
              <a:rPr lang="en-US" sz="1200" kern="1200" dirty="0">
                <a:solidFill>
                  <a:schemeClr val="tx1"/>
                </a:solidFill>
                <a:effectLst/>
                <a:latin typeface="+mn-lt"/>
                <a:ea typeface="+mn-ea"/>
                <a:cs typeface="+mn-cs"/>
              </a:rPr>
              <a:t>High Intervention (9 – 12)</a:t>
            </a:r>
          </a:p>
          <a:p>
            <a:r>
              <a:rPr lang="en-US" sz="1200" kern="1200" dirty="0">
                <a:solidFill>
                  <a:schemeClr val="tx1"/>
                </a:solidFill>
                <a:effectLst/>
                <a:latin typeface="+mn-lt"/>
                <a:ea typeface="+mn-ea"/>
                <a:cs typeface="+mn-cs"/>
              </a:rPr>
              <a:t>Using a data frame of state and intervention level, I joined the time series data with new cases and deaths. This allowed me to create calculated fields for “new case rate” and “new death rate” for each intervention level, over time. With one more use of </a:t>
            </a:r>
            <a:r>
              <a:rPr lang="en-US" sz="1200" i="1" kern="1200" dirty="0">
                <a:solidFill>
                  <a:schemeClr val="tx1"/>
                </a:solidFill>
                <a:effectLst/>
                <a:latin typeface="+mn-lt"/>
                <a:ea typeface="+mn-ea"/>
                <a:cs typeface="+mn-cs"/>
              </a:rPr>
              <a:t>matplotlib</a:t>
            </a:r>
            <a:r>
              <a:rPr lang="en-US" sz="1200" kern="1200" dirty="0">
                <a:solidFill>
                  <a:schemeClr val="tx1"/>
                </a:solidFill>
                <a:effectLst/>
                <a:latin typeface="+mn-lt"/>
                <a:ea typeface="+mn-ea"/>
                <a:cs typeface="+mn-cs"/>
              </a:rPr>
              <a:t>, I finally produced two charts, one for new case rate by intervention level, and one for new death rate.</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CD10D164-CD13-44AD-90E0-085E10A44B86}" type="slidenum">
              <a:rPr lang="en-US" smtClean="0"/>
              <a:t>3</a:t>
            </a:fld>
            <a:endParaRPr lang="en-US"/>
          </a:p>
        </p:txBody>
      </p:sp>
    </p:spTree>
    <p:extLst>
      <p:ext uri="{BB962C8B-B14F-4D97-AF65-F5344CB8AC3E}">
        <p14:creationId xmlns:p14="http://schemas.microsoft.com/office/powerpoint/2010/main" val="20350327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 learned from these views over time that</a:t>
            </a:r>
          </a:p>
          <a:p>
            <a:pPr lvl="0"/>
            <a:r>
              <a:rPr lang="en-US" sz="1200" kern="1200" dirty="0">
                <a:solidFill>
                  <a:schemeClr val="tx1"/>
                </a:solidFill>
                <a:effectLst/>
                <a:latin typeface="+mn-lt"/>
                <a:ea typeface="+mn-ea"/>
                <a:cs typeface="+mn-cs"/>
              </a:rPr>
              <a:t>There are some potential errors in the earliest collected data, showing dramatic decreases in new cases in the early stages—however these level out quickly as the volume of cases increases.</a:t>
            </a:r>
          </a:p>
          <a:p>
            <a:pPr lvl="0"/>
            <a:r>
              <a:rPr lang="en-US" sz="1200" kern="1200" dirty="0">
                <a:solidFill>
                  <a:schemeClr val="tx1"/>
                </a:solidFill>
                <a:effectLst/>
                <a:latin typeface="+mn-lt"/>
                <a:ea typeface="+mn-ea"/>
                <a:cs typeface="+mn-cs"/>
              </a:rPr>
              <a:t>States with higher intervention saw the sharpest jumps in new cases, and the highest jumps in new deaths. </a:t>
            </a:r>
          </a:p>
          <a:p>
            <a:pPr lvl="0"/>
            <a:r>
              <a:rPr lang="en-US" sz="1200" kern="1200" dirty="0">
                <a:solidFill>
                  <a:schemeClr val="tx1"/>
                </a:solidFill>
                <a:effectLst/>
                <a:latin typeface="+mn-lt"/>
                <a:ea typeface="+mn-ea"/>
                <a:cs typeface="+mn-cs"/>
              </a:rPr>
              <a:t>States with medium interventions initially saw large increases in new deaths, and remained higher than states with low intervention</a:t>
            </a:r>
          </a:p>
          <a:p>
            <a:pPr lvl="0"/>
            <a:r>
              <a:rPr lang="en-US" sz="1200" kern="1200" dirty="0">
                <a:solidFill>
                  <a:schemeClr val="tx1"/>
                </a:solidFill>
                <a:effectLst/>
                <a:latin typeface="+mn-lt"/>
                <a:ea typeface="+mn-ea"/>
                <a:cs typeface="+mn-cs"/>
              </a:rPr>
              <a:t>States with low intervention saw the smallest variation in new cases, but saw more frequent jumps in new deaths, especially in March.</a:t>
            </a:r>
          </a:p>
        </p:txBody>
      </p:sp>
      <p:sp>
        <p:nvSpPr>
          <p:cNvPr id="4" name="Slide Number Placeholder 3"/>
          <p:cNvSpPr>
            <a:spLocks noGrp="1"/>
          </p:cNvSpPr>
          <p:nvPr>
            <p:ph type="sldNum" sz="quarter" idx="5"/>
          </p:nvPr>
        </p:nvSpPr>
        <p:spPr/>
        <p:txBody>
          <a:bodyPr/>
          <a:lstStyle/>
          <a:p>
            <a:fld id="{CD10D164-CD13-44AD-90E0-085E10A44B86}" type="slidenum">
              <a:rPr lang="en-US" smtClean="0"/>
              <a:t>4</a:t>
            </a:fld>
            <a:endParaRPr lang="en-US"/>
          </a:p>
        </p:txBody>
      </p:sp>
    </p:spTree>
    <p:extLst>
      <p:ext uri="{BB962C8B-B14F-4D97-AF65-F5344CB8AC3E}">
        <p14:creationId xmlns:p14="http://schemas.microsoft.com/office/powerpoint/2010/main" val="32727935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By analyzing these two datasets at various levels of analysis and different views, we were able to better understand the following about the COVID-19 crisis:</a:t>
            </a:r>
          </a:p>
          <a:p>
            <a:endParaRPr lang="en-US" dirty="0"/>
          </a:p>
        </p:txBody>
      </p:sp>
      <p:sp>
        <p:nvSpPr>
          <p:cNvPr id="4" name="Slide Number Placeholder 3"/>
          <p:cNvSpPr>
            <a:spLocks noGrp="1"/>
          </p:cNvSpPr>
          <p:nvPr>
            <p:ph type="sldNum" sz="quarter" idx="5"/>
          </p:nvPr>
        </p:nvSpPr>
        <p:spPr/>
        <p:txBody>
          <a:bodyPr/>
          <a:lstStyle/>
          <a:p>
            <a:fld id="{CD10D164-CD13-44AD-90E0-085E10A44B86}" type="slidenum">
              <a:rPr lang="en-US" smtClean="0"/>
              <a:t>5</a:t>
            </a:fld>
            <a:endParaRPr lang="en-US"/>
          </a:p>
        </p:txBody>
      </p:sp>
    </p:spTree>
    <p:extLst>
      <p:ext uri="{BB962C8B-B14F-4D97-AF65-F5344CB8AC3E}">
        <p14:creationId xmlns:p14="http://schemas.microsoft.com/office/powerpoint/2010/main" val="19478422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From these views alone, I don’t necessarily conclude that a lower level of state government action is associated strongly with a dramatic increase or decrease in cases and deaths when compared to states with more severe action. The next step in this analysis would be to quantify the true </a:t>
            </a:r>
            <a:r>
              <a:rPr lang="en-US" sz="1200" i="1" kern="1200" dirty="0">
                <a:solidFill>
                  <a:schemeClr val="tx1"/>
                </a:solidFill>
                <a:effectLst/>
                <a:latin typeface="+mn-lt"/>
                <a:ea typeface="+mn-ea"/>
                <a:cs typeface="+mn-cs"/>
              </a:rPr>
              <a:t>impact</a:t>
            </a:r>
            <a:r>
              <a:rPr lang="en-US" sz="1200" kern="1200" dirty="0">
                <a:solidFill>
                  <a:schemeClr val="tx1"/>
                </a:solidFill>
                <a:effectLst/>
                <a:latin typeface="+mn-lt"/>
                <a:ea typeface="+mn-ea"/>
                <a:cs typeface="+mn-cs"/>
              </a:rPr>
              <a:t> of these interventions, which could likely be done by including movement data provided by cellphone service providers and developing a measure for said impact.  I also believe it’s still too early to determine how many deaths can be attributed to actions taken or lifted more recently--this initial analysis opens the door to a revisited look when CDC counts are updated in upcoming months. </a:t>
            </a:r>
          </a:p>
          <a:p>
            <a:endParaRPr lang="en-US" dirty="0"/>
          </a:p>
        </p:txBody>
      </p:sp>
      <p:sp>
        <p:nvSpPr>
          <p:cNvPr id="4" name="Slide Number Placeholder 3"/>
          <p:cNvSpPr>
            <a:spLocks noGrp="1"/>
          </p:cNvSpPr>
          <p:nvPr>
            <p:ph type="sldNum" sz="quarter" idx="5"/>
          </p:nvPr>
        </p:nvSpPr>
        <p:spPr/>
        <p:txBody>
          <a:bodyPr/>
          <a:lstStyle/>
          <a:p>
            <a:fld id="{CD10D164-CD13-44AD-90E0-085E10A44B86}" type="slidenum">
              <a:rPr lang="en-US" smtClean="0"/>
              <a:t>6</a:t>
            </a:fld>
            <a:endParaRPr lang="en-US"/>
          </a:p>
        </p:txBody>
      </p:sp>
    </p:spTree>
    <p:extLst>
      <p:ext uri="{BB962C8B-B14F-4D97-AF65-F5344CB8AC3E}">
        <p14:creationId xmlns:p14="http://schemas.microsoft.com/office/powerpoint/2010/main" val="4237727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10D164-CD13-44AD-90E0-085E10A44B86}" type="slidenum">
              <a:rPr lang="en-US" smtClean="0"/>
              <a:t>7</a:t>
            </a:fld>
            <a:endParaRPr lang="en-US"/>
          </a:p>
        </p:txBody>
      </p:sp>
    </p:spTree>
    <p:extLst>
      <p:ext uri="{BB962C8B-B14F-4D97-AF65-F5344CB8AC3E}">
        <p14:creationId xmlns:p14="http://schemas.microsoft.com/office/powerpoint/2010/main" val="2824301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3E3AE-DC17-47BB-936F-D6C68E6F5A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6A31C2-6663-4BAF-A589-C85511350D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B859621-111B-4422-A338-22970AC64417}"/>
              </a:ext>
            </a:extLst>
          </p:cNvPr>
          <p:cNvSpPr>
            <a:spLocks noGrp="1"/>
          </p:cNvSpPr>
          <p:nvPr>
            <p:ph type="dt" sz="half" idx="10"/>
          </p:nvPr>
        </p:nvSpPr>
        <p:spPr/>
        <p:txBody>
          <a:bodyPr/>
          <a:lstStyle/>
          <a:p>
            <a:fld id="{189DBA3A-9E2C-4FCF-A893-391747ECD107}" type="datetimeFigureOut">
              <a:rPr lang="en-US" smtClean="0"/>
              <a:t>5/30/2020</a:t>
            </a:fld>
            <a:endParaRPr lang="en-US"/>
          </a:p>
        </p:txBody>
      </p:sp>
      <p:sp>
        <p:nvSpPr>
          <p:cNvPr id="5" name="Footer Placeholder 4">
            <a:extLst>
              <a:ext uri="{FF2B5EF4-FFF2-40B4-BE49-F238E27FC236}">
                <a16:creationId xmlns:a16="http://schemas.microsoft.com/office/drawing/2014/main" id="{D6AC88B0-59C6-469C-85B7-C191B75DD7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C5BA47-6ACC-49EB-ACA5-5F3AB958EAF4}"/>
              </a:ext>
            </a:extLst>
          </p:cNvPr>
          <p:cNvSpPr>
            <a:spLocks noGrp="1"/>
          </p:cNvSpPr>
          <p:nvPr>
            <p:ph type="sldNum" sz="quarter" idx="12"/>
          </p:nvPr>
        </p:nvSpPr>
        <p:spPr/>
        <p:txBody>
          <a:bodyPr/>
          <a:lstStyle/>
          <a:p>
            <a:fld id="{5E197989-85C0-4A09-B15F-1D1F1EA94AD9}" type="slidenum">
              <a:rPr lang="en-US" smtClean="0"/>
              <a:t>‹#›</a:t>
            </a:fld>
            <a:endParaRPr lang="en-US"/>
          </a:p>
        </p:txBody>
      </p:sp>
    </p:spTree>
    <p:extLst>
      <p:ext uri="{BB962C8B-B14F-4D97-AF65-F5344CB8AC3E}">
        <p14:creationId xmlns:p14="http://schemas.microsoft.com/office/powerpoint/2010/main" val="3517509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51C58-B154-46E0-B38F-9B807F898F1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AC36612-0C50-492D-BEDA-1AFF5DE769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AABB32-5C54-46F8-A05B-57857F5A803E}"/>
              </a:ext>
            </a:extLst>
          </p:cNvPr>
          <p:cNvSpPr>
            <a:spLocks noGrp="1"/>
          </p:cNvSpPr>
          <p:nvPr>
            <p:ph type="dt" sz="half" idx="10"/>
          </p:nvPr>
        </p:nvSpPr>
        <p:spPr/>
        <p:txBody>
          <a:bodyPr/>
          <a:lstStyle/>
          <a:p>
            <a:fld id="{189DBA3A-9E2C-4FCF-A893-391747ECD107}" type="datetimeFigureOut">
              <a:rPr lang="en-US" smtClean="0"/>
              <a:t>5/30/2020</a:t>
            </a:fld>
            <a:endParaRPr lang="en-US"/>
          </a:p>
        </p:txBody>
      </p:sp>
      <p:sp>
        <p:nvSpPr>
          <p:cNvPr id="5" name="Footer Placeholder 4">
            <a:extLst>
              <a:ext uri="{FF2B5EF4-FFF2-40B4-BE49-F238E27FC236}">
                <a16:creationId xmlns:a16="http://schemas.microsoft.com/office/drawing/2014/main" id="{D576AD5E-2C8B-4CF4-B55C-09F295B516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2165AA-13C7-41F4-BEE5-E50603241BC8}"/>
              </a:ext>
            </a:extLst>
          </p:cNvPr>
          <p:cNvSpPr>
            <a:spLocks noGrp="1"/>
          </p:cNvSpPr>
          <p:nvPr>
            <p:ph type="sldNum" sz="quarter" idx="12"/>
          </p:nvPr>
        </p:nvSpPr>
        <p:spPr/>
        <p:txBody>
          <a:bodyPr/>
          <a:lstStyle/>
          <a:p>
            <a:fld id="{5E197989-85C0-4A09-B15F-1D1F1EA94AD9}" type="slidenum">
              <a:rPr lang="en-US" smtClean="0"/>
              <a:t>‹#›</a:t>
            </a:fld>
            <a:endParaRPr lang="en-US"/>
          </a:p>
        </p:txBody>
      </p:sp>
    </p:spTree>
    <p:extLst>
      <p:ext uri="{BB962C8B-B14F-4D97-AF65-F5344CB8AC3E}">
        <p14:creationId xmlns:p14="http://schemas.microsoft.com/office/powerpoint/2010/main" val="3573158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2C36A4-D620-4171-B2A0-23E759E986E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1DB3113-FD18-4A24-9ACF-E13A17BD6F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EBBFC9-1B28-43FA-88EC-F23E64E359F2}"/>
              </a:ext>
            </a:extLst>
          </p:cNvPr>
          <p:cNvSpPr>
            <a:spLocks noGrp="1"/>
          </p:cNvSpPr>
          <p:nvPr>
            <p:ph type="dt" sz="half" idx="10"/>
          </p:nvPr>
        </p:nvSpPr>
        <p:spPr/>
        <p:txBody>
          <a:bodyPr/>
          <a:lstStyle/>
          <a:p>
            <a:fld id="{189DBA3A-9E2C-4FCF-A893-391747ECD107}" type="datetimeFigureOut">
              <a:rPr lang="en-US" smtClean="0"/>
              <a:t>5/30/2020</a:t>
            </a:fld>
            <a:endParaRPr lang="en-US"/>
          </a:p>
        </p:txBody>
      </p:sp>
      <p:sp>
        <p:nvSpPr>
          <p:cNvPr id="5" name="Footer Placeholder 4">
            <a:extLst>
              <a:ext uri="{FF2B5EF4-FFF2-40B4-BE49-F238E27FC236}">
                <a16:creationId xmlns:a16="http://schemas.microsoft.com/office/drawing/2014/main" id="{FEA6FE9C-F91E-4AB5-A48F-1DF05EEF20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F48F2F-51C6-4F72-BECC-D8F19DB5D5AA}"/>
              </a:ext>
            </a:extLst>
          </p:cNvPr>
          <p:cNvSpPr>
            <a:spLocks noGrp="1"/>
          </p:cNvSpPr>
          <p:nvPr>
            <p:ph type="sldNum" sz="quarter" idx="12"/>
          </p:nvPr>
        </p:nvSpPr>
        <p:spPr/>
        <p:txBody>
          <a:bodyPr/>
          <a:lstStyle/>
          <a:p>
            <a:fld id="{5E197989-85C0-4A09-B15F-1D1F1EA94AD9}" type="slidenum">
              <a:rPr lang="en-US" smtClean="0"/>
              <a:t>‹#›</a:t>
            </a:fld>
            <a:endParaRPr lang="en-US"/>
          </a:p>
        </p:txBody>
      </p:sp>
    </p:spTree>
    <p:extLst>
      <p:ext uri="{BB962C8B-B14F-4D97-AF65-F5344CB8AC3E}">
        <p14:creationId xmlns:p14="http://schemas.microsoft.com/office/powerpoint/2010/main" val="810190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7BB5E-2A1E-4D8A-A064-2F96761B87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357AA6-BD61-4441-BDAE-0AE28BED51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36129D-7FA2-4286-98FB-E707414BFE38}"/>
              </a:ext>
            </a:extLst>
          </p:cNvPr>
          <p:cNvSpPr>
            <a:spLocks noGrp="1"/>
          </p:cNvSpPr>
          <p:nvPr>
            <p:ph type="dt" sz="half" idx="10"/>
          </p:nvPr>
        </p:nvSpPr>
        <p:spPr/>
        <p:txBody>
          <a:bodyPr/>
          <a:lstStyle/>
          <a:p>
            <a:fld id="{189DBA3A-9E2C-4FCF-A893-391747ECD107}" type="datetimeFigureOut">
              <a:rPr lang="en-US" smtClean="0"/>
              <a:t>5/30/2020</a:t>
            </a:fld>
            <a:endParaRPr lang="en-US"/>
          </a:p>
        </p:txBody>
      </p:sp>
      <p:sp>
        <p:nvSpPr>
          <p:cNvPr id="5" name="Footer Placeholder 4">
            <a:extLst>
              <a:ext uri="{FF2B5EF4-FFF2-40B4-BE49-F238E27FC236}">
                <a16:creationId xmlns:a16="http://schemas.microsoft.com/office/drawing/2014/main" id="{FFF62C61-4452-434B-ADEC-2D32212563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81EFFD-ECC4-4172-9592-C0C19D65C565}"/>
              </a:ext>
            </a:extLst>
          </p:cNvPr>
          <p:cNvSpPr>
            <a:spLocks noGrp="1"/>
          </p:cNvSpPr>
          <p:nvPr>
            <p:ph type="sldNum" sz="quarter" idx="12"/>
          </p:nvPr>
        </p:nvSpPr>
        <p:spPr/>
        <p:txBody>
          <a:bodyPr/>
          <a:lstStyle/>
          <a:p>
            <a:fld id="{5E197989-85C0-4A09-B15F-1D1F1EA94AD9}" type="slidenum">
              <a:rPr lang="en-US" smtClean="0"/>
              <a:t>‹#›</a:t>
            </a:fld>
            <a:endParaRPr lang="en-US"/>
          </a:p>
        </p:txBody>
      </p:sp>
    </p:spTree>
    <p:extLst>
      <p:ext uri="{BB962C8B-B14F-4D97-AF65-F5344CB8AC3E}">
        <p14:creationId xmlns:p14="http://schemas.microsoft.com/office/powerpoint/2010/main" val="4198758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A062F-5D25-4388-A5CC-C759060E73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200B306-59CA-4B9F-B72D-E13CFFFCFA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CF2D1B-F729-4BED-814A-863DFFDC4F7E}"/>
              </a:ext>
            </a:extLst>
          </p:cNvPr>
          <p:cNvSpPr>
            <a:spLocks noGrp="1"/>
          </p:cNvSpPr>
          <p:nvPr>
            <p:ph type="dt" sz="half" idx="10"/>
          </p:nvPr>
        </p:nvSpPr>
        <p:spPr/>
        <p:txBody>
          <a:bodyPr/>
          <a:lstStyle/>
          <a:p>
            <a:fld id="{189DBA3A-9E2C-4FCF-A893-391747ECD107}" type="datetimeFigureOut">
              <a:rPr lang="en-US" smtClean="0"/>
              <a:t>5/30/2020</a:t>
            </a:fld>
            <a:endParaRPr lang="en-US"/>
          </a:p>
        </p:txBody>
      </p:sp>
      <p:sp>
        <p:nvSpPr>
          <p:cNvPr id="5" name="Footer Placeholder 4">
            <a:extLst>
              <a:ext uri="{FF2B5EF4-FFF2-40B4-BE49-F238E27FC236}">
                <a16:creationId xmlns:a16="http://schemas.microsoft.com/office/drawing/2014/main" id="{3095A9FA-87B4-471F-9DE7-CE8CDD3B61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CB7E40-4F90-4AD9-9F99-FFD93DE72604}"/>
              </a:ext>
            </a:extLst>
          </p:cNvPr>
          <p:cNvSpPr>
            <a:spLocks noGrp="1"/>
          </p:cNvSpPr>
          <p:nvPr>
            <p:ph type="sldNum" sz="quarter" idx="12"/>
          </p:nvPr>
        </p:nvSpPr>
        <p:spPr/>
        <p:txBody>
          <a:bodyPr/>
          <a:lstStyle/>
          <a:p>
            <a:fld id="{5E197989-85C0-4A09-B15F-1D1F1EA94AD9}" type="slidenum">
              <a:rPr lang="en-US" smtClean="0"/>
              <a:t>‹#›</a:t>
            </a:fld>
            <a:endParaRPr lang="en-US"/>
          </a:p>
        </p:txBody>
      </p:sp>
    </p:spTree>
    <p:extLst>
      <p:ext uri="{BB962C8B-B14F-4D97-AF65-F5344CB8AC3E}">
        <p14:creationId xmlns:p14="http://schemas.microsoft.com/office/powerpoint/2010/main" val="2618743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2F12C-0389-45ED-B0FE-A9BDA06AC0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04D6DE-97AB-4706-8FD6-42F8180D5D1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0F5FD9-1A21-431A-8DD1-8F54CFAF64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6805990-6507-4652-A39C-8C2AAC5CE6D4}"/>
              </a:ext>
            </a:extLst>
          </p:cNvPr>
          <p:cNvSpPr>
            <a:spLocks noGrp="1"/>
          </p:cNvSpPr>
          <p:nvPr>
            <p:ph type="dt" sz="half" idx="10"/>
          </p:nvPr>
        </p:nvSpPr>
        <p:spPr/>
        <p:txBody>
          <a:bodyPr/>
          <a:lstStyle/>
          <a:p>
            <a:fld id="{189DBA3A-9E2C-4FCF-A893-391747ECD107}" type="datetimeFigureOut">
              <a:rPr lang="en-US" smtClean="0"/>
              <a:t>5/30/2020</a:t>
            </a:fld>
            <a:endParaRPr lang="en-US"/>
          </a:p>
        </p:txBody>
      </p:sp>
      <p:sp>
        <p:nvSpPr>
          <p:cNvPr id="6" name="Footer Placeholder 5">
            <a:extLst>
              <a:ext uri="{FF2B5EF4-FFF2-40B4-BE49-F238E27FC236}">
                <a16:creationId xmlns:a16="http://schemas.microsoft.com/office/drawing/2014/main" id="{5A1303A5-FDDD-400C-BCF8-6BEF965EE6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899BE3-9D14-41D1-8850-6C20B80B029C}"/>
              </a:ext>
            </a:extLst>
          </p:cNvPr>
          <p:cNvSpPr>
            <a:spLocks noGrp="1"/>
          </p:cNvSpPr>
          <p:nvPr>
            <p:ph type="sldNum" sz="quarter" idx="12"/>
          </p:nvPr>
        </p:nvSpPr>
        <p:spPr/>
        <p:txBody>
          <a:bodyPr/>
          <a:lstStyle/>
          <a:p>
            <a:fld id="{5E197989-85C0-4A09-B15F-1D1F1EA94AD9}" type="slidenum">
              <a:rPr lang="en-US" smtClean="0"/>
              <a:t>‹#›</a:t>
            </a:fld>
            <a:endParaRPr lang="en-US"/>
          </a:p>
        </p:txBody>
      </p:sp>
    </p:spTree>
    <p:extLst>
      <p:ext uri="{BB962C8B-B14F-4D97-AF65-F5344CB8AC3E}">
        <p14:creationId xmlns:p14="http://schemas.microsoft.com/office/powerpoint/2010/main" val="1170527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74F8A-D497-43DB-9CF3-15921E2153B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8334FAF-465F-46F5-9947-25DC3051ED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C194C9-190F-4D70-9BE3-0C7FC8B0D6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4A6353F-E53D-4305-B1CA-732FC21E03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94067F-8AC7-402F-BC21-0F4135650F5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F62052C-575B-4E2E-8C6C-A8F77555233C}"/>
              </a:ext>
            </a:extLst>
          </p:cNvPr>
          <p:cNvSpPr>
            <a:spLocks noGrp="1"/>
          </p:cNvSpPr>
          <p:nvPr>
            <p:ph type="dt" sz="half" idx="10"/>
          </p:nvPr>
        </p:nvSpPr>
        <p:spPr/>
        <p:txBody>
          <a:bodyPr/>
          <a:lstStyle/>
          <a:p>
            <a:fld id="{189DBA3A-9E2C-4FCF-A893-391747ECD107}" type="datetimeFigureOut">
              <a:rPr lang="en-US" smtClean="0"/>
              <a:t>5/30/2020</a:t>
            </a:fld>
            <a:endParaRPr lang="en-US"/>
          </a:p>
        </p:txBody>
      </p:sp>
      <p:sp>
        <p:nvSpPr>
          <p:cNvPr id="8" name="Footer Placeholder 7">
            <a:extLst>
              <a:ext uri="{FF2B5EF4-FFF2-40B4-BE49-F238E27FC236}">
                <a16:creationId xmlns:a16="http://schemas.microsoft.com/office/drawing/2014/main" id="{C1756072-D581-46EB-8E13-A1A3069E133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F8D7B6-2436-4260-B113-6BD72DE43106}"/>
              </a:ext>
            </a:extLst>
          </p:cNvPr>
          <p:cNvSpPr>
            <a:spLocks noGrp="1"/>
          </p:cNvSpPr>
          <p:nvPr>
            <p:ph type="sldNum" sz="quarter" idx="12"/>
          </p:nvPr>
        </p:nvSpPr>
        <p:spPr/>
        <p:txBody>
          <a:bodyPr/>
          <a:lstStyle/>
          <a:p>
            <a:fld id="{5E197989-85C0-4A09-B15F-1D1F1EA94AD9}" type="slidenum">
              <a:rPr lang="en-US" smtClean="0"/>
              <a:t>‹#›</a:t>
            </a:fld>
            <a:endParaRPr lang="en-US"/>
          </a:p>
        </p:txBody>
      </p:sp>
    </p:spTree>
    <p:extLst>
      <p:ext uri="{BB962C8B-B14F-4D97-AF65-F5344CB8AC3E}">
        <p14:creationId xmlns:p14="http://schemas.microsoft.com/office/powerpoint/2010/main" val="1815049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C9C0F-8CF2-4FD5-A32C-E95B41543E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5043EF6-7CDB-40B2-88E9-F20FBC1D73F0}"/>
              </a:ext>
            </a:extLst>
          </p:cNvPr>
          <p:cNvSpPr>
            <a:spLocks noGrp="1"/>
          </p:cNvSpPr>
          <p:nvPr>
            <p:ph type="dt" sz="half" idx="10"/>
          </p:nvPr>
        </p:nvSpPr>
        <p:spPr/>
        <p:txBody>
          <a:bodyPr/>
          <a:lstStyle/>
          <a:p>
            <a:fld id="{189DBA3A-9E2C-4FCF-A893-391747ECD107}" type="datetimeFigureOut">
              <a:rPr lang="en-US" smtClean="0"/>
              <a:t>5/30/2020</a:t>
            </a:fld>
            <a:endParaRPr lang="en-US"/>
          </a:p>
        </p:txBody>
      </p:sp>
      <p:sp>
        <p:nvSpPr>
          <p:cNvPr id="4" name="Footer Placeholder 3">
            <a:extLst>
              <a:ext uri="{FF2B5EF4-FFF2-40B4-BE49-F238E27FC236}">
                <a16:creationId xmlns:a16="http://schemas.microsoft.com/office/drawing/2014/main" id="{0873260B-AC4E-43EF-B9EC-64DDA71A4D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62EBF2-929E-44FB-BF90-E4A41FE86FA6}"/>
              </a:ext>
            </a:extLst>
          </p:cNvPr>
          <p:cNvSpPr>
            <a:spLocks noGrp="1"/>
          </p:cNvSpPr>
          <p:nvPr>
            <p:ph type="sldNum" sz="quarter" idx="12"/>
          </p:nvPr>
        </p:nvSpPr>
        <p:spPr/>
        <p:txBody>
          <a:bodyPr/>
          <a:lstStyle/>
          <a:p>
            <a:fld id="{5E197989-85C0-4A09-B15F-1D1F1EA94AD9}" type="slidenum">
              <a:rPr lang="en-US" smtClean="0"/>
              <a:t>‹#›</a:t>
            </a:fld>
            <a:endParaRPr lang="en-US"/>
          </a:p>
        </p:txBody>
      </p:sp>
    </p:spTree>
    <p:extLst>
      <p:ext uri="{BB962C8B-B14F-4D97-AF65-F5344CB8AC3E}">
        <p14:creationId xmlns:p14="http://schemas.microsoft.com/office/powerpoint/2010/main" val="3161236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602409-2760-41B2-B8E4-4D3FD47572A0}"/>
              </a:ext>
            </a:extLst>
          </p:cNvPr>
          <p:cNvSpPr>
            <a:spLocks noGrp="1"/>
          </p:cNvSpPr>
          <p:nvPr>
            <p:ph type="dt" sz="half" idx="10"/>
          </p:nvPr>
        </p:nvSpPr>
        <p:spPr/>
        <p:txBody>
          <a:bodyPr/>
          <a:lstStyle/>
          <a:p>
            <a:fld id="{189DBA3A-9E2C-4FCF-A893-391747ECD107}" type="datetimeFigureOut">
              <a:rPr lang="en-US" smtClean="0"/>
              <a:t>5/30/2020</a:t>
            </a:fld>
            <a:endParaRPr lang="en-US"/>
          </a:p>
        </p:txBody>
      </p:sp>
      <p:sp>
        <p:nvSpPr>
          <p:cNvPr id="3" name="Footer Placeholder 2">
            <a:extLst>
              <a:ext uri="{FF2B5EF4-FFF2-40B4-BE49-F238E27FC236}">
                <a16:creationId xmlns:a16="http://schemas.microsoft.com/office/drawing/2014/main" id="{94C04116-A079-41D5-99A2-6FD1FB7EE76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5EBF85-700B-4D05-A3E1-27A51EFA6E6E}"/>
              </a:ext>
            </a:extLst>
          </p:cNvPr>
          <p:cNvSpPr>
            <a:spLocks noGrp="1"/>
          </p:cNvSpPr>
          <p:nvPr>
            <p:ph type="sldNum" sz="quarter" idx="12"/>
          </p:nvPr>
        </p:nvSpPr>
        <p:spPr/>
        <p:txBody>
          <a:bodyPr/>
          <a:lstStyle/>
          <a:p>
            <a:fld id="{5E197989-85C0-4A09-B15F-1D1F1EA94AD9}" type="slidenum">
              <a:rPr lang="en-US" smtClean="0"/>
              <a:t>‹#›</a:t>
            </a:fld>
            <a:endParaRPr lang="en-US"/>
          </a:p>
        </p:txBody>
      </p:sp>
    </p:spTree>
    <p:extLst>
      <p:ext uri="{BB962C8B-B14F-4D97-AF65-F5344CB8AC3E}">
        <p14:creationId xmlns:p14="http://schemas.microsoft.com/office/powerpoint/2010/main" val="182668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08041-ABCD-4AC9-9FC5-5023B2EE22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AADA00-9EE7-4861-B6B9-68ADCD35FA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89335C-5520-408A-A05F-CFC677CDCC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79D4D3-4B08-427C-968E-4201B9F68F4C}"/>
              </a:ext>
            </a:extLst>
          </p:cNvPr>
          <p:cNvSpPr>
            <a:spLocks noGrp="1"/>
          </p:cNvSpPr>
          <p:nvPr>
            <p:ph type="dt" sz="half" idx="10"/>
          </p:nvPr>
        </p:nvSpPr>
        <p:spPr/>
        <p:txBody>
          <a:bodyPr/>
          <a:lstStyle/>
          <a:p>
            <a:fld id="{189DBA3A-9E2C-4FCF-A893-391747ECD107}" type="datetimeFigureOut">
              <a:rPr lang="en-US" smtClean="0"/>
              <a:t>5/30/2020</a:t>
            </a:fld>
            <a:endParaRPr lang="en-US"/>
          </a:p>
        </p:txBody>
      </p:sp>
      <p:sp>
        <p:nvSpPr>
          <p:cNvPr id="6" name="Footer Placeholder 5">
            <a:extLst>
              <a:ext uri="{FF2B5EF4-FFF2-40B4-BE49-F238E27FC236}">
                <a16:creationId xmlns:a16="http://schemas.microsoft.com/office/drawing/2014/main" id="{2BE58880-EB6F-4AD4-B725-60F0C59CEF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346C8C-57CA-4C80-AE0B-C0253EBD5880}"/>
              </a:ext>
            </a:extLst>
          </p:cNvPr>
          <p:cNvSpPr>
            <a:spLocks noGrp="1"/>
          </p:cNvSpPr>
          <p:nvPr>
            <p:ph type="sldNum" sz="quarter" idx="12"/>
          </p:nvPr>
        </p:nvSpPr>
        <p:spPr/>
        <p:txBody>
          <a:bodyPr/>
          <a:lstStyle/>
          <a:p>
            <a:fld id="{5E197989-85C0-4A09-B15F-1D1F1EA94AD9}" type="slidenum">
              <a:rPr lang="en-US" smtClean="0"/>
              <a:t>‹#›</a:t>
            </a:fld>
            <a:endParaRPr lang="en-US"/>
          </a:p>
        </p:txBody>
      </p:sp>
    </p:spTree>
    <p:extLst>
      <p:ext uri="{BB962C8B-B14F-4D97-AF65-F5344CB8AC3E}">
        <p14:creationId xmlns:p14="http://schemas.microsoft.com/office/powerpoint/2010/main" val="3759656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E5FCF-0E95-4297-94C5-10FD6CEC76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C18A59-24BE-4544-9EA7-DDBCC52A05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92F3C73-749E-4BD7-AA67-8EB186826D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99FA7E-5A48-4B4D-9654-5E63FD2C2B80}"/>
              </a:ext>
            </a:extLst>
          </p:cNvPr>
          <p:cNvSpPr>
            <a:spLocks noGrp="1"/>
          </p:cNvSpPr>
          <p:nvPr>
            <p:ph type="dt" sz="half" idx="10"/>
          </p:nvPr>
        </p:nvSpPr>
        <p:spPr/>
        <p:txBody>
          <a:bodyPr/>
          <a:lstStyle/>
          <a:p>
            <a:fld id="{189DBA3A-9E2C-4FCF-A893-391747ECD107}" type="datetimeFigureOut">
              <a:rPr lang="en-US" smtClean="0"/>
              <a:t>5/30/2020</a:t>
            </a:fld>
            <a:endParaRPr lang="en-US"/>
          </a:p>
        </p:txBody>
      </p:sp>
      <p:sp>
        <p:nvSpPr>
          <p:cNvPr id="6" name="Footer Placeholder 5">
            <a:extLst>
              <a:ext uri="{FF2B5EF4-FFF2-40B4-BE49-F238E27FC236}">
                <a16:creationId xmlns:a16="http://schemas.microsoft.com/office/drawing/2014/main" id="{83A5618A-4B1A-4F35-9401-2FE6647F7B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022961-C33E-45E7-9452-30D5D55664CC}"/>
              </a:ext>
            </a:extLst>
          </p:cNvPr>
          <p:cNvSpPr>
            <a:spLocks noGrp="1"/>
          </p:cNvSpPr>
          <p:nvPr>
            <p:ph type="sldNum" sz="quarter" idx="12"/>
          </p:nvPr>
        </p:nvSpPr>
        <p:spPr/>
        <p:txBody>
          <a:bodyPr/>
          <a:lstStyle/>
          <a:p>
            <a:fld id="{5E197989-85C0-4A09-B15F-1D1F1EA94AD9}" type="slidenum">
              <a:rPr lang="en-US" smtClean="0"/>
              <a:t>‹#›</a:t>
            </a:fld>
            <a:endParaRPr lang="en-US"/>
          </a:p>
        </p:txBody>
      </p:sp>
    </p:spTree>
    <p:extLst>
      <p:ext uri="{BB962C8B-B14F-4D97-AF65-F5344CB8AC3E}">
        <p14:creationId xmlns:p14="http://schemas.microsoft.com/office/powerpoint/2010/main" val="2558648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1067A5-BAD7-4015-95E3-86D90CD3AC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D6934A7-09ED-469E-988B-C556A51098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304A92-94E4-455B-BDB2-A2C284B2F0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9DBA3A-9E2C-4FCF-A893-391747ECD107}" type="datetimeFigureOut">
              <a:rPr lang="en-US" smtClean="0"/>
              <a:t>5/30/2020</a:t>
            </a:fld>
            <a:endParaRPr lang="en-US"/>
          </a:p>
        </p:txBody>
      </p:sp>
      <p:sp>
        <p:nvSpPr>
          <p:cNvPr id="5" name="Footer Placeholder 4">
            <a:extLst>
              <a:ext uri="{FF2B5EF4-FFF2-40B4-BE49-F238E27FC236}">
                <a16:creationId xmlns:a16="http://schemas.microsoft.com/office/drawing/2014/main" id="{C67C5D1C-A901-4F28-8FBA-2A01FCD8B2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0F4939F-6DD0-4001-A9E2-3ED3CE378E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197989-85C0-4A09-B15F-1D1F1EA94AD9}" type="slidenum">
              <a:rPr lang="en-US" smtClean="0"/>
              <a:t>‹#›</a:t>
            </a:fld>
            <a:endParaRPr lang="en-US"/>
          </a:p>
        </p:txBody>
      </p:sp>
    </p:spTree>
    <p:extLst>
      <p:ext uri="{BB962C8B-B14F-4D97-AF65-F5344CB8AC3E}">
        <p14:creationId xmlns:p14="http://schemas.microsoft.com/office/powerpoint/2010/main" val="27067013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raw.githubusercontent.com/nytimes/covid-19-data/master/us-counties.csv"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hyperlink" Target="https://e.infogram.com/_/bo5pjUi7dprQAvs1l6oZ?src=embe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0B5157-09BB-41D7-AD0F-3B0281686BA3}"/>
              </a:ext>
            </a:extLst>
          </p:cNvPr>
          <p:cNvSpPr>
            <a:spLocks noGrp="1"/>
          </p:cNvSpPr>
          <p:nvPr>
            <p:ph type="ctrTitle"/>
          </p:nvPr>
        </p:nvSpPr>
        <p:spPr>
          <a:xfrm>
            <a:off x="1524000" y="1122362"/>
            <a:ext cx="9144000" cy="2840037"/>
          </a:xfrm>
        </p:spPr>
        <p:txBody>
          <a:bodyPr>
            <a:normAutofit/>
          </a:bodyPr>
          <a:lstStyle/>
          <a:p>
            <a:r>
              <a:rPr lang="en-US" sz="5800"/>
              <a:t>(Yet Another) Presentation on COVID-19 in the US</a:t>
            </a:r>
          </a:p>
        </p:txBody>
      </p:sp>
      <p:sp>
        <p:nvSpPr>
          <p:cNvPr id="3" name="Subtitle 2">
            <a:extLst>
              <a:ext uri="{FF2B5EF4-FFF2-40B4-BE49-F238E27FC236}">
                <a16:creationId xmlns:a16="http://schemas.microsoft.com/office/drawing/2014/main" id="{460C720D-AB53-40A6-A2DA-1408ACBE98CB}"/>
              </a:ext>
            </a:extLst>
          </p:cNvPr>
          <p:cNvSpPr>
            <a:spLocks noGrp="1"/>
          </p:cNvSpPr>
          <p:nvPr>
            <p:ph type="subTitle" idx="1"/>
          </p:nvPr>
        </p:nvSpPr>
        <p:spPr>
          <a:xfrm>
            <a:off x="1524000" y="4256436"/>
            <a:ext cx="9144000" cy="1600818"/>
          </a:xfrm>
        </p:spPr>
        <p:txBody>
          <a:bodyPr>
            <a:normAutofit/>
          </a:bodyPr>
          <a:lstStyle/>
          <a:p>
            <a:r>
              <a:rPr lang="en-US" sz="2200" b="1" dirty="0">
                <a:solidFill>
                  <a:schemeClr val="accent1">
                    <a:lumMod val="60000"/>
                    <a:lumOff val="40000"/>
                  </a:schemeClr>
                </a:solidFill>
              </a:rPr>
              <a:t>The impact of state government action on the severity of the COVID-19 pandemic in the United States</a:t>
            </a:r>
          </a:p>
          <a:p>
            <a:r>
              <a:rPr lang="en-US" sz="2200" b="1" dirty="0">
                <a:solidFill>
                  <a:schemeClr val="accent1">
                    <a:lumMod val="60000"/>
                    <a:lumOff val="40000"/>
                  </a:schemeClr>
                </a:solidFill>
              </a:rPr>
              <a:t>Matt A. Beck</a:t>
            </a:r>
          </a:p>
          <a:p>
            <a:r>
              <a:rPr lang="en-US" sz="2200" b="1" dirty="0">
                <a:solidFill>
                  <a:schemeClr val="accent1">
                    <a:lumMod val="60000"/>
                    <a:lumOff val="40000"/>
                  </a:schemeClr>
                </a:solidFill>
              </a:rPr>
              <a:t>IST 652</a:t>
            </a:r>
            <a:endParaRPr lang="en-US" sz="2200" dirty="0">
              <a:solidFill>
                <a:schemeClr val="accent1">
                  <a:lumMod val="60000"/>
                  <a:lumOff val="40000"/>
                </a:schemeClr>
              </a:solidFill>
            </a:endParaRPr>
          </a:p>
        </p:txBody>
      </p:sp>
      <p:cxnSp>
        <p:nvCxnSpPr>
          <p:cNvPr id="12" name="Straight Connector 11">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599287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6F39C2-8746-4599-843B-CED156C408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5D714AD-9E94-4752-AA45-D4B0EAAB5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52"/>
            <a:ext cx="4444163" cy="6323347"/>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946C8C-203B-4AD3-83A5-0037EC4E6893}"/>
              </a:ext>
            </a:extLst>
          </p:cNvPr>
          <p:cNvSpPr>
            <a:spLocks noGrp="1"/>
          </p:cNvSpPr>
          <p:nvPr>
            <p:ph type="title"/>
          </p:nvPr>
        </p:nvSpPr>
        <p:spPr>
          <a:xfrm>
            <a:off x="599411" y="767258"/>
            <a:ext cx="3209335" cy="5323484"/>
          </a:xfrm>
        </p:spPr>
        <p:txBody>
          <a:bodyPr>
            <a:normAutofit/>
          </a:bodyPr>
          <a:lstStyle/>
          <a:p>
            <a:pPr algn="ctr"/>
            <a:r>
              <a:rPr lang="en-US" sz="2800">
                <a:solidFill>
                  <a:schemeClr val="bg1"/>
                </a:solidFill>
              </a:rPr>
              <a:t>Data Sources</a:t>
            </a:r>
          </a:p>
        </p:txBody>
      </p:sp>
      <p:sp>
        <p:nvSpPr>
          <p:cNvPr id="13" name="Rectangle 12">
            <a:extLst>
              <a:ext uri="{FF2B5EF4-FFF2-40B4-BE49-F238E27FC236}">
                <a16:creationId xmlns:a16="http://schemas.microsoft.com/office/drawing/2014/main" id="{7FF89E09-42FB-4694-96E4-95652B1D83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83158" y="3396997"/>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5D3C032-881F-4579-A4BF-0FA966E9F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70645"/>
            <a:ext cx="1219200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C7F0319F-0E23-4AF9-A54B-F29D6A4B76C9}"/>
              </a:ext>
            </a:extLst>
          </p:cNvPr>
          <p:cNvGraphicFramePr>
            <a:graphicFrameLocks noGrp="1"/>
          </p:cNvGraphicFramePr>
          <p:nvPr>
            <p:ph idx="1"/>
            <p:extLst>
              <p:ext uri="{D42A27DB-BD31-4B8C-83A1-F6EECF244321}">
                <p14:modId xmlns:p14="http://schemas.microsoft.com/office/powerpoint/2010/main" val="147229754"/>
              </p:ext>
            </p:extLst>
          </p:nvPr>
        </p:nvGraphicFramePr>
        <p:xfrm>
          <a:off x="5242917" y="1005298"/>
          <a:ext cx="6422901" cy="50854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31505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6F39C2-8746-4599-843B-CED156C408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5D714AD-9E94-4752-AA45-D4B0EAAB5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52"/>
            <a:ext cx="4444163" cy="6323347"/>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9201D7-06D2-45FA-B0AD-BC6596410767}"/>
              </a:ext>
            </a:extLst>
          </p:cNvPr>
          <p:cNvSpPr>
            <a:spLocks noGrp="1"/>
          </p:cNvSpPr>
          <p:nvPr>
            <p:ph type="title"/>
          </p:nvPr>
        </p:nvSpPr>
        <p:spPr>
          <a:xfrm>
            <a:off x="599411" y="767258"/>
            <a:ext cx="3209335" cy="5323484"/>
          </a:xfrm>
        </p:spPr>
        <p:txBody>
          <a:bodyPr>
            <a:normAutofit/>
          </a:bodyPr>
          <a:lstStyle/>
          <a:p>
            <a:pPr lvl="0" algn="ctr"/>
            <a:r>
              <a:rPr lang="en-US" sz="2800">
                <a:solidFill>
                  <a:schemeClr val="bg1"/>
                </a:solidFill>
              </a:rPr>
              <a:t>Do government actions appear to be effective in reducing the rate of new cases and deaths?</a:t>
            </a:r>
          </a:p>
        </p:txBody>
      </p:sp>
      <p:sp>
        <p:nvSpPr>
          <p:cNvPr id="13" name="Rectangle 12">
            <a:extLst>
              <a:ext uri="{FF2B5EF4-FFF2-40B4-BE49-F238E27FC236}">
                <a16:creationId xmlns:a16="http://schemas.microsoft.com/office/drawing/2014/main" id="{7FF89E09-42FB-4694-96E4-95652B1D83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83158" y="3396997"/>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5D3C032-881F-4579-A4BF-0FA966E9F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70645"/>
            <a:ext cx="1219200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13E74D92-8A44-4BF8-B145-1ED532CD02A2}"/>
              </a:ext>
            </a:extLst>
          </p:cNvPr>
          <p:cNvGraphicFramePr>
            <a:graphicFrameLocks noGrp="1"/>
          </p:cNvGraphicFramePr>
          <p:nvPr>
            <p:ph idx="1"/>
            <p:extLst>
              <p:ext uri="{D42A27DB-BD31-4B8C-83A1-F6EECF244321}">
                <p14:modId xmlns:p14="http://schemas.microsoft.com/office/powerpoint/2010/main" val="2942659392"/>
              </p:ext>
            </p:extLst>
          </p:nvPr>
        </p:nvGraphicFramePr>
        <p:xfrm>
          <a:off x="5242917" y="1005298"/>
          <a:ext cx="6422901" cy="50854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69685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79E64E-C38C-4FA8-88E2-42D0B4F815AB}"/>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3000" b="1">
                <a:solidFill>
                  <a:srgbClr val="FFFFFF"/>
                </a:solidFill>
              </a:rPr>
              <a:t>Do government actions appear to be effective in reducing the rate of new cases and deaths?</a:t>
            </a:r>
            <a:endParaRPr lang="en-US" sz="3000">
              <a:solidFill>
                <a:srgbClr val="FFFFFF"/>
              </a:solidFill>
            </a:endParaRPr>
          </a:p>
        </p:txBody>
      </p:sp>
      <p:cxnSp>
        <p:nvCxnSpPr>
          <p:cNvPr id="21" name="Straight Connector 2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5B76FAB5-5843-4ACE-9D18-D622DCBC643C}"/>
              </a:ext>
            </a:extLst>
          </p:cNvPr>
          <p:cNvPicPr/>
          <p:nvPr/>
        </p:nvPicPr>
        <p:blipFill>
          <a:blip r:embed="rId3"/>
          <a:stretch>
            <a:fillRect/>
          </a:stretch>
        </p:blipFill>
        <p:spPr>
          <a:xfrm>
            <a:off x="6397708" y="2426817"/>
            <a:ext cx="5076364" cy="3997637"/>
          </a:xfrm>
          <a:prstGeom prst="rect">
            <a:avLst/>
          </a:prstGeom>
        </p:spPr>
      </p:pic>
      <p:cxnSp>
        <p:nvCxnSpPr>
          <p:cNvPr id="23" name="Straight Connector 22">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0CBD5208-89B2-4ABF-A2B6-A120FA97C5E1}"/>
              </a:ext>
            </a:extLst>
          </p:cNvPr>
          <p:cNvPicPr>
            <a:picLocks noChangeAspect="1"/>
          </p:cNvPicPr>
          <p:nvPr/>
        </p:nvPicPr>
        <p:blipFill>
          <a:blip r:embed="rId4"/>
          <a:stretch>
            <a:fillRect/>
          </a:stretch>
        </p:blipFill>
        <p:spPr>
          <a:xfrm>
            <a:off x="396882" y="2596836"/>
            <a:ext cx="4921559" cy="3807532"/>
          </a:xfrm>
          <a:prstGeom prst="rect">
            <a:avLst/>
          </a:prstGeom>
        </p:spPr>
      </p:pic>
    </p:spTree>
    <p:extLst>
      <p:ext uri="{BB962C8B-B14F-4D97-AF65-F5344CB8AC3E}">
        <p14:creationId xmlns:p14="http://schemas.microsoft.com/office/powerpoint/2010/main" val="2746788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2D886F1-CB4A-4FC1-AAA7-9402B0D0D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62B7B97-C3EE-4AEE-A61F-AFA873FE2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013557" y="0"/>
            <a:ext cx="10178443"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4141911-803A-4A6C-B856-DD02A2218457}"/>
              </a:ext>
            </a:extLst>
          </p:cNvPr>
          <p:cNvSpPr>
            <a:spLocks noGrp="1"/>
          </p:cNvSpPr>
          <p:nvPr>
            <p:ph type="title"/>
          </p:nvPr>
        </p:nvSpPr>
        <p:spPr>
          <a:xfrm>
            <a:off x="623787" y="1635358"/>
            <a:ext cx="2752344" cy="2706624"/>
          </a:xfrm>
          <a:prstGeom prst="ellipse">
            <a:avLst/>
          </a:prstGeom>
          <a:solidFill>
            <a:schemeClr val="bg1"/>
          </a:solidFill>
          <a:ln w="174625" cmpd="thinThick">
            <a:solidFill>
              <a:schemeClr val="bg1"/>
            </a:solidFill>
          </a:ln>
        </p:spPr>
        <p:txBody>
          <a:bodyPr>
            <a:normAutofit/>
          </a:bodyPr>
          <a:lstStyle/>
          <a:p>
            <a:pPr algn="ctr"/>
            <a:r>
              <a:rPr lang="en-US" sz="2600"/>
              <a:t>Conclusions</a:t>
            </a:r>
          </a:p>
        </p:txBody>
      </p:sp>
      <p:sp>
        <p:nvSpPr>
          <p:cNvPr id="3" name="Content Placeholder 2">
            <a:extLst>
              <a:ext uri="{FF2B5EF4-FFF2-40B4-BE49-F238E27FC236}">
                <a16:creationId xmlns:a16="http://schemas.microsoft.com/office/drawing/2014/main" id="{3AF04C83-807C-4E4F-B8DF-E1D28673A8A6}"/>
              </a:ext>
            </a:extLst>
          </p:cNvPr>
          <p:cNvSpPr>
            <a:spLocks noGrp="1"/>
          </p:cNvSpPr>
          <p:nvPr>
            <p:ph idx="1"/>
          </p:nvPr>
        </p:nvSpPr>
        <p:spPr>
          <a:xfrm>
            <a:off x="4256690" y="1635358"/>
            <a:ext cx="6180082" cy="3801067"/>
          </a:xfrm>
        </p:spPr>
        <p:txBody>
          <a:bodyPr anchor="ctr">
            <a:normAutofit lnSpcReduction="10000"/>
          </a:bodyPr>
          <a:lstStyle/>
          <a:p>
            <a:pPr lvl="0"/>
            <a:r>
              <a:rPr lang="en-US" sz="2000" dirty="0">
                <a:solidFill>
                  <a:schemeClr val="bg1"/>
                </a:solidFill>
              </a:rPr>
              <a:t>There was wide geographic variation in the severity of interventions taken at the state level to combat COVID-19</a:t>
            </a:r>
          </a:p>
          <a:p>
            <a:pPr marL="0" lvl="0" indent="0">
              <a:buNone/>
            </a:pPr>
            <a:endParaRPr lang="en-US" sz="2000" dirty="0">
              <a:solidFill>
                <a:schemeClr val="bg1"/>
              </a:solidFill>
            </a:endParaRPr>
          </a:p>
          <a:p>
            <a:pPr lvl="0"/>
            <a:r>
              <a:rPr lang="en-US" sz="2000" dirty="0">
                <a:solidFill>
                  <a:schemeClr val="bg1"/>
                </a:solidFill>
              </a:rPr>
              <a:t>Of the interventions taken, School closures, restaurant/bar closures, and deployment of the national guard were taken by virtually all states. </a:t>
            </a:r>
          </a:p>
          <a:p>
            <a:pPr marL="0" lvl="0" indent="0">
              <a:buNone/>
            </a:pPr>
            <a:endParaRPr lang="en-US" sz="2000" dirty="0">
              <a:solidFill>
                <a:schemeClr val="bg1"/>
              </a:solidFill>
            </a:endParaRPr>
          </a:p>
          <a:p>
            <a:pPr lvl="0"/>
            <a:r>
              <a:rPr lang="en-US" sz="2000" dirty="0">
                <a:solidFill>
                  <a:schemeClr val="bg1"/>
                </a:solidFill>
              </a:rPr>
              <a:t>Though the rate of new cases and deaths saw significant variation in the early stages of the crisis (especially among states with high levels of state action taken), at this stage the rate of new cases and deaths have largely converged.</a:t>
            </a:r>
          </a:p>
          <a:p>
            <a:endParaRPr lang="en-US" sz="2000" dirty="0">
              <a:solidFill>
                <a:schemeClr val="bg1"/>
              </a:solidFill>
            </a:endParaRPr>
          </a:p>
        </p:txBody>
      </p:sp>
    </p:spTree>
    <p:extLst>
      <p:ext uri="{BB962C8B-B14F-4D97-AF65-F5344CB8AC3E}">
        <p14:creationId xmlns:p14="http://schemas.microsoft.com/office/powerpoint/2010/main" val="2436718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3C3288-1394-44C4-AE58-F746AF1729F2}"/>
              </a:ext>
            </a:extLst>
          </p:cNvPr>
          <p:cNvSpPr>
            <a:spLocks noGrp="1"/>
          </p:cNvSpPr>
          <p:nvPr>
            <p:ph type="title"/>
          </p:nvPr>
        </p:nvSpPr>
        <p:spPr>
          <a:xfrm>
            <a:off x="594360" y="637125"/>
            <a:ext cx="3802276" cy="5256371"/>
          </a:xfrm>
        </p:spPr>
        <p:txBody>
          <a:bodyPr>
            <a:normAutofit/>
          </a:bodyPr>
          <a:lstStyle/>
          <a:p>
            <a:r>
              <a:rPr lang="en-US" sz="4800">
                <a:solidFill>
                  <a:schemeClr val="bg1"/>
                </a:solidFill>
              </a:rPr>
              <a:t>Next Steps</a:t>
            </a:r>
          </a:p>
        </p:txBody>
      </p:sp>
      <p:graphicFrame>
        <p:nvGraphicFramePr>
          <p:cNvPr id="5" name="Content Placeholder 2">
            <a:extLst>
              <a:ext uri="{FF2B5EF4-FFF2-40B4-BE49-F238E27FC236}">
                <a16:creationId xmlns:a16="http://schemas.microsoft.com/office/drawing/2014/main" id="{3E468769-6846-49C7-B6F1-323CC68FEF21}"/>
              </a:ext>
            </a:extLst>
          </p:cNvPr>
          <p:cNvGraphicFramePr>
            <a:graphicFrameLocks noGrp="1"/>
          </p:cNvGraphicFramePr>
          <p:nvPr>
            <p:ph idx="1"/>
            <p:extLst>
              <p:ext uri="{D42A27DB-BD31-4B8C-83A1-F6EECF244321}">
                <p14:modId xmlns:p14="http://schemas.microsoft.com/office/powerpoint/2010/main" val="764256636"/>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29059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8">
            <a:extLst>
              <a:ext uri="{FF2B5EF4-FFF2-40B4-BE49-F238E27FC236}">
                <a16:creationId xmlns:a16="http://schemas.microsoft.com/office/drawing/2014/main" id="{9F7D788E-2C1B-4EF4-8719-12613771F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452"/>
          </a:xfrm>
          <a:prstGeom prst="rect">
            <a:avLst/>
          </a:prstGeom>
          <a:solidFill>
            <a:srgbClr val="4040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0B5157-09BB-41D7-AD0F-3B0281686BA3}"/>
              </a:ext>
            </a:extLst>
          </p:cNvPr>
          <p:cNvSpPr>
            <a:spLocks noGrp="1"/>
          </p:cNvSpPr>
          <p:nvPr>
            <p:ph type="ctrTitle"/>
          </p:nvPr>
        </p:nvSpPr>
        <p:spPr>
          <a:xfrm>
            <a:off x="764949" y="3499076"/>
            <a:ext cx="6053558" cy="2424774"/>
          </a:xfrm>
        </p:spPr>
        <p:txBody>
          <a:bodyPr vert="horz" lIns="91440" tIns="45720" rIns="91440" bIns="45720" rtlCol="0" anchor="ctr">
            <a:normAutofit/>
          </a:bodyPr>
          <a:lstStyle/>
          <a:p>
            <a:pPr algn="l"/>
            <a:r>
              <a:rPr lang="en-US" sz="4400" kern="1200">
                <a:solidFill>
                  <a:srgbClr val="FFFFFF"/>
                </a:solidFill>
                <a:latin typeface="+mj-lt"/>
                <a:ea typeface="+mj-ea"/>
                <a:cs typeface="+mj-cs"/>
              </a:rPr>
              <a:t>Thank you for your time!</a:t>
            </a:r>
          </a:p>
        </p:txBody>
      </p:sp>
      <p:sp>
        <p:nvSpPr>
          <p:cNvPr id="16" name="Freeform: Shape 10">
            <a:extLst>
              <a:ext uri="{FF2B5EF4-FFF2-40B4-BE49-F238E27FC236}">
                <a16:creationId xmlns:a16="http://schemas.microsoft.com/office/drawing/2014/main" id="{7C54E824-C0F4-480B-BC88-689F50C45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6199" y="548"/>
            <a:ext cx="4349752" cy="3142889"/>
          </a:xfrm>
          <a:custGeom>
            <a:avLst/>
            <a:gdLst>
              <a:gd name="connsiteX0" fmla="*/ 229420 w 4349752"/>
              <a:gd name="connsiteY0" fmla="*/ 0 h 3142889"/>
              <a:gd name="connsiteX1" fmla="*/ 4120333 w 4349752"/>
              <a:gd name="connsiteY1" fmla="*/ 0 h 3142889"/>
              <a:gd name="connsiteX2" fmla="*/ 4178840 w 4349752"/>
              <a:gd name="connsiteY2" fmla="*/ 121453 h 3142889"/>
              <a:gd name="connsiteX3" fmla="*/ 4349752 w 4349752"/>
              <a:gd name="connsiteY3" fmla="*/ 968013 h 3142889"/>
              <a:gd name="connsiteX4" fmla="*/ 2174876 w 4349752"/>
              <a:gd name="connsiteY4" fmla="*/ 3142889 h 3142889"/>
              <a:gd name="connsiteX5" fmla="*/ 0 w 4349752"/>
              <a:gd name="connsiteY5" fmla="*/ 968013 h 3142889"/>
              <a:gd name="connsiteX6" fmla="*/ 170913 w 4349752"/>
              <a:gd name="connsiteY6" fmla="*/ 121453 h 3142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9752" h="3142889">
                <a:moveTo>
                  <a:pt x="229420" y="0"/>
                </a:moveTo>
                <a:lnTo>
                  <a:pt x="4120333" y="0"/>
                </a:lnTo>
                <a:lnTo>
                  <a:pt x="4178840" y="121453"/>
                </a:lnTo>
                <a:cubicBezTo>
                  <a:pt x="4288894" y="381652"/>
                  <a:pt x="4349752" y="667725"/>
                  <a:pt x="4349752" y="968013"/>
                </a:cubicBezTo>
                <a:cubicBezTo>
                  <a:pt x="4349752" y="2169164"/>
                  <a:pt x="3376027" y="3142889"/>
                  <a:pt x="2174876" y="3142889"/>
                </a:cubicBezTo>
                <a:cubicBezTo>
                  <a:pt x="973725" y="3142889"/>
                  <a:pt x="0" y="2169164"/>
                  <a:pt x="0" y="968013"/>
                </a:cubicBezTo>
                <a:cubicBezTo>
                  <a:pt x="0" y="667725"/>
                  <a:pt x="60858" y="381652"/>
                  <a:pt x="170913" y="12145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58DEA6A1-FC5C-4E6E-BBBF-7E472949B3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3759" y="1421356"/>
            <a:ext cx="4538241" cy="5436644"/>
          </a:xfrm>
          <a:custGeom>
            <a:avLst/>
            <a:gdLst>
              <a:gd name="connsiteX0" fmla="*/ 3084645 w 4538241"/>
              <a:gd name="connsiteY0" fmla="*/ 0 h 5436644"/>
              <a:gd name="connsiteX1" fmla="*/ 4285328 w 4538241"/>
              <a:gd name="connsiteY1" fmla="*/ 242407 h 5436644"/>
              <a:gd name="connsiteX2" fmla="*/ 4538241 w 4538241"/>
              <a:gd name="connsiteY2" fmla="*/ 364242 h 5436644"/>
              <a:gd name="connsiteX3" fmla="*/ 4538241 w 4538241"/>
              <a:gd name="connsiteY3" fmla="*/ 5436644 h 5436644"/>
              <a:gd name="connsiteX4" fmla="*/ 1091428 w 4538241"/>
              <a:gd name="connsiteY4" fmla="*/ 5436644 h 5436644"/>
              <a:gd name="connsiteX5" fmla="*/ 903472 w 4538241"/>
              <a:gd name="connsiteY5" fmla="*/ 5265818 h 5436644"/>
              <a:gd name="connsiteX6" fmla="*/ 0 w 4538241"/>
              <a:gd name="connsiteY6" fmla="*/ 3084645 h 5436644"/>
              <a:gd name="connsiteX7" fmla="*/ 3084645 w 4538241"/>
              <a:gd name="connsiteY7" fmla="*/ 0 h 5436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38241" h="5436644">
                <a:moveTo>
                  <a:pt x="3084645" y="0"/>
                </a:moveTo>
                <a:cubicBezTo>
                  <a:pt x="3510546" y="0"/>
                  <a:pt x="3916286" y="86315"/>
                  <a:pt x="4285328" y="242407"/>
                </a:cubicBezTo>
                <a:lnTo>
                  <a:pt x="4538241" y="364242"/>
                </a:lnTo>
                <a:lnTo>
                  <a:pt x="4538241" y="5436644"/>
                </a:lnTo>
                <a:lnTo>
                  <a:pt x="1091428" y="5436644"/>
                </a:lnTo>
                <a:lnTo>
                  <a:pt x="903472" y="5265818"/>
                </a:lnTo>
                <a:cubicBezTo>
                  <a:pt x="345261" y="4707608"/>
                  <a:pt x="0" y="3936446"/>
                  <a:pt x="0" y="3084645"/>
                </a:cubicBezTo>
                <a:cubicBezTo>
                  <a:pt x="0" y="1381043"/>
                  <a:pt x="1381043" y="0"/>
                  <a:pt x="3084645"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96AAAC3B-1954-46B7-BBAC-27DFF5B529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39395" y="0"/>
            <a:ext cx="4023360" cy="2980240"/>
          </a:xfrm>
          <a:custGeom>
            <a:avLst/>
            <a:gdLst>
              <a:gd name="connsiteX0" fmla="*/ 248676 w 4023360"/>
              <a:gd name="connsiteY0" fmla="*/ 0 h 2980240"/>
              <a:gd name="connsiteX1" fmla="*/ 3774684 w 4023360"/>
              <a:gd name="connsiteY1" fmla="*/ 0 h 2980240"/>
              <a:gd name="connsiteX2" fmla="*/ 3780561 w 4023360"/>
              <a:gd name="connsiteY2" fmla="*/ 9674 h 2980240"/>
              <a:gd name="connsiteX3" fmla="*/ 4023360 w 4023360"/>
              <a:gd name="connsiteY3" fmla="*/ 968560 h 2980240"/>
              <a:gd name="connsiteX4" fmla="*/ 2011680 w 4023360"/>
              <a:gd name="connsiteY4" fmla="*/ 2980240 h 2980240"/>
              <a:gd name="connsiteX5" fmla="*/ 0 w 4023360"/>
              <a:gd name="connsiteY5" fmla="*/ 968560 h 2980240"/>
              <a:gd name="connsiteX6" fmla="*/ 242799 w 4023360"/>
              <a:gd name="connsiteY6" fmla="*/ 9674 h 298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23360" h="2980240">
                <a:moveTo>
                  <a:pt x="248676" y="0"/>
                </a:moveTo>
                <a:lnTo>
                  <a:pt x="3774684" y="0"/>
                </a:lnTo>
                <a:lnTo>
                  <a:pt x="3780561" y="9674"/>
                </a:lnTo>
                <a:cubicBezTo>
                  <a:pt x="3935405" y="294716"/>
                  <a:pt x="4023360" y="621366"/>
                  <a:pt x="4023360" y="968560"/>
                </a:cubicBezTo>
                <a:cubicBezTo>
                  <a:pt x="4023360" y="2079580"/>
                  <a:pt x="3122700" y="2980240"/>
                  <a:pt x="2011680" y="2980240"/>
                </a:cubicBezTo>
                <a:cubicBezTo>
                  <a:pt x="900660" y="2980240"/>
                  <a:pt x="0" y="2079580"/>
                  <a:pt x="0" y="968560"/>
                </a:cubicBezTo>
                <a:cubicBezTo>
                  <a:pt x="0" y="621366"/>
                  <a:pt x="87955" y="294716"/>
                  <a:pt x="242799" y="967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460C720D-AB53-40A6-A2DA-1408ACBE98CB}"/>
              </a:ext>
            </a:extLst>
          </p:cNvPr>
          <p:cNvSpPr>
            <a:spLocks noGrp="1"/>
          </p:cNvSpPr>
          <p:nvPr>
            <p:ph type="subTitle" idx="1"/>
          </p:nvPr>
        </p:nvSpPr>
        <p:spPr>
          <a:xfrm>
            <a:off x="4215161" y="356187"/>
            <a:ext cx="2878409" cy="1792281"/>
          </a:xfrm>
        </p:spPr>
        <p:txBody>
          <a:bodyPr vert="horz" lIns="91440" tIns="45720" rIns="91440" bIns="45720" rtlCol="0" anchor="ctr">
            <a:normAutofit/>
          </a:bodyPr>
          <a:lstStyle/>
          <a:p>
            <a:r>
              <a:rPr lang="en-US" sz="2000" b="1" dirty="0"/>
              <a:t>Matt A. Beck</a:t>
            </a:r>
            <a:br>
              <a:rPr lang="en-US" sz="2000" b="1" dirty="0"/>
            </a:br>
            <a:r>
              <a:rPr lang="en-US" sz="2000" b="1" dirty="0"/>
              <a:t>IST 652</a:t>
            </a:r>
            <a:endParaRPr lang="en-US" sz="2000" dirty="0"/>
          </a:p>
        </p:txBody>
      </p:sp>
      <p:sp>
        <p:nvSpPr>
          <p:cNvPr id="17" name="Freeform: Shape 16">
            <a:extLst>
              <a:ext uri="{FF2B5EF4-FFF2-40B4-BE49-F238E27FC236}">
                <a16:creationId xmlns:a16="http://schemas.microsoft.com/office/drawing/2014/main" id="{A5AD6500-BB62-4AAC-9D2F-C10DDC90C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16897" y="1584494"/>
            <a:ext cx="4375105" cy="5273507"/>
          </a:xfrm>
          <a:custGeom>
            <a:avLst/>
            <a:gdLst>
              <a:gd name="connsiteX0" fmla="*/ 2921508 w 4375105"/>
              <a:gd name="connsiteY0" fmla="*/ 0 h 5273507"/>
              <a:gd name="connsiteX1" fmla="*/ 4314072 w 4375105"/>
              <a:gd name="connsiteY1" fmla="*/ 352611 h 5273507"/>
              <a:gd name="connsiteX2" fmla="*/ 4375105 w 4375105"/>
              <a:gd name="connsiteY2" fmla="*/ 389689 h 5273507"/>
              <a:gd name="connsiteX3" fmla="*/ 4375105 w 4375105"/>
              <a:gd name="connsiteY3" fmla="*/ 5273507 h 5273507"/>
              <a:gd name="connsiteX4" fmla="*/ 1193705 w 4375105"/>
              <a:gd name="connsiteY4" fmla="*/ 5273507 h 5273507"/>
              <a:gd name="connsiteX5" fmla="*/ 1063158 w 4375105"/>
              <a:gd name="connsiteY5" fmla="*/ 5175886 h 5273507"/>
              <a:gd name="connsiteX6" fmla="*/ 0 w 4375105"/>
              <a:gd name="connsiteY6" fmla="*/ 2921508 h 5273507"/>
              <a:gd name="connsiteX7" fmla="*/ 2921508 w 4375105"/>
              <a:gd name="connsiteY7" fmla="*/ 0 h 5273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5105" h="5273507">
                <a:moveTo>
                  <a:pt x="2921508" y="0"/>
                </a:moveTo>
                <a:cubicBezTo>
                  <a:pt x="3425728" y="0"/>
                  <a:pt x="3900114" y="127735"/>
                  <a:pt x="4314072" y="352611"/>
                </a:cubicBezTo>
                <a:lnTo>
                  <a:pt x="4375105" y="389689"/>
                </a:lnTo>
                <a:lnTo>
                  <a:pt x="4375105" y="5273507"/>
                </a:lnTo>
                <a:lnTo>
                  <a:pt x="1193705" y="5273507"/>
                </a:lnTo>
                <a:lnTo>
                  <a:pt x="1063158" y="5175886"/>
                </a:lnTo>
                <a:cubicBezTo>
                  <a:pt x="413861" y="4640038"/>
                  <a:pt x="0" y="3829104"/>
                  <a:pt x="0" y="2921508"/>
                </a:cubicBezTo>
                <a:cubicBezTo>
                  <a:pt x="0" y="1308004"/>
                  <a:pt x="1308004" y="0"/>
                  <a:pt x="292150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Subtitle 2">
            <a:extLst>
              <a:ext uri="{FF2B5EF4-FFF2-40B4-BE49-F238E27FC236}">
                <a16:creationId xmlns:a16="http://schemas.microsoft.com/office/drawing/2014/main" id="{3062449B-DAF3-4A44-9CB9-089E46ACD27C}"/>
              </a:ext>
            </a:extLst>
          </p:cNvPr>
          <p:cNvSpPr txBox="1">
            <a:spLocks/>
          </p:cNvSpPr>
          <p:nvPr/>
        </p:nvSpPr>
        <p:spPr>
          <a:xfrm>
            <a:off x="8386139" y="3143438"/>
            <a:ext cx="3474621" cy="2780412"/>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indent="-228600" algn="l">
              <a:buFont typeface="Arial" panose="020B0604020202020204" pitchFamily="34" charset="0"/>
              <a:buChar char="•"/>
            </a:pPr>
            <a:r>
              <a:rPr lang="en-US" sz="2000" b="1"/>
              <a:t>Data Sources: </a:t>
            </a:r>
          </a:p>
          <a:p>
            <a:pPr indent="-228600" algn="l">
              <a:buFont typeface="Arial" panose="020B0604020202020204" pitchFamily="34" charset="0"/>
              <a:buChar char="•"/>
            </a:pPr>
            <a:r>
              <a:rPr lang="en-US" sz="2000" b="1">
                <a:hlinkClick r:id="rId3"/>
              </a:rPr>
              <a:t>https://raw.githubusercontent.com/nytimes/covid-19-data/master/us-counties.csv</a:t>
            </a:r>
            <a:endParaRPr lang="en-US" sz="2000" b="1"/>
          </a:p>
          <a:p>
            <a:pPr indent="-228600" algn="l">
              <a:buFont typeface="Arial" panose="020B0604020202020204" pitchFamily="34" charset="0"/>
              <a:buChar char="•"/>
            </a:pPr>
            <a:r>
              <a:rPr lang="en-US" sz="2000" b="1">
                <a:hlinkClick r:id="rId4"/>
              </a:rPr>
              <a:t>https://e.infogram.com/_/bo5pjUi7dprQAvs1l6oZ?src=embed</a:t>
            </a:r>
            <a:endParaRPr lang="en-US" sz="2000" b="1"/>
          </a:p>
          <a:p>
            <a:pPr indent="-228600" algn="l">
              <a:buFont typeface="Arial" panose="020B0604020202020204" pitchFamily="34" charset="0"/>
              <a:buChar char="•"/>
            </a:pPr>
            <a:endParaRPr lang="en-US" sz="2000" b="1"/>
          </a:p>
          <a:p>
            <a:pPr indent="-228600" algn="l">
              <a:buFont typeface="Arial" panose="020B0604020202020204" pitchFamily="34" charset="0"/>
              <a:buChar char="•"/>
            </a:pPr>
            <a:endParaRPr lang="en-US" sz="2000"/>
          </a:p>
        </p:txBody>
      </p:sp>
    </p:spTree>
    <p:extLst>
      <p:ext uri="{BB962C8B-B14F-4D97-AF65-F5344CB8AC3E}">
        <p14:creationId xmlns:p14="http://schemas.microsoft.com/office/powerpoint/2010/main" val="28579223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800</Words>
  <Application>Microsoft Office PowerPoint</Application>
  <PresentationFormat>Widescreen</PresentationFormat>
  <Paragraphs>55</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(Yet Another) Presentation on COVID-19 in the US</vt:lpstr>
      <vt:lpstr>Data Sources</vt:lpstr>
      <vt:lpstr>Do government actions appear to be effective in reducing the rate of new cases and deaths?</vt:lpstr>
      <vt:lpstr>Do government actions appear to be effective in reducing the rate of new cases and deaths?</vt:lpstr>
      <vt:lpstr>Conclusions</vt:lpstr>
      <vt:lpstr>Next Steps</vt:lpstr>
      <vt:lpstr>Thank you for your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(Yet Another) Presentation on COVID-19 in the US</dc:title>
  <dc:creator>Matthew Beck</dc:creator>
  <cp:lastModifiedBy>Matthew Beck</cp:lastModifiedBy>
  <cp:revision>1</cp:revision>
  <dcterms:created xsi:type="dcterms:W3CDTF">2020-05-30T19:06:57Z</dcterms:created>
  <dcterms:modified xsi:type="dcterms:W3CDTF">2020-05-30T19:08:35Z</dcterms:modified>
</cp:coreProperties>
</file>