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13"/>
  </p:notesMasterIdLst>
  <p:sldIdLst>
    <p:sldId id="258" r:id="rId3"/>
    <p:sldId id="267" r:id="rId4"/>
    <p:sldId id="269" r:id="rId5"/>
    <p:sldId id="268" r:id="rId6"/>
    <p:sldId id="260" r:id="rId7"/>
    <p:sldId id="266" r:id="rId8"/>
    <p:sldId id="261" r:id="rId9"/>
    <p:sldId id="263" r:id="rId10"/>
    <p:sldId id="265"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5" autoAdjust="0"/>
    <p:restoredTop sz="85795" autoAdjust="0"/>
  </p:normalViewPr>
  <p:slideViewPr>
    <p:cSldViewPr snapToGrid="0">
      <p:cViewPr varScale="1">
        <p:scale>
          <a:sx n="114" d="100"/>
          <a:sy n="114" d="100"/>
        </p:scale>
        <p:origin x="3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beck\Downloads\Student%20EOT%20Survey%20Jira%20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beck\Downloads\Student%20EOT%20Survey%20Jira%20Dat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beck\Downloads\Student%20EOT%20Survey%20Jira%20Data.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beck\Downloads\Student%20EOT%20Survey%20Jira%20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mbeck\Downloads\Student%20EOT%20Survey%20Jira%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[Student EOT Survey Jira Data.xlsx]Sheet3!PivotTable2</c:name>
    <c:fmtId val="11"/>
  </c:pivotSource>
  <c:chart>
    <c:title>
      <c:tx>
        <c:rich>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r>
              <a:rPr lang="en-US" sz="700"/>
              <a:t>Avg. Survey Creation Duration (2018)</a:t>
            </a:r>
          </a:p>
        </c:rich>
      </c:tx>
      <c:overlay val="0"/>
      <c:spPr>
        <a:noFill/>
        <a:ln>
          <a:noFill/>
        </a:ln>
        <a:effectLst/>
      </c:spPr>
      <c:txPr>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lineChart>
        <c:grouping val="standard"/>
        <c:varyColors val="0"/>
        <c:ser>
          <c:idx val="0"/>
          <c:order val="0"/>
          <c:tx>
            <c:strRef>
              <c:f>Sheet3!$B$3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Sheet3!$B$4:$B$16</c:f>
              <c:numCache>
                <c:formatCode>General</c:formatCode>
                <c:ptCount val="12"/>
                <c:pt idx="0">
                  <c:v>38.296280864197051</c:v>
                </c:pt>
                <c:pt idx="1">
                  <c:v>25.066521317829366</c:v>
                </c:pt>
                <c:pt idx="2">
                  <c:v>18.203561046511865</c:v>
                </c:pt>
                <c:pt idx="3">
                  <c:v>34.75514846743355</c:v>
                </c:pt>
                <c:pt idx="4">
                  <c:v>20.87345809792896</c:v>
                </c:pt>
                <c:pt idx="5">
                  <c:v>50.351215277776532</c:v>
                </c:pt>
                <c:pt idx="6">
                  <c:v>20.565770609317688</c:v>
                </c:pt>
                <c:pt idx="7">
                  <c:v>19.977656653746443</c:v>
                </c:pt>
                <c:pt idx="8">
                  <c:v>27.568087121211814</c:v>
                </c:pt>
                <c:pt idx="9">
                  <c:v>13.180376344086506</c:v>
                </c:pt>
                <c:pt idx="10">
                  <c:v>20.701515151514865</c:v>
                </c:pt>
                <c:pt idx="11">
                  <c:v>30.504253472219716</c:v>
                </c:pt>
              </c:numCache>
            </c:numRef>
          </c:val>
          <c:smooth val="0"/>
          <c:extLst>
            <c:ext xmlns:c16="http://schemas.microsoft.com/office/drawing/2014/chart" uri="{C3380CC4-5D6E-409C-BE32-E72D297353CC}">
              <c16:uniqueId val="{00000003-19FB-477C-A85F-E890AB252087}"/>
            </c:ext>
          </c:extLst>
        </c:ser>
        <c:dLbls>
          <c:showLegendKey val="0"/>
          <c:showVal val="0"/>
          <c:showCatName val="0"/>
          <c:showSerName val="0"/>
          <c:showPercent val="0"/>
          <c:showBubbleSize val="0"/>
        </c:dLbls>
        <c:marker val="1"/>
        <c:smooth val="0"/>
        <c:axId val="810184191"/>
        <c:axId val="914791855"/>
      </c:lineChart>
      <c:catAx>
        <c:axId val="810184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791855"/>
        <c:crosses val="autoZero"/>
        <c:auto val="1"/>
        <c:lblAlgn val="ctr"/>
        <c:lblOffset val="100"/>
        <c:noMultiLvlLbl val="0"/>
      </c:catAx>
      <c:valAx>
        <c:axId val="91479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Avg. Duratoin</a:t>
                </a:r>
                <a:r>
                  <a:rPr lang="en-US" sz="600" baseline="0"/>
                  <a:t> of Survey Creation</a:t>
                </a:r>
                <a:endParaRPr lang="en-US" sz="600"/>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0184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Process Control Chart (Individual)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'Process Control'!$C$21</c:f>
              <c:strCache>
                <c:ptCount val="1"/>
                <c:pt idx="0">
                  <c:v>I</c:v>
                </c:pt>
              </c:strCache>
            </c:strRef>
          </c:tx>
          <c:spPr>
            <a:ln w="28575" cap="rnd">
              <a:solidFill>
                <a:schemeClr val="accent1"/>
              </a:solidFill>
              <a:round/>
            </a:ln>
            <a:effectLst/>
          </c:spPr>
          <c:marker>
            <c:symbol val="none"/>
          </c:marker>
          <c:val>
            <c:numRef>
              <c:f>'Process Control'!$C$22:$C$24</c:f>
              <c:numCache>
                <c:formatCode>0.00</c:formatCode>
                <c:ptCount val="3"/>
                <c:pt idx="0">
                  <c:v>20.57</c:v>
                </c:pt>
                <c:pt idx="1">
                  <c:v>13.180376344086506</c:v>
                </c:pt>
                <c:pt idx="2">
                  <c:v>16.7</c:v>
                </c:pt>
              </c:numCache>
            </c:numRef>
          </c:val>
          <c:smooth val="0"/>
          <c:extLst>
            <c:ext xmlns:c16="http://schemas.microsoft.com/office/drawing/2014/chart" uri="{C3380CC4-5D6E-409C-BE32-E72D297353CC}">
              <c16:uniqueId val="{00000000-09A7-43C6-88A6-4F80A6DA963A}"/>
            </c:ext>
          </c:extLst>
        </c:ser>
        <c:ser>
          <c:idx val="1"/>
          <c:order val="1"/>
          <c:tx>
            <c:strRef>
              <c:f>'Process Control'!$D$21</c:f>
              <c:strCache>
                <c:ptCount val="1"/>
                <c:pt idx="0">
                  <c:v>Xbar</c:v>
                </c:pt>
              </c:strCache>
            </c:strRef>
          </c:tx>
          <c:spPr>
            <a:ln w="28575" cap="rnd">
              <a:solidFill>
                <a:schemeClr val="accent2"/>
              </a:solidFill>
              <a:round/>
            </a:ln>
            <a:effectLst/>
          </c:spPr>
          <c:marker>
            <c:symbol val="none"/>
          </c:marker>
          <c:val>
            <c:numRef>
              <c:f>'Process Control'!$D$22:$D$24</c:f>
              <c:numCache>
                <c:formatCode>0.00</c:formatCode>
                <c:ptCount val="3"/>
                <c:pt idx="0">
                  <c:v>16.816792114695502</c:v>
                </c:pt>
                <c:pt idx="1">
                  <c:v>16.816792114695502</c:v>
                </c:pt>
                <c:pt idx="2">
                  <c:v>16.816792114695502</c:v>
                </c:pt>
              </c:numCache>
            </c:numRef>
          </c:val>
          <c:smooth val="0"/>
          <c:extLst>
            <c:ext xmlns:c16="http://schemas.microsoft.com/office/drawing/2014/chart" uri="{C3380CC4-5D6E-409C-BE32-E72D297353CC}">
              <c16:uniqueId val="{00000001-09A7-43C6-88A6-4F80A6DA963A}"/>
            </c:ext>
          </c:extLst>
        </c:ser>
        <c:ser>
          <c:idx val="2"/>
          <c:order val="2"/>
          <c:tx>
            <c:strRef>
              <c:f>'Process Control'!$E$21</c:f>
              <c:strCache>
                <c:ptCount val="1"/>
                <c:pt idx="0">
                  <c:v>UCL</c:v>
                </c:pt>
              </c:strCache>
            </c:strRef>
          </c:tx>
          <c:spPr>
            <a:ln w="28575" cap="rnd">
              <a:solidFill>
                <a:schemeClr val="accent3"/>
              </a:solidFill>
              <a:round/>
            </a:ln>
            <a:effectLst/>
          </c:spPr>
          <c:marker>
            <c:symbol val="none"/>
          </c:marker>
          <c:val>
            <c:numRef>
              <c:f>'Process Control'!$E$22:$E$24</c:f>
              <c:numCache>
                <c:formatCode>0.00</c:formatCode>
                <c:ptCount val="3"/>
                <c:pt idx="0">
                  <c:v>31.3260910394254</c:v>
                </c:pt>
                <c:pt idx="1">
                  <c:v>31.3260910394254</c:v>
                </c:pt>
                <c:pt idx="2">
                  <c:v>31.3260910394254</c:v>
                </c:pt>
              </c:numCache>
            </c:numRef>
          </c:val>
          <c:smooth val="0"/>
          <c:extLst>
            <c:ext xmlns:c16="http://schemas.microsoft.com/office/drawing/2014/chart" uri="{C3380CC4-5D6E-409C-BE32-E72D297353CC}">
              <c16:uniqueId val="{00000002-09A7-43C6-88A6-4F80A6DA963A}"/>
            </c:ext>
          </c:extLst>
        </c:ser>
        <c:ser>
          <c:idx val="3"/>
          <c:order val="3"/>
          <c:tx>
            <c:strRef>
              <c:f>'Process Control'!$F$21</c:f>
              <c:strCache>
                <c:ptCount val="1"/>
                <c:pt idx="0">
                  <c:v>LCL</c:v>
                </c:pt>
              </c:strCache>
            </c:strRef>
          </c:tx>
          <c:spPr>
            <a:ln w="28575" cap="rnd">
              <a:solidFill>
                <a:schemeClr val="accent4"/>
              </a:solidFill>
              <a:round/>
            </a:ln>
            <a:effectLst/>
          </c:spPr>
          <c:marker>
            <c:symbol val="none"/>
          </c:marker>
          <c:val>
            <c:numRef>
              <c:f>'Process Control'!$F$22:$F$24</c:f>
              <c:numCache>
                <c:formatCode>0.00</c:formatCode>
                <c:ptCount val="3"/>
                <c:pt idx="0">
                  <c:v>2.3074931899656068</c:v>
                </c:pt>
                <c:pt idx="1">
                  <c:v>2.3074931899656068</c:v>
                </c:pt>
                <c:pt idx="2">
                  <c:v>2.3074931899656068</c:v>
                </c:pt>
              </c:numCache>
            </c:numRef>
          </c:val>
          <c:smooth val="0"/>
          <c:extLst>
            <c:ext xmlns:c16="http://schemas.microsoft.com/office/drawing/2014/chart" uri="{C3380CC4-5D6E-409C-BE32-E72D297353CC}">
              <c16:uniqueId val="{00000003-09A7-43C6-88A6-4F80A6DA963A}"/>
            </c:ext>
          </c:extLst>
        </c:ser>
        <c:dLbls>
          <c:showLegendKey val="0"/>
          <c:showVal val="0"/>
          <c:showCatName val="0"/>
          <c:showSerName val="0"/>
          <c:showPercent val="0"/>
          <c:showBubbleSize val="0"/>
        </c:dLbls>
        <c:smooth val="0"/>
        <c:axId val="1128943471"/>
        <c:axId val="654176495"/>
      </c:lineChart>
      <c:dateAx>
        <c:axId val="112894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176495"/>
        <c:crosses val="autoZero"/>
        <c:auto val="0"/>
        <c:lblOffset val="100"/>
        <c:baseTimeUnit val="days"/>
      </c:dateAx>
      <c:valAx>
        <c:axId val="654176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94347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Process Control Chart (Moving Range)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'Process Control'!$I$21</c:f>
              <c:strCache>
                <c:ptCount val="1"/>
                <c:pt idx="0">
                  <c:v>mR chart</c:v>
                </c:pt>
              </c:strCache>
            </c:strRef>
          </c:tx>
          <c:spPr>
            <a:ln w="28575" cap="rnd">
              <a:solidFill>
                <a:schemeClr val="accent1"/>
              </a:solidFill>
              <a:round/>
            </a:ln>
            <a:effectLst/>
          </c:spPr>
          <c:marker>
            <c:symbol val="none"/>
          </c:marker>
          <c:val>
            <c:numRef>
              <c:f>'Process Control'!$I$22:$I$24</c:f>
              <c:numCache>
                <c:formatCode>0.00</c:formatCode>
                <c:ptCount val="3"/>
                <c:pt idx="1">
                  <c:v>7.3896236559134945</c:v>
                </c:pt>
                <c:pt idx="2">
                  <c:v>3.5196236559134935</c:v>
                </c:pt>
              </c:numCache>
            </c:numRef>
          </c:val>
          <c:smooth val="0"/>
          <c:extLst>
            <c:ext xmlns:c16="http://schemas.microsoft.com/office/drawing/2014/chart" uri="{C3380CC4-5D6E-409C-BE32-E72D297353CC}">
              <c16:uniqueId val="{00000000-A207-4B1B-B219-9533CD5857FE}"/>
            </c:ext>
          </c:extLst>
        </c:ser>
        <c:ser>
          <c:idx val="1"/>
          <c:order val="1"/>
          <c:tx>
            <c:strRef>
              <c:f>'Process Control'!$J$21</c:f>
              <c:strCache>
                <c:ptCount val="1"/>
                <c:pt idx="0">
                  <c:v>mR bar</c:v>
                </c:pt>
              </c:strCache>
            </c:strRef>
          </c:tx>
          <c:spPr>
            <a:ln w="28575" cap="rnd">
              <a:solidFill>
                <a:schemeClr val="accent2"/>
              </a:solidFill>
              <a:round/>
            </a:ln>
            <a:effectLst/>
          </c:spPr>
          <c:marker>
            <c:symbol val="none"/>
          </c:marker>
          <c:val>
            <c:numRef>
              <c:f>'Process Control'!$J$22:$J$24</c:f>
              <c:numCache>
                <c:formatCode>0.00</c:formatCode>
                <c:ptCount val="3"/>
                <c:pt idx="1">
                  <c:v>5.454623655913494</c:v>
                </c:pt>
                <c:pt idx="2">
                  <c:v>5.454623655913494</c:v>
                </c:pt>
              </c:numCache>
            </c:numRef>
          </c:val>
          <c:smooth val="0"/>
          <c:extLst>
            <c:ext xmlns:c16="http://schemas.microsoft.com/office/drawing/2014/chart" uri="{C3380CC4-5D6E-409C-BE32-E72D297353CC}">
              <c16:uniqueId val="{00000001-A207-4B1B-B219-9533CD5857FE}"/>
            </c:ext>
          </c:extLst>
        </c:ser>
        <c:ser>
          <c:idx val="2"/>
          <c:order val="2"/>
          <c:tx>
            <c:strRef>
              <c:f>'Process Control'!$K$21</c:f>
              <c:strCache>
                <c:ptCount val="1"/>
                <c:pt idx="0">
                  <c:v>URL</c:v>
                </c:pt>
              </c:strCache>
            </c:strRef>
          </c:tx>
          <c:spPr>
            <a:ln w="28575" cap="rnd">
              <a:solidFill>
                <a:schemeClr val="accent3"/>
              </a:solidFill>
              <a:round/>
            </a:ln>
            <a:effectLst/>
          </c:spPr>
          <c:marker>
            <c:symbol val="none"/>
          </c:marker>
          <c:val>
            <c:numRef>
              <c:f>'Process Control'!$K$22:$K$24</c:f>
              <c:numCache>
                <c:formatCode>0.00</c:formatCode>
                <c:ptCount val="3"/>
                <c:pt idx="1">
                  <c:v>17.836619354837126</c:v>
                </c:pt>
                <c:pt idx="2">
                  <c:v>17.836619354837126</c:v>
                </c:pt>
              </c:numCache>
            </c:numRef>
          </c:val>
          <c:smooth val="0"/>
          <c:extLst>
            <c:ext xmlns:c16="http://schemas.microsoft.com/office/drawing/2014/chart" uri="{C3380CC4-5D6E-409C-BE32-E72D297353CC}">
              <c16:uniqueId val="{00000002-A207-4B1B-B219-9533CD5857FE}"/>
            </c:ext>
          </c:extLst>
        </c:ser>
        <c:dLbls>
          <c:showLegendKey val="0"/>
          <c:showVal val="0"/>
          <c:showCatName val="0"/>
          <c:showSerName val="0"/>
          <c:showPercent val="0"/>
          <c:showBubbleSize val="0"/>
        </c:dLbls>
        <c:smooth val="0"/>
        <c:axId val="910764015"/>
        <c:axId val="1205972799"/>
      </c:lineChart>
      <c:catAx>
        <c:axId val="910764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5972799"/>
        <c:crosses val="autoZero"/>
        <c:auto val="1"/>
        <c:lblAlgn val="ctr"/>
        <c:lblOffset val="100"/>
        <c:noMultiLvlLbl val="0"/>
      </c:catAx>
      <c:valAx>
        <c:axId val="1205972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764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'Student EOT Survey Jira Data'!$V$2:$V$627</cx:f>
        <cx:lvl ptCount="429" formatCode="0.0">
          <cx:pt idx="0">60.983333333329938</cx:pt>
          <cx:pt idx="1">59.988888888889051</cx:pt>
          <cx:pt idx="2">59.236805555556202</cx:pt>
          <cx:pt idx="3">57.275694444440887</cx:pt>
          <cx:pt idx="4">56.984722222223354</cx:pt>
          <cx:pt idx="5">56.940972222226264</cx:pt>
          <cx:pt idx="6">55.990972222221899</cx:pt>
          <cx:pt idx="7">55.959027777775191</cx:pt>
          <cx:pt idx="8">55.135416666664241</cx:pt>
          <cx:pt idx="9">54.970833333332848</cx:pt>
          <cx:pt idx="10">54.796527777776646</cx:pt>
          <cx:pt idx="11">53.148611111108039</cx:pt>
          <cx:pt idx="12">52.931944444440887</cx:pt>
          <cx:pt idx="13">52.921527777776646</cx:pt>
          <cx:pt idx="14">52.452083333329938</cx:pt>
          <cx:pt idx="15">51.931944444440887</cx:pt>
          <cx:pt idx="16">51.929166666661331</cx:pt>
          <cx:pt idx="17">50.919444444443798</cx:pt>
          <cx:pt idx="18">50.116666666668607</cx:pt>
          <cx:pt idx="19">50.057638888887595</cx:pt>
          <cx:pt idx="20">50.055555555554747</cx:pt>
          <cx:pt idx="21">49.981944444443798</cx:pt>
          <cx:pt idx="22">49.974999999998545</cx:pt>
          <cx:pt idx="23">48.272916666668607</cx:pt>
          <cx:pt idx="24">48.176388888889051</cx:pt>
          <cx:pt idx="25">48.160416666665697</cx:pt>
          <cx:pt idx="26">48.152777777773736</cx:pt>
          <cx:pt idx="27">48.150000000001455</cx:pt>
          <cx:pt idx="28">48.150000000001455</cx:pt>
          <cx:pt idx="29">48.144444444442343</cx:pt>
          <cx:pt idx="30">48.144444444442343</cx:pt>
          <cx:pt idx="31">47.966666666667152</cx:pt>
          <cx:pt idx="32">47.128472222218988</cx:pt>
          <cx:pt idx="33">45.194444444437977</cx:pt>
          <cx:pt idx="34">42.066666666665697</cx:pt>
          <cx:pt idx="35">42.066666666665697</cx:pt>
          <cx:pt idx="36">42.000694444446708</cx:pt>
          <cx:pt idx="37">41.787499999998545</cx:pt>
          <cx:pt idx="38">41.786111111105129</cx:pt>
          <cx:pt idx="39">41.136111111110949</cx:pt>
          <cx:pt idx="40">41.136111111110949</cx:pt>
          <cx:pt idx="41">41.055555555554747</cx:pt>
          <cx:pt idx="42">40.297916666670062</cx:pt>
          <cx:pt idx="43">40.100694444445253</cx:pt>
          <cx:pt idx="44">39.331249999995634</cx:pt>
          <cx:pt idx="45">39.253472222218988</cx:pt>
          <cx:pt idx="46">38.934722222220444</cx:pt>
          <cx:pt idx="47">38.930555555554747</cx:pt>
          <cx:pt idx="48">37.891666666662786</cx:pt>
          <cx:pt idx="49">37.835416666661331</cx:pt>
          <cx:pt idx="50">37.834722222221899</cx:pt>
          <cx:pt idx="51">37.633333333331393</cx:pt>
          <cx:pt idx="52">37.209027777775191</cx:pt>
          <cx:pt idx="53">37.004166666665697</cx:pt>
          <cx:pt idx="54">36.94999999999709</cx:pt>
          <cx:pt idx="55">35.970138888893416</cx:pt>
          <cx:pt idx="56">35.115277777782467</cx:pt>
          <cx:pt idx="57">34.837500000001455</cx:pt>
          <cx:pt idx="58">33.006944444445253</cx:pt>
          <cx:pt idx="59">31.808333333334303</cx:pt>
          <cx:pt idx="60">31.174305555556202</cx:pt>
          <cx:pt idx="61">31.174305555556202</cx:pt>
          <cx:pt idx="62">31.172222222216078</cx:pt>
          <cx:pt idx="63">31.171527777776646</cx:pt>
          <cx:pt idx="64">31.170833333329938</cx:pt>
          <cx:pt idx="65">31.170833333329938</cx:pt>
          <cx:pt idx="66">31.006944444445253</cx:pt>
          <cx:pt idx="67">29.989583333335759</cx:pt>
          <cx:pt idx="68">29.965277777773736</cx:pt>
          <cx:pt idx="69">29.965277777773736</cx:pt>
          <cx:pt idx="70">29.964583333327028</cx:pt>
          <cx:pt idx="71">29.64375000000291</cx:pt>
          <cx:pt idx="72">29.639583333337214</cx:pt>
          <cx:pt idx="73">29.639583333329938</cx:pt>
          <cx:pt idx="74">29.637500000004366</cx:pt>
          <cx:pt idx="75">29.634722222217533</cx:pt>
          <cx:pt idx="76">29.220833333332848</cx:pt>
          <cx:pt idx="77">29.197916666664241</cx:pt>
          <cx:pt idx="78">29.136805555550382</cx:pt>
          <cx:pt idx="79">28.23750000000291</cx:pt>
          <cx:pt idx="80">28.233333333329938</cx:pt>
          <cx:pt idx="81">28.23263888888323</cx:pt>
          <cx:pt idx="82">28.23263888888323</cx:pt>
          <cx:pt idx="83">28.230555555557657</cx:pt>
          <cx:pt idx="84">28.230555555557657</cx:pt>
          <cx:pt idx="85">28.181944444448163</cx:pt>
          <cx:pt idx="86">28.167361111110949</cx:pt>
          <cx:pt idx="87">28.161111111105129</cx:pt>
          <cx:pt idx="88">27.985416666662786</cx:pt>
          <cx:pt idx="89">27.772916666661331</cx:pt>
          <cx:pt idx="90">27.640277777776646</cx:pt>
          <cx:pt idx="91">27.608333333337214</cx:pt>
          <cx:pt idx="92">27.525694444440887</cx:pt>
          <cx:pt idx="93">27.520138888889051</cx:pt>
          <cx:pt idx="94">27.511111111110949</cx:pt>
          <cx:pt idx="95">27.504861111112405</cx:pt>
          <cx:pt idx="96">27.493055555562023</cx:pt>
          <cx:pt idx="97">27.389583333329938</cx:pt>
          <cx:pt idx="98">27.176388888889051</cx:pt>
          <cx:pt idx="99">26.982638888890506</cx:pt>
          <cx:pt idx="100">26.884027777778101</cx:pt>
          <cx:pt idx="101">26.238194444442343</cx:pt>
          <cx:pt idx="102">26.206944444442343</cx:pt>
          <cx:pt idx="103">26.179861111108039</cx:pt>
          <cx:pt idx="104">26.179166666668607</cx:pt>
          <cx:pt idx="105">26.178472222221899</cx:pt>
          <cx:pt idx="106">26.175694444449618</cx:pt>
          <cx:pt idx="107">26.13888888888323</cx:pt>
          <cx:pt idx="108">26.131944444445253</cx:pt>
          <cx:pt idx="109">26.052083333335759</cx:pt>
          <cx:pt idx="110">25.737499999995634</cx:pt>
          <cx:pt idx="111">25.237499999995634</cx:pt>
          <cx:pt idx="112">24.976388888884685</cx:pt>
          <cx:pt idx="113">24.96875</cx:pt>
          <cx:pt idx="114">24.968055555553292</cx:pt>
          <cx:pt idx="115">24.920138888890506</cx:pt>
          <cx:pt idx="116">24.920138888890506</cx:pt>
          <cx:pt idx="117">24.92013888888323</cx:pt>
          <cx:pt idx="118">24.72013888888614</cx:pt>
          <cx:pt idx="119">24.150694444448163</cx:pt>
          <cx:pt idx="120">23.952777777783922</cx:pt>
          <cx:pt idx="121">23.932638888894871</cx:pt>
          <cx:pt idx="122">23.90902777777228</cx:pt>
          <cx:pt idx="123">23.908333333332848</cx:pt>
          <cx:pt idx="124">23.90763888888614</cx:pt>
          <cx:pt idx="125">23.877083333332848</cx:pt>
          <cx:pt idx="126">23.877083333332848</cx:pt>
          <cx:pt idx="127">23.876388888893416</cx:pt>
          <cx:pt idx="128">22.801388888889051</cx:pt>
          <cx:pt idx="129">22.730555555557657</cx:pt>
          <cx:pt idx="130">21.982638888890506</cx:pt>
          <cx:pt idx="131">21.889583333329938</cx:pt>
          <cx:pt idx="132">21.85624999999709</cx:pt>
          <cx:pt idx="133">21.802777777782467</cx:pt>
          <cx:pt idx="134">21.25277777777228</cx:pt>
          <cx:pt idx="135">21.24861111111386</cx:pt>
          <cx:pt idx="136">21.24861111111386</cx:pt>
          <cx:pt idx="137">21.196527777778101</cx:pt>
          <cx:pt idx="138">21.192361111105129</cx:pt>
          <cx:pt idx="139">21.189583333332848</cx:pt>
          <cx:pt idx="140">21.137500000004366</cx:pt>
          <cx:pt idx="141">21.050694444442343</cx:pt>
          <cx:pt idx="142">21.045138888890506</cx:pt>
          <cx:pt idx="143">21.014583333329938</cx:pt>
          <cx:pt idx="144">21.005555555551837</cx:pt>
          <cx:pt idx="145">20.985416666670062</cx:pt>
          <cx:pt idx="146">20.948611111110949</cx:pt>
          <cx:pt idx="147">20.945138888891961</cx:pt>
          <cx:pt idx="148">20.941666666672972</cx:pt>
          <cx:pt idx="149">20.704861111109494</cx:pt>
          <cx:pt idx="150">20.317361111112405</cx:pt>
          <cx:pt idx="151">20.243750000001455</cx:pt>
          <cx:pt idx="152">20.208333333328483</cx:pt>
          <cx:pt idx="153">20.208333333328483</cx:pt>
          <cx:pt idx="154">20.054861111115315</cx:pt>
          <cx:pt idx="155">19.997222222220444</cx:pt>
          <cx:pt idx="156">19.991666666661331</cx:pt>
          <cx:pt idx="157">19.985416666662786</cx:pt>
          <cx:pt idx="158">19.935416666667152</cx:pt>
          <cx:pt idx="159">19.90625</cx:pt>
          <cx:pt idx="160">19.873611111106584</cx:pt>
          <cx:pt idx="161">19.756944444445253</cx:pt>
          <cx:pt idx="162">19.754861111112405</cx:pt>
          <cx:pt idx="163">19.745138888894871</cx:pt>
          <cx:pt idx="164">19.745138888887595</cx:pt>
          <cx:pt idx="165">19.741666666668607</cx:pt>
          <cx:pt idx="166">19.703472222223354</cx:pt>
          <cx:pt idx="167">19.661111111112405</cx:pt>
          <cx:pt idx="168">19.087500000001455</cx:pt>
          <cx:pt idx="169">19.043055555557657</cx:pt>
          <cx:pt idx="170">19.002777777779556</cx:pt>
          <cx:pt idx="171">18.945138888891961</cx:pt>
          <cx:pt idx="172">18.92500000000291</cx:pt>
          <cx:pt idx="173">18.924305555556202</cx:pt>
          <cx:pt idx="174">18.896527777775191</cx:pt>
          <cx:pt idx="175">18.891666666662786</cx:pt>
          <cx:pt idx="176">18.202777777776646</cx:pt>
          <cx:pt idx="177">18.163194444445253</cx:pt>
          <cx:pt idx="178">18.113888888889051</cx:pt>
          <cx:pt idx="179">18.101388888891961</cx:pt>
          <cx:pt idx="180">17.98611111111677</cx:pt>
          <cx:pt idx="181">17.981944444451074</cx:pt>
          <cx:pt idx="182">17.897916666661331</cx:pt>
          <cx:pt idx="183">17.885416666664241</cx:pt>
          <cx:pt idx="184">17.750694444439432</cx:pt>
          <cx:pt idx="185">17.209722222221899</cx:pt>
          <cx:pt idx="186">17.196527777778101</cx:pt>
          <cx:pt idx="187">17.172916666662786</cx:pt>
          <cx:pt idx="188">17.148611111108039</cx:pt>
          <cx:pt idx="189">17.087500000001455</cx:pt>
          <cx:pt idx="190">16.984027777776646</cx:pt>
          <cx:pt idx="191">16.808333333334303</cx:pt>
          <cx:pt idx="192">16.306250000001455</cx:pt>
          <cx:pt idx="193">16.20138888888323</cx:pt>
          <cx:pt idx="194">16.169444444443798</cx:pt>
          <cx:pt idx="195">16.151388888887595</cx:pt>
          <cx:pt idx="196">16.072222222224809</cx:pt>
          <cx:pt idx="197">15.945833333338669</cx:pt>
          <cx:pt idx="198">15.890277777783922</cx:pt>
          <cx:pt idx="199">15.822916666664241</cx:pt>
          <cx:pt idx="200">15.814583333332848</cx:pt>
          <cx:pt idx="201">15.713888888887595</cx:pt>
          <cx:pt idx="202">15.702083333329938</cx:pt>
          <cx:pt idx="203">15.695138888891961</cx:pt>
          <cx:pt idx="204">15.685416666667152</cx:pt>
          <cx:pt idx="205">15.681250000001455</cx:pt>
          <cx:pt idx="206">15.679166666668607</cx:pt>
          <cx:pt idx="207">15.332638888889051</cx:pt>
          <cx:pt idx="208">15.315972222218988</cx:pt>
          <cx:pt idx="209">15.306250000001455</cx:pt>
          <cx:pt idx="210">15.057638888887595</cx:pt>
          <cx:pt idx="211">14.959027777782467</cx:pt>
          <cx:pt idx="212">14.911111111112405</cx:pt>
          <cx:pt idx="213">14.911111111112405</cx:pt>
          <cx:pt idx="214">14.894444444449618</cx:pt>
          <cx:pt idx="215">14.804861111108039</cx:pt>
          <cx:pt idx="216">14.787499999998545</cx:pt>
          <cx:pt idx="217">14.787499999998545</cx:pt>
          <cx:pt idx="218">14.782638888893416</cx:pt>
          <cx:pt idx="219">14.388888888890506</cx:pt>
          <cx:pt idx="220">14.295833333337214</cx:pt>
          <cx:pt idx="221">14.22013888888614</cx:pt>
          <cx:pt idx="222">14.209027777775191</cx:pt>
          <cx:pt idx="223">14.174999999995634</cx:pt>
          <cx:pt idx="224">14.113888888889051</cx:pt>
          <cx:pt idx="225">14.077083333337214</cx:pt>
          <cx:pt idx="226">14.03263888888614</cx:pt>
          <cx:pt idx="227">14.020833333335759</cx:pt>
          <cx:pt idx="228">14.014583333329938</cx:pt>
          <cx:pt idx="229">13.98124999999709</cx:pt>
          <cx:pt idx="230">13.964583333334303</cx:pt>
          <cx:pt idx="231">13.964583333334303</cx:pt>
          <cx:pt idx="232">13.963888888887595</cx:pt>
          <cx:pt idx="233">13.959722222221899</cx:pt>
          <cx:pt idx="234">13.933333333334303</cx:pt>
          <cx:pt idx="235">13.933333333334303</cx:pt>
          <cx:pt idx="236">13.933333333334303</cx:pt>
          <cx:pt idx="237">13.910416666665697</cx:pt>
          <cx:pt idx="238">13.865972222221899</cx:pt>
          <cx:pt idx="239">13.729166666664241</cx:pt>
          <cx:pt idx="240">13.617361111108039</cx:pt>
          <cx:pt idx="241">13.360416666670062</cx:pt>
          <cx:pt idx="242">13.229861111110949</cx:pt>
          <cx:pt idx="243">13.18888888888614</cx:pt>
          <cx:pt idx="244">13.15486111111386</cx:pt>
          <cx:pt idx="245">13.147222222221899</cx:pt>
          <cx:pt idx="246">13.129166666665697</cx:pt>
          <cx:pt idx="247">13.106944444443798</cx:pt>
          <cx:pt idx="248">13.051388888889051</cx:pt>
          <cx:pt idx="249">13.041666666664241</cx:pt>
          <cx:pt idx="250">13.033333333332848</cx:pt>
          <cx:pt idx="251">13.031944444446708</cx:pt>
          <cx:pt idx="252">13.003472222218988</cx:pt>
          <cx:pt idx="253">13</cx:pt>
          <cx:pt idx="254">12.970833333332848</cx:pt>
          <cx:pt idx="255">12.97013888888614</cx:pt>
          <cx:pt idx="256">12.949305555557657</cx:pt>
          <cx:pt idx="257">12.916666666664241</cx:pt>
          <cx:pt idx="258">12.881250000005821</cx:pt>
          <cx:pt idx="259">12.853472222224809</cx:pt>
          <cx:pt idx="260">12.84097222222772</cx:pt>
          <cx:pt idx="261">12.77986111111386</cx:pt>
          <cx:pt idx="262">12.754861111112405</cx:pt>
          <cx:pt idx="263">12.627777777779556</cx:pt>
          <cx:pt idx="264">12.166666666664241</cx:pt>
          <cx:pt idx="265">12.134722222224809</cx:pt>
          <cx:pt idx="266">12.12361111111386</cx:pt>
          <cx:pt idx="267">12.072916666671517</cx:pt>
          <cx:pt idx="268">12.072222222224809</cx:pt>
          <cx:pt idx="269">12.072222222217533</cx:pt>
          <cx:pt idx="270">12.021527777775191</cx:pt>
          <cx:pt idx="271">12.004861111112405</cx:pt>
          <cx:pt idx="272">11.979166666664241</cx:pt>
          <cx:pt idx="273">11.815972222226264</cx:pt>
          <cx:pt idx="274">11.769444444442343</cx:pt>
          <cx:pt idx="275">11.252083333332848</cx:pt>
          <cx:pt idx="276">11.143055555556202</cx:pt>
          <cx:pt idx="277">11.127083333332848</cx:pt>
          <cx:pt idx="278">11.104861111110949</cx:pt>
          <cx:pt idx="279">11.096527777779556</cx:pt>
          <cx:pt idx="280">11.07638888888323</cx:pt>
          <cx:pt idx="281">11.035416666665697</cx:pt>
          <cx:pt idx="282">11.029166666667152</cx:pt>
          <cx:pt idx="283">10.99861111111386</cx:pt>
          <cx:pt idx="284">10.989583333335759</cx:pt>
          <cx:pt idx="285">10.975694444445253</cx:pt>
          <cx:pt idx="286">10.954861111109494</cx:pt>
          <cx:pt idx="287">10.932638888887595</cx:pt>
          <cx:pt idx="288">10.792361111110949</cx:pt>
          <cx:pt idx="289">10.316666666665697</cx:pt>
          <cx:pt idx="290">10.288888888891961</cx:pt>
          <cx:pt idx="291">10.175694444449618</cx:pt>
          <cx:pt idx="292">10.167361111110949</cx:pt>
          <cx:pt idx="293">10.162499999998545</cx:pt>
          <cx:pt idx="294">10.15763888888614</cx:pt>
          <cx:pt idx="295">10.075694444443798</cx:pt>
          <cx:pt idx="296">10.028472222220444</cx:pt>
          <cx:pt idx="297">9.9881944444496185</cx:pt>
          <cx:pt idx="298">9.8659722222291748</cx:pt>
          <cx:pt idx="299">9.7618055555576575</cx:pt>
          <cx:pt idx="300">9.7326388888905058</cx:pt>
          <cx:pt idx="301">9.2319444444437977</cx:pt>
          <cx:pt idx="302">9.046527777776646</cx:pt>
          <cx:pt idx="303">9.0062500000058208</cx:pt>
          <cx:pt idx="304">9.0041666666656965</cx:pt>
          <cx:pt idx="305">8.9673611111065838</cx:pt>
          <cx:pt idx="306">8.9486111111109494</cx:pt>
          <cx:pt idx="307">8.9465277777781012</cx:pt>
          <cx:pt idx="308">8.921527777776646</cx:pt>
          <cx:pt idx="309">8.9034722222204437</cx:pt>
          <cx:pt idx="310">8.8486111111051287</cx:pt>
          <cx:pt idx="311">8.8263888888905058</cx:pt>
          <cx:pt idx="312">8.8256944444437977</cx:pt>
          <cx:pt idx="313">8.8256944444437977</cx:pt>
          <cx:pt idx="314">8.7791666666671517</cx:pt>
          <cx:pt idx="315">8.7624999999970896</cx:pt>
          <cx:pt idx="316">8.6041666666715173</cx:pt>
          <cx:pt idx="317">8.3083333333343035</cx:pt>
          <cx:pt idx="318">8.2708333333357587</cx:pt>
          <cx:pt idx="319">8.2590277777781012</cx:pt>
          <cx:pt idx="320">8.2041666666700621</cx:pt>
          <cx:pt idx="321">8.1993055555576575</cx:pt>
          <cx:pt idx="322">8.1986111111109494</cx:pt>
          <cx:pt idx="323">8.1881944444394321</cx:pt>
          <cx:pt idx="324">8.0722222222175333</cx:pt>
          <cx:pt idx="325">8.0506944444423425</cx:pt>
          <cx:pt idx="326">8.0506944444423425</cx:pt>
          <cx:pt idx="327">8.0486111111094942</cx:pt>
          <cx:pt idx="328">8.0277777777737356</cx:pt>
          <cx:pt idx="329">8.0173611111094942</cx:pt>
          <cx:pt idx="330">8.015277777776646</cx:pt>
          <cx:pt idx="331">8.0124999999970896</cx:pt>
          <cx:pt idx="332">7.8805555555518367</cx:pt>
          <cx:pt idx="333">7.8777777777795563</cx:pt>
          <cx:pt idx="334">7.8770833333328483</cx:pt>
          <cx:pt idx="335">7.8555555555576575</cx:pt>
          <cx:pt idx="336">7.7618055555576575</cx:pt>
          <cx:pt idx="337">7.7416666666686069</cx:pt>
          <cx:pt idx="338">7.6270833333328483</cx:pt>
          <cx:pt idx="339">7.6236111111065838</cx:pt>
          <cx:pt idx="340">7.6222222222204437</cx:pt>
          <cx:pt idx="341">7.6187499999941792</cx:pt>
          <cx:pt idx="342">7.4111111111124046</cx:pt>
          <cx:pt idx="343">7.3451388888934162</cx:pt>
          <cx:pt idx="344">7.2986111111094942</cx:pt>
          <cx:pt idx="345">7.2284722222175333</cx:pt>
          <cx:pt idx="346">7.2166666666671517</cx:pt>
          <cx:pt idx="347">7.1604166666656965</cx:pt>
          <cx:pt idx="348">7.1583333333328483</cx:pt>
          <cx:pt idx="349">7.1541666666671517</cx:pt>
          <cx:pt idx="350">7.1527777777810115</cx:pt>
          <cx:pt idx="351">7.1513888888875954</cx:pt>
          <cx:pt idx="352">7.1222222222204437</cx:pt>
          <cx:pt idx="353">7.1131944444496185</cx:pt>
          <cx:pt idx="354">7.0840277777751908</cx:pt>
          <cx:pt idx="355">7.0500000000029104</cx:pt>
          <cx:pt idx="356">7.0472222222160781</cx:pt>
          <cx:pt idx="357">7.0458333333299379</cx:pt>
          <cx:pt idx="358">7.0458333333299379</cx:pt>
          <cx:pt idx="359">7.0437499999970896</cx:pt>
          <cx:pt idx="360">7.038888888884685</cx:pt>
          <cx:pt idx="361">6.9986111111065838</cx:pt>
          <cx:pt idx="362">6.9659722222204437</cx:pt>
          <cx:pt idx="363">6.9486111111109494</cx:pt>
          <cx:pt idx="364">6.9111111111124046</cx:pt>
          <cx:pt idx="365">6.9041666666671517</cx:pt>
          <cx:pt idx="366">6.890972222223354</cx:pt>
          <cx:pt idx="367">6.8784722222262644</cx:pt>
          <cx:pt idx="368">6.7861111111124046</cx:pt>
          <cx:pt idx="369">6.7409722222218988</cx:pt>
          <cx:pt idx="370">6.7055555555562023</cx:pt>
          <cx:pt idx="371">6.6965277777781012</cx:pt>
          <cx:pt idx="372">6.3951388888890506</cx:pt>
          <cx:pt idx="373">6.2708333333284827</cx:pt>
          <cx:pt idx="374">6.2451388888875954</cx:pt>
          <cx:pt idx="375">6.2416666666686069</cx:pt>
          <cx:pt idx="376">6.2104166666686069</cx:pt>
          <cx:pt idx="377">6.1902777777795563</cx:pt>
          <cx:pt idx="378">6.1895833333328483</cx:pt>
          <cx:pt idx="379">6.1888888888861402</cx:pt>
          <cx:pt idx="380">6.1118055555562023</cx:pt>
          <cx:pt idx="381">6.1055555555576575</cx:pt>
          <cx:pt idx="382">6.0986111111051287</cx:pt>
          <cx:pt idx="383">6.0868055555547471</cx:pt>
          <cx:pt idx="384">6.0840277777751908</cx:pt>
          <cx:pt idx="385">6.0805555555562023</cx:pt>
          <cx:pt idx="386">6.0194444444423425</cx:pt>
          <cx:pt idx="387">5.9986111111065838</cx:pt>
          <cx:pt idx="388">5.9444444444452529</cx:pt>
          <cx:pt idx="389">5.7923611111109494</cx:pt>
          <cx:pt idx="390">5.7826388888861402</cx:pt>
          <cx:pt idx="391">5.7729166666686069</cx:pt>
          <cx:pt idx="392">5.6569444444394321</cx:pt>
          <cx:pt idx="393">5.1291666666656965</cx:pt>
          <cx:pt idx="394">5.0527777777751908</cx:pt>
          <cx:pt idx="395">4.992361111108039</cx:pt>
          <cx:pt idx="396">4.8958333333357587</cx:pt>
          <cx:pt idx="397">4.8631944444496185</cx:pt>
          <cx:pt idx="398">4.8291666666627862</cx:pt>
          <cx:pt idx="399">4.6805555555547471</cx:pt>
          <cx:pt idx="400">4.6729166666627862</cx:pt>
          <cx:pt idx="401">4.6444444444423425</cx:pt>
          <cx:pt idx="402">4.5611111111138598</cx:pt>
          <cx:pt idx="403">4.5416666666715173</cx:pt>
          <cx:pt idx="404">4.1361111111109494</cx:pt>
          <cx:pt idx="405">3.9381944444394321</cx:pt>
          <cx:pt idx="406">3.875</cx:pt>
          <cx:pt idx="407">3.7840277777795563</cx:pt>
          <cx:pt idx="408">3.6374999999970896</cx:pt>
          <cx:pt idx="409">3.5118055555503815</cx:pt>
          <cx:pt idx="410">3.4875000000029104</cx:pt>
          <cx:pt idx="411">3.1416666666700621</cx:pt>
          <cx:pt idx="412">3.1416666666627862</cx:pt>
          <cx:pt idx="413">2.9388888888934162</cx:pt>
          <cx:pt idx="414">2.9375</cx:pt>
          <cx:pt idx="415">2.8576388888832298</cx:pt>
          <cx:pt idx="416">2.2555555555591127</cx:pt>
          <cx:pt idx="417">2.2541666666656965</cx:pt>
          <cx:pt idx="418">2.2291666666715173</cx:pt>
          <cx:pt idx="419">2.0333333333328483</cx:pt>
          <cx:pt idx="420">2.0291666666671517</cx:pt>
          <cx:pt idx="421">1.5875000000014552</cx:pt>
          <cx:pt idx="422">1.5868055555547471</cx:pt>
          <cx:pt idx="423">1.1756944444496185</cx:pt>
          <cx:pt idx="424">1.1652777777781012</cx:pt>
          <cx:pt idx="425">1.1152777777751908</cx:pt>
          <cx:pt idx="426">1.03125</cx:pt>
          <cx:pt idx="427">0.69236111111240461</cx:pt>
          <cx:pt idx="428">0.61249999999563443</cx:pt>
        </cx:lvl>
      </cx:numDim>
    </cx:data>
  </cx:chartData>
  <cx:chart>
    <cx:title pos="t" align="ctr" overlay="0">
      <cx:tx>
        <cx:txData>
          <cx:v>Survey Creation Distribution</cx:v>
        </cx:txData>
      </cx:tx>
      <cx:txPr>
        <a:bodyPr spcFirstLastPara="1" vertOverflow="ellipsis" horzOverflow="overflow" wrap="square" lIns="0" tIns="0" rIns="0" bIns="0" anchor="ctr" anchorCtr="1"/>
        <a:lstStyle/>
        <a:p>
          <a:pPr algn="ctr" rtl="0">
            <a:defRPr sz="1200" baseline="0"/>
          </a:pPr>
          <a:r>
            <a:rPr lang="en-US" sz="1200" b="0" i="0" u="none" strike="noStrike" baseline="0">
              <a:solidFill>
                <a:sysClr val="windowText" lastClr="000000">
                  <a:lumMod val="65000"/>
                  <a:lumOff val="35000"/>
                </a:sysClr>
              </a:solidFill>
              <a:latin typeface="Calibri" panose="020F0502020204030204"/>
            </a:rPr>
            <a:t>Survey Creation Distribution</a:t>
          </a:r>
        </a:p>
      </cx:txPr>
    </cx:title>
    <cx:plotArea>
      <cx:plotAreaRegion>
        <cx:series layoutId="clusteredColumn" uniqueId="{A03EE942-E043-47ED-887A-1555E8B4C939}" formatIdx="0">
          <cx:dataId val="0"/>
          <cx:layoutPr>
            <cx:binning intervalClosed="r">
              <cx:binCount val="6"/>
            </cx:binning>
          </cx:layoutPr>
        </cx:series>
      </cx:plotAreaRegion>
      <cx:axis id="0">
        <cx:catScaling gapWidth="0"/>
        <cx:title>
          <cx:tx>
            <cx:rich>
              <a:bodyPr spcFirstLastPara="1" vertOverflow="ellipsis" horzOverflow="overflow" wrap="square" lIns="0" tIns="0" rIns="0" bIns="0" anchor="ctr" anchorCtr="1"/>
              <a:lstStyle/>
              <a:p>
                <a:pPr algn="ctr" rtl="0">
                  <a:defRPr/>
                </a:pPr>
                <a:r>
                  <a:rPr lang="en-US" sz="900" b="1" i="0" u="none" strike="noStrike" baseline="0" dirty="0">
                    <a:solidFill>
                      <a:sysClr val="windowText" lastClr="000000">
                        <a:lumMod val="65000"/>
                        <a:lumOff val="35000"/>
                      </a:sysClr>
                    </a:solidFill>
                    <a:latin typeface="Calibri" panose="020F0502020204030204"/>
                  </a:rPr>
                  <a:t>Survey Creation Duration (days)</a:t>
                </a:r>
              </a:p>
            </cx:rich>
          </cx:tx>
        </cx:title>
        <cx:tickLabels/>
      </cx:axis>
      <cx:axis id="1">
        <cx:valScaling/>
        <cx:title>
          <cx:tx>
            <cx:txData>
              <cx:v>Survey Count</cx:v>
            </cx:txData>
          </cx:tx>
          <cx:txPr>
            <a:bodyPr spcFirstLastPara="1" vertOverflow="ellipsis" horzOverflow="overflow" wrap="square" lIns="0" tIns="0" rIns="0" bIns="0" anchor="ctr" anchorCtr="1"/>
            <a:lstStyle/>
            <a:p>
              <a:pPr algn="ctr" rtl="0">
                <a:defRPr b="1"/>
              </a:pPr>
              <a:r>
                <a:rPr lang="en-US" sz="900" b="1" i="0" u="none" strike="noStrike" baseline="0">
                  <a:solidFill>
                    <a:sysClr val="windowText" lastClr="000000">
                      <a:lumMod val="65000"/>
                      <a:lumOff val="35000"/>
                    </a:sysClr>
                  </a:solidFill>
                  <a:latin typeface="Calibri" panose="020F0502020204030204"/>
                </a:rPr>
                <a:t>Survey Count</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'Duration Counts'!$A$3:$A$431</cx:f>
        <cx:lvl ptCount="429" formatCode="0.0">
          <cx:pt idx="0">60.983333333329938</cx:pt>
          <cx:pt idx="1">59.988888888889051</cx:pt>
          <cx:pt idx="2">59.236805555556202</cx:pt>
          <cx:pt idx="3">57.275694444440887</cx:pt>
          <cx:pt idx="4">56.984722222223354</cx:pt>
          <cx:pt idx="5">56.940972222226264</cx:pt>
          <cx:pt idx="6">55.990972222221899</cx:pt>
          <cx:pt idx="7">55.959027777775191</cx:pt>
          <cx:pt idx="8">55.135416666664241</cx:pt>
          <cx:pt idx="9">54.970833333332848</cx:pt>
          <cx:pt idx="10">54.796527777776646</cx:pt>
          <cx:pt idx="11">53.148611111108039</cx:pt>
          <cx:pt idx="12">52.931944444440887</cx:pt>
          <cx:pt idx="13">52.921527777776646</cx:pt>
          <cx:pt idx="14">52.452083333329938</cx:pt>
          <cx:pt idx="15">51.931944444440887</cx:pt>
          <cx:pt idx="16">51.929166666661331</cx:pt>
          <cx:pt idx="17">50.919444444443798</cx:pt>
          <cx:pt idx="18">50.116666666668607</cx:pt>
          <cx:pt idx="19">50.057638888887595</cx:pt>
          <cx:pt idx="20">50.055555555554747</cx:pt>
          <cx:pt idx="21">49.981944444443798</cx:pt>
          <cx:pt idx="22">49.974999999998545</cx:pt>
          <cx:pt idx="23">48.272916666668607</cx:pt>
          <cx:pt idx="24">48.176388888889051</cx:pt>
          <cx:pt idx="25">48.160416666665697</cx:pt>
          <cx:pt idx="26">48.152777777773736</cx:pt>
          <cx:pt idx="27">48.150000000001455</cx:pt>
          <cx:pt idx="28">48.150000000001455</cx:pt>
          <cx:pt idx="29">48.144444444442343</cx:pt>
          <cx:pt idx="30">48.144444444442343</cx:pt>
          <cx:pt idx="31">47.966666666667152</cx:pt>
          <cx:pt idx="32">47.128472222218988</cx:pt>
          <cx:pt idx="33">45.194444444437977</cx:pt>
          <cx:pt idx="34">42.066666666665697</cx:pt>
          <cx:pt idx="35">42.066666666665697</cx:pt>
          <cx:pt idx="36">42.000694444446708</cx:pt>
          <cx:pt idx="37">41.787499999998545</cx:pt>
          <cx:pt idx="38">41.786111111105129</cx:pt>
          <cx:pt idx="39">41.136111111110949</cx:pt>
          <cx:pt idx="40">41.136111111110949</cx:pt>
          <cx:pt idx="41">41.055555555554747</cx:pt>
          <cx:pt idx="42">40.297916666670062</cx:pt>
          <cx:pt idx="43">40.100694444445253</cx:pt>
          <cx:pt idx="44">39.331249999995634</cx:pt>
          <cx:pt idx="45">39.253472222218988</cx:pt>
          <cx:pt idx="46">38.934722222220444</cx:pt>
          <cx:pt idx="47">38.930555555554747</cx:pt>
          <cx:pt idx="48">37.891666666662786</cx:pt>
          <cx:pt idx="49">37.835416666661331</cx:pt>
          <cx:pt idx="50">37.834722222221899</cx:pt>
          <cx:pt idx="51">37.633333333331393</cx:pt>
          <cx:pt idx="52">37.209027777775191</cx:pt>
          <cx:pt idx="53">37.004166666665697</cx:pt>
          <cx:pt idx="54">36.94999999999709</cx:pt>
          <cx:pt idx="55">35.970138888893416</cx:pt>
          <cx:pt idx="56">35.115277777782467</cx:pt>
          <cx:pt idx="57">34.837500000001455</cx:pt>
          <cx:pt idx="58">33.006944444445253</cx:pt>
          <cx:pt idx="59">31.808333333334303</cx:pt>
          <cx:pt idx="60">31.174305555556202</cx:pt>
          <cx:pt idx="61">31.174305555556202</cx:pt>
          <cx:pt idx="62">31.172222222216078</cx:pt>
          <cx:pt idx="63">31.171527777776646</cx:pt>
          <cx:pt idx="64">31.170833333329938</cx:pt>
          <cx:pt idx="65">31.170833333329938</cx:pt>
          <cx:pt idx="66">31.006944444445253</cx:pt>
          <cx:pt idx="67">29.989583333335759</cx:pt>
          <cx:pt idx="68">29.965277777773736</cx:pt>
          <cx:pt idx="69">29.965277777773736</cx:pt>
          <cx:pt idx="70">29.964583333327028</cx:pt>
          <cx:pt idx="71">29.64375000000291</cx:pt>
          <cx:pt idx="72">29.639583333337214</cx:pt>
          <cx:pt idx="73">29.639583333329938</cx:pt>
          <cx:pt idx="74">29.637500000004366</cx:pt>
          <cx:pt idx="75">29.634722222217533</cx:pt>
          <cx:pt idx="76">29.220833333332848</cx:pt>
          <cx:pt idx="77">29.197916666664241</cx:pt>
          <cx:pt idx="78">29.136805555550382</cx:pt>
          <cx:pt idx="79">28.23750000000291</cx:pt>
          <cx:pt idx="80">28.233333333329938</cx:pt>
          <cx:pt idx="81">28.23263888888323</cx:pt>
          <cx:pt idx="82">28.23263888888323</cx:pt>
          <cx:pt idx="83">28.230555555557657</cx:pt>
          <cx:pt idx="84">28.230555555557657</cx:pt>
          <cx:pt idx="85">28.181944444448163</cx:pt>
          <cx:pt idx="86">28.167361111110949</cx:pt>
          <cx:pt idx="87">28.161111111105129</cx:pt>
          <cx:pt idx="88">27.985416666662786</cx:pt>
          <cx:pt idx="89">27.772916666661331</cx:pt>
          <cx:pt idx="90">27.640277777776646</cx:pt>
          <cx:pt idx="91">27.608333333337214</cx:pt>
          <cx:pt idx="92">27.525694444440887</cx:pt>
          <cx:pt idx="93">27.520138888889051</cx:pt>
          <cx:pt idx="94">27.511111111110949</cx:pt>
          <cx:pt idx="95">27.504861111112405</cx:pt>
          <cx:pt idx="96">27.493055555562023</cx:pt>
          <cx:pt idx="97">27.389583333329938</cx:pt>
          <cx:pt idx="98">27.176388888889051</cx:pt>
          <cx:pt idx="99">26.982638888890506</cx:pt>
          <cx:pt idx="100">26.884027777778101</cx:pt>
          <cx:pt idx="101">26.238194444442343</cx:pt>
          <cx:pt idx="102">26.206944444442343</cx:pt>
          <cx:pt idx="103">26.179861111108039</cx:pt>
          <cx:pt idx="104">26.179166666668607</cx:pt>
          <cx:pt idx="105">26.178472222221899</cx:pt>
          <cx:pt idx="106">26.175694444449618</cx:pt>
          <cx:pt idx="107">26.13888888888323</cx:pt>
          <cx:pt idx="108">26.131944444445253</cx:pt>
          <cx:pt idx="109">26.052083333335759</cx:pt>
          <cx:pt idx="110">25.737499999995634</cx:pt>
          <cx:pt idx="111">25.237499999995634</cx:pt>
          <cx:pt idx="112">24.976388888884685</cx:pt>
          <cx:pt idx="113">24.96875</cx:pt>
          <cx:pt idx="114">24.968055555553292</cx:pt>
          <cx:pt idx="115">24.920138888890506</cx:pt>
          <cx:pt idx="116">24.920138888890506</cx:pt>
          <cx:pt idx="117">24.92013888888323</cx:pt>
          <cx:pt idx="118">24.72013888888614</cx:pt>
          <cx:pt idx="119">24.150694444448163</cx:pt>
          <cx:pt idx="120">23.952777777783922</cx:pt>
          <cx:pt idx="121">23.932638888894871</cx:pt>
          <cx:pt idx="122">23.90902777777228</cx:pt>
          <cx:pt idx="123">23.908333333332848</cx:pt>
          <cx:pt idx="124">23.90763888888614</cx:pt>
          <cx:pt idx="125">23.877083333332848</cx:pt>
          <cx:pt idx="126">23.877083333332848</cx:pt>
          <cx:pt idx="127">23.876388888893416</cx:pt>
          <cx:pt idx="128">22.801388888889051</cx:pt>
          <cx:pt idx="129">22.730555555557657</cx:pt>
          <cx:pt idx="130">21.982638888890506</cx:pt>
          <cx:pt idx="131">21.889583333329938</cx:pt>
          <cx:pt idx="132">21.85624999999709</cx:pt>
          <cx:pt idx="133">21.802777777782467</cx:pt>
          <cx:pt idx="134">21.25277777777228</cx:pt>
          <cx:pt idx="135">21.24861111111386</cx:pt>
          <cx:pt idx="136">21.24861111111386</cx:pt>
          <cx:pt idx="137">21.196527777778101</cx:pt>
          <cx:pt idx="138">21.192361111105129</cx:pt>
          <cx:pt idx="139">21.189583333332848</cx:pt>
          <cx:pt idx="140">21.137500000004366</cx:pt>
          <cx:pt idx="141">21.050694444442343</cx:pt>
          <cx:pt idx="142">21.045138888890506</cx:pt>
          <cx:pt idx="143">21.014583333329938</cx:pt>
          <cx:pt idx="144">21.005555555551837</cx:pt>
          <cx:pt idx="145">20.985416666670062</cx:pt>
          <cx:pt idx="146">20.948611111110949</cx:pt>
          <cx:pt idx="147">20.945138888891961</cx:pt>
          <cx:pt idx="148">20.941666666672972</cx:pt>
          <cx:pt idx="149">20.704861111109494</cx:pt>
          <cx:pt idx="150">20.317361111112405</cx:pt>
          <cx:pt idx="151">20.243750000001455</cx:pt>
          <cx:pt idx="152">20.208333333328483</cx:pt>
          <cx:pt idx="153">20.208333333328483</cx:pt>
          <cx:pt idx="154">20.054861111115315</cx:pt>
          <cx:pt idx="155">19.997222222220444</cx:pt>
          <cx:pt idx="156">19.991666666661331</cx:pt>
          <cx:pt idx="157">19.985416666662786</cx:pt>
          <cx:pt idx="158">19.935416666667152</cx:pt>
          <cx:pt idx="159">19.90625</cx:pt>
          <cx:pt idx="160">19.873611111106584</cx:pt>
          <cx:pt idx="161">19.756944444445253</cx:pt>
          <cx:pt idx="162">19.754861111112405</cx:pt>
          <cx:pt idx="163">19.745138888894871</cx:pt>
          <cx:pt idx="164">19.745138888887595</cx:pt>
          <cx:pt idx="165">19.741666666668607</cx:pt>
          <cx:pt idx="166">19.703472222223354</cx:pt>
          <cx:pt idx="167">19.661111111112405</cx:pt>
          <cx:pt idx="168">19.087500000001455</cx:pt>
          <cx:pt idx="169">19.043055555557657</cx:pt>
          <cx:pt idx="170">19.002777777779556</cx:pt>
          <cx:pt idx="171">18.945138888891961</cx:pt>
          <cx:pt idx="172">18.92500000000291</cx:pt>
          <cx:pt idx="173">18.924305555556202</cx:pt>
          <cx:pt idx="174">18.896527777775191</cx:pt>
          <cx:pt idx="175">18.891666666662786</cx:pt>
          <cx:pt idx="176">18.202777777776646</cx:pt>
          <cx:pt idx="177">18.163194444445253</cx:pt>
          <cx:pt idx="178">18.113888888889051</cx:pt>
          <cx:pt idx="179">18.101388888891961</cx:pt>
          <cx:pt idx="180">17.98611111111677</cx:pt>
          <cx:pt idx="181">17.981944444451074</cx:pt>
          <cx:pt idx="182">17.897916666661331</cx:pt>
          <cx:pt idx="183">17.885416666664241</cx:pt>
          <cx:pt idx="184">17.750694444439432</cx:pt>
          <cx:pt idx="185">17.209722222221899</cx:pt>
          <cx:pt idx="186">17.196527777778101</cx:pt>
          <cx:pt idx="187">17.172916666662786</cx:pt>
          <cx:pt idx="188">17.148611111108039</cx:pt>
          <cx:pt idx="189">17.087500000001455</cx:pt>
          <cx:pt idx="190">16.984027777776646</cx:pt>
          <cx:pt idx="191">16.808333333334303</cx:pt>
          <cx:pt idx="192">16.306250000001455</cx:pt>
          <cx:pt idx="193">16.20138888888323</cx:pt>
          <cx:pt idx="194">16.169444444443798</cx:pt>
          <cx:pt idx="195">16.151388888887595</cx:pt>
          <cx:pt idx="196">16.072222222224809</cx:pt>
          <cx:pt idx="197">15.945833333338669</cx:pt>
          <cx:pt idx="198">15.890277777783922</cx:pt>
          <cx:pt idx="199">15.822916666664241</cx:pt>
          <cx:pt idx="200">15.814583333332848</cx:pt>
          <cx:pt idx="201">15.713888888887595</cx:pt>
          <cx:pt idx="202">15.702083333329938</cx:pt>
          <cx:pt idx="203">15.695138888891961</cx:pt>
          <cx:pt idx="204">15.685416666667152</cx:pt>
          <cx:pt idx="205">15.681250000001455</cx:pt>
          <cx:pt idx="206">15.679166666668607</cx:pt>
          <cx:pt idx="207">15.332638888889051</cx:pt>
          <cx:pt idx="208">15.315972222218988</cx:pt>
          <cx:pt idx="209">15.306250000001455</cx:pt>
          <cx:pt idx="210">15.057638888887595</cx:pt>
          <cx:pt idx="211">14.959027777782467</cx:pt>
          <cx:pt idx="212">14.911111111112405</cx:pt>
          <cx:pt idx="213">14.911111111112405</cx:pt>
          <cx:pt idx="214">14.894444444449618</cx:pt>
          <cx:pt idx="215">14.804861111108039</cx:pt>
          <cx:pt idx="216">14.787499999998545</cx:pt>
          <cx:pt idx="217">14.787499999998545</cx:pt>
          <cx:pt idx="218">14.782638888893416</cx:pt>
          <cx:pt idx="219">14.388888888890506</cx:pt>
          <cx:pt idx="220">14.295833333337214</cx:pt>
          <cx:pt idx="221">14.22013888888614</cx:pt>
          <cx:pt idx="222">14.209027777775191</cx:pt>
          <cx:pt idx="223">14.174999999995634</cx:pt>
          <cx:pt idx="224">14.113888888889051</cx:pt>
          <cx:pt idx="225">14.077083333337214</cx:pt>
          <cx:pt idx="226">14.03263888888614</cx:pt>
          <cx:pt idx="227">14.020833333335759</cx:pt>
          <cx:pt idx="228">14.014583333329938</cx:pt>
          <cx:pt idx="229">13.98124999999709</cx:pt>
          <cx:pt idx="230">13.964583333334303</cx:pt>
          <cx:pt idx="231">13.964583333334303</cx:pt>
          <cx:pt idx="232">13.963888888887595</cx:pt>
          <cx:pt idx="233">13.959722222221899</cx:pt>
          <cx:pt idx="234">13.933333333334303</cx:pt>
          <cx:pt idx="235">13.933333333334303</cx:pt>
          <cx:pt idx="236">13.933333333334303</cx:pt>
          <cx:pt idx="237">13.910416666665697</cx:pt>
          <cx:pt idx="238">13.865972222221899</cx:pt>
          <cx:pt idx="239">13.729166666664241</cx:pt>
          <cx:pt idx="240">13.617361111108039</cx:pt>
          <cx:pt idx="241">13.360416666670062</cx:pt>
          <cx:pt idx="242">13.229861111110949</cx:pt>
          <cx:pt idx="243">13.18888888888614</cx:pt>
          <cx:pt idx="244">13.15486111111386</cx:pt>
          <cx:pt idx="245">13.147222222221899</cx:pt>
          <cx:pt idx="246">13.129166666665697</cx:pt>
          <cx:pt idx="247">13.106944444443798</cx:pt>
          <cx:pt idx="248">13.051388888889051</cx:pt>
          <cx:pt idx="249">13.041666666664241</cx:pt>
          <cx:pt idx="250">13.033333333332848</cx:pt>
          <cx:pt idx="251">13.031944444446708</cx:pt>
          <cx:pt idx="252">13.003472222218988</cx:pt>
          <cx:pt idx="253">13</cx:pt>
          <cx:pt idx="254">12.970833333332848</cx:pt>
          <cx:pt idx="255">12.97013888888614</cx:pt>
          <cx:pt idx="256">12.949305555557657</cx:pt>
          <cx:pt idx="257">12.916666666664241</cx:pt>
          <cx:pt idx="258">12.881250000005821</cx:pt>
          <cx:pt idx="259">12.853472222224809</cx:pt>
          <cx:pt idx="260">12.84097222222772</cx:pt>
          <cx:pt idx="261">12.77986111111386</cx:pt>
          <cx:pt idx="262">12.754861111112405</cx:pt>
          <cx:pt idx="263">12.627777777779556</cx:pt>
          <cx:pt idx="264">12.166666666664241</cx:pt>
          <cx:pt idx="265">12.134722222224809</cx:pt>
          <cx:pt idx="266">12.12361111111386</cx:pt>
          <cx:pt idx="267">12.072916666671517</cx:pt>
          <cx:pt idx="268">12.072222222224809</cx:pt>
          <cx:pt idx="269">12.072222222217533</cx:pt>
          <cx:pt idx="270">12.021527777775191</cx:pt>
          <cx:pt idx="271">12.004861111112405</cx:pt>
          <cx:pt idx="272">11.979166666664241</cx:pt>
          <cx:pt idx="273">11.815972222226264</cx:pt>
          <cx:pt idx="274">11.769444444442343</cx:pt>
          <cx:pt idx="275">11.252083333332848</cx:pt>
          <cx:pt idx="276">11.143055555556202</cx:pt>
          <cx:pt idx="277">11.127083333332848</cx:pt>
          <cx:pt idx="278">11.104861111110949</cx:pt>
          <cx:pt idx="279">11.096527777779556</cx:pt>
          <cx:pt idx="280">11.07638888888323</cx:pt>
          <cx:pt idx="281">11.035416666665697</cx:pt>
          <cx:pt idx="282">11.029166666667152</cx:pt>
          <cx:pt idx="283">10.99861111111386</cx:pt>
          <cx:pt idx="284">10.989583333335759</cx:pt>
          <cx:pt idx="285">10.975694444445253</cx:pt>
          <cx:pt idx="286">10.954861111109494</cx:pt>
          <cx:pt idx="287">10.932638888887595</cx:pt>
          <cx:pt idx="288">10.792361111110949</cx:pt>
          <cx:pt idx="289">10.316666666665697</cx:pt>
          <cx:pt idx="290">10.288888888891961</cx:pt>
          <cx:pt idx="291">10.175694444449618</cx:pt>
          <cx:pt idx="292">10.167361111110949</cx:pt>
          <cx:pt idx="293">10.162499999998545</cx:pt>
          <cx:pt idx="294">10.15763888888614</cx:pt>
          <cx:pt idx="295">10.075694444443798</cx:pt>
          <cx:pt idx="296">10.028472222220444</cx:pt>
          <cx:pt idx="297">9.9881944444496185</cx:pt>
          <cx:pt idx="298">9.8659722222291748</cx:pt>
          <cx:pt idx="299">9.7618055555576575</cx:pt>
          <cx:pt idx="300">9.7326388888905058</cx:pt>
          <cx:pt idx="301">9.2319444444437977</cx:pt>
          <cx:pt idx="302">9.046527777776646</cx:pt>
          <cx:pt idx="303">9.0062500000058208</cx:pt>
          <cx:pt idx="304">9.0041666666656965</cx:pt>
          <cx:pt idx="305">8.9673611111065838</cx:pt>
          <cx:pt idx="306">8.9486111111109494</cx:pt>
          <cx:pt idx="307">8.9465277777781012</cx:pt>
          <cx:pt idx="308">8.921527777776646</cx:pt>
          <cx:pt idx="309">8.9034722222204437</cx:pt>
          <cx:pt idx="310">8.8486111111051287</cx:pt>
          <cx:pt idx="311">8.8263888888905058</cx:pt>
          <cx:pt idx="312">8.8256944444437977</cx:pt>
          <cx:pt idx="313">8.8256944444437977</cx:pt>
          <cx:pt idx="314">8.7791666666671517</cx:pt>
          <cx:pt idx="315">8.7624999999970896</cx:pt>
          <cx:pt idx="316">8.6041666666715173</cx:pt>
          <cx:pt idx="317">8.3083333333343035</cx:pt>
          <cx:pt idx="318">8.2708333333357587</cx:pt>
          <cx:pt idx="319">8.2590277777781012</cx:pt>
          <cx:pt idx="320">8.2041666666700621</cx:pt>
          <cx:pt idx="321">8.1993055555576575</cx:pt>
          <cx:pt idx="322">8.1986111111109494</cx:pt>
          <cx:pt idx="323">8.1881944444394321</cx:pt>
          <cx:pt idx="324">8.0722222222175333</cx:pt>
          <cx:pt idx="325">8.0506944444423425</cx:pt>
          <cx:pt idx="326">8.0506944444423425</cx:pt>
          <cx:pt idx="327">8.0486111111094942</cx:pt>
          <cx:pt idx="328">8.0277777777737356</cx:pt>
          <cx:pt idx="329">8.0173611111094942</cx:pt>
          <cx:pt idx="330">8.015277777776646</cx:pt>
          <cx:pt idx="331">8.0124999999970896</cx:pt>
          <cx:pt idx="332">7.8805555555518367</cx:pt>
          <cx:pt idx="333">7.8777777777795563</cx:pt>
          <cx:pt idx="334">7.8770833333328483</cx:pt>
          <cx:pt idx="335">7.8555555555576575</cx:pt>
          <cx:pt idx="336">7.7618055555576575</cx:pt>
          <cx:pt idx="337">7.7416666666686069</cx:pt>
          <cx:pt idx="338">7.6270833333328483</cx:pt>
          <cx:pt idx="339">7.6236111111065838</cx:pt>
          <cx:pt idx="340">7.6222222222204437</cx:pt>
          <cx:pt idx="341">7.6187499999941792</cx:pt>
          <cx:pt idx="342">7.4111111111124046</cx:pt>
          <cx:pt idx="343">7.3451388888934162</cx:pt>
          <cx:pt idx="344">7.2986111111094942</cx:pt>
          <cx:pt idx="345">7.2284722222175333</cx:pt>
          <cx:pt idx="346">7.2166666666671517</cx:pt>
          <cx:pt idx="347">7.1604166666656965</cx:pt>
          <cx:pt idx="348">7.1583333333328483</cx:pt>
          <cx:pt idx="349">7.1541666666671517</cx:pt>
          <cx:pt idx="350">7.1527777777810115</cx:pt>
          <cx:pt idx="351">7.1513888888875954</cx:pt>
          <cx:pt idx="352">7.1222222222204437</cx:pt>
          <cx:pt idx="353">7.1131944444496185</cx:pt>
          <cx:pt idx="354">7.0840277777751908</cx:pt>
          <cx:pt idx="355">7.0500000000029104</cx:pt>
          <cx:pt idx="356">7.0472222222160781</cx:pt>
          <cx:pt idx="357">7.0458333333299379</cx:pt>
          <cx:pt idx="358">7.0458333333299379</cx:pt>
          <cx:pt idx="359">7.0437499999970896</cx:pt>
          <cx:pt idx="360">7.038888888884685</cx:pt>
          <cx:pt idx="361">6.9986111111065838</cx:pt>
          <cx:pt idx="362">6.9659722222204437</cx:pt>
          <cx:pt idx="363">6.9486111111109494</cx:pt>
          <cx:pt idx="364">6.9111111111124046</cx:pt>
          <cx:pt idx="365">6.9041666666671517</cx:pt>
          <cx:pt idx="366">6.890972222223354</cx:pt>
          <cx:pt idx="367">6.8784722222262644</cx:pt>
          <cx:pt idx="368">6.7861111111124046</cx:pt>
          <cx:pt idx="369">6.7409722222218988</cx:pt>
          <cx:pt idx="370">6.7055555555562023</cx:pt>
          <cx:pt idx="371">6.6965277777781012</cx:pt>
          <cx:pt idx="372">6.3951388888890506</cx:pt>
          <cx:pt idx="373">6.2708333333284827</cx:pt>
          <cx:pt idx="374">6.2451388888875954</cx:pt>
          <cx:pt idx="375">6.2416666666686069</cx:pt>
          <cx:pt idx="376">6.2104166666686069</cx:pt>
          <cx:pt idx="377">6.1902777777795563</cx:pt>
          <cx:pt idx="378">6.1895833333328483</cx:pt>
          <cx:pt idx="379">6.1888888888861402</cx:pt>
          <cx:pt idx="380">6.1118055555562023</cx:pt>
          <cx:pt idx="381">6.1055555555576575</cx:pt>
          <cx:pt idx="382">6.0986111111051287</cx:pt>
          <cx:pt idx="383">6.0868055555547471</cx:pt>
          <cx:pt idx="384">6.0840277777751908</cx:pt>
          <cx:pt idx="385">6.0805555555562023</cx:pt>
          <cx:pt idx="386">6.0194444444423425</cx:pt>
          <cx:pt idx="387">5.9986111111065838</cx:pt>
          <cx:pt idx="388">5.9444444444452529</cx:pt>
          <cx:pt idx="389">5.7923611111109494</cx:pt>
          <cx:pt idx="390">5.7826388888861402</cx:pt>
          <cx:pt idx="391">5.7729166666686069</cx:pt>
          <cx:pt idx="392">5.6569444444394321</cx:pt>
          <cx:pt idx="393">5.1291666666656965</cx:pt>
          <cx:pt idx="394">5.0527777777751908</cx:pt>
          <cx:pt idx="395">4.992361111108039</cx:pt>
          <cx:pt idx="396">4.8958333333357587</cx:pt>
          <cx:pt idx="397">4.8631944444496185</cx:pt>
          <cx:pt idx="398">4.8291666666627862</cx:pt>
          <cx:pt idx="399">4.6805555555547471</cx:pt>
          <cx:pt idx="400">4.6729166666627862</cx:pt>
          <cx:pt idx="401">4.6444444444423425</cx:pt>
          <cx:pt idx="402">4.5611111111138598</cx:pt>
          <cx:pt idx="403">4.5416666666715173</cx:pt>
          <cx:pt idx="404">4.1361111111109494</cx:pt>
          <cx:pt idx="405">3.9381944444394321</cx:pt>
          <cx:pt idx="406">3.875</cx:pt>
          <cx:pt idx="407">3.7840277777795563</cx:pt>
          <cx:pt idx="408">3.6374999999970896</cx:pt>
          <cx:pt idx="409">3.5118055555503815</cx:pt>
          <cx:pt idx="410">3.4875000000029104</cx:pt>
          <cx:pt idx="411">3.1416666666700621</cx:pt>
          <cx:pt idx="412">3.1416666666627862</cx:pt>
          <cx:pt idx="413">2.9388888888934162</cx:pt>
          <cx:pt idx="414">2.9375</cx:pt>
          <cx:pt idx="415">2.8576388888832298</cx:pt>
          <cx:pt idx="416">2.2555555555591127</cx:pt>
          <cx:pt idx="417">2.2541666666656965</cx:pt>
          <cx:pt idx="418">2.2291666666715173</cx:pt>
          <cx:pt idx="419">2.0333333333328483</cx:pt>
          <cx:pt idx="420">2.0291666666671517</cx:pt>
          <cx:pt idx="421">1.5875000000014552</cx:pt>
          <cx:pt idx="422">1.5868055555547471</cx:pt>
          <cx:pt idx="423">1.1756944444496185</cx:pt>
          <cx:pt idx="424">1.1652777777781012</cx:pt>
          <cx:pt idx="425">1.1152777777751908</cx:pt>
          <cx:pt idx="426">1.03125</cx:pt>
          <cx:pt idx="427">0.69236111111240461</cx:pt>
          <cx:pt idx="428">0.61249999999563443</cx:pt>
        </cx:lvl>
      </cx:numDim>
    </cx:data>
    <cx:data id="1">
      <cx:numDim type="val">
        <cx:f>'Duration Counts'!$F$3:$F$431</cx:f>
        <cx:lvl ptCount="429" formatCode="General">
          <cx:pt idx="0">25.136805555550382</cx:pt>
          <cx:pt idx="1">16.741666666668607</cx:pt>
          <cx:pt idx="2">3.8291666666627862</cx:pt>
          <cx:pt idx="3">11.77986111111386</cx:pt>
          <cx:pt idx="4">15.90625</cx:pt>
          <cx:pt idx="5">6.3451388888934162</cx:pt>
          <cx:pt idx="6">43.966666666667152</cx:pt>
          <cx:pt idx="7">6.7416666666686069</cx:pt>
          <cx:pt idx="8">11.754861111112405</cx:pt>
          <cx:pt idx="9">0.03125</cx:pt>
          <cx:pt idx="10">24.176388888889051</cx:pt>
          <cx:pt idx="11">35.930555555554747</cx:pt>
          <cx:pt idx="12">28.006944444445253</cx:pt>
          <cx:pt idx="13">9.1756944444496185</cx:pt>
          <cx:pt idx="14">26.964583333327028</cx:pt>
          <cx:pt idx="15">21.968055555553292</cx:pt>
          <cx:pt idx="16">37.786111111105129</cx:pt>
          <cx:pt idx="17">27.170833333329938</cx:pt>
          <cx:pt idx="18">18.889583333329938</cx:pt>
          <cx:pt idx="19">3.5416666666715173</cx:pt>
          <cx:pt idx="20">14.98611111111677</cx:pt>
          <cx:pt idx="21">23.230555555557657</cx:pt>
          <cx:pt idx="22">7.0722222222175333</cx:pt>
          <cx:pt idx="23">10.769444444442343</cx:pt>
          <cx:pt idx="24">5.0805555555562023</cx:pt>
          <cx:pt idx="25">18.952777777783922</cx:pt>
          <cx:pt idx="26">12.147222222221899</cx:pt>
          <cx:pt idx="27">19.92013888888323</cx:pt>
          <cx:pt idx="28">0.30763888888759539</cx:pt>
          <cx:pt idx="29">14.873611111106584</cx:pt>
          <cx:pt idx="30">11.072916666671517</cx:pt>
          <cx:pt idx="31">16.137500000004366</cx:pt>
          <cx:pt idx="32">4.9444444444452529</cx:pt>
          <cx:pt idx="33">26.174305555556202</cx:pt>
          <cx:pt idx="34">15.704861111109494</cx:pt>
          <cx:pt idx="35">2.1416666666627862</cx:pt>
          <cx:pt idx="36">33.633333333331393</cx:pt>
          <cx:pt idx="37">12.814583333332848</cx:pt>
          <cx:pt idx="38">9.7923611111109494</cx:pt>
          <cx:pt idx="39">34.891666666662786</cx:pt>
          <cx:pt idx="40">32.115277777782467</cx:pt>
          <cx:pt idx="41">9.9548611111094942</cx:pt>
          <cx:pt idx="42">10.959027777782467</cx:pt>
          <cx:pt idx="43">1.9375</cx:pt>
          <cx:pt idx="44">17.014583333329938</cx:pt>
          <cx:pt idx="45">12.306250000001455</cx:pt>
          <cx:pt idx="46">5.9659722222204437</cx:pt>
          <cx:pt idx="47">1.2541666666656965</cx:pt>
          <cx:pt idx="48">26.171527777776646</cx:pt>
          <cx:pt idx="49">10.143055555556202</cx:pt>
          <cx:pt idx="50">9.0208333333357587</cx:pt>
          <cx:pt idx="51">11.881250000005821</cx:pt>
          <cx:pt idx="52">13.113888888889051</cx:pt>
          <cx:pt idx="53">7.2041666666700621</cx:pt>
          <cx:pt idx="54">44.152777777773736</cx:pt>
          <cx:pt idx="55">25.181944444448163</cx:pt>
          <cx:pt idx="56">16.045138888890506</cx:pt>
          <cx:pt idx="57">22.504861111112405</cx:pt>
          <cx:pt idx="58">6.1583333333328483</cx:pt>
          <cx:pt idx="59">2.1416666666700621</cx:pt>
          <cx:pt idx="60">12.910416666665697</cx:pt>
          <cx:pt idx="61">11.84097222222772</cx:pt>
          <cx:pt idx="62">45.150000000001455</cx:pt>
          <cx:pt idx="63">15.945138888891961</cx:pt>
          <cx:pt idx="64">6.1527777777810115</cx:pt>
          <cx:pt idx="65">13.750694444439432</cx:pt>
          <cx:pt idx="66">1.0333333333328483</cx:pt>
          <cx:pt idx="67">0.16527777777810115</cx:pt>
          <cx:pt idx="68">11.12361111111386</cx:pt>
          <cx:pt idx="69">14.985416666662786</cx:pt>
          <cx:pt idx="70">9.0756944444437977</cx:pt>
          <cx:pt idx="71">10.014583333329938</cx:pt>
          <cx:pt idx="72">12.702083333329938</cx:pt>
          <cx:pt idx="73">32.970138888893416</cx:pt>
          <cx:pt idx="74">11.713888888887595</cx:pt>
          <cx:pt idx="75">11.970833333332848</cx:pt>
          <cx:pt idx="76">7.1986111111109494</cx:pt>
          <cx:pt idx="77">10.815972222226264</cx:pt>
          <cx:pt idx="78">11.295833333337214</cx:pt>
          <cx:pt idx="79">17.050694444442343</cx:pt>
          <cx:pt idx="80">0.17569444444961846</cx:pt>
          <cx:pt idx="81">1.2291666666715173</cx:pt>
          <cx:pt idx="82">6.1131944444496185</cx:pt>
          <cx:pt idx="83">14.002777777779556</cx:pt>
          <cx:pt idx="84">14.745138888894871</cx:pt>
          <cx:pt idx="85">25.197916666664241</cx:pt>
          <cx:pt idx="86">6.2166666666671517</cx:pt>
          <cx:pt idx="87">7.1881944444394321</cx:pt>
          <cx:pt idx="88">20.737499999995634</cx:pt>
          <cx:pt idx="89">20.976388888884685</cx:pt>
          <cx:pt idx="90">8.8659722222291748</cx:pt>
          <cx:pt idx="91">24.167361111110949</cx:pt>
          <cx:pt idx="92">19.877083333332848</cx:pt>
          <cx:pt idx="93">6.8805555555518367</cx:pt>
          <cx:pt idx="94">3.1361111111109494</cx:pt>
          <cx:pt idx="95">9.1749999999956344</cx:pt>
          <cx:pt idx="96">21.150694444448163</cx:pt>
          <cx:pt idx="97">23.884027777778101</cx:pt>
          <cx:pt idx="98">32.004166666665697</cx:pt>
          <cx:pt idx="99">6.0458333333299379</cx:pt>
          <cx:pt idx="100">26.006944444445253</cx:pt>
          <cx:pt idx="101">6.6270833333328483</cx:pt>
          <cx:pt idx="102">9.1624999999985448</cx:pt>
          <cx:pt idx="103">9.804861111108039</cx:pt>
          <cx:pt idx="104">25.233333333329938</cx:pt>
          <cx:pt idx="105">33.834722222221899</cx:pt>
          <cx:pt idx="106">34.331249999995634</cx:pt>
          <cx:pt idx="107">10.104861111110949</cx:pt>
          <cx:pt idx="108">43.128472222218988</cx:pt>
          <cx:pt idx="109">2.5118055555503815</cx:pt>
          <cx:pt idx="110">17.24861111111386</cx:pt>
          <cx:pt idx="111">21.920138888890506</cx:pt>
          <cx:pt idx="112">11.057638888887595</cx:pt>
          <cx:pt idx="113">10.029166666667152</cx:pt>
          <cx:pt idx="114">11.97013888888614</cx:pt>
          <cx:pt idx="115">10.077083333337214</cx:pt>
          <cx:pt idx="116">24.23750000000291</cx:pt>
          <cx:pt idx="117">15.92500000000291</cx:pt>
        </cx:lvl>
      </cx:numDim>
    </cx:data>
  </cx:chartData>
  <cx:chart>
    <cx:title pos="t" align="ctr" overlay="0">
      <cx:tx>
        <cx:txData>
          <cx:v>Box &amp; Whisker Plot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Box &amp; Whisker Plot</a:t>
          </a:r>
        </a:p>
      </cx:txPr>
    </cx:title>
    <cx:plotArea>
      <cx:plotAreaRegion>
        <cx:series layoutId="boxWhisker" uniqueId="{C22A7144-634C-4583-A216-F9246D94D6D1}">
          <cx:tx>
            <cx:txData>
              <cx:f>'Duration Counts'!$A$2</cx:f>
              <cx:v>Old Process</cx:v>
            </cx:txData>
          </cx:tx>
          <cx:dataId val="0"/>
          <cx:layoutPr>
            <cx:statistics quartileMethod="exclusive"/>
          </cx:layoutPr>
        </cx:series>
        <cx:series layoutId="boxWhisker" uniqueId="{520A3E9C-3075-4C9F-B966-707FB5B8C4AA}">
          <cx:tx>
            <cx:txData>
              <cx:f>'Duration Counts'!$F$2</cx:f>
              <cx:v>New Process</cx:v>
            </cx:txData>
          </cx:tx>
          <cx:dataId val="1"/>
          <cx:layoutPr>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a:solidFill>
                  <a:sysClr val="windowText" lastClr="000000">
                    <a:lumMod val="65000"/>
                    <a:lumOff val="35000"/>
                    <a:alpha val="0"/>
                  </a:sysClr>
                </a:solidFill>
              </a:defRPr>
            </a:pPr>
            <a:endParaRPr lang="en-US" sz="900" b="0" i="0" u="none" strike="noStrike" baseline="0">
              <a:solidFill>
                <a:sysClr val="windowText" lastClr="000000">
                  <a:lumMod val="65000"/>
                  <a:lumOff val="35000"/>
                  <a:alpha val="0"/>
                </a:sysClr>
              </a:solidFill>
              <a:latin typeface="Calibri" panose="020F0502020204030204"/>
            </a:endParaRPr>
          </a:p>
        </cx:txPr>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7326A-4E84-964A-90FB-AE8590D141B5}" type="doc">
      <dgm:prSet loTypeId="urn:microsoft.com/office/officeart/2005/8/layout/hChevron3" loCatId="" qsTypeId="urn:microsoft.com/office/officeart/2005/8/quickstyle/simple2" qsCatId="simple" csTypeId="urn:microsoft.com/office/officeart/2005/8/colors/accent1_2" csCatId="accent1" phldr="1"/>
      <dgm:spPr/>
    </dgm:pt>
    <dgm:pt modelId="{006D6991-6150-8040-839D-8820539EF919}">
      <dgm:prSet phldrT="[Text]" custT="1"/>
      <dgm:spPr/>
      <dgm:t>
        <a:bodyPr/>
        <a:lstStyle/>
        <a:p>
          <a:pPr algn="l"/>
          <a:r>
            <a:rPr lang="en-US" sz="2800" dirty="0"/>
            <a:t>Define</a:t>
          </a:r>
        </a:p>
      </dgm:t>
    </dgm:pt>
    <dgm:pt modelId="{78004CD2-0CE6-5941-9B73-1F10ECBC470C}" type="parTrans" cxnId="{FDBCF203-01CB-4E45-9A89-BC1370DF181F}">
      <dgm:prSet/>
      <dgm:spPr/>
      <dgm:t>
        <a:bodyPr/>
        <a:lstStyle/>
        <a:p>
          <a:pPr algn="ctr"/>
          <a:endParaRPr lang="en-US" sz="1200"/>
        </a:p>
      </dgm:t>
    </dgm:pt>
    <dgm:pt modelId="{FCF66A26-B8C0-6741-931A-0CE80F48A01D}" type="sibTrans" cxnId="{FDBCF203-01CB-4E45-9A89-BC1370DF181F}">
      <dgm:prSet/>
      <dgm:spPr/>
      <dgm:t>
        <a:bodyPr/>
        <a:lstStyle/>
        <a:p>
          <a:pPr algn="ctr"/>
          <a:endParaRPr lang="en-US" sz="1200"/>
        </a:p>
      </dgm:t>
    </dgm:pt>
    <dgm:pt modelId="{39AEDDD6-391F-A34B-8502-02A2A143C078}">
      <dgm:prSet phldrT="[Text]" custT="1"/>
      <dgm:spPr/>
      <dgm:t>
        <a:bodyPr/>
        <a:lstStyle/>
        <a:p>
          <a:pPr algn="l"/>
          <a:r>
            <a:rPr lang="en-US" sz="2800" dirty="0"/>
            <a:t>Improve</a:t>
          </a:r>
        </a:p>
      </dgm:t>
    </dgm:pt>
    <dgm:pt modelId="{666315B7-23D7-EF4F-85D5-1888CD298BC7}" type="parTrans" cxnId="{596BF5F2-F522-604B-A7FB-E711DA8FA19F}">
      <dgm:prSet/>
      <dgm:spPr/>
      <dgm:t>
        <a:bodyPr/>
        <a:lstStyle/>
        <a:p>
          <a:pPr algn="ctr"/>
          <a:endParaRPr lang="en-US" sz="1200"/>
        </a:p>
      </dgm:t>
    </dgm:pt>
    <dgm:pt modelId="{848FB235-CFCD-6549-A154-0C2CF41B3FDB}" type="sibTrans" cxnId="{596BF5F2-F522-604B-A7FB-E711DA8FA19F}">
      <dgm:prSet/>
      <dgm:spPr/>
      <dgm:t>
        <a:bodyPr/>
        <a:lstStyle/>
        <a:p>
          <a:pPr algn="ctr"/>
          <a:endParaRPr lang="en-US" sz="1200"/>
        </a:p>
      </dgm:t>
    </dgm:pt>
    <dgm:pt modelId="{ADF56FFE-E4A7-3A4D-8F72-6DD91AE9D281}">
      <dgm:prSet phldrT="[Text]" custT="1"/>
      <dgm:spPr/>
      <dgm:t>
        <a:bodyPr/>
        <a:lstStyle/>
        <a:p>
          <a:pPr algn="l"/>
          <a:r>
            <a:rPr lang="en-US" sz="2800" dirty="0"/>
            <a:t>Control</a:t>
          </a:r>
        </a:p>
      </dgm:t>
    </dgm:pt>
    <dgm:pt modelId="{26398010-B795-1D4A-A15F-D4C08A3AA5A0}" type="parTrans" cxnId="{4568C932-9108-0749-8B98-A0E721578B2D}">
      <dgm:prSet/>
      <dgm:spPr/>
      <dgm:t>
        <a:bodyPr/>
        <a:lstStyle/>
        <a:p>
          <a:pPr algn="ctr"/>
          <a:endParaRPr lang="en-US" sz="1200"/>
        </a:p>
      </dgm:t>
    </dgm:pt>
    <dgm:pt modelId="{E556D0A8-E900-9C4B-9BBC-31044DA2FD45}" type="sibTrans" cxnId="{4568C932-9108-0749-8B98-A0E721578B2D}">
      <dgm:prSet/>
      <dgm:spPr/>
      <dgm:t>
        <a:bodyPr/>
        <a:lstStyle/>
        <a:p>
          <a:pPr algn="ctr"/>
          <a:endParaRPr lang="en-US" sz="1200"/>
        </a:p>
      </dgm:t>
    </dgm:pt>
    <dgm:pt modelId="{4A03E02F-7F56-DC46-9EB9-A72C84A41E5A}">
      <dgm:prSet custT="1"/>
      <dgm:spPr/>
      <dgm:t>
        <a:bodyPr/>
        <a:lstStyle/>
        <a:p>
          <a:pPr algn="l"/>
          <a:r>
            <a:rPr lang="en-US" sz="2800" dirty="0"/>
            <a:t>Measure</a:t>
          </a:r>
          <a:endParaRPr lang="en-US" sz="1400" dirty="0"/>
        </a:p>
      </dgm:t>
    </dgm:pt>
    <dgm:pt modelId="{AABA43D3-F0B8-2147-BB11-909126201EAF}" type="parTrans" cxnId="{7CCA8C3C-5E71-5A4C-95BF-760E4EAD756D}">
      <dgm:prSet/>
      <dgm:spPr/>
      <dgm:t>
        <a:bodyPr/>
        <a:lstStyle/>
        <a:p>
          <a:pPr algn="ctr"/>
          <a:endParaRPr lang="en-US" sz="1200"/>
        </a:p>
      </dgm:t>
    </dgm:pt>
    <dgm:pt modelId="{4B3FDE32-B166-6A4A-BB57-A281173C7CA9}" type="sibTrans" cxnId="{7CCA8C3C-5E71-5A4C-95BF-760E4EAD756D}">
      <dgm:prSet/>
      <dgm:spPr/>
      <dgm:t>
        <a:bodyPr/>
        <a:lstStyle/>
        <a:p>
          <a:pPr algn="ctr"/>
          <a:endParaRPr lang="en-US" sz="1200"/>
        </a:p>
      </dgm:t>
    </dgm:pt>
    <dgm:pt modelId="{BE84D258-8137-5441-AEF1-5B65960B48EF}">
      <dgm:prSet custT="1"/>
      <dgm:spPr/>
      <dgm:t>
        <a:bodyPr/>
        <a:lstStyle/>
        <a:p>
          <a:pPr algn="l"/>
          <a:r>
            <a:rPr lang="en-US" sz="2800" dirty="0"/>
            <a:t>Analyze</a:t>
          </a:r>
        </a:p>
      </dgm:t>
    </dgm:pt>
    <dgm:pt modelId="{E92D3B65-4C1E-4E4A-AF5E-D2C09595C5BB}" type="parTrans" cxnId="{8785EAE8-3773-9147-8866-B7042243009D}">
      <dgm:prSet/>
      <dgm:spPr/>
      <dgm:t>
        <a:bodyPr/>
        <a:lstStyle/>
        <a:p>
          <a:pPr algn="ctr"/>
          <a:endParaRPr lang="en-US" sz="1200"/>
        </a:p>
      </dgm:t>
    </dgm:pt>
    <dgm:pt modelId="{7F26B770-7C19-AB4B-A139-20384CA3A236}" type="sibTrans" cxnId="{8785EAE8-3773-9147-8866-B7042243009D}">
      <dgm:prSet/>
      <dgm:spPr/>
      <dgm:t>
        <a:bodyPr/>
        <a:lstStyle/>
        <a:p>
          <a:pPr algn="ctr"/>
          <a:endParaRPr lang="en-US" sz="1200"/>
        </a:p>
      </dgm:t>
    </dgm:pt>
    <dgm:pt modelId="{CC3CF0C7-DDD6-8B42-A1BC-02223E159B1E}" type="pres">
      <dgm:prSet presAssocID="{86C7326A-4E84-964A-90FB-AE8590D141B5}" presName="Name0" presStyleCnt="0">
        <dgm:presLayoutVars>
          <dgm:dir/>
          <dgm:resizeHandles val="exact"/>
        </dgm:presLayoutVars>
      </dgm:prSet>
      <dgm:spPr/>
    </dgm:pt>
    <dgm:pt modelId="{9B18EF89-F254-EC43-998C-FE670C9DBA3A}" type="pres">
      <dgm:prSet presAssocID="{006D6991-6150-8040-839D-8820539EF919}" presName="parTxOnly" presStyleLbl="node1" presStyleIdx="0" presStyleCnt="5" custLinFactNeighborX="-2540">
        <dgm:presLayoutVars>
          <dgm:bulletEnabled val="1"/>
        </dgm:presLayoutVars>
      </dgm:prSet>
      <dgm:spPr/>
    </dgm:pt>
    <dgm:pt modelId="{4D46928D-77CA-5547-B782-880034585B04}" type="pres">
      <dgm:prSet presAssocID="{FCF66A26-B8C0-6741-931A-0CE80F48A01D}" presName="parSpace" presStyleCnt="0"/>
      <dgm:spPr/>
    </dgm:pt>
    <dgm:pt modelId="{35CC3212-78AD-274F-B2E1-95367506B3A0}" type="pres">
      <dgm:prSet presAssocID="{4A03E02F-7F56-DC46-9EB9-A72C84A41E5A}" presName="parTxOnly" presStyleLbl="node1" presStyleIdx="1" presStyleCnt="5" custLinFactNeighborX="1581" custLinFactNeighborY="0">
        <dgm:presLayoutVars>
          <dgm:bulletEnabled val="1"/>
        </dgm:presLayoutVars>
      </dgm:prSet>
      <dgm:spPr/>
    </dgm:pt>
    <dgm:pt modelId="{95EFBB21-BA4D-E848-B8FD-C0E736A3FAC8}" type="pres">
      <dgm:prSet presAssocID="{4B3FDE32-B166-6A4A-BB57-A281173C7CA9}" presName="parSpace" presStyleCnt="0"/>
      <dgm:spPr/>
    </dgm:pt>
    <dgm:pt modelId="{AC113903-13BA-4D47-B01B-1722477BDC15}" type="pres">
      <dgm:prSet presAssocID="{BE84D258-8137-5441-AEF1-5B65960B48EF}" presName="parTxOnly" presStyleLbl="node1" presStyleIdx="2" presStyleCnt="5">
        <dgm:presLayoutVars>
          <dgm:bulletEnabled val="1"/>
        </dgm:presLayoutVars>
      </dgm:prSet>
      <dgm:spPr/>
    </dgm:pt>
    <dgm:pt modelId="{B8EF0C92-943D-D445-8B46-D9F3B8458EAD}" type="pres">
      <dgm:prSet presAssocID="{7F26B770-7C19-AB4B-A139-20384CA3A236}" presName="parSpace" presStyleCnt="0"/>
      <dgm:spPr/>
    </dgm:pt>
    <dgm:pt modelId="{27A948AA-5AD1-E546-B1D5-64D978138540}" type="pres">
      <dgm:prSet presAssocID="{39AEDDD6-391F-A34B-8502-02A2A143C078}" presName="parTxOnly" presStyleLbl="node1" presStyleIdx="3" presStyleCnt="5">
        <dgm:presLayoutVars>
          <dgm:bulletEnabled val="1"/>
        </dgm:presLayoutVars>
      </dgm:prSet>
      <dgm:spPr/>
    </dgm:pt>
    <dgm:pt modelId="{BE3251CD-F386-8B4D-AB56-ABF1561E708F}" type="pres">
      <dgm:prSet presAssocID="{848FB235-CFCD-6549-A154-0C2CF41B3FDB}" presName="parSpace" presStyleCnt="0"/>
      <dgm:spPr/>
    </dgm:pt>
    <dgm:pt modelId="{C990E4B9-6BC5-BB41-987F-35F52DE87B32}" type="pres">
      <dgm:prSet presAssocID="{ADF56FFE-E4A7-3A4D-8F72-6DD91AE9D281}" presName="parTxOnly" presStyleLbl="node1" presStyleIdx="4" presStyleCnt="5">
        <dgm:presLayoutVars>
          <dgm:bulletEnabled val="1"/>
        </dgm:presLayoutVars>
      </dgm:prSet>
      <dgm:spPr/>
    </dgm:pt>
  </dgm:ptLst>
  <dgm:cxnLst>
    <dgm:cxn modelId="{FDBCF203-01CB-4E45-9A89-BC1370DF181F}" srcId="{86C7326A-4E84-964A-90FB-AE8590D141B5}" destId="{006D6991-6150-8040-839D-8820539EF919}" srcOrd="0" destOrd="0" parTransId="{78004CD2-0CE6-5941-9B73-1F10ECBC470C}" sibTransId="{FCF66A26-B8C0-6741-931A-0CE80F48A01D}"/>
    <dgm:cxn modelId="{0A1A0B11-AF3A-5247-A1C0-8BB053455B96}" type="presOf" srcId="{4A03E02F-7F56-DC46-9EB9-A72C84A41E5A}" destId="{35CC3212-78AD-274F-B2E1-95367506B3A0}" srcOrd="0" destOrd="0" presId="urn:microsoft.com/office/officeart/2005/8/layout/hChevron3"/>
    <dgm:cxn modelId="{4568C932-9108-0749-8B98-A0E721578B2D}" srcId="{86C7326A-4E84-964A-90FB-AE8590D141B5}" destId="{ADF56FFE-E4A7-3A4D-8F72-6DD91AE9D281}" srcOrd="4" destOrd="0" parTransId="{26398010-B795-1D4A-A15F-D4C08A3AA5A0}" sibTransId="{E556D0A8-E900-9C4B-9BBC-31044DA2FD45}"/>
    <dgm:cxn modelId="{7CCA8C3C-5E71-5A4C-95BF-760E4EAD756D}" srcId="{86C7326A-4E84-964A-90FB-AE8590D141B5}" destId="{4A03E02F-7F56-DC46-9EB9-A72C84A41E5A}" srcOrd="1" destOrd="0" parTransId="{AABA43D3-F0B8-2147-BB11-909126201EAF}" sibTransId="{4B3FDE32-B166-6A4A-BB57-A281173C7CA9}"/>
    <dgm:cxn modelId="{A94BDF3E-EFDB-6A46-A5E4-2B7894BDB30E}" type="presOf" srcId="{ADF56FFE-E4A7-3A4D-8F72-6DD91AE9D281}" destId="{C990E4B9-6BC5-BB41-987F-35F52DE87B32}" srcOrd="0" destOrd="0" presId="urn:microsoft.com/office/officeart/2005/8/layout/hChevron3"/>
    <dgm:cxn modelId="{789AEE48-E80C-234B-B3E9-FA21176003EF}" type="presOf" srcId="{BE84D258-8137-5441-AEF1-5B65960B48EF}" destId="{AC113903-13BA-4D47-B01B-1722477BDC15}" srcOrd="0" destOrd="0" presId="urn:microsoft.com/office/officeart/2005/8/layout/hChevron3"/>
    <dgm:cxn modelId="{915BAA94-2D6C-3145-9B5F-EF78667BEDE4}" type="presOf" srcId="{39AEDDD6-391F-A34B-8502-02A2A143C078}" destId="{27A948AA-5AD1-E546-B1D5-64D978138540}" srcOrd="0" destOrd="0" presId="urn:microsoft.com/office/officeart/2005/8/layout/hChevron3"/>
    <dgm:cxn modelId="{77F08597-9E7D-D545-A7E9-ADD67C809E4C}" type="presOf" srcId="{006D6991-6150-8040-839D-8820539EF919}" destId="{9B18EF89-F254-EC43-998C-FE670C9DBA3A}" srcOrd="0" destOrd="0" presId="urn:microsoft.com/office/officeart/2005/8/layout/hChevron3"/>
    <dgm:cxn modelId="{2524C1BB-56DC-924F-B60A-40EDEE5ED34C}" type="presOf" srcId="{86C7326A-4E84-964A-90FB-AE8590D141B5}" destId="{CC3CF0C7-DDD6-8B42-A1BC-02223E159B1E}" srcOrd="0" destOrd="0" presId="urn:microsoft.com/office/officeart/2005/8/layout/hChevron3"/>
    <dgm:cxn modelId="{8785EAE8-3773-9147-8866-B7042243009D}" srcId="{86C7326A-4E84-964A-90FB-AE8590D141B5}" destId="{BE84D258-8137-5441-AEF1-5B65960B48EF}" srcOrd="2" destOrd="0" parTransId="{E92D3B65-4C1E-4E4A-AF5E-D2C09595C5BB}" sibTransId="{7F26B770-7C19-AB4B-A139-20384CA3A236}"/>
    <dgm:cxn modelId="{596BF5F2-F522-604B-A7FB-E711DA8FA19F}" srcId="{86C7326A-4E84-964A-90FB-AE8590D141B5}" destId="{39AEDDD6-391F-A34B-8502-02A2A143C078}" srcOrd="3" destOrd="0" parTransId="{666315B7-23D7-EF4F-85D5-1888CD298BC7}" sibTransId="{848FB235-CFCD-6549-A154-0C2CF41B3FDB}"/>
    <dgm:cxn modelId="{234774C2-51CA-4940-B496-97D0323116EC}" type="presParOf" srcId="{CC3CF0C7-DDD6-8B42-A1BC-02223E159B1E}" destId="{9B18EF89-F254-EC43-998C-FE670C9DBA3A}" srcOrd="0" destOrd="0" presId="urn:microsoft.com/office/officeart/2005/8/layout/hChevron3"/>
    <dgm:cxn modelId="{C1272246-E998-1747-BEA3-5F937113F723}" type="presParOf" srcId="{CC3CF0C7-DDD6-8B42-A1BC-02223E159B1E}" destId="{4D46928D-77CA-5547-B782-880034585B04}" srcOrd="1" destOrd="0" presId="urn:microsoft.com/office/officeart/2005/8/layout/hChevron3"/>
    <dgm:cxn modelId="{C544382C-1FC6-D644-B9F0-B5D3E44D4855}" type="presParOf" srcId="{CC3CF0C7-DDD6-8B42-A1BC-02223E159B1E}" destId="{35CC3212-78AD-274F-B2E1-95367506B3A0}" srcOrd="2" destOrd="0" presId="urn:microsoft.com/office/officeart/2005/8/layout/hChevron3"/>
    <dgm:cxn modelId="{4CC52D88-DC49-344B-AFF9-150B9A9FAAEA}" type="presParOf" srcId="{CC3CF0C7-DDD6-8B42-A1BC-02223E159B1E}" destId="{95EFBB21-BA4D-E848-B8FD-C0E736A3FAC8}" srcOrd="3" destOrd="0" presId="urn:microsoft.com/office/officeart/2005/8/layout/hChevron3"/>
    <dgm:cxn modelId="{D123C190-C0A0-8C42-9198-4EBFA3C95CC7}" type="presParOf" srcId="{CC3CF0C7-DDD6-8B42-A1BC-02223E159B1E}" destId="{AC113903-13BA-4D47-B01B-1722477BDC15}" srcOrd="4" destOrd="0" presId="urn:microsoft.com/office/officeart/2005/8/layout/hChevron3"/>
    <dgm:cxn modelId="{45790EFA-50A1-6646-AB16-16C888AC3C29}" type="presParOf" srcId="{CC3CF0C7-DDD6-8B42-A1BC-02223E159B1E}" destId="{B8EF0C92-943D-D445-8B46-D9F3B8458EAD}" srcOrd="5" destOrd="0" presId="urn:microsoft.com/office/officeart/2005/8/layout/hChevron3"/>
    <dgm:cxn modelId="{F4A23F48-AEA3-5549-B78A-78007096657F}" type="presParOf" srcId="{CC3CF0C7-DDD6-8B42-A1BC-02223E159B1E}" destId="{27A948AA-5AD1-E546-B1D5-64D978138540}" srcOrd="6" destOrd="0" presId="urn:microsoft.com/office/officeart/2005/8/layout/hChevron3"/>
    <dgm:cxn modelId="{D1BA8EB2-4910-C44C-94B5-A5237A0E3F4F}" type="presParOf" srcId="{CC3CF0C7-DDD6-8B42-A1BC-02223E159B1E}" destId="{BE3251CD-F386-8B4D-AB56-ABF1561E708F}" srcOrd="7" destOrd="0" presId="urn:microsoft.com/office/officeart/2005/8/layout/hChevron3"/>
    <dgm:cxn modelId="{97A2C383-4CF4-C14C-BD65-EC93D4368494}" type="presParOf" srcId="{CC3CF0C7-DDD6-8B42-A1BC-02223E159B1E}" destId="{C990E4B9-6BC5-BB41-987F-35F52DE87B3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453DE3-C64B-4BD0-ACED-2E2D2142316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F83B4F-7240-4BCB-B15D-354D826E89BD}">
      <dgm:prSet custT="1"/>
      <dgm:spPr/>
      <dgm:t>
        <a:bodyPr/>
        <a:lstStyle/>
        <a:p>
          <a:pPr>
            <a:defRPr cap="all"/>
          </a:pPr>
          <a:r>
            <a:rPr lang="en-US" sz="1400" baseline="0" dirty="0"/>
            <a:t>Histogram</a:t>
          </a:r>
          <a:endParaRPr lang="en-US" sz="1400" dirty="0"/>
        </a:p>
      </dgm:t>
    </dgm:pt>
    <dgm:pt modelId="{07DDDF2E-AA7C-4535-BABE-853C91E2BAA1}" type="parTrans" cxnId="{E6B4BDC2-2F01-45A9-9860-B991D56A262D}">
      <dgm:prSet/>
      <dgm:spPr/>
      <dgm:t>
        <a:bodyPr/>
        <a:lstStyle/>
        <a:p>
          <a:endParaRPr lang="en-US" sz="2400"/>
        </a:p>
      </dgm:t>
    </dgm:pt>
    <dgm:pt modelId="{419C60E0-D82F-46F0-A84C-B7BD3CB9D370}" type="sibTrans" cxnId="{E6B4BDC2-2F01-45A9-9860-B991D56A262D}">
      <dgm:prSet/>
      <dgm:spPr/>
      <dgm:t>
        <a:bodyPr/>
        <a:lstStyle/>
        <a:p>
          <a:endParaRPr lang="en-US" sz="2400"/>
        </a:p>
      </dgm:t>
    </dgm:pt>
    <dgm:pt modelId="{CFD57EEA-8767-429F-A9A1-F05E292D180F}">
      <dgm:prSet custT="1"/>
      <dgm:spPr/>
      <dgm:t>
        <a:bodyPr/>
        <a:lstStyle/>
        <a:p>
          <a:pPr>
            <a:defRPr cap="all"/>
          </a:pPr>
          <a:r>
            <a:rPr lang="en-US" sz="1400" baseline="0" dirty="0"/>
            <a:t>Run Chart</a:t>
          </a:r>
          <a:endParaRPr lang="en-US" sz="1400" dirty="0"/>
        </a:p>
      </dgm:t>
    </dgm:pt>
    <dgm:pt modelId="{12DBD968-8F0C-4D61-9345-C4632FCBB94A}" type="parTrans" cxnId="{85F4C9A3-0ECD-40F4-BBA7-39A2CECEBA19}">
      <dgm:prSet/>
      <dgm:spPr/>
      <dgm:t>
        <a:bodyPr/>
        <a:lstStyle/>
        <a:p>
          <a:endParaRPr lang="en-US" sz="2400"/>
        </a:p>
      </dgm:t>
    </dgm:pt>
    <dgm:pt modelId="{D154DACC-D385-4213-948C-E3BE9945F11A}" type="sibTrans" cxnId="{85F4C9A3-0ECD-40F4-BBA7-39A2CECEBA19}">
      <dgm:prSet/>
      <dgm:spPr/>
      <dgm:t>
        <a:bodyPr/>
        <a:lstStyle/>
        <a:p>
          <a:endParaRPr lang="en-US" sz="2400"/>
        </a:p>
      </dgm:t>
    </dgm:pt>
    <dgm:pt modelId="{427413F8-D741-46D3-89E6-7C93E6D4D3FD}">
      <dgm:prSet custT="1"/>
      <dgm:spPr/>
      <dgm:t>
        <a:bodyPr/>
        <a:lstStyle/>
        <a:p>
          <a:pPr>
            <a:defRPr cap="all"/>
          </a:pPr>
          <a:r>
            <a:rPr lang="en-US" sz="1400" baseline="0" dirty="0"/>
            <a:t>Measures of Central Tendency +</a:t>
          </a:r>
          <a:br>
            <a:rPr lang="en-US" sz="1400" baseline="0" dirty="0"/>
          </a:br>
          <a:r>
            <a:rPr lang="en-US" sz="1400" baseline="0" dirty="0"/>
            <a:t>Measures of Variation</a:t>
          </a:r>
          <a:endParaRPr lang="en-US" sz="1400" dirty="0"/>
        </a:p>
      </dgm:t>
    </dgm:pt>
    <dgm:pt modelId="{FF8C32AE-229F-4B56-83EA-D8D4EC181FE7}" type="parTrans" cxnId="{5DC8C042-8FE5-4993-8A47-D9B991EEF1C3}">
      <dgm:prSet/>
      <dgm:spPr/>
      <dgm:t>
        <a:bodyPr/>
        <a:lstStyle/>
        <a:p>
          <a:endParaRPr lang="en-US" sz="2400"/>
        </a:p>
      </dgm:t>
    </dgm:pt>
    <dgm:pt modelId="{940990A1-07B8-4F08-9CBF-44A645F476E3}" type="sibTrans" cxnId="{5DC8C042-8FE5-4993-8A47-D9B991EEF1C3}">
      <dgm:prSet/>
      <dgm:spPr/>
      <dgm:t>
        <a:bodyPr/>
        <a:lstStyle/>
        <a:p>
          <a:endParaRPr lang="en-US" sz="2400"/>
        </a:p>
      </dgm:t>
    </dgm:pt>
    <dgm:pt modelId="{4CF97557-214E-48EA-8A70-216DF75E2B41}">
      <dgm:prSet custT="1"/>
      <dgm:spPr/>
      <dgm:t>
        <a:bodyPr/>
        <a:lstStyle/>
        <a:p>
          <a:pPr>
            <a:defRPr cap="all"/>
          </a:pPr>
          <a:r>
            <a:rPr lang="en-US" sz="1400" baseline="0" dirty="0"/>
            <a:t>Process Map</a:t>
          </a:r>
          <a:endParaRPr lang="en-US" sz="1400" dirty="0"/>
        </a:p>
      </dgm:t>
    </dgm:pt>
    <dgm:pt modelId="{CA09E53B-ADEC-4605-819B-F20994AE25B6}" type="parTrans" cxnId="{1B50044F-7DDE-4B88-AF08-FD5F89C6CA38}">
      <dgm:prSet/>
      <dgm:spPr/>
      <dgm:t>
        <a:bodyPr/>
        <a:lstStyle/>
        <a:p>
          <a:endParaRPr lang="en-US" sz="2400"/>
        </a:p>
      </dgm:t>
    </dgm:pt>
    <dgm:pt modelId="{0C394B47-7864-40FA-9D07-DE81E8B26DB0}" type="sibTrans" cxnId="{1B50044F-7DDE-4B88-AF08-FD5F89C6CA38}">
      <dgm:prSet/>
      <dgm:spPr/>
      <dgm:t>
        <a:bodyPr/>
        <a:lstStyle/>
        <a:p>
          <a:endParaRPr lang="en-US" sz="2400"/>
        </a:p>
      </dgm:t>
    </dgm:pt>
    <dgm:pt modelId="{895D1547-763E-4E56-AD42-24978473FAC8}">
      <dgm:prSet custT="1"/>
      <dgm:spPr/>
      <dgm:t>
        <a:bodyPr/>
        <a:lstStyle/>
        <a:p>
          <a:pPr>
            <a:defRPr cap="all"/>
          </a:pPr>
          <a:r>
            <a:rPr lang="en-US" sz="1400" baseline="0"/>
            <a:t>Box and Whisker Plot</a:t>
          </a:r>
          <a:endParaRPr lang="en-US" sz="1400"/>
        </a:p>
      </dgm:t>
    </dgm:pt>
    <dgm:pt modelId="{CB906002-68B1-43DC-B5C5-7B2DEA1FC3B5}" type="parTrans" cxnId="{91353944-DB5A-41BA-9DB7-5518ED12C006}">
      <dgm:prSet/>
      <dgm:spPr/>
      <dgm:t>
        <a:bodyPr/>
        <a:lstStyle/>
        <a:p>
          <a:endParaRPr lang="en-US" sz="2400"/>
        </a:p>
      </dgm:t>
    </dgm:pt>
    <dgm:pt modelId="{4D9C5FE8-0966-40F6-9A9F-15E57C63649F}" type="sibTrans" cxnId="{91353944-DB5A-41BA-9DB7-5518ED12C006}">
      <dgm:prSet/>
      <dgm:spPr/>
      <dgm:t>
        <a:bodyPr/>
        <a:lstStyle/>
        <a:p>
          <a:endParaRPr lang="en-US" sz="2400"/>
        </a:p>
      </dgm:t>
    </dgm:pt>
    <dgm:pt modelId="{CF68E5BE-0FAF-40BB-A2AC-2374D87D9EB5}">
      <dgm:prSet custT="1"/>
      <dgm:spPr/>
      <dgm:t>
        <a:bodyPr/>
        <a:lstStyle/>
        <a:p>
          <a:pPr>
            <a:defRPr cap="all"/>
          </a:pPr>
          <a:r>
            <a:rPr lang="en-US" sz="1400" baseline="0"/>
            <a:t>Control Chart</a:t>
          </a:r>
          <a:endParaRPr lang="en-US" sz="1400"/>
        </a:p>
      </dgm:t>
    </dgm:pt>
    <dgm:pt modelId="{4E77C6F9-2E9E-4EBB-AEAD-769977C577C8}" type="parTrans" cxnId="{CEFC1AAD-3019-43AB-AA83-6565452A74CE}">
      <dgm:prSet/>
      <dgm:spPr/>
      <dgm:t>
        <a:bodyPr/>
        <a:lstStyle/>
        <a:p>
          <a:endParaRPr lang="en-US" sz="2400"/>
        </a:p>
      </dgm:t>
    </dgm:pt>
    <dgm:pt modelId="{D16BF0B3-4B9C-4CA4-95FD-4B70AE8548B3}" type="sibTrans" cxnId="{CEFC1AAD-3019-43AB-AA83-6565452A74CE}">
      <dgm:prSet/>
      <dgm:spPr/>
      <dgm:t>
        <a:bodyPr/>
        <a:lstStyle/>
        <a:p>
          <a:endParaRPr lang="en-US" sz="2400"/>
        </a:p>
      </dgm:t>
    </dgm:pt>
    <dgm:pt modelId="{640538C9-CFF2-485D-BECD-F09E8ABD8EC1}" type="pres">
      <dgm:prSet presAssocID="{4F453DE3-C64B-4BD0-ACED-2E2D21423165}" presName="root" presStyleCnt="0">
        <dgm:presLayoutVars>
          <dgm:dir/>
          <dgm:resizeHandles val="exact"/>
        </dgm:presLayoutVars>
      </dgm:prSet>
      <dgm:spPr/>
    </dgm:pt>
    <dgm:pt modelId="{ED0ABA37-102A-490D-98DC-78B91D800DC0}" type="pres">
      <dgm:prSet presAssocID="{EEF83B4F-7240-4BCB-B15D-354D826E89BD}" presName="compNode" presStyleCnt="0"/>
      <dgm:spPr/>
    </dgm:pt>
    <dgm:pt modelId="{8485A107-3393-4C4E-AD24-10D85D6726EA}" type="pres">
      <dgm:prSet presAssocID="{EEF83B4F-7240-4BCB-B15D-354D826E89BD}" presName="iconBgRect" presStyleLbl="bgShp" presStyleIdx="0" presStyleCnt="6"/>
      <dgm:spPr>
        <a:prstGeom prst="round2DiagRect">
          <a:avLst>
            <a:gd name="adj1" fmla="val 29727"/>
            <a:gd name="adj2" fmla="val 0"/>
          </a:avLst>
        </a:prstGeom>
      </dgm:spPr>
    </dgm:pt>
    <dgm:pt modelId="{4337F299-7394-42CC-A84E-46D0F57B9320}" type="pres">
      <dgm:prSet presAssocID="{EEF83B4F-7240-4BCB-B15D-354D826E89BD}" presName="iconRect" presStyleLbl="node1" presStyleIdx="0" presStyleCnt="6"/>
      <dgm:spPr>
        <a:blipFill>
          <a:blip xmlns:r="http://schemas.openxmlformats.org/officeDocument/2006/relationships" r:embed="rId1">
            <a:lum bright="70000" contrast="-70000"/>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B6985FDB-6613-4C0B-A68F-016A4881B3E6}" type="pres">
      <dgm:prSet presAssocID="{EEF83B4F-7240-4BCB-B15D-354D826E89BD}" presName="spaceRect" presStyleCnt="0"/>
      <dgm:spPr/>
    </dgm:pt>
    <dgm:pt modelId="{041FAAE6-8D9F-4447-B3E4-1F294405D10B}" type="pres">
      <dgm:prSet presAssocID="{EEF83B4F-7240-4BCB-B15D-354D826E89BD}" presName="textRect" presStyleLbl="revTx" presStyleIdx="0" presStyleCnt="6">
        <dgm:presLayoutVars>
          <dgm:chMax val="1"/>
          <dgm:chPref val="1"/>
        </dgm:presLayoutVars>
      </dgm:prSet>
      <dgm:spPr/>
    </dgm:pt>
    <dgm:pt modelId="{EBFFFCFB-7AB7-49FE-96DC-EC747A9C8BB6}" type="pres">
      <dgm:prSet presAssocID="{419C60E0-D82F-46F0-A84C-B7BD3CB9D370}" presName="sibTrans" presStyleCnt="0"/>
      <dgm:spPr/>
    </dgm:pt>
    <dgm:pt modelId="{68025394-7D03-4F04-9254-D388701F1345}" type="pres">
      <dgm:prSet presAssocID="{CFD57EEA-8767-429F-A9A1-F05E292D180F}" presName="compNode" presStyleCnt="0"/>
      <dgm:spPr/>
    </dgm:pt>
    <dgm:pt modelId="{B68FAB47-CF1B-41F0-998B-9413EB0BCA76}" type="pres">
      <dgm:prSet presAssocID="{CFD57EEA-8767-429F-A9A1-F05E292D180F}" presName="iconBgRect" presStyleLbl="bgShp" presStyleIdx="1" presStyleCnt="6"/>
      <dgm:spPr>
        <a:prstGeom prst="round2DiagRect">
          <a:avLst>
            <a:gd name="adj1" fmla="val 29727"/>
            <a:gd name="adj2" fmla="val 0"/>
          </a:avLst>
        </a:prstGeom>
      </dgm:spPr>
    </dgm:pt>
    <dgm:pt modelId="{6BA910D7-C843-4101-A6FB-ACFAC7E57587}" type="pres">
      <dgm:prSet presAssocID="{CFD57EEA-8767-429F-A9A1-F05E292D18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7311690-F2F3-4FDD-9445-3302E5214CAE}" type="pres">
      <dgm:prSet presAssocID="{CFD57EEA-8767-429F-A9A1-F05E292D180F}" presName="spaceRect" presStyleCnt="0"/>
      <dgm:spPr/>
    </dgm:pt>
    <dgm:pt modelId="{6C84FC90-3BD4-413B-A793-34C2177D13E4}" type="pres">
      <dgm:prSet presAssocID="{CFD57EEA-8767-429F-A9A1-F05E292D180F}" presName="textRect" presStyleLbl="revTx" presStyleIdx="1" presStyleCnt="6">
        <dgm:presLayoutVars>
          <dgm:chMax val="1"/>
          <dgm:chPref val="1"/>
        </dgm:presLayoutVars>
      </dgm:prSet>
      <dgm:spPr/>
    </dgm:pt>
    <dgm:pt modelId="{2259071F-EF32-4702-A9A9-AF67900406D5}" type="pres">
      <dgm:prSet presAssocID="{D154DACC-D385-4213-948C-E3BE9945F11A}" presName="sibTrans" presStyleCnt="0"/>
      <dgm:spPr/>
    </dgm:pt>
    <dgm:pt modelId="{FCC835E4-4921-4A64-A21E-C22B96D98B00}" type="pres">
      <dgm:prSet presAssocID="{427413F8-D741-46D3-89E6-7C93E6D4D3FD}" presName="compNode" presStyleCnt="0"/>
      <dgm:spPr/>
    </dgm:pt>
    <dgm:pt modelId="{7BCF36CF-4E25-49C0-995C-C1194E6C39BA}" type="pres">
      <dgm:prSet presAssocID="{427413F8-D741-46D3-89E6-7C93E6D4D3FD}" presName="iconBgRect" presStyleLbl="bgShp" presStyleIdx="2" presStyleCnt="6"/>
      <dgm:spPr>
        <a:prstGeom prst="round2DiagRect">
          <a:avLst>
            <a:gd name="adj1" fmla="val 29727"/>
            <a:gd name="adj2" fmla="val 0"/>
          </a:avLst>
        </a:prstGeom>
      </dgm:spPr>
    </dgm:pt>
    <dgm:pt modelId="{9CB26BDB-3066-489F-AF45-6965E5FEDCEE}" type="pres">
      <dgm:prSet presAssocID="{427413F8-D741-46D3-89E6-7C93E6D4D3F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with Pulse"/>
        </a:ext>
      </dgm:extLst>
    </dgm:pt>
    <dgm:pt modelId="{24728137-58BF-429D-BA7D-FFA4744D3B55}" type="pres">
      <dgm:prSet presAssocID="{427413F8-D741-46D3-89E6-7C93E6D4D3FD}" presName="spaceRect" presStyleCnt="0"/>
      <dgm:spPr/>
    </dgm:pt>
    <dgm:pt modelId="{B4551EF0-077A-45B9-8529-04FC16EE3C73}" type="pres">
      <dgm:prSet presAssocID="{427413F8-D741-46D3-89E6-7C93E6D4D3FD}" presName="textRect" presStyleLbl="revTx" presStyleIdx="2" presStyleCnt="6">
        <dgm:presLayoutVars>
          <dgm:chMax val="1"/>
          <dgm:chPref val="1"/>
        </dgm:presLayoutVars>
      </dgm:prSet>
      <dgm:spPr/>
    </dgm:pt>
    <dgm:pt modelId="{E9036FD9-DBE4-4B1B-ACC4-DBF78C8FE084}" type="pres">
      <dgm:prSet presAssocID="{940990A1-07B8-4F08-9CBF-44A645F476E3}" presName="sibTrans" presStyleCnt="0"/>
      <dgm:spPr/>
    </dgm:pt>
    <dgm:pt modelId="{5F26185B-7594-43FE-A37B-701D07FA21C1}" type="pres">
      <dgm:prSet presAssocID="{4CF97557-214E-48EA-8A70-216DF75E2B41}" presName="compNode" presStyleCnt="0"/>
      <dgm:spPr/>
    </dgm:pt>
    <dgm:pt modelId="{4FD66B23-2E3C-41DA-BA9E-5F9DD0D98095}" type="pres">
      <dgm:prSet presAssocID="{4CF97557-214E-48EA-8A70-216DF75E2B41}" presName="iconBgRect" presStyleLbl="bgShp" presStyleIdx="3" presStyleCnt="6"/>
      <dgm:spPr>
        <a:prstGeom prst="round2DiagRect">
          <a:avLst>
            <a:gd name="adj1" fmla="val 29727"/>
            <a:gd name="adj2" fmla="val 0"/>
          </a:avLst>
        </a:prstGeom>
      </dgm:spPr>
    </dgm:pt>
    <dgm:pt modelId="{0BF6C772-DA71-4C69-A390-7A2404BA2789}" type="pres">
      <dgm:prSet presAssocID="{4CF97557-214E-48EA-8A70-216DF75E2B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195898A4-9F2C-4E37-BF29-E2C520FE3645}" type="pres">
      <dgm:prSet presAssocID="{4CF97557-214E-48EA-8A70-216DF75E2B41}" presName="spaceRect" presStyleCnt="0"/>
      <dgm:spPr/>
    </dgm:pt>
    <dgm:pt modelId="{D0A3AF80-9191-4F02-AE19-DBFC1AB3E1CA}" type="pres">
      <dgm:prSet presAssocID="{4CF97557-214E-48EA-8A70-216DF75E2B41}" presName="textRect" presStyleLbl="revTx" presStyleIdx="3" presStyleCnt="6">
        <dgm:presLayoutVars>
          <dgm:chMax val="1"/>
          <dgm:chPref val="1"/>
        </dgm:presLayoutVars>
      </dgm:prSet>
      <dgm:spPr/>
    </dgm:pt>
    <dgm:pt modelId="{119207BB-0872-47AB-8455-DFB9AF0B0217}" type="pres">
      <dgm:prSet presAssocID="{0C394B47-7864-40FA-9D07-DE81E8B26DB0}" presName="sibTrans" presStyleCnt="0"/>
      <dgm:spPr/>
    </dgm:pt>
    <dgm:pt modelId="{9E20DD26-0F07-4742-A129-60E21C0BD328}" type="pres">
      <dgm:prSet presAssocID="{895D1547-763E-4E56-AD42-24978473FAC8}" presName="compNode" presStyleCnt="0"/>
      <dgm:spPr/>
    </dgm:pt>
    <dgm:pt modelId="{41FA2B8C-FC9A-40B9-BCA1-BE08541FAE58}" type="pres">
      <dgm:prSet presAssocID="{895D1547-763E-4E56-AD42-24978473FAC8}" presName="iconBgRect" presStyleLbl="bgShp" presStyleIdx="4" presStyleCnt="6"/>
      <dgm:spPr>
        <a:prstGeom prst="round2DiagRect">
          <a:avLst>
            <a:gd name="adj1" fmla="val 29727"/>
            <a:gd name="adj2" fmla="val 0"/>
          </a:avLst>
        </a:prstGeom>
      </dgm:spPr>
    </dgm:pt>
    <dgm:pt modelId="{584905CA-B4B5-4C89-B600-76D3B0C9DCA4}" type="pres">
      <dgm:prSet presAssocID="{895D1547-763E-4E56-AD42-24978473FA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x"/>
        </a:ext>
      </dgm:extLst>
    </dgm:pt>
    <dgm:pt modelId="{C243D1B3-AE79-49C6-9C6A-A274C833DC6B}" type="pres">
      <dgm:prSet presAssocID="{895D1547-763E-4E56-AD42-24978473FAC8}" presName="spaceRect" presStyleCnt="0"/>
      <dgm:spPr/>
    </dgm:pt>
    <dgm:pt modelId="{9E967ACF-8AA0-4591-A360-A88E72F1DA19}" type="pres">
      <dgm:prSet presAssocID="{895D1547-763E-4E56-AD42-24978473FAC8}" presName="textRect" presStyleLbl="revTx" presStyleIdx="4" presStyleCnt="6">
        <dgm:presLayoutVars>
          <dgm:chMax val="1"/>
          <dgm:chPref val="1"/>
        </dgm:presLayoutVars>
      </dgm:prSet>
      <dgm:spPr/>
    </dgm:pt>
    <dgm:pt modelId="{371BF873-FBB0-4DF0-AAD6-39FBF52AC8E0}" type="pres">
      <dgm:prSet presAssocID="{4D9C5FE8-0966-40F6-9A9F-15E57C63649F}" presName="sibTrans" presStyleCnt="0"/>
      <dgm:spPr/>
    </dgm:pt>
    <dgm:pt modelId="{E01A6BF3-6EB0-42A7-85BE-1C381E4F71B4}" type="pres">
      <dgm:prSet presAssocID="{CF68E5BE-0FAF-40BB-A2AC-2374D87D9EB5}" presName="compNode" presStyleCnt="0"/>
      <dgm:spPr/>
    </dgm:pt>
    <dgm:pt modelId="{25DDDFBA-3FED-418C-821C-39603500FDE3}" type="pres">
      <dgm:prSet presAssocID="{CF68E5BE-0FAF-40BB-A2AC-2374D87D9EB5}" presName="iconBgRect" presStyleLbl="bgShp" presStyleIdx="5" presStyleCnt="6"/>
      <dgm:spPr>
        <a:prstGeom prst="round2DiagRect">
          <a:avLst>
            <a:gd name="adj1" fmla="val 29727"/>
            <a:gd name="adj2" fmla="val 0"/>
          </a:avLst>
        </a:prstGeom>
      </dgm:spPr>
    </dgm:pt>
    <dgm:pt modelId="{1C080666-E31A-4FBE-A589-6DC6AE74B58D}" type="pres">
      <dgm:prSet presAssocID="{CF68E5BE-0FAF-40BB-A2AC-2374D87D9E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C1EF3B20-22E9-4F43-A21C-1228E7096F1E}" type="pres">
      <dgm:prSet presAssocID="{CF68E5BE-0FAF-40BB-A2AC-2374D87D9EB5}" presName="spaceRect" presStyleCnt="0"/>
      <dgm:spPr/>
    </dgm:pt>
    <dgm:pt modelId="{B8542DFE-D3CD-49F5-8788-5401213F3DC9}" type="pres">
      <dgm:prSet presAssocID="{CF68E5BE-0FAF-40BB-A2AC-2374D87D9EB5}" presName="textRect" presStyleLbl="revTx" presStyleIdx="5" presStyleCnt="6">
        <dgm:presLayoutVars>
          <dgm:chMax val="1"/>
          <dgm:chPref val="1"/>
        </dgm:presLayoutVars>
      </dgm:prSet>
      <dgm:spPr/>
    </dgm:pt>
  </dgm:ptLst>
  <dgm:cxnLst>
    <dgm:cxn modelId="{8E28EB37-22E9-4C4D-9677-72663F105E8A}" type="presOf" srcId="{427413F8-D741-46D3-89E6-7C93E6D4D3FD}" destId="{B4551EF0-077A-45B9-8529-04FC16EE3C73}" srcOrd="0" destOrd="0" presId="urn:microsoft.com/office/officeart/2018/5/layout/IconLeafLabelList"/>
    <dgm:cxn modelId="{5DC8C042-8FE5-4993-8A47-D9B991EEF1C3}" srcId="{4F453DE3-C64B-4BD0-ACED-2E2D21423165}" destId="{427413F8-D741-46D3-89E6-7C93E6D4D3FD}" srcOrd="2" destOrd="0" parTransId="{FF8C32AE-229F-4B56-83EA-D8D4EC181FE7}" sibTransId="{940990A1-07B8-4F08-9CBF-44A645F476E3}"/>
    <dgm:cxn modelId="{91353944-DB5A-41BA-9DB7-5518ED12C006}" srcId="{4F453DE3-C64B-4BD0-ACED-2E2D21423165}" destId="{895D1547-763E-4E56-AD42-24978473FAC8}" srcOrd="4" destOrd="0" parTransId="{CB906002-68B1-43DC-B5C5-7B2DEA1FC3B5}" sibTransId="{4D9C5FE8-0966-40F6-9A9F-15E57C63649F}"/>
    <dgm:cxn modelId="{1B50044F-7DDE-4B88-AF08-FD5F89C6CA38}" srcId="{4F453DE3-C64B-4BD0-ACED-2E2D21423165}" destId="{4CF97557-214E-48EA-8A70-216DF75E2B41}" srcOrd="3" destOrd="0" parTransId="{CA09E53B-ADEC-4605-819B-F20994AE25B6}" sibTransId="{0C394B47-7864-40FA-9D07-DE81E8B26DB0}"/>
    <dgm:cxn modelId="{082E757B-E899-47E2-9887-A1FD7322A67E}" type="presOf" srcId="{4CF97557-214E-48EA-8A70-216DF75E2B41}" destId="{D0A3AF80-9191-4F02-AE19-DBFC1AB3E1CA}" srcOrd="0" destOrd="0" presId="urn:microsoft.com/office/officeart/2018/5/layout/IconLeafLabelList"/>
    <dgm:cxn modelId="{85F4C9A3-0ECD-40F4-BBA7-39A2CECEBA19}" srcId="{4F453DE3-C64B-4BD0-ACED-2E2D21423165}" destId="{CFD57EEA-8767-429F-A9A1-F05E292D180F}" srcOrd="1" destOrd="0" parTransId="{12DBD968-8F0C-4D61-9345-C4632FCBB94A}" sibTransId="{D154DACC-D385-4213-948C-E3BE9945F11A}"/>
    <dgm:cxn modelId="{CEFC1AAD-3019-43AB-AA83-6565452A74CE}" srcId="{4F453DE3-C64B-4BD0-ACED-2E2D21423165}" destId="{CF68E5BE-0FAF-40BB-A2AC-2374D87D9EB5}" srcOrd="5" destOrd="0" parTransId="{4E77C6F9-2E9E-4EBB-AEAD-769977C577C8}" sibTransId="{D16BF0B3-4B9C-4CA4-95FD-4B70AE8548B3}"/>
    <dgm:cxn modelId="{E6B4BDC2-2F01-45A9-9860-B991D56A262D}" srcId="{4F453DE3-C64B-4BD0-ACED-2E2D21423165}" destId="{EEF83B4F-7240-4BCB-B15D-354D826E89BD}" srcOrd="0" destOrd="0" parTransId="{07DDDF2E-AA7C-4535-BABE-853C91E2BAA1}" sibTransId="{419C60E0-D82F-46F0-A84C-B7BD3CB9D370}"/>
    <dgm:cxn modelId="{CE1F64C7-BF51-4734-8024-2918CF779D3A}" type="presOf" srcId="{CFD57EEA-8767-429F-A9A1-F05E292D180F}" destId="{6C84FC90-3BD4-413B-A793-34C2177D13E4}" srcOrd="0" destOrd="0" presId="urn:microsoft.com/office/officeart/2018/5/layout/IconLeafLabelList"/>
    <dgm:cxn modelId="{60686BCE-7C9C-4743-834B-09FCFEE20C3D}" type="presOf" srcId="{EEF83B4F-7240-4BCB-B15D-354D826E89BD}" destId="{041FAAE6-8D9F-4447-B3E4-1F294405D10B}" srcOrd="0" destOrd="0" presId="urn:microsoft.com/office/officeart/2018/5/layout/IconLeafLabelList"/>
    <dgm:cxn modelId="{ECDE1ED9-7994-47D6-A321-A446945EDED5}" type="presOf" srcId="{CF68E5BE-0FAF-40BB-A2AC-2374D87D9EB5}" destId="{B8542DFE-D3CD-49F5-8788-5401213F3DC9}" srcOrd="0" destOrd="0" presId="urn:microsoft.com/office/officeart/2018/5/layout/IconLeafLabelList"/>
    <dgm:cxn modelId="{D40711F5-6E8B-41A5-8FA3-436B39693EB8}" type="presOf" srcId="{4F453DE3-C64B-4BD0-ACED-2E2D21423165}" destId="{640538C9-CFF2-485D-BECD-F09E8ABD8EC1}" srcOrd="0" destOrd="0" presId="urn:microsoft.com/office/officeart/2018/5/layout/IconLeafLabelList"/>
    <dgm:cxn modelId="{C2BE6DFD-B73C-4056-931A-0E93AB6E3F28}" type="presOf" srcId="{895D1547-763E-4E56-AD42-24978473FAC8}" destId="{9E967ACF-8AA0-4591-A360-A88E72F1DA19}" srcOrd="0" destOrd="0" presId="urn:microsoft.com/office/officeart/2018/5/layout/IconLeafLabelList"/>
    <dgm:cxn modelId="{D59ADCA3-0D5C-45D6-A6D9-B8B57985EA39}" type="presParOf" srcId="{640538C9-CFF2-485D-BECD-F09E8ABD8EC1}" destId="{ED0ABA37-102A-490D-98DC-78B91D800DC0}" srcOrd="0" destOrd="0" presId="urn:microsoft.com/office/officeart/2018/5/layout/IconLeafLabelList"/>
    <dgm:cxn modelId="{4D252154-93BD-4FA9-BAFF-D623103A488A}" type="presParOf" srcId="{ED0ABA37-102A-490D-98DC-78B91D800DC0}" destId="{8485A107-3393-4C4E-AD24-10D85D6726EA}" srcOrd="0" destOrd="0" presId="urn:microsoft.com/office/officeart/2018/5/layout/IconLeafLabelList"/>
    <dgm:cxn modelId="{217B67EE-8967-41F7-85CD-EEAB9DECDC66}" type="presParOf" srcId="{ED0ABA37-102A-490D-98DC-78B91D800DC0}" destId="{4337F299-7394-42CC-A84E-46D0F57B9320}" srcOrd="1" destOrd="0" presId="urn:microsoft.com/office/officeart/2018/5/layout/IconLeafLabelList"/>
    <dgm:cxn modelId="{18BEF8E6-180A-4644-A94F-2F197134A80C}" type="presParOf" srcId="{ED0ABA37-102A-490D-98DC-78B91D800DC0}" destId="{B6985FDB-6613-4C0B-A68F-016A4881B3E6}" srcOrd="2" destOrd="0" presId="urn:microsoft.com/office/officeart/2018/5/layout/IconLeafLabelList"/>
    <dgm:cxn modelId="{C939E010-8CE3-4B0D-A14B-C8F141B70A8D}" type="presParOf" srcId="{ED0ABA37-102A-490D-98DC-78B91D800DC0}" destId="{041FAAE6-8D9F-4447-B3E4-1F294405D10B}" srcOrd="3" destOrd="0" presId="urn:microsoft.com/office/officeart/2018/5/layout/IconLeafLabelList"/>
    <dgm:cxn modelId="{732512F6-2DAB-462D-BADF-5CA63B5B0877}" type="presParOf" srcId="{640538C9-CFF2-485D-BECD-F09E8ABD8EC1}" destId="{EBFFFCFB-7AB7-49FE-96DC-EC747A9C8BB6}" srcOrd="1" destOrd="0" presId="urn:microsoft.com/office/officeart/2018/5/layout/IconLeafLabelList"/>
    <dgm:cxn modelId="{41F982E1-D120-453C-ADF9-EF2538BBB14A}" type="presParOf" srcId="{640538C9-CFF2-485D-BECD-F09E8ABD8EC1}" destId="{68025394-7D03-4F04-9254-D388701F1345}" srcOrd="2" destOrd="0" presId="urn:microsoft.com/office/officeart/2018/5/layout/IconLeafLabelList"/>
    <dgm:cxn modelId="{FE715377-4931-455D-A446-B4B881844214}" type="presParOf" srcId="{68025394-7D03-4F04-9254-D388701F1345}" destId="{B68FAB47-CF1B-41F0-998B-9413EB0BCA76}" srcOrd="0" destOrd="0" presId="urn:microsoft.com/office/officeart/2018/5/layout/IconLeafLabelList"/>
    <dgm:cxn modelId="{927C6E58-0C07-4F57-B1AF-0BB975FB4816}" type="presParOf" srcId="{68025394-7D03-4F04-9254-D388701F1345}" destId="{6BA910D7-C843-4101-A6FB-ACFAC7E57587}" srcOrd="1" destOrd="0" presId="urn:microsoft.com/office/officeart/2018/5/layout/IconLeafLabelList"/>
    <dgm:cxn modelId="{142D6BB4-51E6-44B0-8B03-CCE0059EAEF6}" type="presParOf" srcId="{68025394-7D03-4F04-9254-D388701F1345}" destId="{47311690-F2F3-4FDD-9445-3302E5214CAE}" srcOrd="2" destOrd="0" presId="urn:microsoft.com/office/officeart/2018/5/layout/IconLeafLabelList"/>
    <dgm:cxn modelId="{CB9DF9D9-8805-4947-8D54-2D6D92D4E4E9}" type="presParOf" srcId="{68025394-7D03-4F04-9254-D388701F1345}" destId="{6C84FC90-3BD4-413B-A793-34C2177D13E4}" srcOrd="3" destOrd="0" presId="urn:microsoft.com/office/officeart/2018/5/layout/IconLeafLabelList"/>
    <dgm:cxn modelId="{B0B35A13-19BC-4AD0-8A72-C917B41363AA}" type="presParOf" srcId="{640538C9-CFF2-485D-BECD-F09E8ABD8EC1}" destId="{2259071F-EF32-4702-A9A9-AF67900406D5}" srcOrd="3" destOrd="0" presId="urn:microsoft.com/office/officeart/2018/5/layout/IconLeafLabelList"/>
    <dgm:cxn modelId="{DBEE7F27-D937-478B-A27F-08F6273097B2}" type="presParOf" srcId="{640538C9-CFF2-485D-BECD-F09E8ABD8EC1}" destId="{FCC835E4-4921-4A64-A21E-C22B96D98B00}" srcOrd="4" destOrd="0" presId="urn:microsoft.com/office/officeart/2018/5/layout/IconLeafLabelList"/>
    <dgm:cxn modelId="{5194DFC7-FB6A-4DE9-9ED5-12257463FD82}" type="presParOf" srcId="{FCC835E4-4921-4A64-A21E-C22B96D98B00}" destId="{7BCF36CF-4E25-49C0-995C-C1194E6C39BA}" srcOrd="0" destOrd="0" presId="urn:microsoft.com/office/officeart/2018/5/layout/IconLeafLabelList"/>
    <dgm:cxn modelId="{8D59D7BC-1FFC-4D66-9083-9AE59C4BDDC2}" type="presParOf" srcId="{FCC835E4-4921-4A64-A21E-C22B96D98B00}" destId="{9CB26BDB-3066-489F-AF45-6965E5FEDCEE}" srcOrd="1" destOrd="0" presId="urn:microsoft.com/office/officeart/2018/5/layout/IconLeafLabelList"/>
    <dgm:cxn modelId="{B56131BB-176B-4031-A2E1-D6B422FBE804}" type="presParOf" srcId="{FCC835E4-4921-4A64-A21E-C22B96D98B00}" destId="{24728137-58BF-429D-BA7D-FFA4744D3B55}" srcOrd="2" destOrd="0" presId="urn:microsoft.com/office/officeart/2018/5/layout/IconLeafLabelList"/>
    <dgm:cxn modelId="{30F13BAA-2166-47D4-BCF3-8E18C7C41758}" type="presParOf" srcId="{FCC835E4-4921-4A64-A21E-C22B96D98B00}" destId="{B4551EF0-077A-45B9-8529-04FC16EE3C73}" srcOrd="3" destOrd="0" presId="urn:microsoft.com/office/officeart/2018/5/layout/IconLeafLabelList"/>
    <dgm:cxn modelId="{E8CB6794-3905-4927-8850-2B7445E5F2AA}" type="presParOf" srcId="{640538C9-CFF2-485D-BECD-F09E8ABD8EC1}" destId="{E9036FD9-DBE4-4B1B-ACC4-DBF78C8FE084}" srcOrd="5" destOrd="0" presId="urn:microsoft.com/office/officeart/2018/5/layout/IconLeafLabelList"/>
    <dgm:cxn modelId="{62055E4F-A411-4218-A24F-029DA9A54CE3}" type="presParOf" srcId="{640538C9-CFF2-485D-BECD-F09E8ABD8EC1}" destId="{5F26185B-7594-43FE-A37B-701D07FA21C1}" srcOrd="6" destOrd="0" presId="urn:microsoft.com/office/officeart/2018/5/layout/IconLeafLabelList"/>
    <dgm:cxn modelId="{41F00419-BFC9-4226-B92E-2ABFECCC63DA}" type="presParOf" srcId="{5F26185B-7594-43FE-A37B-701D07FA21C1}" destId="{4FD66B23-2E3C-41DA-BA9E-5F9DD0D98095}" srcOrd="0" destOrd="0" presId="urn:microsoft.com/office/officeart/2018/5/layout/IconLeafLabelList"/>
    <dgm:cxn modelId="{5B29C39D-9E9D-45D7-9911-F83D994A576D}" type="presParOf" srcId="{5F26185B-7594-43FE-A37B-701D07FA21C1}" destId="{0BF6C772-DA71-4C69-A390-7A2404BA2789}" srcOrd="1" destOrd="0" presId="urn:microsoft.com/office/officeart/2018/5/layout/IconLeafLabelList"/>
    <dgm:cxn modelId="{562B242D-326C-47A9-9BB2-1BC42103D8D3}" type="presParOf" srcId="{5F26185B-7594-43FE-A37B-701D07FA21C1}" destId="{195898A4-9F2C-4E37-BF29-E2C520FE3645}" srcOrd="2" destOrd="0" presId="urn:microsoft.com/office/officeart/2018/5/layout/IconLeafLabelList"/>
    <dgm:cxn modelId="{BEE6D636-72BC-4FD5-9A24-BF987E427C6B}" type="presParOf" srcId="{5F26185B-7594-43FE-A37B-701D07FA21C1}" destId="{D0A3AF80-9191-4F02-AE19-DBFC1AB3E1CA}" srcOrd="3" destOrd="0" presId="urn:microsoft.com/office/officeart/2018/5/layout/IconLeafLabelList"/>
    <dgm:cxn modelId="{C94E94BF-084A-4C8D-8FD8-84C53CF9E7CB}" type="presParOf" srcId="{640538C9-CFF2-485D-BECD-F09E8ABD8EC1}" destId="{119207BB-0872-47AB-8455-DFB9AF0B0217}" srcOrd="7" destOrd="0" presId="urn:microsoft.com/office/officeart/2018/5/layout/IconLeafLabelList"/>
    <dgm:cxn modelId="{FF3BA458-4237-489C-AB48-12DC57EC69B5}" type="presParOf" srcId="{640538C9-CFF2-485D-BECD-F09E8ABD8EC1}" destId="{9E20DD26-0F07-4742-A129-60E21C0BD328}" srcOrd="8" destOrd="0" presId="urn:microsoft.com/office/officeart/2018/5/layout/IconLeafLabelList"/>
    <dgm:cxn modelId="{6919CF7D-8A30-404C-A86F-6FB02079FB52}" type="presParOf" srcId="{9E20DD26-0F07-4742-A129-60E21C0BD328}" destId="{41FA2B8C-FC9A-40B9-BCA1-BE08541FAE58}" srcOrd="0" destOrd="0" presId="urn:microsoft.com/office/officeart/2018/5/layout/IconLeafLabelList"/>
    <dgm:cxn modelId="{D9B61937-1F4C-4896-83AF-E424F0F2FE7A}" type="presParOf" srcId="{9E20DD26-0F07-4742-A129-60E21C0BD328}" destId="{584905CA-B4B5-4C89-B600-76D3B0C9DCA4}" srcOrd="1" destOrd="0" presId="urn:microsoft.com/office/officeart/2018/5/layout/IconLeafLabelList"/>
    <dgm:cxn modelId="{147975F1-E82E-4B1C-9F10-02B77D844F79}" type="presParOf" srcId="{9E20DD26-0F07-4742-A129-60E21C0BD328}" destId="{C243D1B3-AE79-49C6-9C6A-A274C833DC6B}" srcOrd="2" destOrd="0" presId="urn:microsoft.com/office/officeart/2018/5/layout/IconLeafLabelList"/>
    <dgm:cxn modelId="{75D490BC-89BC-4791-A2BB-A35BC272397E}" type="presParOf" srcId="{9E20DD26-0F07-4742-A129-60E21C0BD328}" destId="{9E967ACF-8AA0-4591-A360-A88E72F1DA19}" srcOrd="3" destOrd="0" presId="urn:microsoft.com/office/officeart/2018/5/layout/IconLeafLabelList"/>
    <dgm:cxn modelId="{C2E0784E-4099-4598-9770-2199E505A9FE}" type="presParOf" srcId="{640538C9-CFF2-485D-BECD-F09E8ABD8EC1}" destId="{371BF873-FBB0-4DF0-AAD6-39FBF52AC8E0}" srcOrd="9" destOrd="0" presId="urn:microsoft.com/office/officeart/2018/5/layout/IconLeafLabelList"/>
    <dgm:cxn modelId="{CF62C8BA-8EAC-4D40-8262-AF02FBE61174}" type="presParOf" srcId="{640538C9-CFF2-485D-BECD-F09E8ABD8EC1}" destId="{E01A6BF3-6EB0-42A7-85BE-1C381E4F71B4}" srcOrd="10" destOrd="0" presId="urn:microsoft.com/office/officeart/2018/5/layout/IconLeafLabelList"/>
    <dgm:cxn modelId="{C73D211B-E233-4D7F-8F46-D82C088E8B01}" type="presParOf" srcId="{E01A6BF3-6EB0-42A7-85BE-1C381E4F71B4}" destId="{25DDDFBA-3FED-418C-821C-39603500FDE3}" srcOrd="0" destOrd="0" presId="urn:microsoft.com/office/officeart/2018/5/layout/IconLeafLabelList"/>
    <dgm:cxn modelId="{BF42CD13-0445-4360-95DE-E561E9516C81}" type="presParOf" srcId="{E01A6BF3-6EB0-42A7-85BE-1C381E4F71B4}" destId="{1C080666-E31A-4FBE-A589-6DC6AE74B58D}" srcOrd="1" destOrd="0" presId="urn:microsoft.com/office/officeart/2018/5/layout/IconLeafLabelList"/>
    <dgm:cxn modelId="{C09A34E2-6C79-4E2D-B201-D07E90833B3A}" type="presParOf" srcId="{E01A6BF3-6EB0-42A7-85BE-1C381E4F71B4}" destId="{C1EF3B20-22E9-4F43-A21C-1228E7096F1E}" srcOrd="2" destOrd="0" presId="urn:microsoft.com/office/officeart/2018/5/layout/IconLeafLabelList"/>
    <dgm:cxn modelId="{0388535A-9BAC-48C1-92C1-952681707C7A}" type="presParOf" srcId="{E01A6BF3-6EB0-42A7-85BE-1C381E4F71B4}" destId="{B8542DFE-D3CD-49F5-8788-5401213F3DC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8EF89-F254-EC43-998C-FE670C9DBA3A}">
      <dsp:nvSpPr>
        <dsp:cNvPr id="0" name=""/>
        <dsp:cNvSpPr/>
      </dsp:nvSpPr>
      <dsp:spPr>
        <a:xfrm>
          <a:off x="0" y="0"/>
          <a:ext cx="2902148" cy="49033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l" defTabSz="1244600">
            <a:lnSpc>
              <a:spcPct val="90000"/>
            </a:lnSpc>
            <a:spcBef>
              <a:spcPct val="0"/>
            </a:spcBef>
            <a:spcAft>
              <a:spcPct val="35000"/>
            </a:spcAft>
            <a:buNone/>
          </a:pPr>
          <a:r>
            <a:rPr lang="en-US" sz="2800" kern="1200" dirty="0"/>
            <a:t>Define</a:t>
          </a:r>
        </a:p>
      </dsp:txBody>
      <dsp:txXfrm>
        <a:off x="0" y="0"/>
        <a:ext cx="2779565" cy="490331"/>
      </dsp:txXfrm>
    </dsp:sp>
    <dsp:sp modelId="{35CC3212-78AD-274F-B2E1-95367506B3A0}">
      <dsp:nvSpPr>
        <dsp:cNvPr id="0" name=""/>
        <dsp:cNvSpPr/>
      </dsp:nvSpPr>
      <dsp:spPr>
        <a:xfrm>
          <a:off x="2332383" y="0"/>
          <a:ext cx="2902148" cy="49033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l" defTabSz="1244600">
            <a:lnSpc>
              <a:spcPct val="90000"/>
            </a:lnSpc>
            <a:spcBef>
              <a:spcPct val="0"/>
            </a:spcBef>
            <a:spcAft>
              <a:spcPct val="35000"/>
            </a:spcAft>
            <a:buNone/>
          </a:pPr>
          <a:r>
            <a:rPr lang="en-US" sz="2800" kern="1200" dirty="0"/>
            <a:t>Measure</a:t>
          </a:r>
          <a:endParaRPr lang="en-US" sz="1400" kern="1200" dirty="0"/>
        </a:p>
      </dsp:txBody>
      <dsp:txXfrm>
        <a:off x="2577549" y="0"/>
        <a:ext cx="2411817" cy="490331"/>
      </dsp:txXfrm>
    </dsp:sp>
    <dsp:sp modelId="{AC113903-13BA-4D47-B01B-1722477BDC15}">
      <dsp:nvSpPr>
        <dsp:cNvPr id="0" name=""/>
        <dsp:cNvSpPr/>
      </dsp:nvSpPr>
      <dsp:spPr>
        <a:xfrm>
          <a:off x="4644925" y="0"/>
          <a:ext cx="2902148" cy="49033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l" defTabSz="1244600">
            <a:lnSpc>
              <a:spcPct val="90000"/>
            </a:lnSpc>
            <a:spcBef>
              <a:spcPct val="0"/>
            </a:spcBef>
            <a:spcAft>
              <a:spcPct val="35000"/>
            </a:spcAft>
            <a:buNone/>
          </a:pPr>
          <a:r>
            <a:rPr lang="en-US" sz="2800" kern="1200" dirty="0"/>
            <a:t>Analyze</a:t>
          </a:r>
        </a:p>
      </dsp:txBody>
      <dsp:txXfrm>
        <a:off x="4890091" y="0"/>
        <a:ext cx="2411817" cy="490331"/>
      </dsp:txXfrm>
    </dsp:sp>
    <dsp:sp modelId="{27A948AA-5AD1-E546-B1D5-64D978138540}">
      <dsp:nvSpPr>
        <dsp:cNvPr id="0" name=""/>
        <dsp:cNvSpPr/>
      </dsp:nvSpPr>
      <dsp:spPr>
        <a:xfrm>
          <a:off x="6966644" y="0"/>
          <a:ext cx="2902148" cy="49033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l" defTabSz="1244600">
            <a:lnSpc>
              <a:spcPct val="90000"/>
            </a:lnSpc>
            <a:spcBef>
              <a:spcPct val="0"/>
            </a:spcBef>
            <a:spcAft>
              <a:spcPct val="35000"/>
            </a:spcAft>
            <a:buNone/>
          </a:pPr>
          <a:r>
            <a:rPr lang="en-US" sz="2800" kern="1200" dirty="0"/>
            <a:t>Improve</a:t>
          </a:r>
        </a:p>
      </dsp:txBody>
      <dsp:txXfrm>
        <a:off x="7211810" y="0"/>
        <a:ext cx="2411817" cy="490331"/>
      </dsp:txXfrm>
    </dsp:sp>
    <dsp:sp modelId="{C990E4B9-6BC5-BB41-987F-35F52DE87B32}">
      <dsp:nvSpPr>
        <dsp:cNvPr id="0" name=""/>
        <dsp:cNvSpPr/>
      </dsp:nvSpPr>
      <dsp:spPr>
        <a:xfrm>
          <a:off x="9288363" y="0"/>
          <a:ext cx="2902148" cy="49033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l" defTabSz="1244600">
            <a:lnSpc>
              <a:spcPct val="90000"/>
            </a:lnSpc>
            <a:spcBef>
              <a:spcPct val="0"/>
            </a:spcBef>
            <a:spcAft>
              <a:spcPct val="35000"/>
            </a:spcAft>
            <a:buNone/>
          </a:pPr>
          <a:r>
            <a:rPr lang="en-US" sz="2800" kern="1200" dirty="0"/>
            <a:t>Control</a:t>
          </a:r>
        </a:p>
      </dsp:txBody>
      <dsp:txXfrm>
        <a:off x="9533529" y="0"/>
        <a:ext cx="2411817" cy="490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5A107-3393-4C4E-AD24-10D85D6726EA}">
      <dsp:nvSpPr>
        <dsp:cNvPr id="0" name=""/>
        <dsp:cNvSpPr/>
      </dsp:nvSpPr>
      <dsp:spPr>
        <a:xfrm>
          <a:off x="1116162" y="394"/>
          <a:ext cx="876041" cy="8760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7F299-7394-42CC-A84E-46D0F57B9320}">
      <dsp:nvSpPr>
        <dsp:cNvPr id="0" name=""/>
        <dsp:cNvSpPr/>
      </dsp:nvSpPr>
      <dsp:spPr>
        <a:xfrm>
          <a:off x="1302860" y="187092"/>
          <a:ext cx="502646" cy="502646"/>
        </a:xfrm>
        <a:prstGeom prst="rect">
          <a:avLst/>
        </a:prstGeom>
        <a:blipFill>
          <a:blip xmlns:r="http://schemas.openxmlformats.org/officeDocument/2006/relationships" r:embed="rId1">
            <a:lum bright="70000" contrast="-70000"/>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FAAE6-8D9F-4447-B3E4-1F294405D10B}">
      <dsp:nvSpPr>
        <dsp:cNvPr id="0" name=""/>
        <dsp:cNvSpPr/>
      </dsp:nvSpPr>
      <dsp:spPr>
        <a:xfrm>
          <a:off x="836116" y="1149301"/>
          <a:ext cx="1436132" cy="7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baseline="0" dirty="0"/>
            <a:t>Histogram</a:t>
          </a:r>
          <a:endParaRPr lang="en-US" sz="1400" kern="1200" dirty="0"/>
        </a:p>
      </dsp:txBody>
      <dsp:txXfrm>
        <a:off x="836116" y="1149301"/>
        <a:ext cx="1436132" cy="771921"/>
      </dsp:txXfrm>
    </dsp:sp>
    <dsp:sp modelId="{B68FAB47-CF1B-41F0-998B-9413EB0BCA76}">
      <dsp:nvSpPr>
        <dsp:cNvPr id="0" name=""/>
        <dsp:cNvSpPr/>
      </dsp:nvSpPr>
      <dsp:spPr>
        <a:xfrm>
          <a:off x="2803618" y="394"/>
          <a:ext cx="876041" cy="8760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910D7-C843-4101-A6FB-ACFAC7E57587}">
      <dsp:nvSpPr>
        <dsp:cNvPr id="0" name=""/>
        <dsp:cNvSpPr/>
      </dsp:nvSpPr>
      <dsp:spPr>
        <a:xfrm>
          <a:off x="2990316" y="187092"/>
          <a:ext cx="502646" cy="5026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84FC90-3BD4-413B-A793-34C2177D13E4}">
      <dsp:nvSpPr>
        <dsp:cNvPr id="0" name=""/>
        <dsp:cNvSpPr/>
      </dsp:nvSpPr>
      <dsp:spPr>
        <a:xfrm>
          <a:off x="2523573" y="1149301"/>
          <a:ext cx="1436132" cy="7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baseline="0" dirty="0"/>
            <a:t>Run Chart</a:t>
          </a:r>
          <a:endParaRPr lang="en-US" sz="1400" kern="1200" dirty="0"/>
        </a:p>
      </dsp:txBody>
      <dsp:txXfrm>
        <a:off x="2523573" y="1149301"/>
        <a:ext cx="1436132" cy="771921"/>
      </dsp:txXfrm>
    </dsp:sp>
    <dsp:sp modelId="{7BCF36CF-4E25-49C0-995C-C1194E6C39BA}">
      <dsp:nvSpPr>
        <dsp:cNvPr id="0" name=""/>
        <dsp:cNvSpPr/>
      </dsp:nvSpPr>
      <dsp:spPr>
        <a:xfrm>
          <a:off x="4491074" y="394"/>
          <a:ext cx="876041" cy="8760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BDB-3066-489F-AF45-6965E5FEDCEE}">
      <dsp:nvSpPr>
        <dsp:cNvPr id="0" name=""/>
        <dsp:cNvSpPr/>
      </dsp:nvSpPr>
      <dsp:spPr>
        <a:xfrm>
          <a:off x="4677772" y="187092"/>
          <a:ext cx="502646" cy="5026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551EF0-077A-45B9-8529-04FC16EE3C73}">
      <dsp:nvSpPr>
        <dsp:cNvPr id="0" name=""/>
        <dsp:cNvSpPr/>
      </dsp:nvSpPr>
      <dsp:spPr>
        <a:xfrm>
          <a:off x="4211029" y="1149301"/>
          <a:ext cx="1436132" cy="7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baseline="0" dirty="0"/>
            <a:t>Measures of Central Tendency +</a:t>
          </a:r>
          <a:br>
            <a:rPr lang="en-US" sz="1400" kern="1200" baseline="0" dirty="0"/>
          </a:br>
          <a:r>
            <a:rPr lang="en-US" sz="1400" kern="1200" baseline="0" dirty="0"/>
            <a:t>Measures of Variation</a:t>
          </a:r>
          <a:endParaRPr lang="en-US" sz="1400" kern="1200" dirty="0"/>
        </a:p>
      </dsp:txBody>
      <dsp:txXfrm>
        <a:off x="4211029" y="1149301"/>
        <a:ext cx="1436132" cy="771921"/>
      </dsp:txXfrm>
    </dsp:sp>
    <dsp:sp modelId="{4FD66B23-2E3C-41DA-BA9E-5F9DD0D98095}">
      <dsp:nvSpPr>
        <dsp:cNvPr id="0" name=""/>
        <dsp:cNvSpPr/>
      </dsp:nvSpPr>
      <dsp:spPr>
        <a:xfrm>
          <a:off x="6178531" y="394"/>
          <a:ext cx="876041" cy="8760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6C772-DA71-4C69-A390-7A2404BA2789}">
      <dsp:nvSpPr>
        <dsp:cNvPr id="0" name=""/>
        <dsp:cNvSpPr/>
      </dsp:nvSpPr>
      <dsp:spPr>
        <a:xfrm>
          <a:off x="6365228" y="187092"/>
          <a:ext cx="502646" cy="5026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A3AF80-9191-4F02-AE19-DBFC1AB3E1CA}">
      <dsp:nvSpPr>
        <dsp:cNvPr id="0" name=""/>
        <dsp:cNvSpPr/>
      </dsp:nvSpPr>
      <dsp:spPr>
        <a:xfrm>
          <a:off x="5898485" y="1149301"/>
          <a:ext cx="1436132" cy="7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baseline="0" dirty="0"/>
            <a:t>Process Map</a:t>
          </a:r>
          <a:endParaRPr lang="en-US" sz="1400" kern="1200" dirty="0"/>
        </a:p>
      </dsp:txBody>
      <dsp:txXfrm>
        <a:off x="5898485" y="1149301"/>
        <a:ext cx="1436132" cy="771921"/>
      </dsp:txXfrm>
    </dsp:sp>
    <dsp:sp modelId="{41FA2B8C-FC9A-40B9-BCA1-BE08541FAE58}">
      <dsp:nvSpPr>
        <dsp:cNvPr id="0" name=""/>
        <dsp:cNvSpPr/>
      </dsp:nvSpPr>
      <dsp:spPr>
        <a:xfrm>
          <a:off x="7865987" y="394"/>
          <a:ext cx="876041" cy="87604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905CA-B4B5-4C89-B600-76D3B0C9DCA4}">
      <dsp:nvSpPr>
        <dsp:cNvPr id="0" name=""/>
        <dsp:cNvSpPr/>
      </dsp:nvSpPr>
      <dsp:spPr>
        <a:xfrm>
          <a:off x="8052684" y="187092"/>
          <a:ext cx="502646" cy="5026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7ACF-8AA0-4591-A360-A88E72F1DA19}">
      <dsp:nvSpPr>
        <dsp:cNvPr id="0" name=""/>
        <dsp:cNvSpPr/>
      </dsp:nvSpPr>
      <dsp:spPr>
        <a:xfrm>
          <a:off x="7585941" y="1149301"/>
          <a:ext cx="1436132" cy="7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baseline="0"/>
            <a:t>Box and Whisker Plot</a:t>
          </a:r>
          <a:endParaRPr lang="en-US" sz="1400" kern="1200"/>
        </a:p>
      </dsp:txBody>
      <dsp:txXfrm>
        <a:off x="7585941" y="1149301"/>
        <a:ext cx="1436132" cy="771921"/>
      </dsp:txXfrm>
    </dsp:sp>
    <dsp:sp modelId="{25DDDFBA-3FED-418C-821C-39603500FDE3}">
      <dsp:nvSpPr>
        <dsp:cNvPr id="0" name=""/>
        <dsp:cNvSpPr/>
      </dsp:nvSpPr>
      <dsp:spPr>
        <a:xfrm>
          <a:off x="4491074" y="2280255"/>
          <a:ext cx="876041" cy="8760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80666-E31A-4FBE-A589-6DC6AE74B58D}">
      <dsp:nvSpPr>
        <dsp:cNvPr id="0" name=""/>
        <dsp:cNvSpPr/>
      </dsp:nvSpPr>
      <dsp:spPr>
        <a:xfrm>
          <a:off x="4677772" y="2466952"/>
          <a:ext cx="502646" cy="5026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42DFE-D3CD-49F5-8788-5401213F3DC9}">
      <dsp:nvSpPr>
        <dsp:cNvPr id="0" name=""/>
        <dsp:cNvSpPr/>
      </dsp:nvSpPr>
      <dsp:spPr>
        <a:xfrm>
          <a:off x="4211029" y="3429161"/>
          <a:ext cx="1436132" cy="7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baseline="0"/>
            <a:t>Control Chart</a:t>
          </a:r>
          <a:endParaRPr lang="en-US" sz="1400" kern="1200"/>
        </a:p>
      </dsp:txBody>
      <dsp:txXfrm>
        <a:off x="4211029" y="3429161"/>
        <a:ext cx="1436132" cy="77192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0.6754</cdr:x>
      <cdr:y>0.13275</cdr:y>
    </cdr:from>
    <cdr:to>
      <cdr:x>1</cdr:x>
      <cdr:y>0.37365</cdr:y>
    </cdr:to>
    <cdr:sp macro="" textlink="">
      <cdr:nvSpPr>
        <cdr:cNvPr id="2" name="Callout: Line with No Border 1">
          <a:extLst xmlns:a="http://schemas.openxmlformats.org/drawingml/2006/main">
            <a:ext uri="{FF2B5EF4-FFF2-40B4-BE49-F238E27FC236}">
              <a16:creationId xmlns:a16="http://schemas.microsoft.com/office/drawing/2014/main" id="{247BC0C0-AF4C-4AD5-84E2-9741BA299B04}"/>
            </a:ext>
          </a:extLst>
        </cdr:cNvPr>
        <cdr:cNvSpPr/>
      </cdr:nvSpPr>
      <cdr:spPr>
        <a:xfrm xmlns:a="http://schemas.openxmlformats.org/drawingml/2006/main">
          <a:off x="1497546" y="221885"/>
          <a:ext cx="719743" cy="402671"/>
        </a:xfrm>
        <a:prstGeom xmlns:a="http://schemas.openxmlformats.org/drawingml/2006/main" prst="callout1">
          <a:avLst>
            <a:gd name="adj1" fmla="val 18750"/>
            <a:gd name="adj2" fmla="val -8333"/>
            <a:gd name="adj3" fmla="val 69585"/>
            <a:gd name="adj4" fmla="val -33671"/>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000" dirty="0"/>
            <a:t>Spike in June!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465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Critics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07440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Critics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42387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Critics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40432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0EC01568-4EF3-1C43-9471-D60CFB919F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51A957-2CF1-0A48-9BD9-827B8FE61493}" type="slidenum">
              <a:rPr lang="en-US" altLang="en-US"/>
              <a:pPr>
                <a:spcBef>
                  <a:spcPct val="0"/>
                </a:spcBef>
              </a:pPr>
              <a:t>6</a:t>
            </a:fld>
            <a:endParaRPr lang="en-US" altLang="en-US"/>
          </a:p>
        </p:txBody>
      </p:sp>
      <p:sp>
        <p:nvSpPr>
          <p:cNvPr id="4099" name="Rectangle 2">
            <a:extLst>
              <a:ext uri="{FF2B5EF4-FFF2-40B4-BE49-F238E27FC236}">
                <a16:creationId xmlns:a16="http://schemas.microsoft.com/office/drawing/2014/main" id="{0450EB45-E789-4142-91E3-DBC52822FB79}"/>
              </a:ext>
            </a:extLst>
          </p:cNvPr>
          <p:cNvSpPr>
            <a:spLocks noGrp="1" noRot="1" noChangeAspect="1" noChangeArrowheads="1" noTextEdit="1"/>
          </p:cNvSpPr>
          <p:nvPr>
            <p:ph type="sldImg"/>
          </p:nvPr>
        </p:nvSpPr>
        <p:spPr>
          <a:ln w="12700" cap="flat"/>
        </p:spPr>
      </p:sp>
      <p:sp>
        <p:nvSpPr>
          <p:cNvPr id="4100" name="Rectangle 3">
            <a:extLst>
              <a:ext uri="{FF2B5EF4-FFF2-40B4-BE49-F238E27FC236}">
                <a16:creationId xmlns:a16="http://schemas.microsoft.com/office/drawing/2014/main" id="{DF3F4C45-29D5-884A-925F-12C77785F0D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1" tIns="44427" rIns="90441" bIns="44427"/>
          <a:lstStyle/>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5773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12/8/2019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12/8/2019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6992387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14/relationships/chartEx" Target="../charts/chartEx1.xml"/><Relationship Id="rId13" Type="http://schemas.openxmlformats.org/officeDocument/2006/relationships/chart" Target="../charts/chart3.xml"/><Relationship Id="rId3" Type="http://schemas.openxmlformats.org/officeDocument/2006/relationships/diagramLayout" Target="../diagrams/layout1.xml"/><Relationship Id="rId7" Type="http://schemas.openxmlformats.org/officeDocument/2006/relationships/image" Target="../media/image1.jpeg"/><Relationship Id="rId12" Type="http://schemas.openxmlformats.org/officeDocument/2006/relationships/chart" Target="../charts/chart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chart" Target="../charts/chart1.xml"/><Relationship Id="rId5" Type="http://schemas.openxmlformats.org/officeDocument/2006/relationships/diagramColors" Target="../diagrams/colors1.xml"/><Relationship Id="rId15" Type="http://schemas.openxmlformats.org/officeDocument/2006/relationships/image" Target="../media/image4.png"/><Relationship Id="rId10" Type="http://schemas.openxmlformats.org/officeDocument/2006/relationships/image" Target="../media/image3.png"/><Relationship Id="rId4" Type="http://schemas.openxmlformats.org/officeDocument/2006/relationships/diagramQuickStyle" Target="../diagrams/quickStyle1.xml"/><Relationship Id="rId9" Type="http://schemas.openxmlformats.org/officeDocument/2006/relationships/image" Target="../media/image2.png"/><Relationship Id="rId14" Type="http://schemas.microsoft.com/office/2014/relationships/chartEx" Target="../charts/chartEx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51947" y="758952"/>
            <a:ext cx="6323519" cy="4041648"/>
          </a:xfrm>
        </p:spPr>
        <p:txBody>
          <a:bodyPr>
            <a:normAutofit/>
          </a:bodyPr>
          <a:lstStyle/>
          <a:p>
            <a:r>
              <a:rPr lang="en-US" dirty="0"/>
              <a:t>Process Improvement Project</a:t>
            </a:r>
          </a:p>
        </p:txBody>
      </p:sp>
      <p:sp>
        <p:nvSpPr>
          <p:cNvPr id="3" name="Content Placeholder 2"/>
          <p:cNvSpPr>
            <a:spLocks noGrp="1"/>
          </p:cNvSpPr>
          <p:nvPr>
            <p:ph type="subTitle" idx="1"/>
          </p:nvPr>
        </p:nvSpPr>
        <p:spPr>
          <a:xfrm>
            <a:off x="4651947" y="4800600"/>
            <a:ext cx="6323520" cy="1691640"/>
          </a:xfrm>
        </p:spPr>
        <p:txBody>
          <a:bodyPr>
            <a:normAutofit/>
          </a:bodyPr>
          <a:lstStyle/>
          <a:p>
            <a:r>
              <a:rPr lang="en-US" dirty="0"/>
              <a:t>Matthew Arlen Beck – MBC 638</a:t>
            </a:r>
            <a:endParaRPr dirty="0"/>
          </a:p>
        </p:txBody>
      </p:sp>
      <p:sp>
        <p:nvSpPr>
          <p:cNvPr id="9" name="Rectangle 8">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500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Appendix A:</a:t>
            </a:r>
            <a:br>
              <a:rPr lang="en-US" sz="2800" dirty="0">
                <a:solidFill>
                  <a:srgbClr val="FFFFFF"/>
                </a:solidFill>
              </a:rPr>
            </a:br>
            <a:r>
              <a:rPr lang="en-US" sz="2800" dirty="0">
                <a:solidFill>
                  <a:srgbClr val="FFFFFF"/>
                </a:solidFill>
              </a:rPr>
              <a:t>Measuring SQL (Sigma Quality Level)</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4379647" y="643466"/>
            <a:ext cx="6847155" cy="5571067"/>
          </a:xfrm>
        </p:spPr>
        <p:txBody>
          <a:bodyPr>
            <a:normAutofit/>
          </a:bodyPr>
          <a:lstStyle/>
          <a:p>
            <a:r>
              <a:rPr lang="en-US" sz="2400" dirty="0"/>
              <a:t>Old Process</a:t>
            </a:r>
          </a:p>
          <a:p>
            <a:pPr lvl="1"/>
            <a:r>
              <a:rPr lang="en-US" sz="2200" dirty="0"/>
              <a:t>Surveys have two main types of defects:</a:t>
            </a:r>
          </a:p>
          <a:p>
            <a:pPr lvl="2"/>
            <a:r>
              <a:rPr lang="en-US" sz="2000" dirty="0"/>
              <a:t>Delayed Delivery (outside of 2 week turnaround)</a:t>
            </a:r>
          </a:p>
          <a:p>
            <a:pPr lvl="2"/>
            <a:r>
              <a:rPr lang="en-US" sz="2000" dirty="0"/>
              <a:t>Content Error (misspellings, etc.)</a:t>
            </a:r>
          </a:p>
          <a:p>
            <a:pPr lvl="1"/>
            <a:r>
              <a:rPr lang="en-US" sz="2200" dirty="0"/>
              <a:t>SQL Calculations:</a:t>
            </a:r>
          </a:p>
          <a:p>
            <a:pPr marL="1005840" lvl="2" indent="-457200">
              <a:buFont typeface="+mj-lt"/>
              <a:buAutoNum type="arabicPeriod"/>
            </a:pPr>
            <a:r>
              <a:rPr lang="en-US" sz="2000" dirty="0"/>
              <a:t>Defect opportunities per unit: D = 2 </a:t>
            </a:r>
          </a:p>
          <a:p>
            <a:pPr marL="1005840" lvl="2" indent="-457200">
              <a:buFont typeface="+mj-lt"/>
              <a:buAutoNum type="arabicPeriod"/>
            </a:pPr>
            <a:r>
              <a:rPr lang="en-US" sz="2000" dirty="0"/>
              <a:t>Units produced per month: U = 56</a:t>
            </a:r>
          </a:p>
          <a:p>
            <a:pPr marL="1005840" lvl="2" indent="-457200">
              <a:buFont typeface="+mj-lt"/>
              <a:buAutoNum type="arabicPeriod"/>
            </a:pPr>
            <a:r>
              <a:rPr lang="en-US" sz="2000" dirty="0"/>
              <a:t>Total possible defects per month: D U = 112</a:t>
            </a:r>
          </a:p>
          <a:p>
            <a:pPr marL="1005840" lvl="2" indent="-457200">
              <a:buFont typeface="+mj-lt"/>
              <a:buAutoNum type="arabicPeriod"/>
            </a:pPr>
            <a:r>
              <a:rPr lang="en-US" sz="2000" dirty="0"/>
              <a:t>Total actual defects: A = 34</a:t>
            </a:r>
          </a:p>
          <a:p>
            <a:pPr marL="1005840" lvl="2" indent="-457200">
              <a:buFont typeface="+mj-lt"/>
              <a:buAutoNum type="arabicPeriod"/>
            </a:pPr>
            <a:r>
              <a:rPr lang="en-US" sz="2000" dirty="0"/>
              <a:t>Defect-per-opportunity rate: A / DU = DPO = 30.3% </a:t>
            </a:r>
          </a:p>
          <a:p>
            <a:pPr marL="1005840" lvl="2" indent="-457200">
              <a:buFont typeface="+mj-lt"/>
              <a:buAutoNum type="arabicPeriod"/>
            </a:pPr>
            <a:r>
              <a:rPr lang="en-US" sz="2000" dirty="0"/>
              <a:t>Defects per million opportunities (DPMO): DPO * 1,000,000 = 303,571</a:t>
            </a:r>
          </a:p>
          <a:p>
            <a:pPr marL="1005840" lvl="2" indent="-457200">
              <a:buFont typeface="+mj-lt"/>
              <a:buAutoNum type="arabicPeriod"/>
            </a:pPr>
            <a:r>
              <a:rPr lang="en-US" sz="2000" dirty="0"/>
              <a:t>SQL value (from SQL table) ~2</a:t>
            </a:r>
          </a:p>
          <a:p>
            <a:pPr marL="548640" lvl="2" indent="0">
              <a:buNone/>
            </a:pPr>
            <a:r>
              <a:rPr lang="en-US" sz="2000" dirty="0"/>
              <a:t>NOT a great process! </a:t>
            </a:r>
          </a:p>
          <a:p>
            <a:pPr lvl="2"/>
            <a:endParaRPr sz="2000" dirty="0"/>
          </a:p>
        </p:txBody>
      </p:sp>
    </p:spTree>
    <p:extLst>
      <p:ext uri="{BB962C8B-B14F-4D97-AF65-F5344CB8AC3E}">
        <p14:creationId xmlns:p14="http://schemas.microsoft.com/office/powerpoint/2010/main" val="133731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86A6-79EC-7A4E-BB1F-3F26E2607A37}"/>
              </a:ext>
            </a:extLst>
          </p:cNvPr>
          <p:cNvSpPr>
            <a:spLocks noGrp="1"/>
          </p:cNvSpPr>
          <p:nvPr>
            <p:ph type="title"/>
          </p:nvPr>
        </p:nvSpPr>
        <p:spPr>
          <a:xfrm>
            <a:off x="92765" y="0"/>
            <a:ext cx="11614903" cy="397565"/>
          </a:xfrm>
        </p:spPr>
        <p:txBody>
          <a:bodyPr>
            <a:normAutofit fontScale="90000"/>
          </a:bodyPr>
          <a:lstStyle/>
          <a:p>
            <a:pPr algn="ctr"/>
            <a:r>
              <a:rPr lang="en-US" sz="2800" dirty="0"/>
              <a:t>Process Improvement Project – Reducing Survey Creation Time</a:t>
            </a:r>
          </a:p>
        </p:txBody>
      </p:sp>
      <p:graphicFrame>
        <p:nvGraphicFramePr>
          <p:cNvPr id="4" name="Content Placeholder 3">
            <a:extLst>
              <a:ext uri="{FF2B5EF4-FFF2-40B4-BE49-F238E27FC236}">
                <a16:creationId xmlns:a16="http://schemas.microsoft.com/office/drawing/2014/main" id="{FF17C9EB-B9AD-0745-8290-C49DA8E4DB53}"/>
              </a:ext>
            </a:extLst>
          </p:cNvPr>
          <p:cNvGraphicFramePr>
            <a:graphicFrameLocks noGrp="1"/>
          </p:cNvGraphicFramePr>
          <p:nvPr>
            <p:ph idx="1"/>
            <p:extLst>
              <p:ext uri="{D42A27DB-BD31-4B8C-83A1-F6EECF244321}">
                <p14:modId xmlns:p14="http://schemas.microsoft.com/office/powerpoint/2010/main" val="1972728799"/>
              </p:ext>
            </p:extLst>
          </p:nvPr>
        </p:nvGraphicFramePr>
        <p:xfrm>
          <a:off x="1" y="397564"/>
          <a:ext cx="12192000" cy="4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a:extLst>
              <a:ext uri="{FF2B5EF4-FFF2-40B4-BE49-F238E27FC236}">
                <a16:creationId xmlns:a16="http://schemas.microsoft.com/office/drawing/2014/main" id="{CA7B09E2-2302-E946-B489-4131D7495BA9}"/>
              </a:ext>
            </a:extLst>
          </p:cNvPr>
          <p:cNvCxnSpPr/>
          <p:nvPr/>
        </p:nvCxnSpPr>
        <p:spPr>
          <a:xfrm>
            <a:off x="2332383" y="887895"/>
            <a:ext cx="0" cy="597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97D593-43C6-BE46-B57E-C813C86B3A55}"/>
              </a:ext>
            </a:extLst>
          </p:cNvPr>
          <p:cNvCxnSpPr/>
          <p:nvPr/>
        </p:nvCxnSpPr>
        <p:spPr>
          <a:xfrm>
            <a:off x="4658140" y="887894"/>
            <a:ext cx="0" cy="597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55DB1D-26D2-4444-A1F6-6A70910DBEF5}"/>
              </a:ext>
            </a:extLst>
          </p:cNvPr>
          <p:cNvCxnSpPr/>
          <p:nvPr/>
        </p:nvCxnSpPr>
        <p:spPr>
          <a:xfrm>
            <a:off x="6977270" y="887895"/>
            <a:ext cx="0" cy="5970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69B4846-402D-1D41-8485-4781B9ACA53A}"/>
              </a:ext>
            </a:extLst>
          </p:cNvPr>
          <p:cNvCxnSpPr/>
          <p:nvPr/>
        </p:nvCxnSpPr>
        <p:spPr>
          <a:xfrm>
            <a:off x="9296401" y="887895"/>
            <a:ext cx="0" cy="597010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02E8D8-7450-444E-A77C-32E27720CEBC}"/>
              </a:ext>
            </a:extLst>
          </p:cNvPr>
          <p:cNvSpPr txBox="1"/>
          <p:nvPr/>
        </p:nvSpPr>
        <p:spPr>
          <a:xfrm>
            <a:off x="1686347" y="434452"/>
            <a:ext cx="1046921" cy="461665"/>
          </a:xfrm>
          <a:prstGeom prst="rect">
            <a:avLst/>
          </a:prstGeom>
          <a:noFill/>
        </p:spPr>
        <p:txBody>
          <a:bodyPr wrap="square" rtlCol="0">
            <a:spAutoFit/>
          </a:bodyPr>
          <a:lstStyle/>
          <a:p>
            <a:pPr lvl="0"/>
            <a:r>
              <a:rPr lang="en-US" sz="1200" dirty="0">
                <a:solidFill>
                  <a:schemeClr val="bg1"/>
                </a:solidFill>
              </a:rPr>
              <a:t>Oct 7 </a:t>
            </a:r>
          </a:p>
          <a:p>
            <a:pPr lvl="0"/>
            <a:r>
              <a:rPr lang="en-US" sz="1200" dirty="0">
                <a:solidFill>
                  <a:schemeClr val="bg1"/>
                </a:solidFill>
              </a:rPr>
              <a:t>- Oct 20 </a:t>
            </a:r>
          </a:p>
        </p:txBody>
      </p:sp>
      <p:sp>
        <p:nvSpPr>
          <p:cNvPr id="14" name="TextBox 13">
            <a:extLst>
              <a:ext uri="{FF2B5EF4-FFF2-40B4-BE49-F238E27FC236}">
                <a16:creationId xmlns:a16="http://schemas.microsoft.com/office/drawing/2014/main" id="{F6B6DE8D-4203-7146-941B-84FC84DCD407}"/>
              </a:ext>
            </a:extLst>
          </p:cNvPr>
          <p:cNvSpPr txBox="1"/>
          <p:nvPr/>
        </p:nvSpPr>
        <p:spPr>
          <a:xfrm>
            <a:off x="4045230" y="410840"/>
            <a:ext cx="1046921" cy="461665"/>
          </a:xfrm>
          <a:prstGeom prst="rect">
            <a:avLst/>
          </a:prstGeom>
          <a:noFill/>
        </p:spPr>
        <p:txBody>
          <a:bodyPr wrap="square" rtlCol="0">
            <a:spAutoFit/>
          </a:bodyPr>
          <a:lstStyle/>
          <a:p>
            <a:pPr lvl="0"/>
            <a:r>
              <a:rPr lang="en-US" sz="1200" dirty="0">
                <a:solidFill>
                  <a:schemeClr val="bg1"/>
                </a:solidFill>
              </a:rPr>
              <a:t>Oct 21</a:t>
            </a:r>
          </a:p>
          <a:p>
            <a:pPr lvl="0"/>
            <a:r>
              <a:rPr lang="en-US" sz="1200" dirty="0">
                <a:solidFill>
                  <a:schemeClr val="bg1"/>
                </a:solidFill>
              </a:rPr>
              <a:t>- Nov 3 </a:t>
            </a:r>
          </a:p>
        </p:txBody>
      </p:sp>
      <p:sp>
        <p:nvSpPr>
          <p:cNvPr id="15" name="TextBox 14">
            <a:extLst>
              <a:ext uri="{FF2B5EF4-FFF2-40B4-BE49-F238E27FC236}">
                <a16:creationId xmlns:a16="http://schemas.microsoft.com/office/drawing/2014/main" id="{2546274B-91F9-E049-B1BC-E8B8D1B8EB00}"/>
              </a:ext>
            </a:extLst>
          </p:cNvPr>
          <p:cNvSpPr txBox="1"/>
          <p:nvPr/>
        </p:nvSpPr>
        <p:spPr>
          <a:xfrm>
            <a:off x="6314658" y="426229"/>
            <a:ext cx="1046921" cy="461665"/>
          </a:xfrm>
          <a:prstGeom prst="rect">
            <a:avLst/>
          </a:prstGeom>
          <a:noFill/>
        </p:spPr>
        <p:txBody>
          <a:bodyPr wrap="square" rtlCol="0">
            <a:spAutoFit/>
          </a:bodyPr>
          <a:lstStyle/>
          <a:p>
            <a:pPr lvl="0"/>
            <a:r>
              <a:rPr lang="en-US" sz="1200" dirty="0">
                <a:solidFill>
                  <a:schemeClr val="bg1"/>
                </a:solidFill>
              </a:rPr>
              <a:t>Nov 4</a:t>
            </a:r>
          </a:p>
          <a:p>
            <a:pPr lvl="0"/>
            <a:r>
              <a:rPr lang="en-US" sz="1200" dirty="0">
                <a:solidFill>
                  <a:schemeClr val="bg1"/>
                </a:solidFill>
              </a:rPr>
              <a:t>- Nov 17</a:t>
            </a:r>
          </a:p>
        </p:txBody>
      </p:sp>
      <p:sp>
        <p:nvSpPr>
          <p:cNvPr id="16" name="TextBox 15">
            <a:extLst>
              <a:ext uri="{FF2B5EF4-FFF2-40B4-BE49-F238E27FC236}">
                <a16:creationId xmlns:a16="http://schemas.microsoft.com/office/drawing/2014/main" id="{73741FB4-D9EB-D246-A6C7-4A6D38974F22}"/>
              </a:ext>
            </a:extLst>
          </p:cNvPr>
          <p:cNvSpPr txBox="1"/>
          <p:nvPr/>
        </p:nvSpPr>
        <p:spPr>
          <a:xfrm>
            <a:off x="10942969" y="430571"/>
            <a:ext cx="1046921" cy="461665"/>
          </a:xfrm>
          <a:prstGeom prst="rect">
            <a:avLst/>
          </a:prstGeom>
          <a:noFill/>
        </p:spPr>
        <p:txBody>
          <a:bodyPr wrap="square" rtlCol="0">
            <a:spAutoFit/>
          </a:bodyPr>
          <a:lstStyle/>
          <a:p>
            <a:pPr lvl="0"/>
            <a:r>
              <a:rPr lang="en-US" sz="1200" dirty="0">
                <a:solidFill>
                  <a:schemeClr val="bg1"/>
                </a:solidFill>
              </a:rPr>
              <a:t>Dec 2 </a:t>
            </a:r>
          </a:p>
          <a:p>
            <a:pPr lvl="0"/>
            <a:r>
              <a:rPr lang="en-US" sz="1200" dirty="0">
                <a:solidFill>
                  <a:schemeClr val="bg1"/>
                </a:solidFill>
              </a:rPr>
              <a:t>- Dec 19</a:t>
            </a:r>
          </a:p>
        </p:txBody>
      </p:sp>
      <p:sp>
        <p:nvSpPr>
          <p:cNvPr id="17" name="TextBox 16">
            <a:extLst>
              <a:ext uri="{FF2B5EF4-FFF2-40B4-BE49-F238E27FC236}">
                <a16:creationId xmlns:a16="http://schemas.microsoft.com/office/drawing/2014/main" id="{0F3E15A9-B4A3-E243-A3E7-E2A056BB85CD}"/>
              </a:ext>
            </a:extLst>
          </p:cNvPr>
          <p:cNvSpPr txBox="1"/>
          <p:nvPr/>
        </p:nvSpPr>
        <p:spPr>
          <a:xfrm>
            <a:off x="8673541" y="434452"/>
            <a:ext cx="1046921" cy="461665"/>
          </a:xfrm>
          <a:prstGeom prst="rect">
            <a:avLst/>
          </a:prstGeom>
          <a:noFill/>
        </p:spPr>
        <p:txBody>
          <a:bodyPr wrap="square" rtlCol="0">
            <a:spAutoFit/>
          </a:bodyPr>
          <a:lstStyle/>
          <a:p>
            <a:pPr lvl="0"/>
            <a:r>
              <a:rPr lang="en-US" sz="1200" dirty="0">
                <a:solidFill>
                  <a:schemeClr val="bg1"/>
                </a:solidFill>
              </a:rPr>
              <a:t>Nov 18 </a:t>
            </a:r>
          </a:p>
          <a:p>
            <a:pPr lvl="0"/>
            <a:r>
              <a:rPr lang="en-US" sz="1200" dirty="0">
                <a:solidFill>
                  <a:schemeClr val="bg1"/>
                </a:solidFill>
              </a:rPr>
              <a:t>- Dec 1</a:t>
            </a:r>
          </a:p>
        </p:txBody>
      </p:sp>
      <p:sp>
        <p:nvSpPr>
          <p:cNvPr id="18" name="TextBox 17">
            <a:extLst>
              <a:ext uri="{FF2B5EF4-FFF2-40B4-BE49-F238E27FC236}">
                <a16:creationId xmlns:a16="http://schemas.microsoft.com/office/drawing/2014/main" id="{B5D2C958-D8D3-E346-8510-EF1E15244BB6}"/>
              </a:ext>
            </a:extLst>
          </p:cNvPr>
          <p:cNvSpPr txBox="1"/>
          <p:nvPr/>
        </p:nvSpPr>
        <p:spPr>
          <a:xfrm>
            <a:off x="77855" y="887894"/>
            <a:ext cx="2208141" cy="3693319"/>
          </a:xfrm>
          <a:prstGeom prst="rect">
            <a:avLst/>
          </a:prstGeom>
          <a:noFill/>
        </p:spPr>
        <p:txBody>
          <a:bodyPr wrap="square" rtlCol="0">
            <a:spAutoFit/>
          </a:bodyPr>
          <a:lstStyle/>
          <a:p>
            <a:r>
              <a:rPr lang="en-US" sz="1200" dirty="0"/>
              <a:t>Our existing process for survey development and distribution has been identified as an issue with several potential points of failure, including:</a:t>
            </a:r>
          </a:p>
          <a:p>
            <a:pPr marL="285750" lvl="0" indent="-285750">
              <a:buFont typeface="Arial" panose="020B0604020202020204" pitchFamily="34" charset="0"/>
              <a:buChar char="•"/>
            </a:pPr>
            <a:r>
              <a:rPr lang="en-US" sz="1200" dirty="0"/>
              <a:t>Lack of measurement on distribution efficacy or quality</a:t>
            </a:r>
          </a:p>
          <a:p>
            <a:pPr marL="285750" lvl="0" indent="-285750">
              <a:buFont typeface="Arial" panose="020B0604020202020204" pitchFamily="34" charset="0"/>
              <a:buChar char="•"/>
            </a:pPr>
            <a:r>
              <a:rPr lang="en-US" sz="1200" dirty="0"/>
              <a:t>Decentralized documentation around survey/stakeholder responsibilities</a:t>
            </a:r>
          </a:p>
          <a:p>
            <a:pPr marL="285750" lvl="0" indent="-285750">
              <a:buFont typeface="Arial" panose="020B0604020202020204" pitchFamily="34" charset="0"/>
              <a:buChar char="•"/>
            </a:pPr>
            <a:r>
              <a:rPr lang="en-US" sz="1200" dirty="0"/>
              <a:t>Lack of standard distribution timeline</a:t>
            </a:r>
          </a:p>
          <a:p>
            <a:pPr marL="285750" lvl="0" indent="-285750">
              <a:buFont typeface="Arial" panose="020B0604020202020204" pitchFamily="34" charset="0"/>
              <a:buChar char="•"/>
            </a:pPr>
            <a:r>
              <a:rPr lang="en-US" sz="1200" dirty="0"/>
              <a:t>Manual quality assurance without a documented standard practice</a:t>
            </a:r>
          </a:p>
          <a:p>
            <a:pPr marL="285750" indent="-285750">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085EF9B7-FAF2-154C-82FF-2AE803B0AECF}"/>
              </a:ext>
            </a:extLst>
          </p:cNvPr>
          <p:cNvSpPr txBox="1"/>
          <p:nvPr/>
        </p:nvSpPr>
        <p:spPr>
          <a:xfrm>
            <a:off x="7110714" y="924781"/>
            <a:ext cx="2005981" cy="3708708"/>
          </a:xfrm>
          <a:prstGeom prst="rect">
            <a:avLst/>
          </a:prstGeom>
          <a:noFill/>
        </p:spPr>
        <p:txBody>
          <a:bodyPr wrap="square" rtlCol="0">
            <a:spAutoFit/>
          </a:bodyPr>
          <a:lstStyle/>
          <a:p>
            <a:r>
              <a:rPr lang="en-US" sz="1200" dirty="0"/>
              <a:t>The team sought to improve this process by instituting the following ideas:</a:t>
            </a:r>
          </a:p>
          <a:p>
            <a:pPr marL="171450" indent="-171450">
              <a:buFont typeface="Arial" panose="020B0604020202020204" pitchFamily="34" charset="0"/>
              <a:buChar char="•"/>
            </a:pPr>
            <a:r>
              <a:rPr lang="en-US" sz="1100" dirty="0"/>
              <a:t>Set a team goal for 2 week (14 day) turnaround on all survey requests</a:t>
            </a:r>
          </a:p>
          <a:p>
            <a:pPr marL="171450" indent="-171450">
              <a:buFont typeface="Arial" panose="020B0604020202020204" pitchFamily="34" charset="0"/>
              <a:buChar char="•"/>
            </a:pPr>
            <a:r>
              <a:rPr lang="en-US" sz="1100" dirty="0"/>
              <a:t>Use data from JIRA to measure which tickets were at risk for failing to meet the goal to help prioritize work.</a:t>
            </a:r>
          </a:p>
          <a:p>
            <a:pPr marL="171450" indent="-171450">
              <a:buFont typeface="Arial" panose="020B0604020202020204" pitchFamily="34" charset="0"/>
              <a:buChar char="•"/>
            </a:pPr>
            <a:r>
              <a:rPr lang="en-US" sz="1100" dirty="0"/>
              <a:t>Requiring teams to include more information on the ticket itself, reducing time the survey team spent manually entering the information.</a:t>
            </a:r>
          </a:p>
          <a:p>
            <a:r>
              <a:rPr lang="en-US" sz="1100" dirty="0"/>
              <a:t>Since implementation, initial signs indicate the changes may be starting to work! </a:t>
            </a:r>
          </a:p>
        </p:txBody>
      </p:sp>
      <p:sp>
        <p:nvSpPr>
          <p:cNvPr id="21" name="TextBox 20">
            <a:extLst>
              <a:ext uri="{FF2B5EF4-FFF2-40B4-BE49-F238E27FC236}">
                <a16:creationId xmlns:a16="http://schemas.microsoft.com/office/drawing/2014/main" id="{892A4EA5-B9C6-F94C-8A16-7C012398F98A}"/>
              </a:ext>
            </a:extLst>
          </p:cNvPr>
          <p:cNvSpPr txBox="1"/>
          <p:nvPr/>
        </p:nvSpPr>
        <p:spPr>
          <a:xfrm>
            <a:off x="2358003" y="872505"/>
            <a:ext cx="2005981" cy="1938992"/>
          </a:xfrm>
          <a:prstGeom prst="rect">
            <a:avLst/>
          </a:prstGeom>
          <a:noFill/>
        </p:spPr>
        <p:txBody>
          <a:bodyPr wrap="square" rtlCol="0">
            <a:spAutoFit/>
          </a:bodyPr>
          <a:lstStyle/>
          <a:p>
            <a:r>
              <a:rPr lang="en-US" sz="1200" dirty="0"/>
              <a:t>I measured the existing process by collecting exported data from:</a:t>
            </a:r>
          </a:p>
          <a:p>
            <a:pPr marL="285750" indent="-285750">
              <a:buFont typeface="Arial" panose="020B0604020202020204" pitchFamily="34" charset="0"/>
              <a:buChar char="•"/>
            </a:pPr>
            <a:r>
              <a:rPr lang="en-US" sz="1200" dirty="0"/>
              <a:t>Ticketed requests for surveys in JIRA (project management software) </a:t>
            </a:r>
          </a:p>
          <a:p>
            <a:pPr marL="285750" indent="-285750">
              <a:buFont typeface="Arial" panose="020B0604020202020204" pitchFamily="34" charset="0"/>
              <a:buChar char="•"/>
            </a:pPr>
            <a:r>
              <a:rPr lang="en-US" sz="1200" dirty="0"/>
              <a:t>Survey team feedback on successful and defective surveys</a:t>
            </a:r>
          </a:p>
        </p:txBody>
      </p:sp>
      <p:sp>
        <p:nvSpPr>
          <p:cNvPr id="23" name="TextBox 22">
            <a:extLst>
              <a:ext uri="{FF2B5EF4-FFF2-40B4-BE49-F238E27FC236}">
                <a16:creationId xmlns:a16="http://schemas.microsoft.com/office/drawing/2014/main" id="{E55D59ED-8E80-874A-A9F3-996EEADB5CC7}"/>
              </a:ext>
            </a:extLst>
          </p:cNvPr>
          <p:cNvSpPr txBox="1"/>
          <p:nvPr/>
        </p:nvSpPr>
        <p:spPr>
          <a:xfrm>
            <a:off x="9338776" y="912552"/>
            <a:ext cx="2451437" cy="1046440"/>
          </a:xfrm>
          <a:prstGeom prst="rect">
            <a:avLst/>
          </a:prstGeom>
          <a:noFill/>
        </p:spPr>
        <p:txBody>
          <a:bodyPr wrap="square" rtlCol="0">
            <a:spAutoFit/>
          </a:bodyPr>
          <a:lstStyle/>
          <a:p>
            <a:r>
              <a:rPr lang="en-US" sz="1200" dirty="0"/>
              <a:t>I ensured that the changes can improve the process over time by instituting a standard framework that determines whether the process is in control</a:t>
            </a:r>
            <a:r>
              <a:rPr lang="en-US" sz="1400" dirty="0"/>
              <a:t>:</a:t>
            </a:r>
          </a:p>
        </p:txBody>
      </p:sp>
      <p:sp>
        <p:nvSpPr>
          <p:cNvPr id="24" name="TextBox 23">
            <a:extLst>
              <a:ext uri="{FF2B5EF4-FFF2-40B4-BE49-F238E27FC236}">
                <a16:creationId xmlns:a16="http://schemas.microsoft.com/office/drawing/2014/main" id="{B68254C0-91C7-B645-9639-395AA4FD5031}"/>
              </a:ext>
            </a:extLst>
          </p:cNvPr>
          <p:cNvSpPr txBox="1"/>
          <p:nvPr/>
        </p:nvSpPr>
        <p:spPr>
          <a:xfrm>
            <a:off x="4683942" y="872505"/>
            <a:ext cx="2005981" cy="646331"/>
          </a:xfrm>
          <a:prstGeom prst="rect">
            <a:avLst/>
          </a:prstGeom>
          <a:noFill/>
        </p:spPr>
        <p:txBody>
          <a:bodyPr wrap="square" rtlCol="0">
            <a:spAutoFit/>
          </a:bodyPr>
          <a:lstStyle/>
          <a:p>
            <a:r>
              <a:rPr lang="en-US" sz="1200" dirty="0"/>
              <a:t>I analyzed this process using the following approaches:</a:t>
            </a:r>
          </a:p>
        </p:txBody>
      </p:sp>
      <p:pic>
        <p:nvPicPr>
          <p:cNvPr id="1026" name="Picture 2" descr="https://lh6.googleusercontent.com/RJn6OLvYJPAYouyNlR9k5W59JQ9Zx4eDptgcXSs4vlQrgpbHGno3l-ecsc4n8XcFM8bps3Vmi2SVZb5rVK_WHq4Z510HcrJk_Ogq1w-vTaQR7oByxne5lOD3HfQ9Vf35s-D02T8">
            <a:extLst>
              <a:ext uri="{FF2B5EF4-FFF2-40B4-BE49-F238E27FC236}">
                <a16:creationId xmlns:a16="http://schemas.microsoft.com/office/drawing/2014/main" id="{D06381C1-6788-4B13-BACB-465706B837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50" t="15189" r="12153" b="10996"/>
          <a:stretch/>
        </p:blipFill>
        <p:spPr bwMode="auto">
          <a:xfrm>
            <a:off x="104878" y="4257327"/>
            <a:ext cx="2137652" cy="15730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5687DD-27E3-49ED-8C1F-C08D427FDD84}"/>
              </a:ext>
            </a:extLst>
          </p:cNvPr>
          <p:cNvSpPr txBox="1"/>
          <p:nvPr/>
        </p:nvSpPr>
        <p:spPr>
          <a:xfrm>
            <a:off x="105332" y="6081752"/>
            <a:ext cx="2164674" cy="646331"/>
          </a:xfrm>
          <a:prstGeom prst="rect">
            <a:avLst/>
          </a:prstGeom>
          <a:noFill/>
        </p:spPr>
        <p:txBody>
          <a:bodyPr wrap="square" rtlCol="0">
            <a:spAutoFit/>
          </a:bodyPr>
          <a:lstStyle/>
          <a:p>
            <a:pPr algn="ctr"/>
            <a:r>
              <a:rPr lang="en-US" sz="1200" b="1" dirty="0"/>
              <a:t>CURRENT PROCESS SQL</a:t>
            </a:r>
            <a:r>
              <a:rPr lang="en-US" b="1" dirty="0"/>
              <a:t>: </a:t>
            </a:r>
          </a:p>
          <a:p>
            <a:pPr algn="ctr"/>
            <a:r>
              <a:rPr lang="en-US" b="1" dirty="0">
                <a:solidFill>
                  <a:schemeClr val="accent2"/>
                </a:solidFill>
              </a:rPr>
              <a:t>2</a:t>
            </a:r>
          </a:p>
        </p:txBody>
      </p:sp>
      <mc:AlternateContent xmlns:mc="http://schemas.openxmlformats.org/markup-compatibility/2006">
        <mc:Choice xmlns:cx1="http://schemas.microsoft.com/office/drawing/2015/9/8/chartex" Requires="cx1">
          <p:graphicFrame>
            <p:nvGraphicFramePr>
              <p:cNvPr id="26" name="Chart 25">
                <a:extLst>
                  <a:ext uri="{FF2B5EF4-FFF2-40B4-BE49-F238E27FC236}">
                    <a16:creationId xmlns:a16="http://schemas.microsoft.com/office/drawing/2014/main" id="{CE3C3DA1-5A9A-4B33-9530-38076E9E2D04}"/>
                  </a:ext>
                </a:extLst>
              </p:cNvPr>
              <p:cNvGraphicFramePr/>
              <p:nvPr>
                <p:extLst>
                  <p:ext uri="{D42A27DB-BD31-4B8C-83A1-F6EECF244321}">
                    <p14:modId xmlns:p14="http://schemas.microsoft.com/office/powerpoint/2010/main" val="2502871757"/>
                  </p:ext>
                </p:extLst>
              </p:nvPr>
            </p:nvGraphicFramePr>
            <p:xfrm>
              <a:off x="2375848" y="2841562"/>
              <a:ext cx="2235903" cy="2216214"/>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26" name="Chart 25">
                <a:extLst>
                  <a:ext uri="{FF2B5EF4-FFF2-40B4-BE49-F238E27FC236}">
                    <a16:creationId xmlns:a16="http://schemas.microsoft.com/office/drawing/2014/main" id="{CE3C3DA1-5A9A-4B33-9530-38076E9E2D04}"/>
                  </a:ext>
                </a:extLst>
              </p:cNvPr>
              <p:cNvPicPr>
                <a:picLocks noGrp="1" noRot="1" noChangeAspect="1" noMove="1" noResize="1" noEditPoints="1" noAdjustHandles="1" noChangeArrowheads="1" noChangeShapeType="1"/>
              </p:cNvPicPr>
              <p:nvPr/>
            </p:nvPicPr>
            <p:blipFill>
              <a:blip r:embed="rId9"/>
              <a:stretch>
                <a:fillRect/>
              </a:stretch>
            </p:blipFill>
            <p:spPr>
              <a:xfrm>
                <a:off x="2375848" y="2841562"/>
                <a:ext cx="2235903" cy="2216214"/>
              </a:xfrm>
              <a:prstGeom prst="rect">
                <a:avLst/>
              </a:prstGeom>
            </p:spPr>
          </p:pic>
        </mc:Fallback>
      </mc:AlternateContent>
      <p:pic>
        <p:nvPicPr>
          <p:cNvPr id="6" name="Picture 5">
            <a:extLst>
              <a:ext uri="{FF2B5EF4-FFF2-40B4-BE49-F238E27FC236}">
                <a16:creationId xmlns:a16="http://schemas.microsoft.com/office/drawing/2014/main" id="{586A8265-536F-409E-A784-62A395104D39}"/>
              </a:ext>
            </a:extLst>
          </p:cNvPr>
          <p:cNvPicPr>
            <a:picLocks noChangeAspect="1"/>
          </p:cNvPicPr>
          <p:nvPr/>
        </p:nvPicPr>
        <p:blipFill>
          <a:blip r:embed="rId10"/>
          <a:stretch>
            <a:fillRect/>
          </a:stretch>
        </p:blipFill>
        <p:spPr>
          <a:xfrm>
            <a:off x="4725270" y="1516543"/>
            <a:ext cx="2233053" cy="1417129"/>
          </a:xfrm>
          <a:prstGeom prst="rect">
            <a:avLst/>
          </a:prstGeom>
        </p:spPr>
      </p:pic>
      <p:graphicFrame>
        <p:nvGraphicFramePr>
          <p:cNvPr id="29" name="Chart 28">
            <a:extLst>
              <a:ext uri="{FF2B5EF4-FFF2-40B4-BE49-F238E27FC236}">
                <a16:creationId xmlns:a16="http://schemas.microsoft.com/office/drawing/2014/main" id="{25A6E180-2BF2-42A1-92A1-167A566E3104}"/>
              </a:ext>
            </a:extLst>
          </p:cNvPr>
          <p:cNvGraphicFramePr>
            <a:graphicFrameLocks/>
          </p:cNvGraphicFramePr>
          <p:nvPr>
            <p:extLst>
              <p:ext uri="{D42A27DB-BD31-4B8C-83A1-F6EECF244321}">
                <p14:modId xmlns:p14="http://schemas.microsoft.com/office/powerpoint/2010/main" val="3439323979"/>
              </p:ext>
            </p:extLst>
          </p:nvPr>
        </p:nvGraphicFramePr>
        <p:xfrm>
          <a:off x="2339010" y="5087841"/>
          <a:ext cx="2217289" cy="167150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1" name="Chart 30">
            <a:extLst>
              <a:ext uri="{FF2B5EF4-FFF2-40B4-BE49-F238E27FC236}">
                <a16:creationId xmlns:a16="http://schemas.microsoft.com/office/drawing/2014/main" id="{3AD12ECE-85B8-4F92-B154-4A3B2B91C2CD}"/>
              </a:ext>
            </a:extLst>
          </p:cNvPr>
          <p:cNvGraphicFramePr>
            <a:graphicFrameLocks/>
          </p:cNvGraphicFramePr>
          <p:nvPr>
            <p:extLst>
              <p:ext uri="{D42A27DB-BD31-4B8C-83A1-F6EECF244321}">
                <p14:modId xmlns:p14="http://schemas.microsoft.com/office/powerpoint/2010/main" val="1789308238"/>
              </p:ext>
            </p:extLst>
          </p:nvPr>
        </p:nvGraphicFramePr>
        <p:xfrm>
          <a:off x="9303061" y="1842001"/>
          <a:ext cx="2629181" cy="182445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Chart 31">
            <a:extLst>
              <a:ext uri="{FF2B5EF4-FFF2-40B4-BE49-F238E27FC236}">
                <a16:creationId xmlns:a16="http://schemas.microsoft.com/office/drawing/2014/main" id="{F9C066B8-02DD-4035-9770-61A6E80DCFBA}"/>
              </a:ext>
            </a:extLst>
          </p:cNvPr>
          <p:cNvGraphicFramePr>
            <a:graphicFrameLocks/>
          </p:cNvGraphicFramePr>
          <p:nvPr>
            <p:extLst>
              <p:ext uri="{D42A27DB-BD31-4B8C-83A1-F6EECF244321}">
                <p14:modId xmlns:p14="http://schemas.microsoft.com/office/powerpoint/2010/main" val="218005827"/>
              </p:ext>
            </p:extLst>
          </p:nvPr>
        </p:nvGraphicFramePr>
        <p:xfrm>
          <a:off x="9298043" y="3666452"/>
          <a:ext cx="2953172" cy="2094756"/>
        </p:xfrm>
        <a:graphic>
          <a:graphicData uri="http://schemas.openxmlformats.org/drawingml/2006/chart">
            <c:chart xmlns:c="http://schemas.openxmlformats.org/drawingml/2006/chart" xmlns:r="http://schemas.openxmlformats.org/officeDocument/2006/relationships" r:id="rId13"/>
          </a:graphicData>
        </a:graphic>
      </p:graphicFrame>
      <p:sp>
        <p:nvSpPr>
          <p:cNvPr id="33" name="TextBox 32">
            <a:extLst>
              <a:ext uri="{FF2B5EF4-FFF2-40B4-BE49-F238E27FC236}">
                <a16:creationId xmlns:a16="http://schemas.microsoft.com/office/drawing/2014/main" id="{F4F6636E-064D-4576-A081-F5E864310FC8}"/>
              </a:ext>
            </a:extLst>
          </p:cNvPr>
          <p:cNvSpPr txBox="1"/>
          <p:nvPr/>
        </p:nvSpPr>
        <p:spPr>
          <a:xfrm>
            <a:off x="9296400" y="5700773"/>
            <a:ext cx="2918804" cy="1123384"/>
          </a:xfrm>
          <a:prstGeom prst="rect">
            <a:avLst/>
          </a:prstGeom>
          <a:noFill/>
        </p:spPr>
        <p:txBody>
          <a:bodyPr wrap="square" rtlCol="0">
            <a:spAutoFit/>
          </a:bodyPr>
          <a:lstStyle/>
          <a:p>
            <a:r>
              <a:rPr lang="en-US" sz="1200" b="1" dirty="0"/>
              <a:t>Next Steps:</a:t>
            </a:r>
          </a:p>
          <a:p>
            <a:r>
              <a:rPr lang="en-US" sz="1100" dirty="0"/>
              <a:t>Calculate new SQL after 6 months of new process</a:t>
            </a:r>
          </a:p>
          <a:p>
            <a:r>
              <a:rPr lang="en-US" sz="1100" dirty="0"/>
              <a:t>Review Process Control Charts monthly</a:t>
            </a:r>
          </a:p>
          <a:p>
            <a:r>
              <a:rPr lang="en-US" sz="1100" dirty="0"/>
              <a:t>Calculate new measures of variation and central tendency after 6 month mark.</a:t>
            </a:r>
            <a:endParaRPr lang="en-US" sz="1200" dirty="0"/>
          </a:p>
        </p:txBody>
      </p:sp>
      <p:sp>
        <p:nvSpPr>
          <p:cNvPr id="34" name="TextBox 33">
            <a:extLst>
              <a:ext uri="{FF2B5EF4-FFF2-40B4-BE49-F238E27FC236}">
                <a16:creationId xmlns:a16="http://schemas.microsoft.com/office/drawing/2014/main" id="{BAB2C1AF-049B-46FC-81B8-6577FC5A79A4}"/>
              </a:ext>
            </a:extLst>
          </p:cNvPr>
          <p:cNvSpPr txBox="1"/>
          <p:nvPr/>
        </p:nvSpPr>
        <p:spPr>
          <a:xfrm>
            <a:off x="4736167" y="3872946"/>
            <a:ext cx="2186397" cy="2862322"/>
          </a:xfrm>
          <a:prstGeom prst="rect">
            <a:avLst/>
          </a:prstGeom>
          <a:noFill/>
        </p:spPr>
        <p:txBody>
          <a:bodyPr wrap="square" rtlCol="0">
            <a:spAutoFit/>
          </a:bodyPr>
          <a:lstStyle/>
          <a:p>
            <a:r>
              <a:rPr lang="en-US" sz="1200" dirty="0"/>
              <a:t>This analysis helped me prioritize the areas where I could provide feedback on where to approve. Proposed changes needed to include:</a:t>
            </a:r>
          </a:p>
          <a:p>
            <a:pPr marL="171450" indent="-171450">
              <a:buFont typeface="Arial" panose="020B0604020202020204" pitchFamily="34" charset="0"/>
              <a:buChar char="•"/>
            </a:pPr>
            <a:r>
              <a:rPr lang="en-US" sz="1200" dirty="0"/>
              <a:t>A goal set significantly lower than the existing mean</a:t>
            </a:r>
          </a:p>
          <a:p>
            <a:pPr marL="171450" indent="-171450">
              <a:buFont typeface="Arial" panose="020B0604020202020204" pitchFamily="34" charset="0"/>
              <a:buChar char="•"/>
            </a:pPr>
            <a:r>
              <a:rPr lang="en-US" sz="1200" dirty="0"/>
              <a:t>Access to real-time data to help prioritize tickets during times of high volume (e.g. June)</a:t>
            </a:r>
          </a:p>
          <a:p>
            <a:pPr marL="171450" indent="-171450">
              <a:buFont typeface="Arial" panose="020B0604020202020204" pitchFamily="34" charset="0"/>
              <a:buChar char="•"/>
            </a:pPr>
            <a:r>
              <a:rPr lang="en-US" sz="1200" dirty="0"/>
              <a:t>Brainstorm of ways to reduce burden on the survey team</a:t>
            </a:r>
          </a:p>
        </p:txBody>
      </p:sp>
      <mc:AlternateContent xmlns:mc="http://schemas.openxmlformats.org/markup-compatibility/2006">
        <mc:Choice xmlns:cx1="http://schemas.microsoft.com/office/drawing/2015/9/8/chartex" Requires="cx1">
          <p:graphicFrame>
            <p:nvGraphicFramePr>
              <p:cNvPr id="35" name="Chart 34">
                <a:extLst>
                  <a:ext uri="{FF2B5EF4-FFF2-40B4-BE49-F238E27FC236}">
                    <a16:creationId xmlns:a16="http://schemas.microsoft.com/office/drawing/2014/main" id="{516CF374-3CCA-4DA8-A8BE-1DC646814E6C}"/>
                  </a:ext>
                </a:extLst>
              </p:cNvPr>
              <p:cNvGraphicFramePr/>
              <p:nvPr>
                <p:extLst>
                  <p:ext uri="{D42A27DB-BD31-4B8C-83A1-F6EECF244321}">
                    <p14:modId xmlns:p14="http://schemas.microsoft.com/office/powerpoint/2010/main" val="1020337887"/>
                  </p:ext>
                </p:extLst>
              </p:nvPr>
            </p:nvGraphicFramePr>
            <p:xfrm>
              <a:off x="7016453" y="4468052"/>
              <a:ext cx="2100241" cy="1992384"/>
            </p:xfrm>
            <a:graphic>
              <a:graphicData uri="http://schemas.microsoft.com/office/drawing/2014/chartex">
                <cx:chart xmlns:cx="http://schemas.microsoft.com/office/drawing/2014/chartex" xmlns:r="http://schemas.openxmlformats.org/officeDocument/2006/relationships" r:id="rId14"/>
              </a:graphicData>
            </a:graphic>
          </p:graphicFrame>
        </mc:Choice>
        <mc:Fallback>
          <p:pic>
            <p:nvPicPr>
              <p:cNvPr id="35" name="Chart 34">
                <a:extLst>
                  <a:ext uri="{FF2B5EF4-FFF2-40B4-BE49-F238E27FC236}">
                    <a16:creationId xmlns:a16="http://schemas.microsoft.com/office/drawing/2014/main" id="{516CF374-3CCA-4DA8-A8BE-1DC646814E6C}"/>
                  </a:ext>
                </a:extLst>
              </p:cNvPr>
              <p:cNvPicPr>
                <a:picLocks noGrp="1" noRot="1" noChangeAspect="1" noMove="1" noResize="1" noEditPoints="1" noAdjustHandles="1" noChangeArrowheads="1" noChangeShapeType="1"/>
              </p:cNvPicPr>
              <p:nvPr/>
            </p:nvPicPr>
            <p:blipFill>
              <a:blip r:embed="rId15"/>
              <a:stretch>
                <a:fillRect/>
              </a:stretch>
            </p:blipFill>
            <p:spPr>
              <a:xfrm>
                <a:off x="7016453" y="4468052"/>
                <a:ext cx="2100241" cy="1992384"/>
              </a:xfrm>
              <a:prstGeom prst="rect">
                <a:avLst/>
              </a:prstGeom>
            </p:spPr>
          </p:pic>
        </mc:Fallback>
      </mc:AlternateContent>
      <p:sp>
        <p:nvSpPr>
          <p:cNvPr id="36" name="Callout: Line with No Border 35">
            <a:extLst>
              <a:ext uri="{FF2B5EF4-FFF2-40B4-BE49-F238E27FC236}">
                <a16:creationId xmlns:a16="http://schemas.microsoft.com/office/drawing/2014/main" id="{DACDF5EC-0084-4F33-B8C1-893C6C2F8712}"/>
              </a:ext>
            </a:extLst>
          </p:cNvPr>
          <p:cNvSpPr/>
          <p:nvPr/>
        </p:nvSpPr>
        <p:spPr>
          <a:xfrm>
            <a:off x="5201453" y="3078715"/>
            <a:ext cx="1251959" cy="700570"/>
          </a:xfrm>
          <a:prstGeom prst="callout1">
            <a:avLst>
              <a:gd name="adj1" fmla="val 4167"/>
              <a:gd name="adj2" fmla="val 96567"/>
              <a:gd name="adj3" fmla="val -37667"/>
              <a:gd name="adj4" fmla="val 114270"/>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t>High variance indicates an inconsistent process!</a:t>
            </a:r>
          </a:p>
        </p:txBody>
      </p:sp>
      <p:sp>
        <p:nvSpPr>
          <p:cNvPr id="7" name="Rectangle 6">
            <a:extLst>
              <a:ext uri="{FF2B5EF4-FFF2-40B4-BE49-F238E27FC236}">
                <a16:creationId xmlns:a16="http://schemas.microsoft.com/office/drawing/2014/main" id="{B44B6618-F642-4917-8B4E-4F714E4FF0F3}"/>
              </a:ext>
            </a:extLst>
          </p:cNvPr>
          <p:cNvSpPr/>
          <p:nvPr/>
        </p:nvSpPr>
        <p:spPr>
          <a:xfrm>
            <a:off x="7110714" y="6367403"/>
            <a:ext cx="2146792" cy="430887"/>
          </a:xfrm>
          <a:prstGeom prst="rect">
            <a:avLst/>
          </a:prstGeom>
        </p:spPr>
        <p:txBody>
          <a:bodyPr wrap="square">
            <a:spAutoFit/>
          </a:bodyPr>
          <a:lstStyle/>
          <a:p>
            <a:r>
              <a:rPr lang="en-US" sz="1100" dirty="0"/>
              <a:t>As more data become available, a new SQL will be calculated.</a:t>
            </a:r>
          </a:p>
        </p:txBody>
      </p:sp>
      <p:sp>
        <p:nvSpPr>
          <p:cNvPr id="37" name="Callout: Line with No Border 36">
            <a:extLst>
              <a:ext uri="{FF2B5EF4-FFF2-40B4-BE49-F238E27FC236}">
                <a16:creationId xmlns:a16="http://schemas.microsoft.com/office/drawing/2014/main" id="{F141A164-A842-44D8-B048-9F13650B5B5E}"/>
              </a:ext>
            </a:extLst>
          </p:cNvPr>
          <p:cNvSpPr/>
          <p:nvPr/>
        </p:nvSpPr>
        <p:spPr>
          <a:xfrm>
            <a:off x="8534284" y="4758037"/>
            <a:ext cx="719743" cy="546070"/>
          </a:xfrm>
          <a:prstGeom prst="callout1">
            <a:avLst>
              <a:gd name="adj1" fmla="val 18750"/>
              <a:gd name="adj2" fmla="val -8333"/>
              <a:gd name="adj3" fmla="val 72658"/>
              <a:gd name="adj4" fmla="val -27843"/>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t>Drop in range, outliers</a:t>
            </a:r>
          </a:p>
        </p:txBody>
      </p:sp>
      <p:sp>
        <p:nvSpPr>
          <p:cNvPr id="38" name="Callout: Line with No Border 37">
            <a:extLst>
              <a:ext uri="{FF2B5EF4-FFF2-40B4-BE49-F238E27FC236}">
                <a16:creationId xmlns:a16="http://schemas.microsoft.com/office/drawing/2014/main" id="{6D685B1C-432E-48DF-83CA-571AF9B7C5AA}"/>
              </a:ext>
            </a:extLst>
          </p:cNvPr>
          <p:cNvSpPr/>
          <p:nvPr/>
        </p:nvSpPr>
        <p:spPr>
          <a:xfrm>
            <a:off x="302004" y="5216746"/>
            <a:ext cx="889234" cy="865006"/>
          </a:xfrm>
          <a:prstGeom prst="callout1">
            <a:avLst>
              <a:gd name="adj1" fmla="val 37780"/>
              <a:gd name="adj2" fmla="val -13084"/>
              <a:gd name="adj3" fmla="val 463"/>
              <a:gd name="adj4" fmla="val 713"/>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t>Cross-team collaboration in this process may be a factor in time required</a:t>
            </a:r>
          </a:p>
        </p:txBody>
      </p:sp>
      <p:sp>
        <p:nvSpPr>
          <p:cNvPr id="40" name="Callout: Line with No Border 39">
            <a:extLst>
              <a:ext uri="{FF2B5EF4-FFF2-40B4-BE49-F238E27FC236}">
                <a16:creationId xmlns:a16="http://schemas.microsoft.com/office/drawing/2014/main" id="{E291B62A-824F-4EF5-85E2-E9C559A75106}"/>
              </a:ext>
            </a:extLst>
          </p:cNvPr>
          <p:cNvSpPr/>
          <p:nvPr/>
        </p:nvSpPr>
        <p:spPr>
          <a:xfrm>
            <a:off x="3738012" y="3104533"/>
            <a:ext cx="892681" cy="674752"/>
          </a:xfrm>
          <a:prstGeom prst="callout1">
            <a:avLst>
              <a:gd name="adj1" fmla="val 18750"/>
              <a:gd name="adj2" fmla="val -8333"/>
              <a:gd name="adj3" fmla="val 72658"/>
              <a:gd name="adj4" fmla="val -27843"/>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t>Distribution does not look ‘normal’</a:t>
            </a:r>
          </a:p>
        </p:txBody>
      </p:sp>
    </p:spTree>
    <p:extLst>
      <p:ext uri="{BB962C8B-B14F-4D97-AF65-F5344CB8AC3E}">
        <p14:creationId xmlns:p14="http://schemas.microsoft.com/office/powerpoint/2010/main" val="321043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Business Process &amp; Problem Statement</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21898" y="643466"/>
            <a:ext cx="5827472" cy="5571067"/>
          </a:xfrm>
        </p:spPr>
        <p:txBody>
          <a:bodyPr>
            <a:normAutofit/>
          </a:bodyPr>
          <a:lstStyle/>
          <a:p>
            <a:r>
              <a:rPr lang="en-US" sz="2000" b="1" dirty="0"/>
              <a:t>Business Process</a:t>
            </a:r>
          </a:p>
          <a:p>
            <a:pPr lvl="1"/>
            <a:r>
              <a:rPr lang="en-US" sz="2000" dirty="0"/>
              <a:t>My company creates and distributes customer experience surveys on a regular cadence. These surveys are the backbone of our company’s ability to interpret the quality of our product offerings. </a:t>
            </a:r>
          </a:p>
          <a:p>
            <a:r>
              <a:rPr lang="en-US" sz="2000" b="1" dirty="0"/>
              <a:t>Problem Statement</a:t>
            </a:r>
          </a:p>
          <a:p>
            <a:pPr lvl="1"/>
            <a:r>
              <a:rPr lang="en-US" sz="2000" dirty="0"/>
              <a:t>This process is plagued with several potential points of failure, including:</a:t>
            </a:r>
          </a:p>
          <a:p>
            <a:pPr lvl="2"/>
            <a:r>
              <a:rPr lang="en-US" sz="1800" dirty="0"/>
              <a:t>Lack of measurement on distribution efficacy or quality</a:t>
            </a:r>
          </a:p>
          <a:p>
            <a:pPr lvl="2"/>
            <a:r>
              <a:rPr lang="en-US" sz="1800" dirty="0"/>
              <a:t>Decentralized documentation around survey/stakeholder responsibilities</a:t>
            </a:r>
          </a:p>
          <a:p>
            <a:pPr lvl="2"/>
            <a:r>
              <a:rPr lang="en-US" sz="1800" dirty="0"/>
              <a:t>Lack of standard distribution timeline</a:t>
            </a:r>
          </a:p>
          <a:p>
            <a:pPr lvl="2"/>
            <a:r>
              <a:rPr lang="en-US" sz="1800" dirty="0"/>
              <a:t>Manual quality assurance without a documented standard practice</a:t>
            </a:r>
          </a:p>
        </p:txBody>
      </p:sp>
    </p:spTree>
    <p:extLst>
      <p:ext uri="{BB962C8B-B14F-4D97-AF65-F5344CB8AC3E}">
        <p14:creationId xmlns:p14="http://schemas.microsoft.com/office/powerpoint/2010/main" val="272865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Business Impact, Measuring Success and Sigma Quality Level (SQL)</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21898" y="643466"/>
            <a:ext cx="5827472" cy="5571067"/>
          </a:xfrm>
        </p:spPr>
        <p:txBody>
          <a:bodyPr>
            <a:normAutofit lnSpcReduction="10000"/>
          </a:bodyPr>
          <a:lstStyle/>
          <a:p>
            <a:r>
              <a:rPr lang="en-US" sz="2000" b="1" dirty="0"/>
              <a:t>Business Impact </a:t>
            </a:r>
          </a:p>
          <a:p>
            <a:pPr lvl="1"/>
            <a:r>
              <a:rPr lang="en-US" sz="2000" dirty="0"/>
              <a:t>These points of failure create a risk to the company’s ability to measure not only customer satisfaction, but also to measure the impact of executive strategic decisions in response. Resolving these issues will decrease the required billable hours per survey and reduce the overall cost of the survey process. </a:t>
            </a:r>
          </a:p>
          <a:p>
            <a:r>
              <a:rPr lang="en-US" sz="2000" b="1" dirty="0"/>
              <a:t>Success Measure </a:t>
            </a:r>
          </a:p>
          <a:p>
            <a:pPr lvl="1"/>
            <a:r>
              <a:rPr lang="en-US" sz="2000" dirty="0"/>
              <a:t>Our goal was to improve the time from survey request to send </a:t>
            </a:r>
            <a:r>
              <a:rPr lang="en-US" sz="2000" b="1" dirty="0"/>
              <a:t>by 16% </a:t>
            </a:r>
            <a:r>
              <a:rPr lang="en-US" sz="2000" dirty="0"/>
              <a:t>(2 hours) by the end of the project period.</a:t>
            </a:r>
          </a:p>
          <a:p>
            <a:pPr lvl="1"/>
            <a:r>
              <a:rPr lang="en-US" sz="2000" dirty="0"/>
              <a:t>Initial data indicates we’re on track. </a:t>
            </a:r>
            <a:r>
              <a:rPr lang="en-US" sz="2000" b="1" dirty="0"/>
              <a:t>18.9 </a:t>
            </a:r>
            <a:r>
              <a:rPr lang="en-US" sz="2000" dirty="0"/>
              <a:t>(old mean)</a:t>
            </a:r>
            <a:r>
              <a:rPr lang="en-US" sz="2000" b="1" dirty="0"/>
              <a:t> – 16.8 </a:t>
            </a:r>
            <a:r>
              <a:rPr lang="en-US" sz="2000" dirty="0"/>
              <a:t>(new mean) = savings of </a:t>
            </a:r>
            <a:r>
              <a:rPr lang="en-US" sz="2000" b="1" dirty="0"/>
              <a:t>2.1</a:t>
            </a:r>
            <a:r>
              <a:rPr lang="en-US" sz="2000" dirty="0"/>
              <a:t> hours</a:t>
            </a:r>
            <a:endParaRPr lang="en-US" sz="2000" b="1" dirty="0"/>
          </a:p>
          <a:p>
            <a:pPr lvl="1"/>
            <a:r>
              <a:rPr lang="en-US" sz="2000" dirty="0"/>
              <a:t>Data is </a:t>
            </a:r>
            <a:r>
              <a:rPr lang="en-US" sz="2000" i="1" dirty="0"/>
              <a:t>continuous</a:t>
            </a:r>
            <a:r>
              <a:rPr lang="en-US" sz="2000" dirty="0"/>
              <a:t> (hours).</a:t>
            </a:r>
          </a:p>
          <a:p>
            <a:pPr lvl="1"/>
            <a:r>
              <a:rPr lang="en-US" sz="2000" dirty="0"/>
              <a:t>SQL of Current Process: </a:t>
            </a:r>
            <a:r>
              <a:rPr lang="en-US" sz="2000" b="1" dirty="0"/>
              <a:t>2</a:t>
            </a:r>
          </a:p>
        </p:txBody>
      </p:sp>
    </p:spTree>
    <p:extLst>
      <p:ext uri="{BB962C8B-B14F-4D97-AF65-F5344CB8AC3E}">
        <p14:creationId xmlns:p14="http://schemas.microsoft.com/office/powerpoint/2010/main" val="130311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Data Stratification Tree</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21898" y="643466"/>
            <a:ext cx="5827472" cy="5571067"/>
          </a:xfrm>
        </p:spPr>
        <p:txBody>
          <a:bodyPr>
            <a:normAutofit/>
          </a:bodyPr>
          <a:lstStyle/>
          <a:p>
            <a:r>
              <a:rPr lang="en-US" sz="2000" dirty="0"/>
              <a:t>This tool guided the survey team through a discussion on what affected our output variable (survey creation time), and helped us know which data points I should be collecting. This method helped us determine a process change – an adjustment of who performs manual entry.</a:t>
            </a:r>
          </a:p>
        </p:txBody>
      </p:sp>
    </p:spTree>
    <p:extLst>
      <p:ext uri="{BB962C8B-B14F-4D97-AF65-F5344CB8AC3E}">
        <p14:creationId xmlns:p14="http://schemas.microsoft.com/office/powerpoint/2010/main" val="265047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B56BCBE-153A-0F4C-86BA-50F24223C5A8}"/>
              </a:ext>
            </a:extLst>
          </p:cNvPr>
          <p:cNvSpPr>
            <a:spLocks noGrp="1" noChangeArrowheads="1"/>
          </p:cNvSpPr>
          <p:nvPr>
            <p:ph type="title"/>
          </p:nvPr>
        </p:nvSpPr>
        <p:spPr>
          <a:xfrm>
            <a:off x="2286000" y="76200"/>
            <a:ext cx="7772400" cy="762000"/>
          </a:xfrm>
          <a:noFill/>
        </p:spPr>
        <p:txBody>
          <a:bodyPr vert="horz" lIns="90488" tIns="44450" rIns="90488" bIns="44450" rtlCol="0" anchor="b">
            <a:normAutofit/>
          </a:bodyPr>
          <a:lstStyle/>
          <a:p>
            <a:pPr eaLnBrk="1" hangingPunct="1"/>
            <a:r>
              <a:rPr lang="en-US" altLang="en-US" sz="2800" b="1" u="sng" dirty="0">
                <a:solidFill>
                  <a:srgbClr val="FF0000"/>
                </a:solidFill>
              </a:rPr>
              <a:t>Data Stratification Tree</a:t>
            </a:r>
            <a:endParaRPr lang="en-US" altLang="en-US" sz="2800" b="1" i="1" u="sng" dirty="0">
              <a:solidFill>
                <a:srgbClr val="FF0000"/>
              </a:solidFill>
            </a:endParaRPr>
          </a:p>
        </p:txBody>
      </p:sp>
      <p:sp>
        <p:nvSpPr>
          <p:cNvPr id="3075" name="Text Box 4">
            <a:extLst>
              <a:ext uri="{FF2B5EF4-FFF2-40B4-BE49-F238E27FC236}">
                <a16:creationId xmlns:a16="http://schemas.microsoft.com/office/drawing/2014/main" id="{6680657C-E41E-9142-98AF-8714F1B8DDC5}"/>
              </a:ext>
            </a:extLst>
          </p:cNvPr>
          <p:cNvSpPr txBox="1">
            <a:spLocks noChangeArrowheads="1"/>
          </p:cNvSpPr>
          <p:nvPr/>
        </p:nvSpPr>
        <p:spPr bwMode="auto">
          <a:xfrm>
            <a:off x="1847850" y="1108075"/>
            <a:ext cx="2076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u="sng">
                <a:solidFill>
                  <a:schemeClr val="accent2"/>
                </a:solidFill>
                <a:latin typeface="Tahoma" panose="020B0604030504040204" pitchFamily="34" charset="0"/>
              </a:rPr>
              <a:t>Questions About Process</a:t>
            </a:r>
            <a:endParaRPr lang="en-US" altLang="en-US" sz="1200" b="1">
              <a:solidFill>
                <a:schemeClr val="accent2"/>
              </a:solidFill>
              <a:latin typeface="Tahoma" panose="020B0604030504040204" pitchFamily="34" charset="0"/>
            </a:endParaRPr>
          </a:p>
        </p:txBody>
      </p:sp>
      <p:sp>
        <p:nvSpPr>
          <p:cNvPr id="3076" name="Text Box 5">
            <a:extLst>
              <a:ext uri="{FF2B5EF4-FFF2-40B4-BE49-F238E27FC236}">
                <a16:creationId xmlns:a16="http://schemas.microsoft.com/office/drawing/2014/main" id="{671688DF-1137-564E-8A8D-86B1CF91AFA8}"/>
              </a:ext>
            </a:extLst>
          </p:cNvPr>
          <p:cNvSpPr txBox="1">
            <a:spLocks noChangeArrowheads="1"/>
          </p:cNvSpPr>
          <p:nvPr/>
        </p:nvSpPr>
        <p:spPr bwMode="auto">
          <a:xfrm>
            <a:off x="5499067" y="1095376"/>
            <a:ext cx="177965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1" dirty="0">
                <a:solidFill>
                  <a:schemeClr val="accent2"/>
                </a:solidFill>
                <a:latin typeface="Tahoma" panose="020B0604030504040204" pitchFamily="34" charset="0"/>
              </a:rPr>
              <a:t>Stratification factors</a:t>
            </a:r>
          </a:p>
          <a:p>
            <a:pPr algn="ctr">
              <a:spcBef>
                <a:spcPct val="0"/>
              </a:spcBef>
              <a:buFontTx/>
              <a:buNone/>
            </a:pPr>
            <a:r>
              <a:rPr lang="en-US" altLang="en-US" sz="1400" b="1" u="sng" dirty="0">
                <a:solidFill>
                  <a:schemeClr val="accent2"/>
                </a:solidFill>
                <a:latin typeface="Tahoma" panose="020B0604030504040204" pitchFamily="34" charset="0"/>
              </a:rPr>
              <a:t>X Variables</a:t>
            </a:r>
            <a:endParaRPr lang="en-US" altLang="en-US" sz="1200" b="1" dirty="0">
              <a:solidFill>
                <a:schemeClr val="accent2"/>
              </a:solidFill>
              <a:latin typeface="Tahoma" panose="020B0604030504040204" pitchFamily="34" charset="0"/>
            </a:endParaRPr>
          </a:p>
        </p:txBody>
      </p:sp>
      <p:sp>
        <p:nvSpPr>
          <p:cNvPr id="3077" name="Text Box 6">
            <a:extLst>
              <a:ext uri="{FF2B5EF4-FFF2-40B4-BE49-F238E27FC236}">
                <a16:creationId xmlns:a16="http://schemas.microsoft.com/office/drawing/2014/main" id="{F7D465C5-2CBB-AC49-83EF-E717E08FDE86}"/>
              </a:ext>
            </a:extLst>
          </p:cNvPr>
          <p:cNvSpPr txBox="1">
            <a:spLocks noChangeArrowheads="1"/>
          </p:cNvSpPr>
          <p:nvPr/>
        </p:nvSpPr>
        <p:spPr bwMode="auto">
          <a:xfrm>
            <a:off x="8404225" y="1196975"/>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u="sng">
                <a:solidFill>
                  <a:schemeClr val="accent2"/>
                </a:solidFill>
                <a:latin typeface="Tahoma" panose="020B0604030504040204" pitchFamily="34" charset="0"/>
              </a:rPr>
              <a:t>Measurements</a:t>
            </a:r>
            <a:endParaRPr lang="en-US" altLang="en-US" sz="1200" b="1">
              <a:solidFill>
                <a:schemeClr val="accent2"/>
              </a:solidFill>
              <a:latin typeface="Tahoma" panose="020B0604030504040204" pitchFamily="34" charset="0"/>
            </a:endParaRPr>
          </a:p>
        </p:txBody>
      </p:sp>
      <p:sp>
        <p:nvSpPr>
          <p:cNvPr id="3078" name="Line 7">
            <a:extLst>
              <a:ext uri="{FF2B5EF4-FFF2-40B4-BE49-F238E27FC236}">
                <a16:creationId xmlns:a16="http://schemas.microsoft.com/office/drawing/2014/main" id="{7042C54D-85F4-C64A-A41C-076D417D4106}"/>
              </a:ext>
            </a:extLst>
          </p:cNvPr>
          <p:cNvSpPr>
            <a:spLocks noChangeShapeType="1"/>
          </p:cNvSpPr>
          <p:nvPr/>
        </p:nvSpPr>
        <p:spPr bwMode="auto">
          <a:xfrm>
            <a:off x="4364039" y="3644900"/>
            <a:ext cx="1095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9" name="Text Box 8">
            <a:extLst>
              <a:ext uri="{FF2B5EF4-FFF2-40B4-BE49-F238E27FC236}">
                <a16:creationId xmlns:a16="http://schemas.microsoft.com/office/drawing/2014/main" id="{411F8B91-8944-AB4B-A432-6BB78E7F7ED5}"/>
              </a:ext>
            </a:extLst>
          </p:cNvPr>
          <p:cNvSpPr txBox="1">
            <a:spLocks noChangeArrowheads="1"/>
          </p:cNvSpPr>
          <p:nvPr/>
        </p:nvSpPr>
        <p:spPr bwMode="auto">
          <a:xfrm>
            <a:off x="4161632" y="3208637"/>
            <a:ext cx="1517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1" dirty="0">
                <a:latin typeface="Arial Narrow" panose="020B0604020202020204" pitchFamily="34" charset="0"/>
              </a:rPr>
              <a:t>Survey Creation</a:t>
            </a:r>
          </a:p>
          <a:p>
            <a:pPr algn="ctr">
              <a:spcBef>
                <a:spcPct val="0"/>
              </a:spcBef>
              <a:buFontTx/>
              <a:buNone/>
            </a:pPr>
            <a:r>
              <a:rPr lang="en-US" altLang="en-US" sz="1200" b="1" dirty="0">
                <a:latin typeface="Arial Narrow" panose="020B0604020202020204" pitchFamily="34" charset="0"/>
              </a:rPr>
              <a:t>Time </a:t>
            </a:r>
          </a:p>
        </p:txBody>
      </p:sp>
      <p:sp>
        <p:nvSpPr>
          <p:cNvPr id="3084" name="Text Box 13">
            <a:extLst>
              <a:ext uri="{FF2B5EF4-FFF2-40B4-BE49-F238E27FC236}">
                <a16:creationId xmlns:a16="http://schemas.microsoft.com/office/drawing/2014/main" id="{C5A64D6E-3F75-AE43-8D10-5D82127B2BA9}"/>
              </a:ext>
            </a:extLst>
          </p:cNvPr>
          <p:cNvSpPr txBox="1">
            <a:spLocks noChangeArrowheads="1"/>
          </p:cNvSpPr>
          <p:nvPr/>
        </p:nvSpPr>
        <p:spPr bwMode="auto">
          <a:xfrm>
            <a:off x="4302126" y="3652838"/>
            <a:ext cx="1216025" cy="3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20000"/>
              </a:lnSpc>
              <a:spcBef>
                <a:spcPct val="0"/>
              </a:spcBef>
              <a:buFontTx/>
              <a:buNone/>
            </a:pPr>
            <a:r>
              <a:rPr lang="en-US" altLang="en-US" sz="1400" b="1">
                <a:solidFill>
                  <a:schemeClr val="accent2"/>
                </a:solidFill>
                <a:latin typeface="Tahoma" panose="020B0604030504040204" pitchFamily="34" charset="0"/>
              </a:rPr>
              <a:t>(Output Y)</a:t>
            </a:r>
            <a:endParaRPr lang="en-US" altLang="en-US" sz="1200" b="1">
              <a:solidFill>
                <a:schemeClr val="accent2"/>
              </a:solidFill>
              <a:latin typeface="Tahoma" panose="020B0604030504040204" pitchFamily="34" charset="0"/>
            </a:endParaRPr>
          </a:p>
        </p:txBody>
      </p:sp>
      <p:sp>
        <p:nvSpPr>
          <p:cNvPr id="3085" name="Text Box 14">
            <a:extLst>
              <a:ext uri="{FF2B5EF4-FFF2-40B4-BE49-F238E27FC236}">
                <a16:creationId xmlns:a16="http://schemas.microsoft.com/office/drawing/2014/main" id="{49223611-D038-564A-BF43-46D6D7053926}"/>
              </a:ext>
            </a:extLst>
          </p:cNvPr>
          <p:cNvSpPr txBox="1">
            <a:spLocks noChangeArrowheads="1"/>
          </p:cNvSpPr>
          <p:nvPr/>
        </p:nvSpPr>
        <p:spPr bwMode="auto">
          <a:xfrm>
            <a:off x="1759548" y="2516757"/>
            <a:ext cx="2373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the product type influence how long a given survey will take?</a:t>
            </a:r>
          </a:p>
        </p:txBody>
      </p:sp>
      <p:sp>
        <p:nvSpPr>
          <p:cNvPr id="3086" name="Text Box 15">
            <a:extLst>
              <a:ext uri="{FF2B5EF4-FFF2-40B4-BE49-F238E27FC236}">
                <a16:creationId xmlns:a16="http://schemas.microsoft.com/office/drawing/2014/main" id="{F6116113-4397-1047-9F40-9A39F465A54E}"/>
              </a:ext>
            </a:extLst>
          </p:cNvPr>
          <p:cNvSpPr txBox="1">
            <a:spLocks noChangeArrowheads="1"/>
          </p:cNvSpPr>
          <p:nvPr/>
        </p:nvSpPr>
        <p:spPr bwMode="auto">
          <a:xfrm>
            <a:off x="1738313" y="1525588"/>
            <a:ext cx="2792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Are certain teams associated with longer survey creation time?</a:t>
            </a:r>
          </a:p>
        </p:txBody>
      </p:sp>
      <p:sp>
        <p:nvSpPr>
          <p:cNvPr id="3090" name="Text Box 19">
            <a:extLst>
              <a:ext uri="{FF2B5EF4-FFF2-40B4-BE49-F238E27FC236}">
                <a16:creationId xmlns:a16="http://schemas.microsoft.com/office/drawing/2014/main" id="{97D293B4-F941-964C-BFD8-85475EFCB22E}"/>
              </a:ext>
            </a:extLst>
          </p:cNvPr>
          <p:cNvSpPr txBox="1">
            <a:spLocks noChangeArrowheads="1"/>
          </p:cNvSpPr>
          <p:nvPr/>
        </p:nvSpPr>
        <p:spPr bwMode="auto">
          <a:xfrm>
            <a:off x="1766422" y="2964365"/>
            <a:ext cx="2689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 surveys for new product offerings take longer to setup than for existing?</a:t>
            </a:r>
          </a:p>
        </p:txBody>
      </p:sp>
      <p:sp>
        <p:nvSpPr>
          <p:cNvPr id="3091" name="Text Box 20">
            <a:extLst>
              <a:ext uri="{FF2B5EF4-FFF2-40B4-BE49-F238E27FC236}">
                <a16:creationId xmlns:a16="http://schemas.microsoft.com/office/drawing/2014/main" id="{1BFA1371-9EBF-1643-81FA-BC85E9C943FA}"/>
              </a:ext>
            </a:extLst>
          </p:cNvPr>
          <p:cNvSpPr txBox="1">
            <a:spLocks noChangeArrowheads="1"/>
          </p:cNvSpPr>
          <p:nvPr/>
        </p:nvSpPr>
        <p:spPr bwMode="auto">
          <a:xfrm>
            <a:off x="7287849" y="1968482"/>
            <a:ext cx="3155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 of related subtasks by team</a:t>
            </a:r>
          </a:p>
          <a:p>
            <a:pPr>
              <a:spcBef>
                <a:spcPct val="0"/>
              </a:spcBef>
              <a:buNone/>
            </a:pPr>
            <a:endParaRPr lang="en-US" altLang="en-US" sz="1200" dirty="0">
              <a:latin typeface="Arial Narrow" panose="020B0604020202020204" pitchFamily="34" charset="0"/>
            </a:endParaRPr>
          </a:p>
          <a:p>
            <a:pPr>
              <a:spcBef>
                <a:spcPct val="0"/>
              </a:spcBef>
            </a:pPr>
            <a:r>
              <a:rPr lang="en-US" altLang="en-US" sz="1200" dirty="0">
                <a:latin typeface="Arial Narrow" panose="020B0604020202020204" pitchFamily="34" charset="0"/>
              </a:rPr>
              <a:t> Duration of Survey creation by Month in year (1-12)</a:t>
            </a:r>
          </a:p>
        </p:txBody>
      </p:sp>
      <p:sp>
        <p:nvSpPr>
          <p:cNvPr id="3092" name="Text Box 21">
            <a:extLst>
              <a:ext uri="{FF2B5EF4-FFF2-40B4-BE49-F238E27FC236}">
                <a16:creationId xmlns:a16="http://schemas.microsoft.com/office/drawing/2014/main" id="{AE2D05A9-651C-1D4B-8792-8B5802831B16}"/>
              </a:ext>
            </a:extLst>
          </p:cNvPr>
          <p:cNvSpPr txBox="1">
            <a:spLocks noChangeArrowheads="1"/>
          </p:cNvSpPr>
          <p:nvPr/>
        </p:nvSpPr>
        <p:spPr bwMode="auto">
          <a:xfrm>
            <a:off x="1760533" y="2039600"/>
            <a:ext cx="2398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the time of year impact the number of survey tickets?</a:t>
            </a:r>
          </a:p>
        </p:txBody>
      </p:sp>
      <p:sp>
        <p:nvSpPr>
          <p:cNvPr id="3093" name="Text Box 22">
            <a:extLst>
              <a:ext uri="{FF2B5EF4-FFF2-40B4-BE49-F238E27FC236}">
                <a16:creationId xmlns:a16="http://schemas.microsoft.com/office/drawing/2014/main" id="{DF67F487-B86D-A643-A612-449954309B25}"/>
              </a:ext>
            </a:extLst>
          </p:cNvPr>
          <p:cNvSpPr txBox="1">
            <a:spLocks noChangeArrowheads="1"/>
          </p:cNvSpPr>
          <p:nvPr/>
        </p:nvSpPr>
        <p:spPr bwMode="auto">
          <a:xfrm>
            <a:off x="1751013" y="3405188"/>
            <a:ext cx="2284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the assigned individual survey creator impact survey creation time?</a:t>
            </a:r>
          </a:p>
        </p:txBody>
      </p:sp>
      <p:sp>
        <p:nvSpPr>
          <p:cNvPr id="3094" name="Text Box 23">
            <a:extLst>
              <a:ext uri="{FF2B5EF4-FFF2-40B4-BE49-F238E27FC236}">
                <a16:creationId xmlns:a16="http://schemas.microsoft.com/office/drawing/2014/main" id="{4BBDA8D8-D996-224F-AE00-94BC6B3D908B}"/>
              </a:ext>
            </a:extLst>
          </p:cNvPr>
          <p:cNvSpPr txBox="1">
            <a:spLocks noChangeArrowheads="1"/>
          </p:cNvSpPr>
          <p:nvPr/>
        </p:nvSpPr>
        <p:spPr bwMode="auto">
          <a:xfrm>
            <a:off x="1639888" y="4171290"/>
            <a:ext cx="30160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 of concurrent surveys have an impact?</a:t>
            </a:r>
          </a:p>
        </p:txBody>
      </p:sp>
      <p:sp>
        <p:nvSpPr>
          <p:cNvPr id="3095" name="Text Box 24">
            <a:extLst>
              <a:ext uri="{FF2B5EF4-FFF2-40B4-BE49-F238E27FC236}">
                <a16:creationId xmlns:a16="http://schemas.microsoft.com/office/drawing/2014/main" id="{E6C58502-C7C3-434B-B35F-55559D5F81E7}"/>
              </a:ext>
            </a:extLst>
          </p:cNvPr>
          <p:cNvSpPr txBox="1">
            <a:spLocks noChangeArrowheads="1"/>
          </p:cNvSpPr>
          <p:nvPr/>
        </p:nvSpPr>
        <p:spPr bwMode="auto">
          <a:xfrm>
            <a:off x="1712913" y="4573589"/>
            <a:ext cx="2830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ticket priority impact survey creation?</a:t>
            </a:r>
          </a:p>
        </p:txBody>
      </p:sp>
      <p:sp>
        <p:nvSpPr>
          <p:cNvPr id="3096" name="Text Box 25">
            <a:extLst>
              <a:ext uri="{FF2B5EF4-FFF2-40B4-BE49-F238E27FC236}">
                <a16:creationId xmlns:a16="http://schemas.microsoft.com/office/drawing/2014/main" id="{D0C1E26E-9977-E24D-AAA9-2D81AC53F8BF}"/>
              </a:ext>
            </a:extLst>
          </p:cNvPr>
          <p:cNvSpPr txBox="1">
            <a:spLocks noChangeArrowheads="1"/>
          </p:cNvSpPr>
          <p:nvPr/>
        </p:nvSpPr>
        <p:spPr bwMode="auto">
          <a:xfrm>
            <a:off x="1708762" y="5002339"/>
            <a:ext cx="27416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 reported errors in QA impact time?</a:t>
            </a:r>
          </a:p>
        </p:txBody>
      </p:sp>
      <p:sp>
        <p:nvSpPr>
          <p:cNvPr id="3097" name="Text Box 26">
            <a:extLst>
              <a:ext uri="{FF2B5EF4-FFF2-40B4-BE49-F238E27FC236}">
                <a16:creationId xmlns:a16="http://schemas.microsoft.com/office/drawing/2014/main" id="{13A0A15A-48FE-F846-9C90-2D65EE29E07B}"/>
              </a:ext>
            </a:extLst>
          </p:cNvPr>
          <p:cNvSpPr txBox="1">
            <a:spLocks noChangeArrowheads="1"/>
          </p:cNvSpPr>
          <p:nvPr/>
        </p:nvSpPr>
        <p:spPr bwMode="auto">
          <a:xfrm>
            <a:off x="1712913" y="5460845"/>
            <a:ext cx="2932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the comment volume impact time?</a:t>
            </a:r>
          </a:p>
        </p:txBody>
      </p:sp>
      <p:sp>
        <p:nvSpPr>
          <p:cNvPr id="3098" name="Line 27">
            <a:extLst>
              <a:ext uri="{FF2B5EF4-FFF2-40B4-BE49-F238E27FC236}">
                <a16:creationId xmlns:a16="http://schemas.microsoft.com/office/drawing/2014/main" id="{DDD7D3DE-1BB0-1145-B8C5-F3EB00A6A6F6}"/>
              </a:ext>
            </a:extLst>
          </p:cNvPr>
          <p:cNvSpPr>
            <a:spLocks noChangeShapeType="1"/>
          </p:cNvSpPr>
          <p:nvPr/>
        </p:nvSpPr>
        <p:spPr bwMode="auto">
          <a:xfrm flipH="1">
            <a:off x="4351338" y="3360739"/>
            <a:ext cx="0" cy="1417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9" name="Line 28">
            <a:extLst>
              <a:ext uri="{FF2B5EF4-FFF2-40B4-BE49-F238E27FC236}">
                <a16:creationId xmlns:a16="http://schemas.microsoft.com/office/drawing/2014/main" id="{C3EF4546-8473-304A-A3B7-4B809F3B440E}"/>
              </a:ext>
            </a:extLst>
          </p:cNvPr>
          <p:cNvSpPr>
            <a:spLocks noChangeShapeType="1"/>
          </p:cNvSpPr>
          <p:nvPr/>
        </p:nvSpPr>
        <p:spPr bwMode="auto">
          <a:xfrm flipH="1">
            <a:off x="1760538" y="4483100"/>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 name="Line 29">
            <a:extLst>
              <a:ext uri="{FF2B5EF4-FFF2-40B4-BE49-F238E27FC236}">
                <a16:creationId xmlns:a16="http://schemas.microsoft.com/office/drawing/2014/main" id="{ACBC555C-7592-0847-886B-ECAFA606AF1C}"/>
              </a:ext>
            </a:extLst>
          </p:cNvPr>
          <p:cNvSpPr>
            <a:spLocks noChangeShapeType="1"/>
          </p:cNvSpPr>
          <p:nvPr/>
        </p:nvSpPr>
        <p:spPr bwMode="auto">
          <a:xfrm>
            <a:off x="5487988" y="3403601"/>
            <a:ext cx="0" cy="138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30">
            <a:extLst>
              <a:ext uri="{FF2B5EF4-FFF2-40B4-BE49-F238E27FC236}">
                <a16:creationId xmlns:a16="http://schemas.microsoft.com/office/drawing/2014/main" id="{107AA570-1035-E44E-8C53-C6B295D1CF59}"/>
              </a:ext>
            </a:extLst>
          </p:cNvPr>
          <p:cNvSpPr>
            <a:spLocks noChangeShapeType="1"/>
          </p:cNvSpPr>
          <p:nvPr/>
        </p:nvSpPr>
        <p:spPr bwMode="auto">
          <a:xfrm>
            <a:off x="5487988" y="34036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5" name="Text Box 34">
            <a:extLst>
              <a:ext uri="{FF2B5EF4-FFF2-40B4-BE49-F238E27FC236}">
                <a16:creationId xmlns:a16="http://schemas.microsoft.com/office/drawing/2014/main" id="{C701A1AA-CA78-4B47-A717-65CC75EE4B8E}"/>
              </a:ext>
            </a:extLst>
          </p:cNvPr>
          <p:cNvSpPr txBox="1">
            <a:spLocks noChangeArrowheads="1"/>
          </p:cNvSpPr>
          <p:nvPr/>
        </p:nvSpPr>
        <p:spPr bwMode="auto">
          <a:xfrm>
            <a:off x="7264661" y="4418428"/>
            <a:ext cx="33914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Count of Active Surveys during survey creation period</a:t>
            </a:r>
          </a:p>
        </p:txBody>
      </p:sp>
      <p:sp>
        <p:nvSpPr>
          <p:cNvPr id="3106" name="Text Box 35">
            <a:extLst>
              <a:ext uri="{FF2B5EF4-FFF2-40B4-BE49-F238E27FC236}">
                <a16:creationId xmlns:a16="http://schemas.microsoft.com/office/drawing/2014/main" id="{BE1D06AA-4233-A940-B7E5-EC01BFCABCA6}"/>
              </a:ext>
            </a:extLst>
          </p:cNvPr>
          <p:cNvSpPr txBox="1">
            <a:spLocks noChangeArrowheads="1"/>
          </p:cNvSpPr>
          <p:nvPr/>
        </p:nvSpPr>
        <p:spPr bwMode="auto">
          <a:xfrm>
            <a:off x="7286624" y="3533059"/>
            <a:ext cx="25603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Duration of survey creation by Creator ID</a:t>
            </a:r>
          </a:p>
        </p:txBody>
      </p:sp>
      <p:sp>
        <p:nvSpPr>
          <p:cNvPr id="3107" name="Text Box 36">
            <a:extLst>
              <a:ext uri="{FF2B5EF4-FFF2-40B4-BE49-F238E27FC236}">
                <a16:creationId xmlns:a16="http://schemas.microsoft.com/office/drawing/2014/main" id="{12E7F13A-6116-6447-86ED-8C775E4B22EC}"/>
              </a:ext>
            </a:extLst>
          </p:cNvPr>
          <p:cNvSpPr txBox="1">
            <a:spLocks noChangeArrowheads="1"/>
          </p:cNvSpPr>
          <p:nvPr/>
        </p:nvSpPr>
        <p:spPr bwMode="auto">
          <a:xfrm>
            <a:off x="7286624" y="4821966"/>
            <a:ext cx="3192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Priority Rating (1-3)</a:t>
            </a:r>
          </a:p>
        </p:txBody>
      </p:sp>
      <p:sp>
        <p:nvSpPr>
          <p:cNvPr id="3108" name="Text Box 37">
            <a:extLst>
              <a:ext uri="{FF2B5EF4-FFF2-40B4-BE49-F238E27FC236}">
                <a16:creationId xmlns:a16="http://schemas.microsoft.com/office/drawing/2014/main" id="{A4CDEA0B-5B66-0E4F-A13C-CA299DB99633}"/>
              </a:ext>
            </a:extLst>
          </p:cNvPr>
          <p:cNvSpPr txBox="1">
            <a:spLocks noChangeArrowheads="1"/>
          </p:cNvSpPr>
          <p:nvPr/>
        </p:nvSpPr>
        <p:spPr bwMode="auto">
          <a:xfrm>
            <a:off x="7297738" y="5208589"/>
            <a:ext cx="16979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 of reported errors in QA</a:t>
            </a:r>
          </a:p>
        </p:txBody>
      </p:sp>
      <p:sp>
        <p:nvSpPr>
          <p:cNvPr id="3109" name="Text Box 38">
            <a:extLst>
              <a:ext uri="{FF2B5EF4-FFF2-40B4-BE49-F238E27FC236}">
                <a16:creationId xmlns:a16="http://schemas.microsoft.com/office/drawing/2014/main" id="{BD10C6FC-13DC-E044-B68A-F5C0A55FBF3C}"/>
              </a:ext>
            </a:extLst>
          </p:cNvPr>
          <p:cNvSpPr txBox="1">
            <a:spLocks noChangeArrowheads="1"/>
          </p:cNvSpPr>
          <p:nvPr/>
        </p:nvSpPr>
        <p:spPr bwMode="auto">
          <a:xfrm>
            <a:off x="7292975" y="5578476"/>
            <a:ext cx="2464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 of comments made on a survey ticket</a:t>
            </a:r>
          </a:p>
        </p:txBody>
      </p:sp>
      <p:sp>
        <p:nvSpPr>
          <p:cNvPr id="3110" name="Text Box 39">
            <a:extLst>
              <a:ext uri="{FF2B5EF4-FFF2-40B4-BE49-F238E27FC236}">
                <a16:creationId xmlns:a16="http://schemas.microsoft.com/office/drawing/2014/main" id="{DE081954-C1D1-9646-9A55-90D072AEA2A4}"/>
              </a:ext>
            </a:extLst>
          </p:cNvPr>
          <p:cNvSpPr txBox="1">
            <a:spLocks noChangeArrowheads="1"/>
          </p:cNvSpPr>
          <p:nvPr/>
        </p:nvSpPr>
        <p:spPr bwMode="auto">
          <a:xfrm>
            <a:off x="7297738" y="3044579"/>
            <a:ext cx="19704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 of days since product launch</a:t>
            </a:r>
          </a:p>
        </p:txBody>
      </p:sp>
      <p:sp>
        <p:nvSpPr>
          <p:cNvPr id="3111" name="Text Box 40">
            <a:extLst>
              <a:ext uri="{FF2B5EF4-FFF2-40B4-BE49-F238E27FC236}">
                <a16:creationId xmlns:a16="http://schemas.microsoft.com/office/drawing/2014/main" id="{7D38967E-7529-C949-B801-A3D51C0C1474}"/>
              </a:ext>
            </a:extLst>
          </p:cNvPr>
          <p:cNvSpPr txBox="1">
            <a:spLocks noChangeArrowheads="1"/>
          </p:cNvSpPr>
          <p:nvPr/>
        </p:nvSpPr>
        <p:spPr bwMode="auto">
          <a:xfrm>
            <a:off x="7296150" y="2659064"/>
            <a:ext cx="272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Duration of Survey creation by product type</a:t>
            </a:r>
          </a:p>
        </p:txBody>
      </p:sp>
      <p:sp>
        <p:nvSpPr>
          <p:cNvPr id="3112" name="AutoShape 41">
            <a:extLst>
              <a:ext uri="{FF2B5EF4-FFF2-40B4-BE49-F238E27FC236}">
                <a16:creationId xmlns:a16="http://schemas.microsoft.com/office/drawing/2014/main" id="{89B2CC20-2CDB-8749-83AC-EB5C05642F01}"/>
              </a:ext>
            </a:extLst>
          </p:cNvPr>
          <p:cNvSpPr>
            <a:spLocks noChangeArrowheads="1"/>
          </p:cNvSpPr>
          <p:nvPr/>
        </p:nvSpPr>
        <p:spPr bwMode="auto">
          <a:xfrm>
            <a:off x="6223000" y="1625600"/>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13" name="AutoShape 42">
            <a:extLst>
              <a:ext uri="{FF2B5EF4-FFF2-40B4-BE49-F238E27FC236}">
                <a16:creationId xmlns:a16="http://schemas.microsoft.com/office/drawing/2014/main" id="{F30898A9-DB8E-C94E-939E-C4AE767967B3}"/>
              </a:ext>
            </a:extLst>
          </p:cNvPr>
          <p:cNvSpPr>
            <a:spLocks noChangeArrowheads="1"/>
          </p:cNvSpPr>
          <p:nvPr/>
        </p:nvSpPr>
        <p:spPr bwMode="auto">
          <a:xfrm>
            <a:off x="8851900" y="1511300"/>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14" name="Text Box 43">
            <a:extLst>
              <a:ext uri="{FF2B5EF4-FFF2-40B4-BE49-F238E27FC236}">
                <a16:creationId xmlns:a16="http://schemas.microsoft.com/office/drawing/2014/main" id="{7EBD41ED-FD1A-8D49-8020-0E179811D270}"/>
              </a:ext>
            </a:extLst>
          </p:cNvPr>
          <p:cNvSpPr txBox="1">
            <a:spLocks noChangeArrowheads="1"/>
          </p:cNvSpPr>
          <p:nvPr/>
        </p:nvSpPr>
        <p:spPr bwMode="auto">
          <a:xfrm>
            <a:off x="1703683" y="3864943"/>
            <a:ext cx="2892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time of month have an impact?</a:t>
            </a:r>
          </a:p>
        </p:txBody>
      </p:sp>
      <p:sp>
        <p:nvSpPr>
          <p:cNvPr id="3116" name="Text Box 45">
            <a:extLst>
              <a:ext uri="{FF2B5EF4-FFF2-40B4-BE49-F238E27FC236}">
                <a16:creationId xmlns:a16="http://schemas.microsoft.com/office/drawing/2014/main" id="{8D45B474-8CEF-EF4F-B6F3-A6C1C37FD2BC}"/>
              </a:ext>
            </a:extLst>
          </p:cNvPr>
          <p:cNvSpPr txBox="1">
            <a:spLocks noChangeArrowheads="1"/>
          </p:cNvSpPr>
          <p:nvPr/>
        </p:nvSpPr>
        <p:spPr bwMode="auto">
          <a:xfrm>
            <a:off x="7279665" y="3975037"/>
            <a:ext cx="3175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Arial Narrow" panose="020B0604020202020204" pitchFamily="34" charset="0"/>
              </a:rPr>
              <a:t> Count of Surveys by day of month (1-31)</a:t>
            </a:r>
          </a:p>
        </p:txBody>
      </p:sp>
      <p:sp>
        <p:nvSpPr>
          <p:cNvPr id="3117" name="Line 46">
            <a:extLst>
              <a:ext uri="{FF2B5EF4-FFF2-40B4-BE49-F238E27FC236}">
                <a16:creationId xmlns:a16="http://schemas.microsoft.com/office/drawing/2014/main" id="{1A71949E-18AE-5A4B-95C4-AD12399FFB0E}"/>
              </a:ext>
            </a:extLst>
          </p:cNvPr>
          <p:cNvSpPr>
            <a:spLocks noChangeShapeType="1"/>
          </p:cNvSpPr>
          <p:nvPr/>
        </p:nvSpPr>
        <p:spPr bwMode="auto">
          <a:xfrm flipH="1">
            <a:off x="1806575" y="6394450"/>
            <a:ext cx="2552700"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18" name="Group 47">
            <a:extLst>
              <a:ext uri="{FF2B5EF4-FFF2-40B4-BE49-F238E27FC236}">
                <a16:creationId xmlns:a16="http://schemas.microsoft.com/office/drawing/2014/main" id="{7C358EF1-4D69-E248-8AF9-D50E1E2CB62F}"/>
              </a:ext>
            </a:extLst>
          </p:cNvPr>
          <p:cNvGrpSpPr>
            <a:grpSpLocks/>
          </p:cNvGrpSpPr>
          <p:nvPr/>
        </p:nvGrpSpPr>
        <p:grpSpPr bwMode="auto">
          <a:xfrm>
            <a:off x="1751013" y="1409701"/>
            <a:ext cx="2608262" cy="4995863"/>
            <a:chOff x="143" y="888"/>
            <a:chExt cx="1643" cy="3147"/>
          </a:xfrm>
        </p:grpSpPr>
        <p:sp>
          <p:nvSpPr>
            <p:cNvPr id="3137" name="Line 48">
              <a:extLst>
                <a:ext uri="{FF2B5EF4-FFF2-40B4-BE49-F238E27FC236}">
                  <a16:creationId xmlns:a16="http://schemas.microsoft.com/office/drawing/2014/main" id="{63F070A0-0F78-0948-83F5-7D80FE0459F4}"/>
                </a:ext>
              </a:extLst>
            </p:cNvPr>
            <p:cNvSpPr>
              <a:spLocks noChangeShapeType="1"/>
            </p:cNvSpPr>
            <p:nvPr/>
          </p:nvSpPr>
          <p:spPr bwMode="auto">
            <a:xfrm flipH="1">
              <a:off x="1781" y="1341"/>
              <a:ext cx="0" cy="8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8" name="Line 49">
              <a:extLst>
                <a:ext uri="{FF2B5EF4-FFF2-40B4-BE49-F238E27FC236}">
                  <a16:creationId xmlns:a16="http://schemas.microsoft.com/office/drawing/2014/main" id="{C7013CDE-667E-294F-9D82-1B7A3AE03B60}"/>
                </a:ext>
              </a:extLst>
            </p:cNvPr>
            <p:cNvSpPr>
              <a:spLocks noChangeShapeType="1"/>
            </p:cNvSpPr>
            <p:nvPr/>
          </p:nvSpPr>
          <p:spPr bwMode="auto">
            <a:xfrm flipH="1">
              <a:off x="143" y="1252"/>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139" name="Line 50">
              <a:extLst>
                <a:ext uri="{FF2B5EF4-FFF2-40B4-BE49-F238E27FC236}">
                  <a16:creationId xmlns:a16="http://schemas.microsoft.com/office/drawing/2014/main" id="{9AD1EE10-4352-E44E-8492-FF8ECC78B17F}"/>
                </a:ext>
              </a:extLst>
            </p:cNvPr>
            <p:cNvSpPr>
              <a:spLocks noChangeShapeType="1"/>
            </p:cNvSpPr>
            <p:nvPr/>
          </p:nvSpPr>
          <p:spPr bwMode="auto">
            <a:xfrm flipH="1">
              <a:off x="154" y="1578"/>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140" name="Line 51">
              <a:extLst>
                <a:ext uri="{FF2B5EF4-FFF2-40B4-BE49-F238E27FC236}">
                  <a16:creationId xmlns:a16="http://schemas.microsoft.com/office/drawing/2014/main" id="{150C2440-682E-5445-BFCA-D75FC57C717F}"/>
                </a:ext>
              </a:extLst>
            </p:cNvPr>
            <p:cNvSpPr>
              <a:spLocks noChangeShapeType="1"/>
            </p:cNvSpPr>
            <p:nvPr/>
          </p:nvSpPr>
          <p:spPr bwMode="auto">
            <a:xfrm flipH="1">
              <a:off x="149" y="1882"/>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141" name="Line 52">
              <a:extLst>
                <a:ext uri="{FF2B5EF4-FFF2-40B4-BE49-F238E27FC236}">
                  <a16:creationId xmlns:a16="http://schemas.microsoft.com/office/drawing/2014/main" id="{D34896AA-94E7-AA40-95D4-C69352155D27}"/>
                </a:ext>
              </a:extLst>
            </p:cNvPr>
            <p:cNvSpPr>
              <a:spLocks noChangeShapeType="1"/>
            </p:cNvSpPr>
            <p:nvPr/>
          </p:nvSpPr>
          <p:spPr bwMode="auto">
            <a:xfrm flipH="1">
              <a:off x="149" y="2144"/>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2" name="Line 53">
              <a:extLst>
                <a:ext uri="{FF2B5EF4-FFF2-40B4-BE49-F238E27FC236}">
                  <a16:creationId xmlns:a16="http://schemas.microsoft.com/office/drawing/2014/main" id="{ECDE1BD4-C408-744E-A4A1-AB020B0C7E17}"/>
                </a:ext>
              </a:extLst>
            </p:cNvPr>
            <p:cNvSpPr>
              <a:spLocks noChangeShapeType="1"/>
            </p:cNvSpPr>
            <p:nvPr/>
          </p:nvSpPr>
          <p:spPr bwMode="auto">
            <a:xfrm flipH="1">
              <a:off x="149" y="2414"/>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3" name="Line 54">
              <a:extLst>
                <a:ext uri="{FF2B5EF4-FFF2-40B4-BE49-F238E27FC236}">
                  <a16:creationId xmlns:a16="http://schemas.microsoft.com/office/drawing/2014/main" id="{013AB845-14CB-1043-A12D-265D82D2BEF8}"/>
                </a:ext>
              </a:extLst>
            </p:cNvPr>
            <p:cNvSpPr>
              <a:spLocks noChangeShapeType="1"/>
            </p:cNvSpPr>
            <p:nvPr/>
          </p:nvSpPr>
          <p:spPr bwMode="auto">
            <a:xfrm flipH="1">
              <a:off x="149" y="261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4" name="Line 55">
              <a:extLst>
                <a:ext uri="{FF2B5EF4-FFF2-40B4-BE49-F238E27FC236}">
                  <a16:creationId xmlns:a16="http://schemas.microsoft.com/office/drawing/2014/main" id="{34FF26FF-A431-564D-A274-CEDFA4399FDE}"/>
                </a:ext>
              </a:extLst>
            </p:cNvPr>
            <p:cNvSpPr>
              <a:spLocks noChangeShapeType="1"/>
            </p:cNvSpPr>
            <p:nvPr/>
          </p:nvSpPr>
          <p:spPr bwMode="auto">
            <a:xfrm flipV="1">
              <a:off x="1780" y="900"/>
              <a:ext cx="2" cy="4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5" name="Line 56">
              <a:extLst>
                <a:ext uri="{FF2B5EF4-FFF2-40B4-BE49-F238E27FC236}">
                  <a16:creationId xmlns:a16="http://schemas.microsoft.com/office/drawing/2014/main" id="{98429EA7-E4E2-8346-A52D-83855FA69E83}"/>
                </a:ext>
              </a:extLst>
            </p:cNvPr>
            <p:cNvSpPr>
              <a:spLocks noChangeShapeType="1"/>
            </p:cNvSpPr>
            <p:nvPr/>
          </p:nvSpPr>
          <p:spPr bwMode="auto">
            <a:xfrm flipH="1">
              <a:off x="160" y="888"/>
              <a:ext cx="1624" cy="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46" name="Group 57">
              <a:extLst>
                <a:ext uri="{FF2B5EF4-FFF2-40B4-BE49-F238E27FC236}">
                  <a16:creationId xmlns:a16="http://schemas.microsoft.com/office/drawing/2014/main" id="{FB039B02-6637-9846-BC89-1D5542DDCBC0}"/>
                </a:ext>
              </a:extLst>
            </p:cNvPr>
            <p:cNvGrpSpPr>
              <a:grpSpLocks/>
            </p:cNvGrpSpPr>
            <p:nvPr/>
          </p:nvGrpSpPr>
          <p:grpSpPr bwMode="auto">
            <a:xfrm flipH="1">
              <a:off x="149" y="2821"/>
              <a:ext cx="1632" cy="869"/>
              <a:chOff x="316" y="1528"/>
              <a:chExt cx="1056" cy="2261"/>
            </a:xfrm>
          </p:grpSpPr>
          <p:sp>
            <p:nvSpPr>
              <p:cNvPr id="3148" name="Line 58">
                <a:extLst>
                  <a:ext uri="{FF2B5EF4-FFF2-40B4-BE49-F238E27FC236}">
                    <a16:creationId xmlns:a16="http://schemas.microsoft.com/office/drawing/2014/main" id="{51CB2CB6-2A02-224D-9556-D93048B794F5}"/>
                  </a:ext>
                </a:extLst>
              </p:cNvPr>
              <p:cNvSpPr>
                <a:spLocks noChangeShapeType="1"/>
              </p:cNvSpPr>
              <p:nvPr/>
            </p:nvSpPr>
            <p:spPr bwMode="auto">
              <a:xfrm>
                <a:off x="316" y="1528"/>
                <a:ext cx="0" cy="2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9" name="Line 59">
                <a:extLst>
                  <a:ext uri="{FF2B5EF4-FFF2-40B4-BE49-F238E27FC236}">
                    <a16:creationId xmlns:a16="http://schemas.microsoft.com/office/drawing/2014/main" id="{C0FACF7D-7439-BD4F-93A6-7CD5F11F01A1}"/>
                  </a:ext>
                </a:extLst>
              </p:cNvPr>
              <p:cNvSpPr>
                <a:spLocks noChangeShapeType="1"/>
              </p:cNvSpPr>
              <p:nvPr/>
            </p:nvSpPr>
            <p:spPr bwMode="auto">
              <a:xfrm>
                <a:off x="316" y="1528"/>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0" name="Line 60">
                <a:extLst>
                  <a:ext uri="{FF2B5EF4-FFF2-40B4-BE49-F238E27FC236}">
                    <a16:creationId xmlns:a16="http://schemas.microsoft.com/office/drawing/2014/main" id="{753A00A2-3A02-A343-AB4A-F973F7634F80}"/>
                  </a:ext>
                </a:extLst>
              </p:cNvPr>
              <p:cNvSpPr>
                <a:spLocks noChangeShapeType="1"/>
              </p:cNvSpPr>
              <p:nvPr/>
            </p:nvSpPr>
            <p:spPr bwMode="auto">
              <a:xfrm>
                <a:off x="316" y="2279"/>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1" name="Line 61">
                <a:extLst>
                  <a:ext uri="{FF2B5EF4-FFF2-40B4-BE49-F238E27FC236}">
                    <a16:creationId xmlns:a16="http://schemas.microsoft.com/office/drawing/2014/main" id="{FD4E93C1-0005-1542-A5A2-D998DD9B613F}"/>
                  </a:ext>
                </a:extLst>
              </p:cNvPr>
              <p:cNvSpPr>
                <a:spLocks noChangeShapeType="1"/>
              </p:cNvSpPr>
              <p:nvPr/>
            </p:nvSpPr>
            <p:spPr bwMode="auto">
              <a:xfrm>
                <a:off x="316" y="3031"/>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2" name="Line 62">
                <a:extLst>
                  <a:ext uri="{FF2B5EF4-FFF2-40B4-BE49-F238E27FC236}">
                    <a16:creationId xmlns:a16="http://schemas.microsoft.com/office/drawing/2014/main" id="{20CA1298-E358-4047-8755-993818B464DF}"/>
                  </a:ext>
                </a:extLst>
              </p:cNvPr>
              <p:cNvSpPr>
                <a:spLocks noChangeShapeType="1"/>
              </p:cNvSpPr>
              <p:nvPr/>
            </p:nvSpPr>
            <p:spPr bwMode="auto">
              <a:xfrm>
                <a:off x="316" y="378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47" name="Line 63">
              <a:extLst>
                <a:ext uri="{FF2B5EF4-FFF2-40B4-BE49-F238E27FC236}">
                  <a16:creationId xmlns:a16="http://schemas.microsoft.com/office/drawing/2014/main" id="{DEEA8157-DC25-4345-A841-AC8DBF7E15A0}"/>
                </a:ext>
              </a:extLst>
            </p:cNvPr>
            <p:cNvSpPr>
              <a:spLocks noChangeShapeType="1"/>
            </p:cNvSpPr>
            <p:nvPr/>
          </p:nvSpPr>
          <p:spPr bwMode="auto">
            <a:xfrm>
              <a:off x="1782" y="3693"/>
              <a:ext cx="0" cy="3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19" name="Text Box 64">
            <a:extLst>
              <a:ext uri="{FF2B5EF4-FFF2-40B4-BE49-F238E27FC236}">
                <a16:creationId xmlns:a16="http://schemas.microsoft.com/office/drawing/2014/main" id="{A150FAE4-BF48-D44A-B950-6C66ADF913E4}"/>
              </a:ext>
            </a:extLst>
          </p:cNvPr>
          <p:cNvSpPr txBox="1">
            <a:spLocks noChangeArrowheads="1"/>
          </p:cNvSpPr>
          <p:nvPr/>
        </p:nvSpPr>
        <p:spPr bwMode="auto">
          <a:xfrm>
            <a:off x="1703683" y="5895192"/>
            <a:ext cx="2561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Arial Narrow" panose="020B0604020202020204" pitchFamily="34" charset="0"/>
              </a:rPr>
              <a:t>Does the size of the group being surveyed impact survey creation time?</a:t>
            </a:r>
          </a:p>
        </p:txBody>
      </p:sp>
      <p:grpSp>
        <p:nvGrpSpPr>
          <p:cNvPr id="3120" name="Group 65">
            <a:extLst>
              <a:ext uri="{FF2B5EF4-FFF2-40B4-BE49-F238E27FC236}">
                <a16:creationId xmlns:a16="http://schemas.microsoft.com/office/drawing/2014/main" id="{1309CBED-2F97-8E40-981B-2AF1DFF3B383}"/>
              </a:ext>
            </a:extLst>
          </p:cNvPr>
          <p:cNvGrpSpPr>
            <a:grpSpLocks/>
          </p:cNvGrpSpPr>
          <p:nvPr/>
        </p:nvGrpSpPr>
        <p:grpSpPr bwMode="auto">
          <a:xfrm>
            <a:off x="5483226" y="2230439"/>
            <a:ext cx="1770063" cy="3984625"/>
            <a:chOff x="2494" y="1405"/>
            <a:chExt cx="1115" cy="2510"/>
          </a:xfrm>
        </p:grpSpPr>
        <p:sp>
          <p:nvSpPr>
            <p:cNvPr id="3124" name="Line 66">
              <a:extLst>
                <a:ext uri="{FF2B5EF4-FFF2-40B4-BE49-F238E27FC236}">
                  <a16:creationId xmlns:a16="http://schemas.microsoft.com/office/drawing/2014/main" id="{2C4F7115-84AD-4147-B554-70040EBAC83C}"/>
                </a:ext>
              </a:extLst>
            </p:cNvPr>
            <p:cNvSpPr>
              <a:spLocks noChangeShapeType="1"/>
            </p:cNvSpPr>
            <p:nvPr/>
          </p:nvSpPr>
          <p:spPr bwMode="auto">
            <a:xfrm>
              <a:off x="2497" y="2433"/>
              <a:ext cx="11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5" name="Line 67">
              <a:extLst>
                <a:ext uri="{FF2B5EF4-FFF2-40B4-BE49-F238E27FC236}">
                  <a16:creationId xmlns:a16="http://schemas.microsoft.com/office/drawing/2014/main" id="{18433EED-08B7-F24D-BDC0-988A05C4F4E8}"/>
                </a:ext>
              </a:extLst>
            </p:cNvPr>
            <p:cNvSpPr>
              <a:spLocks noChangeShapeType="1"/>
            </p:cNvSpPr>
            <p:nvPr/>
          </p:nvSpPr>
          <p:spPr bwMode="auto">
            <a:xfrm>
              <a:off x="2497" y="272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6" name="Line 68">
              <a:extLst>
                <a:ext uri="{FF2B5EF4-FFF2-40B4-BE49-F238E27FC236}">
                  <a16:creationId xmlns:a16="http://schemas.microsoft.com/office/drawing/2014/main" id="{A959193E-2E57-734E-AEE5-EC67679D6A6A}"/>
                </a:ext>
              </a:extLst>
            </p:cNvPr>
            <p:cNvSpPr>
              <a:spLocks noChangeShapeType="1"/>
            </p:cNvSpPr>
            <p:nvPr/>
          </p:nvSpPr>
          <p:spPr bwMode="auto">
            <a:xfrm>
              <a:off x="2497" y="3013"/>
              <a:ext cx="1088"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7" name="Line 69">
              <a:extLst>
                <a:ext uri="{FF2B5EF4-FFF2-40B4-BE49-F238E27FC236}">
                  <a16:creationId xmlns:a16="http://schemas.microsoft.com/office/drawing/2014/main" id="{794CDB87-72C4-2C4C-877A-3B868BDEF50D}"/>
                </a:ext>
              </a:extLst>
            </p:cNvPr>
            <p:cNvSpPr>
              <a:spLocks noChangeShapeType="1"/>
            </p:cNvSpPr>
            <p:nvPr/>
          </p:nvSpPr>
          <p:spPr bwMode="auto">
            <a:xfrm>
              <a:off x="2497" y="3018"/>
              <a:ext cx="0" cy="8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8" name="Line 70">
              <a:extLst>
                <a:ext uri="{FF2B5EF4-FFF2-40B4-BE49-F238E27FC236}">
                  <a16:creationId xmlns:a16="http://schemas.microsoft.com/office/drawing/2014/main" id="{35D95E8F-D43E-054A-A867-98D5A055B051}"/>
                </a:ext>
              </a:extLst>
            </p:cNvPr>
            <p:cNvSpPr>
              <a:spLocks noChangeShapeType="1"/>
            </p:cNvSpPr>
            <p:nvPr/>
          </p:nvSpPr>
          <p:spPr bwMode="auto">
            <a:xfrm>
              <a:off x="2497" y="3251"/>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9" name="Line 71">
              <a:extLst>
                <a:ext uri="{FF2B5EF4-FFF2-40B4-BE49-F238E27FC236}">
                  <a16:creationId xmlns:a16="http://schemas.microsoft.com/office/drawing/2014/main" id="{8D0DACF9-F751-584D-A13B-5844277D4857}"/>
                </a:ext>
              </a:extLst>
            </p:cNvPr>
            <p:cNvSpPr>
              <a:spLocks noChangeShapeType="1"/>
            </p:cNvSpPr>
            <p:nvPr/>
          </p:nvSpPr>
          <p:spPr bwMode="auto">
            <a:xfrm>
              <a:off x="2497" y="349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0" name="Line 72">
              <a:extLst>
                <a:ext uri="{FF2B5EF4-FFF2-40B4-BE49-F238E27FC236}">
                  <a16:creationId xmlns:a16="http://schemas.microsoft.com/office/drawing/2014/main" id="{D53EB84D-8205-884F-B8D0-E34C328CB216}"/>
                </a:ext>
              </a:extLst>
            </p:cNvPr>
            <p:cNvSpPr>
              <a:spLocks noChangeShapeType="1"/>
            </p:cNvSpPr>
            <p:nvPr/>
          </p:nvSpPr>
          <p:spPr bwMode="auto">
            <a:xfrm>
              <a:off x="2497" y="369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1" name="Line 73">
              <a:extLst>
                <a:ext uri="{FF2B5EF4-FFF2-40B4-BE49-F238E27FC236}">
                  <a16:creationId xmlns:a16="http://schemas.microsoft.com/office/drawing/2014/main" id="{CF04710D-8B62-0E49-9124-540F5535E160}"/>
                </a:ext>
              </a:extLst>
            </p:cNvPr>
            <p:cNvSpPr>
              <a:spLocks noChangeShapeType="1"/>
            </p:cNvSpPr>
            <p:nvPr/>
          </p:nvSpPr>
          <p:spPr bwMode="auto">
            <a:xfrm>
              <a:off x="2497" y="1405"/>
              <a:ext cx="0" cy="7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2" name="Line 74">
              <a:extLst>
                <a:ext uri="{FF2B5EF4-FFF2-40B4-BE49-F238E27FC236}">
                  <a16:creationId xmlns:a16="http://schemas.microsoft.com/office/drawing/2014/main" id="{F435FC13-A112-B04D-A867-508F64A05C73}"/>
                </a:ext>
              </a:extLst>
            </p:cNvPr>
            <p:cNvSpPr>
              <a:spLocks noChangeShapeType="1"/>
            </p:cNvSpPr>
            <p:nvPr/>
          </p:nvSpPr>
          <p:spPr bwMode="auto">
            <a:xfrm>
              <a:off x="2497" y="1405"/>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3" name="Line 75">
              <a:extLst>
                <a:ext uri="{FF2B5EF4-FFF2-40B4-BE49-F238E27FC236}">
                  <a16:creationId xmlns:a16="http://schemas.microsoft.com/office/drawing/2014/main" id="{35351272-F972-8640-A82A-5B3B8D31E553}"/>
                </a:ext>
              </a:extLst>
            </p:cNvPr>
            <p:cNvSpPr>
              <a:spLocks noChangeShapeType="1"/>
            </p:cNvSpPr>
            <p:nvPr/>
          </p:nvSpPr>
          <p:spPr bwMode="auto">
            <a:xfrm>
              <a:off x="2497" y="1652"/>
              <a:ext cx="1112" cy="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4" name="Line 76">
              <a:extLst>
                <a:ext uri="{FF2B5EF4-FFF2-40B4-BE49-F238E27FC236}">
                  <a16:creationId xmlns:a16="http://schemas.microsoft.com/office/drawing/2014/main" id="{E7CA3437-0D68-7B41-8DA0-CFEA8667B802}"/>
                </a:ext>
              </a:extLst>
            </p:cNvPr>
            <p:cNvSpPr>
              <a:spLocks noChangeShapeType="1"/>
            </p:cNvSpPr>
            <p:nvPr/>
          </p:nvSpPr>
          <p:spPr bwMode="auto">
            <a:xfrm>
              <a:off x="2497" y="1899"/>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5" name="Line 77">
              <a:extLst>
                <a:ext uri="{FF2B5EF4-FFF2-40B4-BE49-F238E27FC236}">
                  <a16:creationId xmlns:a16="http://schemas.microsoft.com/office/drawing/2014/main" id="{94EA9D75-9A47-8740-B2BD-69279E5893E3}"/>
                </a:ext>
              </a:extLst>
            </p:cNvPr>
            <p:cNvSpPr>
              <a:spLocks noChangeShapeType="1"/>
            </p:cNvSpPr>
            <p:nvPr/>
          </p:nvSpPr>
          <p:spPr bwMode="auto">
            <a:xfrm>
              <a:off x="2497" y="214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6" name="Line 78">
              <a:extLst>
                <a:ext uri="{FF2B5EF4-FFF2-40B4-BE49-F238E27FC236}">
                  <a16:creationId xmlns:a16="http://schemas.microsoft.com/office/drawing/2014/main" id="{71AC0DBC-013B-8C4B-9FAA-B781DABF99F9}"/>
                </a:ext>
              </a:extLst>
            </p:cNvPr>
            <p:cNvSpPr>
              <a:spLocks noChangeShapeType="1"/>
            </p:cNvSpPr>
            <p:nvPr/>
          </p:nvSpPr>
          <p:spPr bwMode="auto">
            <a:xfrm>
              <a:off x="2494" y="3915"/>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22" name="Text Box 80">
            <a:extLst>
              <a:ext uri="{FF2B5EF4-FFF2-40B4-BE49-F238E27FC236}">
                <a16:creationId xmlns:a16="http://schemas.microsoft.com/office/drawing/2014/main" id="{2D2299A0-834C-F04D-9C0E-3EBDA7198582}"/>
              </a:ext>
            </a:extLst>
          </p:cNvPr>
          <p:cNvSpPr txBox="1">
            <a:spLocks noChangeArrowheads="1"/>
          </p:cNvSpPr>
          <p:nvPr/>
        </p:nvSpPr>
        <p:spPr bwMode="auto">
          <a:xfrm>
            <a:off x="7296150" y="5897564"/>
            <a:ext cx="17620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a:latin typeface="Arial Narrow" panose="020B0604020202020204" pitchFamily="34" charset="0"/>
              </a:rPr>
              <a:t> # </a:t>
            </a:r>
            <a:r>
              <a:rPr lang="en-US" altLang="en-US" sz="1200" dirty="0">
                <a:latin typeface="Arial Narrow" panose="020B0604020202020204" pitchFamily="34" charset="0"/>
              </a:rPr>
              <a:t>of projected respondents</a:t>
            </a:r>
          </a:p>
        </p:txBody>
      </p:sp>
      <p:sp>
        <p:nvSpPr>
          <p:cNvPr id="3123" name="WordArt 84">
            <a:extLst>
              <a:ext uri="{FF2B5EF4-FFF2-40B4-BE49-F238E27FC236}">
                <a16:creationId xmlns:a16="http://schemas.microsoft.com/office/drawing/2014/main" id="{D71F5062-3CDD-1C45-93B6-FD041602944A}"/>
              </a:ext>
            </a:extLst>
          </p:cNvPr>
          <p:cNvSpPr>
            <a:spLocks noChangeArrowheads="1" noChangeShapeType="1" noTextEdit="1"/>
          </p:cNvSpPr>
          <p:nvPr/>
        </p:nvSpPr>
        <p:spPr bwMode="auto">
          <a:xfrm>
            <a:off x="6705600" y="3505200"/>
            <a:ext cx="3062288" cy="2027238"/>
          </a:xfrm>
          <a:prstGeom prst="rect">
            <a:avLst/>
          </a:prstGeom>
        </p:spPr>
        <p:txBody>
          <a:bodyPr wrap="none" fromWordArt="1">
            <a:prstTxWarp prst="textSlantUp">
              <a:avLst>
                <a:gd name="adj" fmla="val 55556"/>
              </a:avLst>
            </a:prstTxWarp>
          </a:bodyPr>
          <a:lstStyle/>
          <a:p>
            <a:pPr algn="ctr"/>
            <a:endParaRPr lang="en-US" sz="3600" kern="10" dirty="0">
              <a:ln w="9525">
                <a:solidFill>
                  <a:srgbClr val="000000"/>
                </a:solidFill>
                <a:round/>
                <a:headEnd/>
                <a:tailEnd/>
              </a:ln>
              <a:solidFill>
                <a:srgbClr val="D9D9D9"/>
              </a:solidFill>
              <a:latin typeface="Arial Black" panose="020B0604020202020204" pitchFamily="34" charset="0"/>
              <a:cs typeface="Arial Black" panose="020B0604020202020204" pitchFamily="34" charset="0"/>
            </a:endParaRPr>
          </a:p>
        </p:txBody>
      </p:sp>
      <p:sp>
        <p:nvSpPr>
          <p:cNvPr id="71" name="Text Box 11">
            <a:extLst>
              <a:ext uri="{FF2B5EF4-FFF2-40B4-BE49-F238E27FC236}">
                <a16:creationId xmlns:a16="http://schemas.microsoft.com/office/drawing/2014/main" id="{4BBF0439-3E25-484D-97BB-07AB27A6BD3F}"/>
              </a:ext>
            </a:extLst>
          </p:cNvPr>
          <p:cNvSpPr txBox="1">
            <a:spLocks noChangeArrowheads="1"/>
          </p:cNvSpPr>
          <p:nvPr/>
        </p:nvSpPr>
        <p:spPr bwMode="auto">
          <a:xfrm>
            <a:off x="5459414" y="2307323"/>
            <a:ext cx="16417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Month of Ticket Creation Date</a:t>
            </a:r>
          </a:p>
        </p:txBody>
      </p:sp>
      <p:sp>
        <p:nvSpPr>
          <p:cNvPr id="72" name="Text Box 11">
            <a:extLst>
              <a:ext uri="{FF2B5EF4-FFF2-40B4-BE49-F238E27FC236}">
                <a16:creationId xmlns:a16="http://schemas.microsoft.com/office/drawing/2014/main" id="{8118D0A6-0624-4BF1-B420-E8602FA357F4}"/>
              </a:ext>
            </a:extLst>
          </p:cNvPr>
          <p:cNvSpPr txBox="1">
            <a:spLocks noChangeArrowheads="1"/>
          </p:cNvSpPr>
          <p:nvPr/>
        </p:nvSpPr>
        <p:spPr bwMode="auto">
          <a:xfrm>
            <a:off x="5466661" y="2693283"/>
            <a:ext cx="12586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Product Offering Type</a:t>
            </a:r>
          </a:p>
        </p:txBody>
      </p:sp>
      <p:sp>
        <p:nvSpPr>
          <p:cNvPr id="73" name="Text Box 11">
            <a:extLst>
              <a:ext uri="{FF2B5EF4-FFF2-40B4-BE49-F238E27FC236}">
                <a16:creationId xmlns:a16="http://schemas.microsoft.com/office/drawing/2014/main" id="{748CCD99-BECA-4A9E-983A-5E4835958123}"/>
              </a:ext>
            </a:extLst>
          </p:cNvPr>
          <p:cNvSpPr txBox="1">
            <a:spLocks noChangeArrowheads="1"/>
          </p:cNvSpPr>
          <p:nvPr/>
        </p:nvSpPr>
        <p:spPr bwMode="auto">
          <a:xfrm>
            <a:off x="5472220" y="3092789"/>
            <a:ext cx="151836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Days since Product Launch</a:t>
            </a:r>
          </a:p>
        </p:txBody>
      </p:sp>
      <p:sp>
        <p:nvSpPr>
          <p:cNvPr id="74" name="Text Box 11">
            <a:extLst>
              <a:ext uri="{FF2B5EF4-FFF2-40B4-BE49-F238E27FC236}">
                <a16:creationId xmlns:a16="http://schemas.microsoft.com/office/drawing/2014/main" id="{5676A036-749B-4755-889A-81DEC50400D1}"/>
              </a:ext>
            </a:extLst>
          </p:cNvPr>
          <p:cNvSpPr txBox="1">
            <a:spLocks noChangeArrowheads="1"/>
          </p:cNvSpPr>
          <p:nvPr/>
        </p:nvSpPr>
        <p:spPr bwMode="auto">
          <a:xfrm>
            <a:off x="5491638" y="3529228"/>
            <a:ext cx="106471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Survey Creator ID</a:t>
            </a:r>
          </a:p>
        </p:txBody>
      </p:sp>
      <p:sp>
        <p:nvSpPr>
          <p:cNvPr id="75" name="Text Box 11">
            <a:extLst>
              <a:ext uri="{FF2B5EF4-FFF2-40B4-BE49-F238E27FC236}">
                <a16:creationId xmlns:a16="http://schemas.microsoft.com/office/drawing/2014/main" id="{EBACDD4A-7C2A-480C-A8A2-E32F73D3C4CF}"/>
              </a:ext>
            </a:extLst>
          </p:cNvPr>
          <p:cNvSpPr txBox="1">
            <a:spLocks noChangeArrowheads="1"/>
          </p:cNvSpPr>
          <p:nvPr/>
        </p:nvSpPr>
        <p:spPr bwMode="auto">
          <a:xfrm>
            <a:off x="5496525" y="3965084"/>
            <a:ext cx="86754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Day of Month </a:t>
            </a:r>
          </a:p>
        </p:txBody>
      </p:sp>
      <p:sp>
        <p:nvSpPr>
          <p:cNvPr id="76" name="Text Box 11">
            <a:extLst>
              <a:ext uri="{FF2B5EF4-FFF2-40B4-BE49-F238E27FC236}">
                <a16:creationId xmlns:a16="http://schemas.microsoft.com/office/drawing/2014/main" id="{9E9EF6DC-14A0-4290-86FD-0D164DE1690F}"/>
              </a:ext>
            </a:extLst>
          </p:cNvPr>
          <p:cNvSpPr txBox="1">
            <a:spLocks noChangeArrowheads="1"/>
          </p:cNvSpPr>
          <p:nvPr/>
        </p:nvSpPr>
        <p:spPr bwMode="auto">
          <a:xfrm>
            <a:off x="5507407" y="4411666"/>
            <a:ext cx="17235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Concurrent Open Survey Count</a:t>
            </a:r>
          </a:p>
        </p:txBody>
      </p:sp>
      <p:sp>
        <p:nvSpPr>
          <p:cNvPr id="77" name="Text Box 11">
            <a:extLst>
              <a:ext uri="{FF2B5EF4-FFF2-40B4-BE49-F238E27FC236}">
                <a16:creationId xmlns:a16="http://schemas.microsoft.com/office/drawing/2014/main" id="{11BCC887-3516-4B45-94FB-233C0141950D}"/>
              </a:ext>
            </a:extLst>
          </p:cNvPr>
          <p:cNvSpPr txBox="1">
            <a:spLocks noChangeArrowheads="1"/>
          </p:cNvSpPr>
          <p:nvPr/>
        </p:nvSpPr>
        <p:spPr bwMode="auto">
          <a:xfrm>
            <a:off x="5459414" y="1990160"/>
            <a:ext cx="10919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Subtasks by Team</a:t>
            </a:r>
          </a:p>
        </p:txBody>
      </p:sp>
      <p:sp>
        <p:nvSpPr>
          <p:cNvPr id="78" name="Text Box 11">
            <a:extLst>
              <a:ext uri="{FF2B5EF4-FFF2-40B4-BE49-F238E27FC236}">
                <a16:creationId xmlns:a16="http://schemas.microsoft.com/office/drawing/2014/main" id="{1DAB6567-855C-4317-BF33-EC385DB68B7D}"/>
              </a:ext>
            </a:extLst>
          </p:cNvPr>
          <p:cNvSpPr txBox="1">
            <a:spLocks noChangeArrowheads="1"/>
          </p:cNvSpPr>
          <p:nvPr/>
        </p:nvSpPr>
        <p:spPr bwMode="auto">
          <a:xfrm>
            <a:off x="5499339" y="4824413"/>
            <a:ext cx="81785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Priority Level</a:t>
            </a:r>
          </a:p>
        </p:txBody>
      </p:sp>
      <p:sp>
        <p:nvSpPr>
          <p:cNvPr id="79" name="Text Box 11">
            <a:extLst>
              <a:ext uri="{FF2B5EF4-FFF2-40B4-BE49-F238E27FC236}">
                <a16:creationId xmlns:a16="http://schemas.microsoft.com/office/drawing/2014/main" id="{5C47B200-459C-4D75-9A70-2D3CFEBAD5DE}"/>
              </a:ext>
            </a:extLst>
          </p:cNvPr>
          <p:cNvSpPr txBox="1">
            <a:spLocks noChangeArrowheads="1"/>
          </p:cNvSpPr>
          <p:nvPr/>
        </p:nvSpPr>
        <p:spPr bwMode="auto">
          <a:xfrm>
            <a:off x="5500462" y="5211704"/>
            <a:ext cx="115768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QA Errors Reported</a:t>
            </a:r>
          </a:p>
        </p:txBody>
      </p:sp>
      <p:sp>
        <p:nvSpPr>
          <p:cNvPr id="80" name="Text Box 11">
            <a:extLst>
              <a:ext uri="{FF2B5EF4-FFF2-40B4-BE49-F238E27FC236}">
                <a16:creationId xmlns:a16="http://schemas.microsoft.com/office/drawing/2014/main" id="{50FB1FD3-E3E6-40E0-B9D1-0DC1CD08DB49}"/>
              </a:ext>
            </a:extLst>
          </p:cNvPr>
          <p:cNvSpPr txBox="1">
            <a:spLocks noChangeArrowheads="1"/>
          </p:cNvSpPr>
          <p:nvPr/>
        </p:nvSpPr>
        <p:spPr bwMode="auto">
          <a:xfrm>
            <a:off x="5507407" y="5551489"/>
            <a:ext cx="10631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Comment Volume</a:t>
            </a:r>
          </a:p>
        </p:txBody>
      </p:sp>
      <p:sp>
        <p:nvSpPr>
          <p:cNvPr id="82" name="Text Box 11">
            <a:extLst>
              <a:ext uri="{FF2B5EF4-FFF2-40B4-BE49-F238E27FC236}">
                <a16:creationId xmlns:a16="http://schemas.microsoft.com/office/drawing/2014/main" id="{8FAE2003-4C30-416E-9145-6FF13BD81F01}"/>
              </a:ext>
            </a:extLst>
          </p:cNvPr>
          <p:cNvSpPr txBox="1">
            <a:spLocks noChangeArrowheads="1"/>
          </p:cNvSpPr>
          <p:nvPr/>
        </p:nvSpPr>
        <p:spPr bwMode="auto">
          <a:xfrm>
            <a:off x="5513205" y="5886747"/>
            <a:ext cx="131799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50" dirty="0">
                <a:latin typeface="Arial Narrow" panose="020B0604020202020204" pitchFamily="34" charset="0"/>
              </a:rPr>
              <a:t>Survey Population Size</a:t>
            </a:r>
          </a:p>
        </p:txBody>
      </p:sp>
    </p:spTree>
    <p:extLst>
      <p:ext uri="{BB962C8B-B14F-4D97-AF65-F5344CB8AC3E}">
        <p14:creationId xmlns:p14="http://schemas.microsoft.com/office/powerpoint/2010/main" val="291261985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normAutofit/>
          </a:bodyPr>
          <a:lstStyle/>
          <a:p>
            <a:r>
              <a:rPr lang="en-US"/>
              <a:t>Determining Sample Size for Analysis</a:t>
            </a:r>
          </a:p>
        </p:txBody>
      </p:sp>
      <p:sp>
        <p:nvSpPr>
          <p:cNvPr id="3" name="Content Placeholder 2"/>
          <p:cNvSpPr>
            <a:spLocks noGrp="1"/>
          </p:cNvSpPr>
          <p:nvPr>
            <p:ph idx="1"/>
          </p:nvPr>
        </p:nvSpPr>
        <p:spPr>
          <a:xfrm>
            <a:off x="1261872" y="1933575"/>
            <a:ext cx="4401509" cy="4246562"/>
          </a:xfrm>
        </p:spPr>
        <p:txBody>
          <a:bodyPr>
            <a:normAutofit/>
          </a:bodyPr>
          <a:lstStyle/>
          <a:p>
            <a:pPr marL="0" indent="0">
              <a:buNone/>
            </a:pPr>
            <a:r>
              <a:rPr lang="en-US" dirty="0"/>
              <a:t>Acceptable parameters for sample size:</a:t>
            </a:r>
          </a:p>
          <a:p>
            <a:r>
              <a:rPr lang="en-US" b="1" dirty="0"/>
              <a:t>95% </a:t>
            </a:r>
            <a:r>
              <a:rPr lang="en-US" dirty="0"/>
              <a:t>Confidence Level</a:t>
            </a:r>
          </a:p>
          <a:p>
            <a:r>
              <a:rPr lang="en-US" dirty="0"/>
              <a:t>Margin of Error = </a:t>
            </a:r>
            <a:r>
              <a:rPr lang="en-US" b="1" dirty="0"/>
              <a:t>2 Days</a:t>
            </a:r>
            <a:br>
              <a:rPr lang="en-US" b="1" dirty="0"/>
            </a:br>
            <a:r>
              <a:rPr lang="en-US" sz="1400" dirty="0"/>
              <a:t>A wide margin of measurement error is accounted for here, as we recognize there are circumstances out of the survey team’s control, and some room for delayed data entry.</a:t>
            </a:r>
            <a:endParaRPr lang="en-US" b="1" dirty="0"/>
          </a:p>
          <a:p>
            <a:r>
              <a:rPr lang="en-US" dirty="0"/>
              <a:t>Standard Deviation = </a:t>
            </a:r>
            <a:r>
              <a:rPr lang="en-US" b="1" dirty="0"/>
              <a:t>13.6</a:t>
            </a:r>
          </a:p>
          <a:p>
            <a:r>
              <a:rPr lang="en-US" dirty="0"/>
              <a:t>N (Desired Sample Size) = </a:t>
            </a:r>
            <a:r>
              <a:rPr lang="en-US" b="1" dirty="0"/>
              <a:t>177</a:t>
            </a:r>
            <a:br>
              <a:rPr lang="en-US" dirty="0"/>
            </a:br>
            <a:r>
              <a:rPr lang="en-US" dirty="0"/>
              <a:t>((1.96 * 13.6)/2)^2 </a:t>
            </a:r>
          </a:p>
          <a:p>
            <a:r>
              <a:rPr lang="en-US" dirty="0"/>
              <a:t>Actual Available Sample Size = </a:t>
            </a:r>
            <a:r>
              <a:rPr lang="en-US" b="1" dirty="0"/>
              <a:t>429</a:t>
            </a:r>
          </a:p>
          <a:p>
            <a:r>
              <a:rPr lang="en-US" b="1" dirty="0"/>
              <a:t>Good to go!</a:t>
            </a:r>
          </a:p>
          <a:p>
            <a:pPr lvl="1"/>
            <a:endParaRPr lang="en-US" dirty="0"/>
          </a:p>
        </p:txBody>
      </p:sp>
      <p:pic>
        <p:nvPicPr>
          <p:cNvPr id="4" name="Picture 3">
            <a:extLst>
              <a:ext uri="{FF2B5EF4-FFF2-40B4-BE49-F238E27FC236}">
                <a16:creationId xmlns:a16="http://schemas.microsoft.com/office/drawing/2014/main" id="{8D092892-5A13-4E37-9053-566CF42695A5}"/>
              </a:ext>
            </a:extLst>
          </p:cNvPr>
          <p:cNvPicPr>
            <a:picLocks noChangeAspect="1"/>
          </p:cNvPicPr>
          <p:nvPr/>
        </p:nvPicPr>
        <p:blipFill>
          <a:blip r:embed="rId2"/>
          <a:stretch>
            <a:fillRect/>
          </a:stretch>
        </p:blipFill>
        <p:spPr>
          <a:xfrm>
            <a:off x="6095999" y="2645448"/>
            <a:ext cx="4807287" cy="2216125"/>
          </a:xfrm>
          <a:prstGeom prst="rect">
            <a:avLst/>
          </a:prstGeom>
        </p:spPr>
      </p:pic>
    </p:spTree>
    <p:extLst>
      <p:ext uri="{BB962C8B-B14F-4D97-AF65-F5344CB8AC3E}">
        <p14:creationId xmlns:p14="http://schemas.microsoft.com/office/powerpoint/2010/main" val="359826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Controls – How I created them.</a:t>
            </a:r>
          </a:p>
        </p:txBody>
      </p:sp>
      <p:sp>
        <p:nvSpPr>
          <p:cNvPr id="24" name="Rectangle 23">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59B3D2C-1AF2-440E-9E1B-C9601C7FE654}"/>
              </a:ext>
            </a:extLst>
          </p:cNvPr>
          <p:cNvPicPr>
            <a:picLocks noGrp="1" noChangeAspect="1"/>
          </p:cNvPicPr>
          <p:nvPr>
            <p:ph idx="1"/>
          </p:nvPr>
        </p:nvPicPr>
        <p:blipFill>
          <a:blip r:embed="rId2"/>
          <a:stretch>
            <a:fillRect/>
          </a:stretch>
        </p:blipFill>
        <p:spPr>
          <a:xfrm>
            <a:off x="2050332" y="478156"/>
            <a:ext cx="7612419" cy="3825240"/>
          </a:xfrm>
          <a:prstGeom prst="rect">
            <a:avLst/>
          </a:prstGeom>
        </p:spPr>
      </p:pic>
      <p:sp>
        <p:nvSpPr>
          <p:cNvPr id="26" name="Rectangle 25">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70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1" y="365760"/>
            <a:ext cx="9858383" cy="1325562"/>
          </a:xfrm>
        </p:spPr>
        <p:txBody>
          <a:bodyPr>
            <a:normAutofit/>
          </a:bodyPr>
          <a:lstStyle/>
          <a:p>
            <a:r>
              <a:rPr lang="en-US"/>
              <a:t>Tools Used</a:t>
            </a:r>
          </a:p>
        </p:txBody>
      </p:sp>
      <p:sp>
        <p:nvSpPr>
          <p:cNvPr id="22" name="Rectangle 2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8B17DB10-7491-4604-9EE1-D6BA82DC1EC9}"/>
              </a:ext>
            </a:extLst>
          </p:cNvPr>
          <p:cNvGraphicFramePr/>
          <p:nvPr>
            <p:extLst>
              <p:ext uri="{D42A27DB-BD31-4B8C-83A1-F6EECF244321}">
                <p14:modId xmlns:p14="http://schemas.microsoft.com/office/powerpoint/2010/main" val="3201810159"/>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5430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1122</Words>
  <Application>Microsoft Office PowerPoint</Application>
  <PresentationFormat>Widescreen</PresentationFormat>
  <Paragraphs>160</Paragraphs>
  <Slides>10</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Arial Black</vt:lpstr>
      <vt:lpstr>Arial Narrow</vt:lpstr>
      <vt:lpstr>Calibri</vt:lpstr>
      <vt:lpstr>Century Schoolbook</vt:lpstr>
      <vt:lpstr>Segoe UI</vt:lpstr>
      <vt:lpstr>Segoe UI Light</vt:lpstr>
      <vt:lpstr>Segoe UI Semilight</vt:lpstr>
      <vt:lpstr>Tahoma</vt:lpstr>
      <vt:lpstr>Wingdings 2</vt:lpstr>
      <vt:lpstr>View</vt:lpstr>
      <vt:lpstr>QuickStarter Theme</vt:lpstr>
      <vt:lpstr>Process Improvement Project</vt:lpstr>
      <vt:lpstr>Process Improvement Project – Reducing Survey Creation Time</vt:lpstr>
      <vt:lpstr>Business Process &amp; Problem Statement</vt:lpstr>
      <vt:lpstr>Business Impact, Measuring Success and Sigma Quality Level (SQL)</vt:lpstr>
      <vt:lpstr>Data Stratification Tree</vt:lpstr>
      <vt:lpstr>Data Stratification Tree</vt:lpstr>
      <vt:lpstr>Determining Sample Size for Analysis</vt:lpstr>
      <vt:lpstr>Controls – How I created them.</vt:lpstr>
      <vt:lpstr>Tools Used</vt:lpstr>
      <vt:lpstr>Appendix A: Measuring SQL (Sigma Quality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Project</dc:title>
  <dc:creator>Matthew Beck</dc:creator>
  <cp:lastModifiedBy>Matthew Beck</cp:lastModifiedBy>
  <cp:revision>8</cp:revision>
  <dcterms:created xsi:type="dcterms:W3CDTF">2019-12-08T19:12:15Z</dcterms:created>
  <dcterms:modified xsi:type="dcterms:W3CDTF">2019-12-08T20:22:58Z</dcterms:modified>
</cp:coreProperties>
</file>