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c1529911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c1529911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c1529911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c1529911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c1529911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c1529911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c152991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c152991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c1529911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c1529911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c0b85fa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c0b85fa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c0b85fa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c0b85fa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c1529911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c1529911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c152991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c152991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c1529911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c1529911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c1529911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c1529911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c1529911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c1529911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c1529911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c152991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84848"/>
                </a:solidFill>
                <a:highlight>
                  <a:srgbClr val="FFFFFF"/>
                </a:highlight>
                <a:latin typeface="Roboto"/>
                <a:ea typeface="Roboto"/>
                <a:cs typeface="Roboto"/>
                <a:sym typeface="Roboto"/>
              </a:rPr>
              <a:t>First- and Last-Touch Attribution Project</a:t>
            </a:r>
            <a:endParaRPr sz="4800"/>
          </a:p>
        </p:txBody>
      </p:sp>
      <p:sp>
        <p:nvSpPr>
          <p:cNvPr id="55" name="Google Shape;55;p13"/>
          <p:cNvSpPr txBox="1"/>
          <p:nvPr>
            <p:ph idx="1" type="subTitle"/>
          </p:nvPr>
        </p:nvSpPr>
        <p:spPr>
          <a:xfrm>
            <a:off x="311700" y="3404000"/>
            <a:ext cx="8520600" cy="10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Learn SQL from Scratch</a:t>
            </a:r>
            <a:endParaRPr sz="1800"/>
          </a:p>
          <a:p>
            <a:pPr indent="0" lvl="0" marL="0" rtl="0" algn="l">
              <a:spcBef>
                <a:spcPts val="0"/>
              </a:spcBef>
              <a:spcAft>
                <a:spcPts val="0"/>
              </a:spcAft>
              <a:buNone/>
            </a:pPr>
            <a:r>
              <a:rPr lang="en" sz="1800"/>
              <a:t>Matt Becker</a:t>
            </a:r>
            <a:endParaRPr sz="1800"/>
          </a:p>
          <a:p>
            <a:pPr indent="0" lvl="0" marL="0" rtl="0" algn="l">
              <a:spcBef>
                <a:spcPts val="0"/>
              </a:spcBef>
              <a:spcAft>
                <a:spcPts val="0"/>
              </a:spcAft>
              <a:buNone/>
            </a:pPr>
            <a:r>
              <a:rPr lang="en" sz="1800"/>
              <a:t>1/4/2019</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the user journey?</a:t>
            </a:r>
            <a:endParaRPr/>
          </a:p>
          <a:p>
            <a:pPr indent="0" lvl="0" marL="0" rtl="0" algn="l">
              <a:spcBef>
                <a:spcPts val="0"/>
              </a:spcBef>
              <a:spcAft>
                <a:spcPts val="0"/>
              </a:spcAft>
              <a:buNone/>
            </a:pPr>
            <a:r>
              <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How many last touches is each campaign responsible for?</a:t>
            </a:r>
            <a:endParaRPr b="1"/>
          </a:p>
          <a:p>
            <a:pPr indent="0" lvl="0" marL="0" rtl="0" algn="l">
              <a:spcBef>
                <a:spcPts val="1600"/>
              </a:spcBef>
              <a:spcAft>
                <a:spcPts val="1600"/>
              </a:spcAft>
              <a:buNone/>
            </a:pPr>
            <a:r>
              <a:t/>
            </a:r>
            <a:endParaRPr/>
          </a:p>
        </p:txBody>
      </p:sp>
      <p:sp>
        <p:nvSpPr>
          <p:cNvPr id="118" name="Google Shape;118;p22"/>
          <p:cNvSpPr txBox="1"/>
          <p:nvPr/>
        </p:nvSpPr>
        <p:spPr>
          <a:xfrm>
            <a:off x="311700" y="2051250"/>
            <a:ext cx="5064300" cy="26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‘weekly-newsletter’ was responsible for the most Last Touches with 447. Closely followed by the ‘retargetting-ad’ with 443.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‘cool-tshirts-search campagin’ was responsible for the fewest Last Touches with only 60.</a:t>
            </a:r>
            <a:endParaRPr/>
          </a:p>
        </p:txBody>
      </p:sp>
      <p:pic>
        <p:nvPicPr>
          <p:cNvPr id="119" name="Google Shape;119;p22"/>
          <p:cNvPicPr preferRelativeResize="0"/>
          <p:nvPr/>
        </p:nvPicPr>
        <p:blipFill>
          <a:blip r:embed="rId3">
            <a:alphaModFix/>
          </a:blip>
          <a:stretch>
            <a:fillRect/>
          </a:stretch>
        </p:blipFill>
        <p:spPr>
          <a:xfrm>
            <a:off x="5331050" y="1605525"/>
            <a:ext cx="3241550" cy="296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user journey? - Task 5</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How many visitors make a purchase?</a:t>
            </a:r>
            <a:endParaRPr b="1"/>
          </a:p>
        </p:txBody>
      </p:sp>
      <p:pic>
        <p:nvPicPr>
          <p:cNvPr id="126" name="Google Shape;126;p23"/>
          <p:cNvPicPr preferRelativeResize="0"/>
          <p:nvPr/>
        </p:nvPicPr>
        <p:blipFill>
          <a:blip r:embed="rId3">
            <a:alphaModFix/>
          </a:blip>
          <a:stretch>
            <a:fillRect/>
          </a:stretch>
        </p:blipFill>
        <p:spPr>
          <a:xfrm>
            <a:off x="311700" y="1883947"/>
            <a:ext cx="8520598" cy="1375603"/>
          </a:xfrm>
          <a:prstGeom prst="rect">
            <a:avLst/>
          </a:prstGeom>
          <a:noFill/>
          <a:ln>
            <a:noFill/>
          </a:ln>
        </p:spPr>
      </p:pic>
      <p:sp>
        <p:nvSpPr>
          <p:cNvPr id="127" name="Google Shape;127;p23"/>
          <p:cNvSpPr txBox="1"/>
          <p:nvPr/>
        </p:nvSpPr>
        <p:spPr>
          <a:xfrm>
            <a:off x="311700" y="3433800"/>
            <a:ext cx="8166000" cy="118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361 visitors made a purchase.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user journey? - Task 6</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many last touches on the purchase page is each campaign responsible for?</a:t>
            </a:r>
            <a:endParaRPr/>
          </a:p>
        </p:txBody>
      </p:sp>
      <p:pic>
        <p:nvPicPr>
          <p:cNvPr id="134" name="Google Shape;134;p24"/>
          <p:cNvPicPr preferRelativeResize="0"/>
          <p:nvPr/>
        </p:nvPicPr>
        <p:blipFill>
          <a:blip r:embed="rId3">
            <a:alphaModFix/>
          </a:blip>
          <a:stretch>
            <a:fillRect/>
          </a:stretch>
        </p:blipFill>
        <p:spPr>
          <a:xfrm>
            <a:off x="311700" y="1776094"/>
            <a:ext cx="8520601" cy="25575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the user journey?</a:t>
            </a:r>
            <a:endParaRPr/>
          </a:p>
          <a:p>
            <a:pPr indent="0" lvl="0" marL="0" rtl="0" algn="l">
              <a:spcBef>
                <a:spcPts val="0"/>
              </a:spcBef>
              <a:spcAft>
                <a:spcPts val="0"/>
              </a:spcAft>
              <a:buNone/>
            </a:pPr>
            <a:r>
              <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1600"/>
              </a:spcAft>
              <a:buNone/>
            </a:pPr>
            <a:r>
              <a:t/>
            </a:r>
            <a:endParaRPr/>
          </a:p>
        </p:txBody>
      </p:sp>
      <p:sp>
        <p:nvSpPr>
          <p:cNvPr id="141" name="Google Shape;141;p25"/>
          <p:cNvSpPr txBox="1"/>
          <p:nvPr/>
        </p:nvSpPr>
        <p:spPr>
          <a:xfrm>
            <a:off x="311700" y="1320125"/>
            <a:ext cx="5077200" cy="31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rPr>
              <a:t>How many last touches on the purchase page is each campaign responsible for?</a:t>
            </a:r>
            <a:endParaRPr b="1">
              <a:solidFill>
                <a:schemeClr val="dk2"/>
              </a:solidFill>
            </a:endParaRPr>
          </a:p>
          <a:p>
            <a:pPr indent="0" lvl="0" marL="0" rtl="0" algn="l">
              <a:lnSpc>
                <a:spcPct val="115000"/>
              </a:lnSpc>
              <a:spcBef>
                <a:spcPts val="1600"/>
              </a:spcBef>
              <a:spcAft>
                <a:spcPts val="0"/>
              </a:spcAft>
              <a:buNone/>
            </a:pPr>
            <a:r>
              <a:rPr lang="en" sz="1000">
                <a:solidFill>
                  <a:schemeClr val="dk2"/>
                </a:solidFill>
              </a:rPr>
              <a:t>The ‘weekly-newsletter’ campaign is responsible for the most purchases, closely followed by the ‘retargetting-ad’ campaign. The ‘cool-tshirts-search’ campaign is responsible for the fewest purchases.</a:t>
            </a:r>
            <a:endParaRPr b="1">
              <a:solidFill>
                <a:schemeClr val="dk2"/>
              </a:solidFill>
            </a:endParaRPr>
          </a:p>
          <a:p>
            <a:pPr indent="0" lvl="0" marL="0" rtl="0" algn="l">
              <a:lnSpc>
                <a:spcPct val="115000"/>
              </a:lnSpc>
              <a:spcBef>
                <a:spcPts val="1600"/>
              </a:spcBef>
              <a:spcAft>
                <a:spcPts val="0"/>
              </a:spcAft>
              <a:buNone/>
            </a:pPr>
            <a:r>
              <a:rPr b="1" lang="en">
                <a:solidFill>
                  <a:schemeClr val="dk2"/>
                </a:solidFill>
              </a:rPr>
              <a:t>What is the typical user journey?</a:t>
            </a:r>
            <a:endParaRPr b="1">
              <a:solidFill>
                <a:schemeClr val="dk2"/>
              </a:solidFill>
            </a:endParaRPr>
          </a:p>
          <a:p>
            <a:pPr indent="0" lvl="0" marL="0" rtl="0" algn="l">
              <a:lnSpc>
                <a:spcPct val="115000"/>
              </a:lnSpc>
              <a:spcBef>
                <a:spcPts val="1600"/>
              </a:spcBef>
              <a:spcAft>
                <a:spcPts val="0"/>
              </a:spcAft>
              <a:buNone/>
            </a:pPr>
            <a:r>
              <a:rPr lang="en" sz="1000">
                <a:solidFill>
                  <a:schemeClr val="dk2"/>
                </a:solidFill>
              </a:rPr>
              <a:t>The majority of users came in through the ‘interview-with-cool-tshirts-founder’ campaign and purchased through the ‘weekly-newsletter’ campaign.</a:t>
            </a:r>
            <a:endParaRPr sz="10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t/>
            </a:r>
            <a:endParaRPr sz="1000">
              <a:solidFill>
                <a:schemeClr val="dk2"/>
              </a:solidFill>
            </a:endParaRPr>
          </a:p>
        </p:txBody>
      </p:sp>
      <p:pic>
        <p:nvPicPr>
          <p:cNvPr id="142" name="Google Shape;142;p25"/>
          <p:cNvPicPr preferRelativeResize="0"/>
          <p:nvPr/>
        </p:nvPicPr>
        <p:blipFill>
          <a:blip r:embed="rId3">
            <a:alphaModFix/>
          </a:blip>
          <a:stretch>
            <a:fillRect/>
          </a:stretch>
        </p:blipFill>
        <p:spPr>
          <a:xfrm>
            <a:off x="5165375" y="1017725"/>
            <a:ext cx="3666925" cy="327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 the campaign budget</a:t>
            </a:r>
            <a:endParaRPr/>
          </a:p>
        </p:txBody>
      </p:sp>
      <p:sp>
        <p:nvSpPr>
          <p:cNvPr id="148" name="Google Shape;148;p26"/>
          <p:cNvSpPr txBox="1"/>
          <p:nvPr>
            <p:ph idx="1" type="body"/>
          </p:nvPr>
        </p:nvSpPr>
        <p:spPr>
          <a:xfrm>
            <a:off x="311700" y="11452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t>CoolTShirts can re-invest in 5 campaigns. Which should they pick and why?</a:t>
            </a:r>
            <a:endParaRPr b="1" sz="1400"/>
          </a:p>
          <a:p>
            <a:pPr indent="0" lvl="0" marL="0" rtl="0" algn="just">
              <a:spcBef>
                <a:spcPts val="1600"/>
              </a:spcBef>
              <a:spcAft>
                <a:spcPts val="0"/>
              </a:spcAft>
              <a:buNone/>
            </a:pPr>
            <a:r>
              <a:rPr lang="en" sz="1000"/>
              <a:t>These are the 5 campaigns CoolTShirts should re-invest in:</a:t>
            </a:r>
            <a:endParaRPr sz="1000"/>
          </a:p>
          <a:p>
            <a:pPr indent="-279400" lvl="0" marL="457200" rtl="0" algn="just">
              <a:spcBef>
                <a:spcPts val="1600"/>
              </a:spcBef>
              <a:spcAft>
                <a:spcPts val="0"/>
              </a:spcAft>
              <a:buSzPts val="800"/>
              <a:buChar char="-"/>
            </a:pPr>
            <a:r>
              <a:rPr lang="en" sz="800"/>
              <a:t>Interview-with-cool-tshirts-founder</a:t>
            </a:r>
            <a:endParaRPr sz="800"/>
          </a:p>
          <a:p>
            <a:pPr indent="-279400" lvl="0" marL="457200" rtl="0" algn="just">
              <a:spcBef>
                <a:spcPts val="0"/>
              </a:spcBef>
              <a:spcAft>
                <a:spcPts val="0"/>
              </a:spcAft>
              <a:buSzPts val="800"/>
              <a:buChar char="-"/>
            </a:pPr>
            <a:r>
              <a:rPr lang="en" sz="800"/>
              <a:t>Getting-to-know-cool-tshirts</a:t>
            </a:r>
            <a:endParaRPr sz="800"/>
          </a:p>
          <a:p>
            <a:pPr indent="-279400" lvl="0" marL="457200" rtl="0" algn="just">
              <a:spcBef>
                <a:spcPts val="0"/>
              </a:spcBef>
              <a:spcAft>
                <a:spcPts val="0"/>
              </a:spcAft>
              <a:buSzPts val="800"/>
              <a:buChar char="-"/>
            </a:pPr>
            <a:r>
              <a:rPr lang="en" sz="800"/>
              <a:t>Ten-crazy-cool-tshirts-facts</a:t>
            </a:r>
            <a:endParaRPr sz="800"/>
          </a:p>
          <a:p>
            <a:pPr indent="-279400" lvl="0" marL="457200" rtl="0" algn="just">
              <a:spcBef>
                <a:spcPts val="0"/>
              </a:spcBef>
              <a:spcAft>
                <a:spcPts val="0"/>
              </a:spcAft>
              <a:buSzPts val="800"/>
              <a:buChar char="-"/>
            </a:pPr>
            <a:r>
              <a:rPr lang="en" sz="800"/>
              <a:t>Weekly-newsletter</a:t>
            </a:r>
            <a:endParaRPr sz="800"/>
          </a:p>
          <a:p>
            <a:pPr indent="-279400" lvl="0" marL="457200" rtl="0" algn="just">
              <a:spcBef>
                <a:spcPts val="0"/>
              </a:spcBef>
              <a:spcAft>
                <a:spcPts val="0"/>
              </a:spcAft>
              <a:buSzPts val="800"/>
              <a:buChar char="-"/>
            </a:pPr>
            <a:r>
              <a:rPr lang="en" sz="800"/>
              <a:t>Retargetting-ad</a:t>
            </a:r>
            <a:endParaRPr sz="800"/>
          </a:p>
          <a:p>
            <a:pPr indent="0" lvl="0" marL="0" rtl="0" algn="just">
              <a:spcBef>
                <a:spcPts val="1600"/>
              </a:spcBef>
              <a:spcAft>
                <a:spcPts val="0"/>
              </a:spcAft>
              <a:buNone/>
            </a:pPr>
            <a:r>
              <a:rPr lang="en" sz="1000"/>
              <a:t>Over 90% of their First Touches come through one of the following three campaigns: ‘interview-with-cool-tshirts-founder’, ‘getting-to-know-cool-tshirts’ or ‘ten-crazy-cool-tshirts-facts’</a:t>
            </a:r>
            <a:endParaRPr sz="1000"/>
          </a:p>
          <a:p>
            <a:pPr indent="0" lvl="0" marL="0" rtl="0" algn="just">
              <a:spcBef>
                <a:spcPts val="1600"/>
              </a:spcBef>
              <a:spcAft>
                <a:spcPts val="0"/>
              </a:spcAft>
              <a:buNone/>
            </a:pPr>
            <a:r>
              <a:rPr lang="en" sz="1000"/>
              <a:t>Over 60% of their Purchases come through one of the following two campaigns: ‘weekly-newsletter’ or ‘retargetting-ad’</a:t>
            </a:r>
            <a:endParaRPr sz="1000"/>
          </a:p>
          <a:p>
            <a:pPr indent="0" lvl="0" marL="0" rtl="0" algn="just">
              <a:spcBef>
                <a:spcPts val="1600"/>
              </a:spcBef>
              <a:spcAft>
                <a:spcPts val="1600"/>
              </a:spcAft>
              <a:buNone/>
            </a:pPr>
            <a:r>
              <a:rPr lang="en" sz="1000"/>
              <a:t>The majority of CoolTShirts purchases come through campaigns that are sent to existing users but in order for those campaigns to be successful it is important for them to generate new users. That is why they should focus on their top-three First Touch campaigns, since there is a large drop off after that, and then their top-two Last Touch campaigns as well since there is also a large drop off after that.</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52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61" name="Google Shape;61;p14"/>
          <p:cNvSpPr txBox="1"/>
          <p:nvPr>
            <p:ph idx="1" type="body"/>
          </p:nvPr>
        </p:nvSpPr>
        <p:spPr>
          <a:xfrm>
            <a:off x="311700" y="1635800"/>
            <a:ext cx="8520600" cy="223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Get familiar with CoolTShirts ---------------------------------------------- slides 3-6</a:t>
            </a:r>
            <a:endParaRPr/>
          </a:p>
          <a:p>
            <a:pPr indent="-342900" lvl="0" marL="457200" rtl="0" algn="l">
              <a:spcBef>
                <a:spcPts val="0"/>
              </a:spcBef>
              <a:spcAft>
                <a:spcPts val="0"/>
              </a:spcAft>
              <a:buSzPts val="1800"/>
              <a:buAutoNum type="arabicPeriod"/>
            </a:pPr>
            <a:r>
              <a:rPr lang="en"/>
              <a:t>What is the user journey? -------------------------------------------------- slides 7-13</a:t>
            </a:r>
            <a:endParaRPr/>
          </a:p>
          <a:p>
            <a:pPr indent="-342900" lvl="0" marL="457200" rtl="0" algn="l">
              <a:spcBef>
                <a:spcPts val="0"/>
              </a:spcBef>
              <a:spcAft>
                <a:spcPts val="0"/>
              </a:spcAft>
              <a:buSzPts val="1800"/>
              <a:buAutoNum type="arabicPeriod"/>
            </a:pPr>
            <a:r>
              <a:rPr lang="en"/>
              <a:t>Optimize the campaign budget ------------------------------------------- slide 14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familiar with CoolTShirts - Task 1</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many campaigns and sources does CoolTShirts use? Which source is used for each campaign?</a:t>
            </a:r>
            <a:endParaRPr/>
          </a:p>
        </p:txBody>
      </p:sp>
      <p:pic>
        <p:nvPicPr>
          <p:cNvPr id="68" name="Google Shape;68;p15"/>
          <p:cNvPicPr preferRelativeResize="0"/>
          <p:nvPr/>
        </p:nvPicPr>
        <p:blipFill>
          <a:blip r:embed="rId3">
            <a:alphaModFix/>
          </a:blip>
          <a:stretch>
            <a:fillRect/>
          </a:stretch>
        </p:blipFill>
        <p:spPr>
          <a:xfrm>
            <a:off x="311700" y="1890225"/>
            <a:ext cx="8520601" cy="26786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Familiar With CoolTShirts</a:t>
            </a:r>
            <a:endParaRPr/>
          </a:p>
        </p:txBody>
      </p:sp>
      <p:sp>
        <p:nvSpPr>
          <p:cNvPr id="74" name="Google Shape;74;p16"/>
          <p:cNvSpPr txBox="1"/>
          <p:nvPr>
            <p:ph idx="1" type="body"/>
          </p:nvPr>
        </p:nvSpPr>
        <p:spPr>
          <a:xfrm>
            <a:off x="311696" y="11669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How many campaigns and sources does CoolTShirts use and how are they related?</a:t>
            </a:r>
            <a:endParaRPr b="1" sz="1400"/>
          </a:p>
          <a:p>
            <a:pPr indent="0" lvl="0" marL="0" rtl="0" algn="l">
              <a:lnSpc>
                <a:spcPct val="100000"/>
              </a:lnSpc>
              <a:spcBef>
                <a:spcPts val="1600"/>
              </a:spcBef>
              <a:spcAft>
                <a:spcPts val="1600"/>
              </a:spcAft>
              <a:buNone/>
            </a:pPr>
            <a:r>
              <a:t/>
            </a:r>
            <a:endParaRPr sz="1000"/>
          </a:p>
        </p:txBody>
      </p:sp>
      <p:pic>
        <p:nvPicPr>
          <p:cNvPr id="75" name="Google Shape;75;p16"/>
          <p:cNvPicPr preferRelativeResize="0"/>
          <p:nvPr/>
        </p:nvPicPr>
        <p:blipFill>
          <a:blip r:embed="rId3">
            <a:alphaModFix/>
          </a:blip>
          <a:stretch>
            <a:fillRect/>
          </a:stretch>
        </p:blipFill>
        <p:spPr>
          <a:xfrm>
            <a:off x="4717875" y="1592625"/>
            <a:ext cx="2683550" cy="2990676"/>
          </a:xfrm>
          <a:prstGeom prst="rect">
            <a:avLst/>
          </a:prstGeom>
          <a:noFill/>
          <a:ln>
            <a:noFill/>
          </a:ln>
        </p:spPr>
      </p:pic>
      <p:sp>
        <p:nvSpPr>
          <p:cNvPr id="76" name="Google Shape;76;p16"/>
          <p:cNvSpPr txBox="1"/>
          <p:nvPr/>
        </p:nvSpPr>
        <p:spPr>
          <a:xfrm>
            <a:off x="425600" y="2118650"/>
            <a:ext cx="4068600" cy="13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CoolTShirts uses 8 campaigns and 6 sources. </a:t>
            </a:r>
            <a:endParaRPr>
              <a:solidFill>
                <a:schemeClr val="dk2"/>
              </a:solidFill>
            </a:endParaRPr>
          </a:p>
          <a:p>
            <a:pPr indent="0" lvl="0" marL="0" rtl="0" algn="l">
              <a:spcBef>
                <a:spcPts val="1600"/>
              </a:spcBef>
              <a:spcAft>
                <a:spcPts val="1600"/>
              </a:spcAft>
              <a:buClr>
                <a:schemeClr val="dk1"/>
              </a:buClr>
              <a:buSzPts val="1100"/>
              <a:buFont typeface="Arial"/>
              <a:buNone/>
            </a:pPr>
            <a:r>
              <a:rPr lang="en">
                <a:solidFill>
                  <a:schemeClr val="dk2"/>
                </a:solidFill>
              </a:rPr>
              <a:t>The utm_campaign identifies the specific ad or email blast and utm_source identifies which site sent the traffic.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familiar with CoolTShirts - Task 2</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pages are on the CoolTShirts website?</a:t>
            </a:r>
            <a:endParaRPr/>
          </a:p>
        </p:txBody>
      </p:sp>
      <p:pic>
        <p:nvPicPr>
          <p:cNvPr id="83" name="Google Shape;83;p17"/>
          <p:cNvPicPr preferRelativeResize="0"/>
          <p:nvPr/>
        </p:nvPicPr>
        <p:blipFill>
          <a:blip r:embed="rId3">
            <a:alphaModFix/>
          </a:blip>
          <a:stretch>
            <a:fillRect/>
          </a:stretch>
        </p:blipFill>
        <p:spPr>
          <a:xfrm>
            <a:off x="354975" y="2177778"/>
            <a:ext cx="8520600" cy="17201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Get Familiar With CoolTShirts</a:t>
            </a:r>
            <a:endParaRPr/>
          </a:p>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
              <a:t>What pages are on their website?</a:t>
            </a:r>
            <a:endParaRPr b="1"/>
          </a:p>
          <a:p>
            <a:pPr indent="0" lvl="0" marL="0" rtl="0" algn="just">
              <a:lnSpc>
                <a:spcPct val="100000"/>
              </a:lnSpc>
              <a:spcBef>
                <a:spcPts val="1600"/>
              </a:spcBef>
              <a:spcAft>
                <a:spcPts val="0"/>
              </a:spcAft>
              <a:buNone/>
            </a:pPr>
            <a:r>
              <a:rPr lang="en" sz="1400"/>
              <a:t>There are 4 pages on the CoolTShirts website. The pages are as follows:</a:t>
            </a:r>
            <a:endParaRPr sz="1400"/>
          </a:p>
          <a:p>
            <a:pPr indent="0" lvl="0" marL="0" rtl="0" algn="just">
              <a:lnSpc>
                <a:spcPct val="100000"/>
              </a:lnSpc>
              <a:spcBef>
                <a:spcPts val="1600"/>
              </a:spcBef>
              <a:spcAft>
                <a:spcPts val="0"/>
              </a:spcAft>
              <a:buClr>
                <a:schemeClr val="dk1"/>
              </a:buClr>
              <a:buSzPts val="1100"/>
              <a:buFont typeface="Arial"/>
              <a:buNone/>
            </a:pPr>
            <a:r>
              <a:rPr lang="en" sz="1400"/>
              <a:t>1 - landing_page</a:t>
            </a:r>
            <a:endParaRPr sz="1400"/>
          </a:p>
          <a:p>
            <a:pPr indent="0" lvl="0" marL="0" rtl="0" algn="just">
              <a:lnSpc>
                <a:spcPct val="100000"/>
              </a:lnSpc>
              <a:spcBef>
                <a:spcPts val="1600"/>
              </a:spcBef>
              <a:spcAft>
                <a:spcPts val="0"/>
              </a:spcAft>
              <a:buClr>
                <a:schemeClr val="dk1"/>
              </a:buClr>
              <a:buSzPts val="1100"/>
              <a:buFont typeface="Arial"/>
              <a:buNone/>
            </a:pPr>
            <a:r>
              <a:rPr lang="en" sz="1400"/>
              <a:t>2 - shopping_cart</a:t>
            </a:r>
            <a:endParaRPr sz="1400"/>
          </a:p>
          <a:p>
            <a:pPr indent="0" lvl="0" marL="0" rtl="0" algn="just">
              <a:lnSpc>
                <a:spcPct val="100000"/>
              </a:lnSpc>
              <a:spcBef>
                <a:spcPts val="1600"/>
              </a:spcBef>
              <a:spcAft>
                <a:spcPts val="0"/>
              </a:spcAft>
              <a:buClr>
                <a:schemeClr val="dk1"/>
              </a:buClr>
              <a:buSzPts val="1100"/>
              <a:buFont typeface="Arial"/>
              <a:buNone/>
            </a:pPr>
            <a:r>
              <a:rPr lang="en" sz="1400"/>
              <a:t>3 - checkout</a:t>
            </a:r>
            <a:endParaRPr sz="1400"/>
          </a:p>
          <a:p>
            <a:pPr indent="0" lvl="0" marL="0" rtl="0" algn="just">
              <a:lnSpc>
                <a:spcPct val="100000"/>
              </a:lnSpc>
              <a:spcBef>
                <a:spcPts val="1600"/>
              </a:spcBef>
              <a:spcAft>
                <a:spcPts val="0"/>
              </a:spcAft>
              <a:buClr>
                <a:schemeClr val="dk1"/>
              </a:buClr>
              <a:buSzPts val="1100"/>
              <a:buFont typeface="Arial"/>
              <a:buNone/>
            </a:pPr>
            <a:r>
              <a:rPr lang="en" sz="1400"/>
              <a:t>4 - purchase</a:t>
            </a:r>
            <a:endParaRPr sz="1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user journey? - Task 3</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many first touches is each campaign responsible for?</a:t>
            </a:r>
            <a:endParaRPr/>
          </a:p>
        </p:txBody>
      </p:sp>
      <p:pic>
        <p:nvPicPr>
          <p:cNvPr id="96" name="Google Shape;96;p19"/>
          <p:cNvPicPr preferRelativeResize="0"/>
          <p:nvPr/>
        </p:nvPicPr>
        <p:blipFill>
          <a:blip r:embed="rId3">
            <a:alphaModFix/>
          </a:blip>
          <a:stretch>
            <a:fillRect/>
          </a:stretch>
        </p:blipFill>
        <p:spPr>
          <a:xfrm>
            <a:off x="311700" y="1961873"/>
            <a:ext cx="8520600" cy="23761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the user journey?</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n"/>
              <a:t>How many first touches is each campaign responsible for?</a:t>
            </a:r>
            <a:endParaRPr b="1"/>
          </a:p>
        </p:txBody>
      </p:sp>
      <p:sp>
        <p:nvSpPr>
          <p:cNvPr id="103" name="Google Shape;103;p20"/>
          <p:cNvSpPr txBox="1"/>
          <p:nvPr/>
        </p:nvSpPr>
        <p:spPr>
          <a:xfrm>
            <a:off x="311700" y="2164175"/>
            <a:ext cx="3843600" cy="19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‘interview-with-cool-tshirts-founder’ campaign was responsible for the most First Touches with 622.</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‘getting-to-know-cool-tshirts’ and ‘ten-crazy-cool-tshirts-facts’ campaigns were close behind with 612 and 576 respectively.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Of all the campaigns that contributed First Touches the ‘cool-tshirts-search’ campaign was last with 169.</a:t>
            </a:r>
            <a:endParaRPr sz="1200"/>
          </a:p>
        </p:txBody>
      </p:sp>
      <p:pic>
        <p:nvPicPr>
          <p:cNvPr id="104" name="Google Shape;104;p20"/>
          <p:cNvPicPr preferRelativeResize="0"/>
          <p:nvPr/>
        </p:nvPicPr>
        <p:blipFill>
          <a:blip r:embed="rId3">
            <a:alphaModFix/>
          </a:blip>
          <a:stretch>
            <a:fillRect/>
          </a:stretch>
        </p:blipFill>
        <p:spPr>
          <a:xfrm>
            <a:off x="4283450" y="1917300"/>
            <a:ext cx="4548849" cy="231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user journey? - Task 4</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many last touches is each campaign responsible for?</a:t>
            </a:r>
            <a:endParaRPr/>
          </a:p>
        </p:txBody>
      </p:sp>
      <p:pic>
        <p:nvPicPr>
          <p:cNvPr id="111" name="Google Shape;111;p21"/>
          <p:cNvPicPr preferRelativeResize="0"/>
          <p:nvPr/>
        </p:nvPicPr>
        <p:blipFill>
          <a:blip r:embed="rId3">
            <a:alphaModFix/>
          </a:blip>
          <a:stretch>
            <a:fillRect/>
          </a:stretch>
        </p:blipFill>
        <p:spPr>
          <a:xfrm>
            <a:off x="311700" y="1907725"/>
            <a:ext cx="8520600" cy="2320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