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00" r:id="rId3"/>
    <p:sldId id="301" r:id="rId4"/>
    <p:sldId id="257" r:id="rId5"/>
    <p:sldId id="299" r:id="rId6"/>
    <p:sldId id="256" r:id="rId7"/>
    <p:sldId id="278" r:id="rId8"/>
    <p:sldId id="259" r:id="rId9"/>
    <p:sldId id="261" r:id="rId10"/>
    <p:sldId id="263" r:id="rId11"/>
    <p:sldId id="279" r:id="rId12"/>
    <p:sldId id="280" r:id="rId13"/>
    <p:sldId id="282" r:id="rId14"/>
    <p:sldId id="264" r:id="rId15"/>
    <p:sldId id="265" r:id="rId16"/>
    <p:sldId id="266" r:id="rId17"/>
    <p:sldId id="284" r:id="rId18"/>
    <p:sldId id="283" r:id="rId19"/>
    <p:sldId id="285" r:id="rId20"/>
    <p:sldId id="286" r:id="rId21"/>
    <p:sldId id="287" r:id="rId22"/>
    <p:sldId id="302" r:id="rId23"/>
    <p:sldId id="289" r:id="rId24"/>
    <p:sldId id="290" r:id="rId25"/>
    <p:sldId id="291" r:id="rId26"/>
    <p:sldId id="293" r:id="rId27"/>
    <p:sldId id="295" r:id="rId28"/>
    <p:sldId id="298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F70CB-3D44-47D9-92D3-39FCAD05BC5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EE10-5320-4CA4-B52D-55049E108C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139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dirty="0">
                <a:effectLst/>
              </a:rPr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872971"/>
            <a:ext cx="12191999" cy="1342496"/>
          </a:xfrm>
        </p:spPr>
        <p:txBody>
          <a:bodyPr>
            <a:normAutofit/>
          </a:bodyPr>
          <a:lstStyle/>
          <a:p>
            <a:r>
              <a:rPr lang="en-US" sz="2800" b="1" cap="small" dirty="0"/>
              <a:t>Hype </a:t>
            </a:r>
            <a:r>
              <a:rPr lang="en-US" sz="2800" b="1" cap="small" dirty="0" err="1"/>
              <a:t>oder</a:t>
            </a:r>
            <a:r>
              <a:rPr lang="en-US" sz="2800" b="1" cap="small" dirty="0"/>
              <a:t> Alternative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4618031" y="5076967"/>
            <a:ext cx="2955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Marko Beelmann, Sen. Software Engineer</a:t>
            </a:r>
            <a:endParaRPr lang="en-US" sz="1200" dirty="0"/>
          </a:p>
        </p:txBody>
      </p:sp>
      <p:pic>
        <p:nvPicPr>
          <p:cNvPr id="2054" name="Picture 6" descr="http://www.adweek.com/socialtimes/files/2014/07/alltwitter-twitter-bird-logo-white-on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3" y="5797022"/>
            <a:ext cx="778933" cy="5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8333" y="58687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@</a:t>
            </a:r>
            <a:r>
              <a:rPr lang="de-DE" b="1" i="1" dirty="0" err="1"/>
              <a:t>mbeeelman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0368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2865" y="956733"/>
            <a:ext cx="2133600" cy="1828800"/>
            <a:chOff x="440266" y="313267"/>
            <a:chExt cx="2133600" cy="1828800"/>
          </a:xfrm>
        </p:grpSpPr>
        <p:sp>
          <p:nvSpPr>
            <p:cNvPr id="3" name="Smiley Face 2"/>
            <p:cNvSpPr/>
            <p:nvPr/>
          </p:nvSpPr>
          <p:spPr>
            <a:xfrm>
              <a:off x="4402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1049866" y="12276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16594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29200" y="4504266"/>
            <a:ext cx="2133600" cy="1828800"/>
            <a:chOff x="440266" y="313267"/>
            <a:chExt cx="2133600" cy="1828800"/>
          </a:xfrm>
        </p:grpSpPr>
        <p:sp>
          <p:nvSpPr>
            <p:cNvPr id="12" name="Smiley Face 11"/>
            <p:cNvSpPr/>
            <p:nvPr/>
          </p:nvSpPr>
          <p:spPr>
            <a:xfrm>
              <a:off x="4402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1049866" y="12276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iley Face 13"/>
            <p:cNvSpPr/>
            <p:nvPr/>
          </p:nvSpPr>
          <p:spPr>
            <a:xfrm>
              <a:off x="16594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10133" y="956733"/>
            <a:ext cx="2133600" cy="1828800"/>
            <a:chOff x="440266" y="313267"/>
            <a:chExt cx="2133600" cy="1828800"/>
          </a:xfrm>
        </p:grpSpPr>
        <p:sp>
          <p:nvSpPr>
            <p:cNvPr id="16" name="Smiley Face 15"/>
            <p:cNvSpPr/>
            <p:nvPr/>
          </p:nvSpPr>
          <p:spPr>
            <a:xfrm>
              <a:off x="4402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iley Face 16"/>
            <p:cNvSpPr/>
            <p:nvPr/>
          </p:nvSpPr>
          <p:spPr>
            <a:xfrm>
              <a:off x="1049866" y="12276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iley Face 17"/>
            <p:cNvSpPr/>
            <p:nvPr/>
          </p:nvSpPr>
          <p:spPr>
            <a:xfrm>
              <a:off x="16594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2969" y="237923"/>
            <a:ext cx="2553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User Interface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305700" y="237923"/>
            <a:ext cx="174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Database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71159" y="3784599"/>
            <a:ext cx="1649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Network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 rot="20165681">
            <a:off x="2147537" y="2260575"/>
            <a:ext cx="7261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u="sng" spc="300" dirty="0">
                <a:solidFill>
                  <a:srgbClr val="FF0000"/>
                </a:solidFill>
                <a:latin typeface="Stencil" panose="040409050D0802020404" pitchFamily="82" charset="0"/>
              </a:rPr>
              <a:t>Technisch organisiert</a:t>
            </a:r>
            <a:endParaRPr lang="en-US" sz="4000" b="1" u="sng" spc="300" dirty="0">
              <a:solidFill>
                <a:srgbClr val="FF0000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5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2865" y="956733"/>
            <a:ext cx="2133600" cy="1828800"/>
            <a:chOff x="440266" y="313267"/>
            <a:chExt cx="2133600" cy="1828800"/>
          </a:xfrm>
        </p:grpSpPr>
        <p:sp>
          <p:nvSpPr>
            <p:cNvPr id="3" name="Smiley Face 2"/>
            <p:cNvSpPr/>
            <p:nvPr/>
          </p:nvSpPr>
          <p:spPr>
            <a:xfrm>
              <a:off x="4402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1049866" y="12276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16594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29200" y="4504266"/>
            <a:ext cx="2133600" cy="1828800"/>
            <a:chOff x="440266" y="313267"/>
            <a:chExt cx="2133600" cy="1828800"/>
          </a:xfrm>
        </p:grpSpPr>
        <p:sp>
          <p:nvSpPr>
            <p:cNvPr id="12" name="Smiley Face 11"/>
            <p:cNvSpPr/>
            <p:nvPr/>
          </p:nvSpPr>
          <p:spPr>
            <a:xfrm>
              <a:off x="4402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1049866" y="12276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iley Face 13"/>
            <p:cNvSpPr/>
            <p:nvPr/>
          </p:nvSpPr>
          <p:spPr>
            <a:xfrm>
              <a:off x="16594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10133" y="956733"/>
            <a:ext cx="2133600" cy="1828800"/>
            <a:chOff x="440266" y="313267"/>
            <a:chExt cx="2133600" cy="1828800"/>
          </a:xfrm>
        </p:grpSpPr>
        <p:sp>
          <p:nvSpPr>
            <p:cNvPr id="16" name="Smiley Face 15"/>
            <p:cNvSpPr/>
            <p:nvPr/>
          </p:nvSpPr>
          <p:spPr>
            <a:xfrm>
              <a:off x="4402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iley Face 16"/>
            <p:cNvSpPr/>
            <p:nvPr/>
          </p:nvSpPr>
          <p:spPr>
            <a:xfrm>
              <a:off x="1049866" y="12276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iley Face 17"/>
            <p:cNvSpPr/>
            <p:nvPr/>
          </p:nvSpPr>
          <p:spPr>
            <a:xfrm>
              <a:off x="1659466" y="313267"/>
              <a:ext cx="914400" cy="914400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01583" y="253999"/>
            <a:ext cx="2376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Bestellungen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410729" y="253999"/>
            <a:ext cx="1532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Versand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51245" y="3785456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Katalog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 rot="20165681">
            <a:off x="2218285" y="2123814"/>
            <a:ext cx="6628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u="sng" spc="300" dirty="0">
                <a:solidFill>
                  <a:srgbClr val="FF0000"/>
                </a:solidFill>
                <a:latin typeface="Stencil" panose="040409050D0802020404" pitchFamily="82" charset="0"/>
              </a:rPr>
              <a:t>Organisiert nach</a:t>
            </a:r>
          </a:p>
          <a:p>
            <a:pPr algn="ctr"/>
            <a:r>
              <a:rPr lang="de-DE" sz="4000" b="1" u="sng" spc="300" dirty="0">
                <a:solidFill>
                  <a:srgbClr val="FF0000"/>
                </a:solidFill>
                <a:latin typeface="Stencil" panose="040409050D0802020404" pitchFamily="82" charset="0"/>
              </a:rPr>
              <a:t>Business-Funktionen</a:t>
            </a:r>
          </a:p>
        </p:txBody>
      </p:sp>
    </p:spTree>
    <p:extLst>
      <p:ext uri="{BB962C8B-B14F-4D97-AF65-F5344CB8AC3E}">
        <p14:creationId xmlns:p14="http://schemas.microsoft.com/office/powerpoint/2010/main" val="88810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b="1" dirty="0">
                <a:effectLst/>
              </a:rPr>
              <a:t>Produkte nicht Projekte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83037"/>
            <a:ext cx="12191999" cy="2282295"/>
          </a:xfrm>
        </p:spPr>
        <p:txBody>
          <a:bodyPr>
            <a:normAutofit/>
          </a:bodyPr>
          <a:lstStyle/>
          <a:p>
            <a:r>
              <a:rPr lang="de-DE" sz="2800" b="1" cap="small" dirty="0"/>
              <a:t>Ein Team betreut das Produkt von der Entwicklung bis zum </a:t>
            </a:r>
            <a:r>
              <a:rPr lang="de-DE" sz="2800" b="1" cap="small" dirty="0" err="1"/>
              <a:t>Deployment</a:t>
            </a:r>
            <a:r>
              <a:rPr lang="de-DE" sz="2800" b="1" cap="small" dirty="0"/>
              <a:t>.</a:t>
            </a:r>
          </a:p>
          <a:p>
            <a:endParaRPr lang="de-DE" sz="2800" b="1" cap="small" dirty="0"/>
          </a:p>
          <a:p>
            <a:r>
              <a:rPr lang="de-DE" sz="2800" b="1" cap="small" dirty="0" err="1"/>
              <a:t>Releasezyklen</a:t>
            </a:r>
            <a:r>
              <a:rPr lang="de-DE" sz="2800" b="1" cap="small" dirty="0"/>
              <a:t> können unabhängig sein.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04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b="1" dirty="0">
                <a:effectLst/>
              </a:rPr>
              <a:t>Bitte kein ESB!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83037"/>
            <a:ext cx="12191999" cy="2282295"/>
          </a:xfrm>
        </p:spPr>
        <p:txBody>
          <a:bodyPr>
            <a:normAutofit/>
          </a:bodyPr>
          <a:lstStyle/>
          <a:p>
            <a:r>
              <a:rPr lang="de-DE" sz="2800" b="1" cap="small" dirty="0"/>
              <a:t>Microservices sind voll miteinander vernetzt.</a:t>
            </a:r>
          </a:p>
          <a:p>
            <a:endParaRPr lang="de-DE" sz="2800" b="1" cap="small" dirty="0"/>
          </a:p>
          <a:p>
            <a:r>
              <a:rPr lang="de-DE" sz="2800" b="1" cap="small" dirty="0"/>
              <a:t>Es gibt keinen zentralen intelligenten Kommunikationskanal.</a:t>
            </a:r>
            <a:br>
              <a:rPr lang="de-DE" sz="2800" b="1" cap="small" dirty="0"/>
            </a:br>
            <a:br>
              <a:rPr lang="de-DE" sz="2800" b="1" cap="small" dirty="0"/>
            </a:br>
            <a:r>
              <a:rPr lang="de-DE" sz="2800" b="1" cap="small" dirty="0"/>
              <a:t>Die „Intelligenz“ sitzt an den Endpunkten der Kommunikation.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21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1865" y="3014134"/>
            <a:ext cx="829734" cy="829732"/>
            <a:chOff x="533399" y="2336800"/>
            <a:chExt cx="829734" cy="829732"/>
          </a:xfrm>
        </p:grpSpPr>
        <p:sp>
          <p:nvSpPr>
            <p:cNvPr id="3" name="Rectangle 2"/>
            <p:cNvSpPr/>
            <p:nvPr/>
          </p:nvSpPr>
          <p:spPr>
            <a:xfrm>
              <a:off x="533400" y="23368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600" y="23368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399" y="27939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90600" y="27939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81133" y="482600"/>
            <a:ext cx="829734" cy="829732"/>
            <a:chOff x="5333999" y="482600"/>
            <a:chExt cx="829734" cy="829732"/>
          </a:xfrm>
        </p:grpSpPr>
        <p:sp>
          <p:nvSpPr>
            <p:cNvPr id="22" name="Rectangle 21"/>
            <p:cNvSpPr/>
            <p:nvPr/>
          </p:nvSpPr>
          <p:spPr>
            <a:xfrm>
              <a:off x="5334000" y="4826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91200" y="4826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3999" y="9397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91200" y="9397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81133" y="5562600"/>
            <a:ext cx="829734" cy="829732"/>
            <a:chOff x="5333999" y="482600"/>
            <a:chExt cx="829734" cy="829732"/>
          </a:xfrm>
        </p:grpSpPr>
        <p:sp>
          <p:nvSpPr>
            <p:cNvPr id="27" name="Rectangle 26"/>
            <p:cNvSpPr/>
            <p:nvPr/>
          </p:nvSpPr>
          <p:spPr>
            <a:xfrm>
              <a:off x="5334000" y="4826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91200" y="4826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3999" y="9397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91200" y="9397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879665" y="3014134"/>
            <a:ext cx="829734" cy="829732"/>
            <a:chOff x="533399" y="2336800"/>
            <a:chExt cx="829734" cy="829732"/>
          </a:xfrm>
        </p:grpSpPr>
        <p:sp>
          <p:nvSpPr>
            <p:cNvPr id="32" name="Rectangle 31"/>
            <p:cNvSpPr/>
            <p:nvPr/>
          </p:nvSpPr>
          <p:spPr>
            <a:xfrm>
              <a:off x="533400" y="23368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90600" y="23368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3399" y="27939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0600" y="27939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an 9"/>
          <p:cNvSpPr/>
          <p:nvPr/>
        </p:nvSpPr>
        <p:spPr>
          <a:xfrm rot="5400000">
            <a:off x="5668432" y="359833"/>
            <a:ext cx="914400" cy="62230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1456265" y="3191933"/>
            <a:ext cx="1473197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9321800" y="3200400"/>
            <a:ext cx="1473197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5400000">
            <a:off x="5456765" y="4503251"/>
            <a:ext cx="1337733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Right Arrow 38"/>
          <p:cNvSpPr/>
          <p:nvPr/>
        </p:nvSpPr>
        <p:spPr>
          <a:xfrm rot="5400000">
            <a:off x="5452529" y="1920917"/>
            <a:ext cx="1337733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433529" y="3200400"/>
            <a:ext cx="33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Enterprise Service Bus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1865" y="3014134"/>
            <a:ext cx="829734" cy="829732"/>
            <a:chOff x="533399" y="2336800"/>
            <a:chExt cx="829734" cy="829732"/>
          </a:xfrm>
        </p:grpSpPr>
        <p:sp>
          <p:nvSpPr>
            <p:cNvPr id="5" name="Rectangle 4"/>
            <p:cNvSpPr/>
            <p:nvPr/>
          </p:nvSpPr>
          <p:spPr>
            <a:xfrm>
              <a:off x="533400" y="23368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23368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399" y="27939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27939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81133" y="482600"/>
            <a:ext cx="829734" cy="829732"/>
            <a:chOff x="5333999" y="482600"/>
            <a:chExt cx="829734" cy="829732"/>
          </a:xfrm>
        </p:grpSpPr>
        <p:sp>
          <p:nvSpPr>
            <p:cNvPr id="10" name="Rectangle 9"/>
            <p:cNvSpPr/>
            <p:nvPr/>
          </p:nvSpPr>
          <p:spPr>
            <a:xfrm>
              <a:off x="5334000" y="4826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1200" y="4826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3999" y="9397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1200" y="9397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81133" y="5562600"/>
            <a:ext cx="829734" cy="829732"/>
            <a:chOff x="5333999" y="482600"/>
            <a:chExt cx="829734" cy="829732"/>
          </a:xfrm>
        </p:grpSpPr>
        <p:sp>
          <p:nvSpPr>
            <p:cNvPr id="15" name="Rectangle 14"/>
            <p:cNvSpPr/>
            <p:nvPr/>
          </p:nvSpPr>
          <p:spPr>
            <a:xfrm>
              <a:off x="5334000" y="4826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1200" y="4826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3999" y="9397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1200" y="9397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879665" y="3014134"/>
            <a:ext cx="829734" cy="829732"/>
            <a:chOff x="533399" y="2336800"/>
            <a:chExt cx="829734" cy="829732"/>
          </a:xfrm>
        </p:grpSpPr>
        <p:sp>
          <p:nvSpPr>
            <p:cNvPr id="20" name="Rectangle 19"/>
            <p:cNvSpPr/>
            <p:nvPr/>
          </p:nvSpPr>
          <p:spPr>
            <a:xfrm>
              <a:off x="533400" y="23368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90600" y="2336800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399" y="27939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2793999"/>
              <a:ext cx="372533" cy="3725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n 23"/>
          <p:cNvSpPr/>
          <p:nvPr/>
        </p:nvSpPr>
        <p:spPr>
          <a:xfrm rot="5400000">
            <a:off x="5973383" y="368149"/>
            <a:ext cx="249768" cy="61852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-Right Arrow 24"/>
          <p:cNvSpPr/>
          <p:nvPr/>
        </p:nvSpPr>
        <p:spPr>
          <a:xfrm>
            <a:off x="1456265" y="3191933"/>
            <a:ext cx="1473197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9321800" y="3200400"/>
            <a:ext cx="1473197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5400000">
            <a:off x="5260932" y="4307419"/>
            <a:ext cx="1729400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5400000">
            <a:off x="5268378" y="2105069"/>
            <a:ext cx="1706035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8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effectLst/>
              </a:rPr>
              <a:t>Wahl der besten Technologie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983038"/>
            <a:ext cx="1219199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cap="small" dirty="0"/>
              <a:t>Nutze die beste Technologie zur Lösung Deiner Probleme</a:t>
            </a:r>
          </a:p>
        </p:txBody>
      </p:sp>
    </p:spTree>
    <p:extLst>
      <p:ext uri="{BB962C8B-B14F-4D97-AF65-F5344CB8AC3E}">
        <p14:creationId xmlns:p14="http://schemas.microsoft.com/office/powerpoint/2010/main" val="76279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468" y="1092200"/>
            <a:ext cx="4411132" cy="4715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1142999" y="1363133"/>
            <a:ext cx="914400" cy="9144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C#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1142999" y="358563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C#</a:t>
            </a:r>
            <a:endParaRPr lang="en-US" dirty="0"/>
          </a:p>
        </p:txBody>
      </p:sp>
      <p:sp>
        <p:nvSpPr>
          <p:cNvPr id="7" name="Cross 6"/>
          <p:cNvSpPr/>
          <p:nvPr/>
        </p:nvSpPr>
        <p:spPr>
          <a:xfrm>
            <a:off x="2976034" y="4500033"/>
            <a:ext cx="914400" cy="91440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C#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2976034" y="267123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6683" y="187464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MONOLITH</a:t>
            </a:r>
            <a:endParaRPr lang="en-US" sz="4000" b="1" dirty="0"/>
          </a:p>
        </p:txBody>
      </p:sp>
      <p:sp>
        <p:nvSpPr>
          <p:cNvPr id="14" name="Rectangle 13"/>
          <p:cNvSpPr/>
          <p:nvPr/>
        </p:nvSpPr>
        <p:spPr>
          <a:xfrm>
            <a:off x="6601493" y="2463799"/>
            <a:ext cx="14732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80893" y="2734732"/>
            <a:ext cx="9144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C#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90434" y="1371600"/>
            <a:ext cx="9144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C#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38288" y="1092200"/>
            <a:ext cx="14732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75083" y="2463799"/>
            <a:ext cx="14732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77399" y="4334933"/>
            <a:ext cx="14732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0967" y="4334933"/>
            <a:ext cx="14732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90367" y="461433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Ruby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9956799" y="461433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C++</a:t>
            </a:r>
            <a:endParaRPr lang="en-US" dirty="0"/>
          </a:p>
        </p:txBody>
      </p:sp>
      <p:sp>
        <p:nvSpPr>
          <p:cNvPr id="22" name="5-Point Star 21"/>
          <p:cNvSpPr/>
          <p:nvPr/>
        </p:nvSpPr>
        <p:spPr>
          <a:xfrm>
            <a:off x="10554483" y="2734732"/>
            <a:ext cx="914400" cy="9144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  <a:endParaRPr lang="en-US" dirty="0"/>
          </a:p>
        </p:txBody>
      </p:sp>
      <p:sp>
        <p:nvSpPr>
          <p:cNvPr id="23" name="Cross 22"/>
          <p:cNvSpPr/>
          <p:nvPr/>
        </p:nvSpPr>
        <p:spPr>
          <a:xfrm>
            <a:off x="8717688" y="1371600"/>
            <a:ext cx="914400" cy="91440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F#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97332" y="187464"/>
            <a:ext cx="386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MICROSERVICE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2427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effectLst/>
              </a:rPr>
              <a:t>Dezentrale Datenhaltung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983038"/>
            <a:ext cx="1219199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cap="small" dirty="0"/>
              <a:t>Jeder Service kann über die Technologie </a:t>
            </a:r>
          </a:p>
          <a:p>
            <a:r>
              <a:rPr lang="de-DE" sz="2800" b="1" cap="small" dirty="0"/>
              <a:t>seiner Datenhaltung entscheiden</a:t>
            </a:r>
          </a:p>
        </p:txBody>
      </p:sp>
    </p:spTree>
    <p:extLst>
      <p:ext uri="{BB962C8B-B14F-4D97-AF65-F5344CB8AC3E}">
        <p14:creationId xmlns:p14="http://schemas.microsoft.com/office/powerpoint/2010/main" val="3533222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86683" y="187464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MONOLITH</a:t>
            </a:r>
            <a:endParaRPr lang="en-US" sz="4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409700" y="1092200"/>
            <a:ext cx="3132665" cy="3349126"/>
            <a:chOff x="770468" y="1092200"/>
            <a:chExt cx="4411132" cy="4715933"/>
          </a:xfrm>
        </p:grpSpPr>
        <p:sp>
          <p:nvSpPr>
            <p:cNvPr id="2" name="Rectangle 1"/>
            <p:cNvSpPr/>
            <p:nvPr/>
          </p:nvSpPr>
          <p:spPr>
            <a:xfrm>
              <a:off x="770468" y="1092200"/>
              <a:ext cx="4411132" cy="4715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5-Point Star 2"/>
            <p:cNvSpPr/>
            <p:nvPr/>
          </p:nvSpPr>
          <p:spPr>
            <a:xfrm>
              <a:off x="1142999" y="1363133"/>
              <a:ext cx="914400" cy="914400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42999" y="3585633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>
              <a:off x="2976034" y="4500033"/>
              <a:ext cx="914400" cy="914400"/>
            </a:xfrm>
            <a:prstGeom prst="plu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76034" y="2671233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90434" y="1371600"/>
              <a:ext cx="9144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06088" y="1933991"/>
            <a:ext cx="1121386" cy="1121386"/>
            <a:chOff x="6601493" y="2463799"/>
            <a:chExt cx="1473200" cy="1473200"/>
          </a:xfrm>
        </p:grpSpPr>
        <p:sp>
          <p:nvSpPr>
            <p:cNvPr id="14" name="Rectangle 13"/>
            <p:cNvSpPr/>
            <p:nvPr/>
          </p:nvSpPr>
          <p:spPr>
            <a:xfrm>
              <a:off x="6601493" y="2463799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880893" y="2734732"/>
              <a:ext cx="9144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73295" y="4504267"/>
            <a:ext cx="1121386" cy="1121386"/>
            <a:chOff x="7310967" y="4334933"/>
            <a:chExt cx="1473200" cy="1473200"/>
          </a:xfrm>
        </p:grpSpPr>
        <p:sp>
          <p:nvSpPr>
            <p:cNvPr id="19" name="Rectangle 18"/>
            <p:cNvSpPr/>
            <p:nvPr/>
          </p:nvSpPr>
          <p:spPr>
            <a:xfrm>
              <a:off x="7310967" y="4334933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590367" y="4614333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761132" y="3512349"/>
            <a:ext cx="1121386" cy="1121386"/>
            <a:chOff x="9677399" y="4334933"/>
            <a:chExt cx="1473200" cy="1473200"/>
          </a:xfrm>
        </p:grpSpPr>
        <p:sp>
          <p:nvSpPr>
            <p:cNvPr id="18" name="Rectangle 17"/>
            <p:cNvSpPr/>
            <p:nvPr/>
          </p:nvSpPr>
          <p:spPr>
            <a:xfrm>
              <a:off x="9677399" y="4334933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956799" y="4614333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566141" y="3512349"/>
            <a:ext cx="1121386" cy="1121386"/>
            <a:chOff x="10275083" y="2463799"/>
            <a:chExt cx="1473200" cy="1473200"/>
          </a:xfrm>
        </p:grpSpPr>
        <p:sp>
          <p:nvSpPr>
            <p:cNvPr id="17" name="Rectangle 16"/>
            <p:cNvSpPr/>
            <p:nvPr/>
          </p:nvSpPr>
          <p:spPr>
            <a:xfrm>
              <a:off x="10275083" y="2463799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10554483" y="2734732"/>
              <a:ext cx="914400" cy="914400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286615" y="1064538"/>
            <a:ext cx="1121386" cy="1121386"/>
            <a:chOff x="8438288" y="1092200"/>
            <a:chExt cx="1473200" cy="1473200"/>
          </a:xfrm>
        </p:grpSpPr>
        <p:sp>
          <p:nvSpPr>
            <p:cNvPr id="16" name="Rectangle 15"/>
            <p:cNvSpPr/>
            <p:nvPr/>
          </p:nvSpPr>
          <p:spPr>
            <a:xfrm>
              <a:off x="8438288" y="1092200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>
              <a:off x="8717688" y="1371600"/>
              <a:ext cx="914400" cy="914400"/>
            </a:xfrm>
            <a:prstGeom prst="plu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097332" y="187464"/>
            <a:ext cx="415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MICROSERVICES</a:t>
            </a:r>
            <a:endParaRPr lang="en-US" sz="4000" b="1" dirty="0"/>
          </a:p>
        </p:txBody>
      </p:sp>
      <p:sp>
        <p:nvSpPr>
          <p:cNvPr id="27" name="Can 26"/>
          <p:cNvSpPr/>
          <p:nvPr/>
        </p:nvSpPr>
        <p:spPr>
          <a:xfrm>
            <a:off x="7688570" y="5838330"/>
            <a:ext cx="593435" cy="75221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7670063" y="3268054"/>
            <a:ext cx="593435" cy="75221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10614333" y="2396764"/>
            <a:ext cx="593435" cy="75221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10474851" y="4844575"/>
            <a:ext cx="593435" cy="75221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844545" y="5670944"/>
            <a:ext cx="281484" cy="27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834441" y="3100668"/>
            <a:ext cx="281484" cy="27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10737075" y="2231215"/>
            <a:ext cx="281484" cy="27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9106143">
            <a:off x="10100191" y="4663821"/>
            <a:ext cx="281484" cy="56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2691479">
            <a:off x="11146917" y="4673488"/>
            <a:ext cx="281484" cy="55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2390762" y="5044957"/>
            <a:ext cx="1170539" cy="1586746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2733715" y="4504267"/>
            <a:ext cx="484632" cy="71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2.bp.blogspot.com/-IwtwBalyxWc/UoN_K8DNMiI/AAAAAAAAcqk/IDYXBwXimlc/s1600/Philips+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97" y="237067"/>
            <a:ext cx="4136037" cy="75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27159" y="1405678"/>
            <a:ext cx="55082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  <a:cs typeface="Segoe UI" panose="020B0502040204020203" pitchFamily="34" charset="0"/>
              </a:rPr>
              <a:t>Marko Beelmann</a:t>
            </a:r>
          </a:p>
          <a:p>
            <a:r>
              <a:rPr lang="de-DE" sz="2100" b="1" dirty="0">
                <a:latin typeface="+mj-lt"/>
                <a:cs typeface="Segoe UI" panose="020B0502040204020203" pitchFamily="34" charset="0"/>
              </a:rPr>
              <a:t>Sen. Software Engineer</a:t>
            </a:r>
          </a:p>
          <a:p>
            <a:endParaRPr lang="de-DE" sz="2100" b="1" dirty="0">
              <a:latin typeface="+mj-lt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  <a:cs typeface="Segoe UI" panose="020B0502040204020203" pitchFamily="34" charset="0"/>
              </a:rPr>
              <a:t>.NET /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>
              <a:latin typeface="+mj-lt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>
                <a:latin typeface="+mj-lt"/>
                <a:cs typeface="Segoe UI" panose="020B0502040204020203" pitchFamily="34" charset="0"/>
              </a:rPr>
              <a:t>Rx</a:t>
            </a:r>
            <a:r>
              <a:rPr lang="de-DE" b="1" dirty="0">
                <a:latin typeface="+mj-lt"/>
                <a:cs typeface="Segoe UI" panose="020B0502040204020203" pitchFamily="34" charset="0"/>
              </a:rPr>
              <a:t>-Pusher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>
              <a:latin typeface="+mj-lt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  <a:cs typeface="Segoe UI" panose="020B0502040204020203" pitchFamily="34" charset="0"/>
              </a:rPr>
              <a:t>SW-Architektur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>
              <a:latin typeface="+mj-lt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>
                <a:latin typeface="+mj-lt"/>
                <a:cs typeface="Segoe UI" panose="020B0502040204020203" pitchFamily="34" charset="0"/>
              </a:rPr>
              <a:t>Application</a:t>
            </a:r>
            <a:r>
              <a:rPr lang="de-DE" b="1" dirty="0">
                <a:latin typeface="+mj-lt"/>
                <a:cs typeface="Segoe UI" panose="020B0502040204020203" pitchFamily="34" charset="0"/>
              </a:rPr>
              <a:t> </a:t>
            </a:r>
            <a:r>
              <a:rPr lang="de-DE" b="1" dirty="0" err="1">
                <a:latin typeface="+mj-lt"/>
                <a:cs typeface="Segoe UI" panose="020B0502040204020203" pitchFamily="34" charset="0"/>
              </a:rPr>
              <a:t>Lifecycle</a:t>
            </a:r>
            <a:r>
              <a:rPr lang="de-DE" b="1" dirty="0">
                <a:latin typeface="+mj-lt"/>
                <a:cs typeface="Segoe UI" panose="020B0502040204020203" pitchFamily="34" charset="0"/>
              </a:rPr>
              <a:t> Management (ALM)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>
              <a:latin typeface="+mj-lt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  <a:cs typeface="Segoe UI" panose="020B0502040204020203" pitchFamily="34" charset="0"/>
              </a:rPr>
              <a:t>S.O.L.I.D. Enthusiast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>
              <a:latin typeface="+mj-lt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latin typeface="+mj-lt"/>
                <a:cs typeface="Segoe UI" panose="020B0502040204020203" pitchFamily="34" charset="0"/>
              </a:rPr>
              <a:t>Agile Softwareentwicklung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816" y="1405678"/>
            <a:ext cx="6354440" cy="4901609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9" y="77352"/>
            <a:ext cx="4533900" cy="1076325"/>
          </a:xfrm>
          <a:prstGeom prst="rect">
            <a:avLst/>
          </a:prstGeom>
        </p:spPr>
      </p:pic>
      <p:pic>
        <p:nvPicPr>
          <p:cNvPr id="1028" name="Picture 4" descr="https://www.heise.de/developer/icons/developer_facebook_social_grap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17" y="77352"/>
            <a:ext cx="1389022" cy="138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8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effectLst/>
              </a:rPr>
              <a:t>Automatisierung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983038"/>
            <a:ext cx="12191999" cy="287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cap="small" dirty="0" err="1"/>
              <a:t>Continuous</a:t>
            </a:r>
            <a:r>
              <a:rPr lang="de-DE" sz="2800" b="1" cap="small" dirty="0"/>
              <a:t> Integration, Unit-Tests, </a:t>
            </a:r>
            <a:r>
              <a:rPr lang="de-DE" sz="2800" b="1" cap="small" dirty="0" err="1"/>
              <a:t>automatic</a:t>
            </a:r>
            <a:endParaRPr lang="de-DE" sz="2800" b="1" cap="small" dirty="0"/>
          </a:p>
          <a:p>
            <a:r>
              <a:rPr lang="de-DE" sz="2800" b="1" cap="small" dirty="0" err="1"/>
              <a:t>Deployment</a:t>
            </a:r>
            <a:r>
              <a:rPr lang="de-DE" sz="2800" b="1" cap="small" dirty="0"/>
              <a:t> sind zwingende Voraussetzungen für</a:t>
            </a:r>
          </a:p>
          <a:p>
            <a:r>
              <a:rPr lang="de-DE" sz="2800" b="1" cap="small" dirty="0"/>
              <a:t>Den Einsatz von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93102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effectLst/>
              </a:rPr>
              <a:t>Design </a:t>
            </a:r>
            <a:r>
              <a:rPr lang="de-DE" b="1" dirty="0" err="1">
                <a:effectLst/>
              </a:rPr>
              <a:t>for</a:t>
            </a:r>
            <a:r>
              <a:rPr lang="de-DE" b="1" dirty="0">
                <a:effectLst/>
              </a:rPr>
              <a:t> </a:t>
            </a:r>
            <a:r>
              <a:rPr lang="de-DE" b="1" dirty="0" err="1">
                <a:effectLst/>
              </a:rPr>
              <a:t>Failure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983038"/>
            <a:ext cx="12191999" cy="287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cap="small" dirty="0"/>
              <a:t>Die einzelnen Services müssen mit Fehlern, vor allem im</a:t>
            </a:r>
          </a:p>
          <a:p>
            <a:r>
              <a:rPr lang="de-DE" sz="2800" b="1" cap="small" dirty="0"/>
              <a:t>Bereich der Kommunikation, gut umgehen können und eine</a:t>
            </a:r>
          </a:p>
          <a:p>
            <a:r>
              <a:rPr lang="de-DE" sz="2800" b="1" cap="small" dirty="0"/>
              <a:t>gute </a:t>
            </a:r>
            <a:r>
              <a:rPr lang="de-DE" sz="2800" b="1" cap="small" dirty="0" err="1"/>
              <a:t>Resilience</a:t>
            </a:r>
            <a:r>
              <a:rPr lang="de-DE" sz="2800" b="1" cap="small" dirty="0"/>
              <a:t> liefern</a:t>
            </a:r>
          </a:p>
          <a:p>
            <a:endParaRPr lang="de-DE" sz="2800" b="1" cap="small" dirty="0"/>
          </a:p>
        </p:txBody>
      </p:sp>
    </p:spTree>
    <p:extLst>
      <p:ext uri="{BB962C8B-B14F-4D97-AF65-F5344CB8AC3E}">
        <p14:creationId xmlns:p14="http://schemas.microsoft.com/office/powerpoint/2010/main" val="160961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effectLst/>
              </a:rPr>
              <a:t>Monitoring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983038"/>
            <a:ext cx="12191999" cy="287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cap="small" dirty="0"/>
              <a:t>Die Services müssen durch ein Monitoring ständig überwacht werden.</a:t>
            </a:r>
          </a:p>
        </p:txBody>
      </p:sp>
    </p:spTree>
    <p:extLst>
      <p:ext uri="{BB962C8B-B14F-4D97-AF65-F5344CB8AC3E}">
        <p14:creationId xmlns:p14="http://schemas.microsoft.com/office/powerpoint/2010/main" val="62468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effectLst/>
              </a:rPr>
              <a:t>Wie groß ist ein </a:t>
            </a:r>
            <a:r>
              <a:rPr lang="de-DE" b="1" dirty="0" err="1">
                <a:effectLst/>
              </a:rPr>
              <a:t>Microservice</a:t>
            </a:r>
            <a:r>
              <a:rPr lang="de-DE" b="1" dirty="0">
                <a:effectLst/>
              </a:rPr>
              <a:t>?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983038"/>
            <a:ext cx="12191999" cy="287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cap="small" dirty="0"/>
              <a:t>1 Person für Service?</a:t>
            </a:r>
          </a:p>
          <a:p>
            <a:r>
              <a:rPr lang="de-DE" sz="2800" b="1" cap="small" dirty="0"/>
              <a:t>2 Personen für einen Service?</a:t>
            </a:r>
          </a:p>
          <a:p>
            <a:r>
              <a:rPr lang="de-DE" sz="2800" b="1" cap="small" dirty="0"/>
              <a:t>8 Personen für einen Service?</a:t>
            </a:r>
          </a:p>
          <a:p>
            <a:r>
              <a:rPr lang="de-DE" sz="2800" b="1" cap="small" dirty="0"/>
              <a:t>4 Personen für 200 Services?</a:t>
            </a:r>
          </a:p>
          <a:p>
            <a:r>
              <a:rPr lang="de-DE" sz="2800" b="1" cap="small" dirty="0"/>
              <a:t>2 Personen für 50 Services?</a:t>
            </a:r>
          </a:p>
        </p:txBody>
      </p:sp>
    </p:spTree>
    <p:extLst>
      <p:ext uri="{BB962C8B-B14F-4D97-AF65-F5344CB8AC3E}">
        <p14:creationId xmlns:p14="http://schemas.microsoft.com/office/powerpoint/2010/main" val="18044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4711170"/>
          </a:xfrm>
        </p:spPr>
        <p:txBody>
          <a:bodyPr>
            <a:normAutofit fontScale="90000"/>
          </a:bodyPr>
          <a:lstStyle/>
          <a:p>
            <a:r>
              <a:rPr lang="de-DE" b="1" dirty="0">
                <a:effectLst/>
              </a:rPr>
              <a:t>Keine eindeutige Empfehlung!</a:t>
            </a:r>
            <a:br>
              <a:rPr lang="de-DE" b="1" dirty="0">
                <a:effectLst/>
              </a:rPr>
            </a:br>
            <a:br>
              <a:rPr lang="de-DE" b="1" dirty="0">
                <a:effectLst/>
              </a:rPr>
            </a:br>
            <a:br>
              <a:rPr lang="de-DE" b="1" dirty="0">
                <a:effectLst/>
              </a:rPr>
            </a:br>
            <a:r>
              <a:rPr lang="de-DE" b="1" dirty="0">
                <a:effectLst/>
              </a:rPr>
              <a:t>Oft ist ein agiles Team für einen</a:t>
            </a:r>
            <a:br>
              <a:rPr lang="de-DE" b="1" dirty="0">
                <a:effectLst/>
              </a:rPr>
            </a:br>
            <a:r>
              <a:rPr lang="de-DE" b="1" dirty="0">
                <a:effectLst/>
              </a:rPr>
              <a:t>oder mehr Services zuständig.</a:t>
            </a:r>
            <a:br>
              <a:rPr lang="de-DE" b="1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4711170"/>
          </a:xfrm>
        </p:spPr>
        <p:txBody>
          <a:bodyPr>
            <a:normAutofit/>
          </a:bodyPr>
          <a:lstStyle/>
          <a:p>
            <a:r>
              <a:rPr lang="de-DE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Monolith!</a:t>
            </a:r>
            <a:br>
              <a:rPr lang="de-DE" b="1" dirty="0">
                <a:effectLst/>
              </a:rPr>
            </a:br>
            <a:br>
              <a:rPr lang="de-DE" b="1" dirty="0">
                <a:effectLst/>
              </a:rPr>
            </a:br>
            <a:r>
              <a:rPr lang="de-DE" b="1" dirty="0">
                <a:effectLst/>
              </a:rPr>
              <a:t>Ist denn das so schlimm?</a:t>
            </a:r>
            <a:br>
              <a:rPr lang="de-DE" b="1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0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667"/>
            <a:ext cx="9144000" cy="3298296"/>
          </a:xfrm>
        </p:spPr>
        <p:txBody>
          <a:bodyPr>
            <a:normAutofit/>
          </a:bodyPr>
          <a:lstStyle/>
          <a:p>
            <a:r>
              <a:rPr lang="de-DE" b="1" dirty="0">
                <a:effectLst/>
              </a:rPr>
              <a:t>Microservices!</a:t>
            </a:r>
            <a:br>
              <a:rPr lang="de-DE" b="1" dirty="0">
                <a:effectLst/>
              </a:rPr>
            </a:br>
            <a:br>
              <a:rPr lang="de-DE" b="1" dirty="0">
                <a:effectLst/>
              </a:rPr>
            </a:br>
            <a:r>
              <a:rPr lang="de-DE" b="1" dirty="0">
                <a:effectLst/>
              </a:rPr>
              <a:t>Die dunkle Seite…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983038"/>
            <a:ext cx="12191999" cy="287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cap="small" dirty="0"/>
              <a:t>Entwicklung/Debugging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cap="small" dirty="0"/>
              <a:t>Maintenance/Upgrade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cap="small" dirty="0"/>
              <a:t>Interprozesskommunikation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cap="small" dirty="0"/>
              <a:t>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cap="small" dirty="0"/>
              <a:t>Wildwuchs von Sprachen/Technologien</a:t>
            </a:r>
          </a:p>
        </p:txBody>
      </p:sp>
    </p:spTree>
    <p:extLst>
      <p:ext uri="{BB962C8B-B14F-4D97-AF65-F5344CB8AC3E}">
        <p14:creationId xmlns:p14="http://schemas.microsoft.com/office/powerpoint/2010/main" val="1488557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252133"/>
          </a:xfrm>
        </p:spPr>
        <p:txBody>
          <a:bodyPr anchor="ctr">
            <a:normAutofit/>
          </a:bodyPr>
          <a:lstStyle/>
          <a:p>
            <a:r>
              <a:rPr lang="de-DE" b="1" dirty="0">
                <a:effectLst/>
              </a:rPr>
              <a:t>INDUSTRIE 4.0 &amp; </a:t>
            </a:r>
            <a:r>
              <a:rPr lang="de-DE" b="1" dirty="0" err="1">
                <a:effectLst/>
              </a:rPr>
              <a:t>IoT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2566" y="2370667"/>
            <a:ext cx="100668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Verschiedene Plattformen</a:t>
            </a:r>
            <a:endParaRPr lang="en-US" sz="2800" dirty="0"/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polyglotte Umgebung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isolierte Komponenten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verteilte Persistenz</a:t>
            </a:r>
          </a:p>
        </p:txBody>
      </p:sp>
    </p:spTree>
    <p:extLst>
      <p:ext uri="{BB962C8B-B14F-4D97-AF65-F5344CB8AC3E}">
        <p14:creationId xmlns:p14="http://schemas.microsoft.com/office/powerpoint/2010/main" val="3067978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252133"/>
          </a:xfrm>
        </p:spPr>
        <p:txBody>
          <a:bodyPr anchor="ctr">
            <a:normAutofit/>
          </a:bodyPr>
          <a:lstStyle/>
          <a:p>
            <a:r>
              <a:rPr lang="de-DE" b="1" dirty="0">
                <a:effectLst/>
              </a:rPr>
              <a:t>Warum der Hype?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1274" y="2396596"/>
            <a:ext cx="100668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800" b="1" dirty="0"/>
              <a:t>Kennen Sie</a:t>
            </a:r>
          </a:p>
          <a:p>
            <a:pPr algn="ctr">
              <a:lnSpc>
                <a:spcPct val="200000"/>
              </a:lnSpc>
            </a:pPr>
            <a:endParaRPr lang="de-DE" sz="2800" b="1" dirty="0"/>
          </a:p>
          <a:p>
            <a:pPr algn="ctr">
              <a:lnSpc>
                <a:spcPct val="200000"/>
              </a:lnSpc>
            </a:pPr>
            <a:endParaRPr lang="de-DE" sz="2800" b="1" dirty="0"/>
          </a:p>
          <a:p>
            <a:pPr algn="ctr">
              <a:lnSpc>
                <a:spcPct val="200000"/>
              </a:lnSpc>
            </a:pPr>
            <a:endParaRPr lang="de-DE" sz="2800" b="1" dirty="0"/>
          </a:p>
          <a:p>
            <a:pPr algn="ctr">
              <a:lnSpc>
                <a:spcPct val="200000"/>
              </a:lnSpc>
            </a:pPr>
            <a:r>
              <a:rPr lang="de-DE" sz="2800" b="1" dirty="0"/>
              <a:t>?</a:t>
            </a:r>
          </a:p>
        </p:txBody>
      </p:sp>
      <p:sp>
        <p:nvSpPr>
          <p:cNvPr id="5" name="AutoShape 4" descr="Build, Ship, Ru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7" y="3330372"/>
            <a:ext cx="29051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4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211667"/>
            <a:ext cx="9144000" cy="3298296"/>
          </a:xfrm>
        </p:spPr>
        <p:txBody>
          <a:bodyPr>
            <a:normAutofit/>
          </a:bodyPr>
          <a:lstStyle/>
          <a:p>
            <a:r>
              <a:rPr lang="de-DE" b="1" dirty="0">
                <a:effectLst/>
              </a:rPr>
              <a:t>Vielleicht eine Nummer kleiner?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3983038"/>
            <a:ext cx="12191999" cy="287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small" dirty="0"/>
              <a:t>Zauberwort und wirklich nicht Neu</a:t>
            </a:r>
          </a:p>
          <a:p>
            <a:endParaRPr lang="de-DE" sz="2800" b="1" cap="small" dirty="0"/>
          </a:p>
          <a:p>
            <a:r>
              <a:rPr lang="de-DE" sz="4400" b="1" cap="small" dirty="0"/>
              <a:t>MODULARISIERUNG!</a:t>
            </a:r>
          </a:p>
        </p:txBody>
      </p:sp>
    </p:spTree>
    <p:extLst>
      <p:ext uri="{BB962C8B-B14F-4D97-AF65-F5344CB8AC3E}">
        <p14:creationId xmlns:p14="http://schemas.microsoft.com/office/powerpoint/2010/main" val="393665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298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>
            <a:normAutofit/>
          </a:bodyPr>
          <a:lstStyle/>
          <a:p>
            <a:r>
              <a:rPr lang="de-DE" sz="13800" b="1" dirty="0">
                <a:effectLst/>
              </a:rPr>
              <a:t>DANKE!</a:t>
            </a:r>
            <a:endParaRPr lang="en-US" sz="13800" dirty="0"/>
          </a:p>
        </p:txBody>
      </p:sp>
      <p:sp>
        <p:nvSpPr>
          <p:cNvPr id="2" name="TextBox 1"/>
          <p:cNvSpPr txBox="1"/>
          <p:nvPr/>
        </p:nvSpPr>
        <p:spPr>
          <a:xfrm>
            <a:off x="4343116" y="5059681"/>
            <a:ext cx="3505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Marko.Beelmann@gmail.com</a:t>
            </a:r>
            <a:endParaRPr lang="en-US" sz="2000" i="1" dirty="0"/>
          </a:p>
        </p:txBody>
      </p:sp>
      <p:pic>
        <p:nvPicPr>
          <p:cNvPr id="4" name="Picture 6" descr="http://www.adweek.com/socialtimes/files/2014/07/alltwitter-twitter-bird-logo-white-on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90" y="5754492"/>
            <a:ext cx="778933" cy="5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5261476" y="62672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@</a:t>
            </a:r>
            <a:r>
              <a:rPr lang="de-DE" b="1" i="1" dirty="0" err="1"/>
              <a:t>mbeeelman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48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468" y="1092200"/>
            <a:ext cx="4411132" cy="4715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1142999" y="1363133"/>
            <a:ext cx="914400" cy="9144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2999" y="358563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2976034" y="4500033"/>
            <a:ext cx="914400" cy="91440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6034" y="267123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86683" y="187464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MONOLITH</a:t>
            </a:r>
            <a:endParaRPr lang="en-US" sz="4000" b="1" dirty="0"/>
          </a:p>
        </p:txBody>
      </p:sp>
      <p:sp>
        <p:nvSpPr>
          <p:cNvPr id="14" name="Rectangle 13"/>
          <p:cNvSpPr/>
          <p:nvPr/>
        </p:nvSpPr>
        <p:spPr>
          <a:xfrm>
            <a:off x="6601493" y="2463799"/>
            <a:ext cx="14732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80893" y="2734732"/>
            <a:ext cx="9144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890434" y="1371600"/>
            <a:ext cx="9144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38288" y="1092200"/>
            <a:ext cx="14732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75083" y="2463799"/>
            <a:ext cx="14732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77399" y="4334933"/>
            <a:ext cx="14732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0967" y="4334933"/>
            <a:ext cx="14732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90367" y="461433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956799" y="461433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10554483" y="2734732"/>
            <a:ext cx="914400" cy="9144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8717688" y="1371600"/>
            <a:ext cx="914400" cy="91440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97332" y="187464"/>
            <a:ext cx="415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MICROSERVICES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9366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9392179" y="1115483"/>
            <a:ext cx="2409825" cy="25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2654" y="1115483"/>
            <a:ext cx="2409825" cy="25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86683" y="187464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MONOLITH</a:t>
            </a:r>
            <a:endParaRPr lang="en-US" sz="4000" b="1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095463" y="2723091"/>
            <a:ext cx="736600" cy="736600"/>
            <a:chOff x="6601493" y="2463799"/>
            <a:chExt cx="1473200" cy="1473200"/>
          </a:xfrm>
        </p:grpSpPr>
        <p:sp>
          <p:nvSpPr>
            <p:cNvPr id="14" name="Rectangle 13"/>
            <p:cNvSpPr/>
            <p:nvPr/>
          </p:nvSpPr>
          <p:spPr>
            <a:xfrm>
              <a:off x="6601493" y="2463799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880893" y="2734732"/>
              <a:ext cx="9144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9662979" y="1417298"/>
            <a:ext cx="736600" cy="736600"/>
            <a:chOff x="7310967" y="4334933"/>
            <a:chExt cx="1473200" cy="1473200"/>
          </a:xfrm>
        </p:grpSpPr>
        <p:sp>
          <p:nvSpPr>
            <p:cNvPr id="19" name="Rectangle 18"/>
            <p:cNvSpPr/>
            <p:nvPr/>
          </p:nvSpPr>
          <p:spPr>
            <a:xfrm>
              <a:off x="7310967" y="4334933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590367" y="4614333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0765482" y="1417298"/>
            <a:ext cx="736600" cy="736600"/>
            <a:chOff x="9677399" y="4334933"/>
            <a:chExt cx="1473200" cy="1473200"/>
          </a:xfrm>
        </p:grpSpPr>
        <p:sp>
          <p:nvSpPr>
            <p:cNvPr id="18" name="Rectangle 17"/>
            <p:cNvSpPr/>
            <p:nvPr/>
          </p:nvSpPr>
          <p:spPr>
            <a:xfrm>
              <a:off x="9677399" y="4334933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956799" y="4614333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8219413" y="2723091"/>
            <a:ext cx="736600" cy="736600"/>
            <a:chOff x="10275083" y="2463799"/>
            <a:chExt cx="1473200" cy="1473200"/>
          </a:xfrm>
        </p:grpSpPr>
        <p:sp>
          <p:nvSpPr>
            <p:cNvPr id="17" name="Rectangle 16"/>
            <p:cNvSpPr/>
            <p:nvPr/>
          </p:nvSpPr>
          <p:spPr>
            <a:xfrm>
              <a:off x="10275083" y="2463799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10554483" y="2734732"/>
              <a:ext cx="914400" cy="914400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219413" y="1417298"/>
            <a:ext cx="736600" cy="736600"/>
            <a:chOff x="8438288" y="1092200"/>
            <a:chExt cx="1473200" cy="147320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8438288" y="1092200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>
              <a:spLocks noChangeAspect="1"/>
            </p:cNvSpPr>
            <p:nvPr/>
          </p:nvSpPr>
          <p:spPr>
            <a:xfrm>
              <a:off x="8717688" y="1371600"/>
              <a:ext cx="914400" cy="914400"/>
            </a:xfrm>
            <a:prstGeom prst="plu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097332" y="187464"/>
            <a:ext cx="386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MICROSERVICE</a:t>
            </a:r>
            <a:endParaRPr lang="en-US" sz="4000" b="1" dirty="0"/>
          </a:p>
        </p:txBody>
      </p:sp>
      <p:sp>
        <p:nvSpPr>
          <p:cNvPr id="34" name="Rectangle 33"/>
          <p:cNvSpPr/>
          <p:nvPr/>
        </p:nvSpPr>
        <p:spPr>
          <a:xfrm>
            <a:off x="631322" y="1092200"/>
            <a:ext cx="2409825" cy="25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05100" y="3810000"/>
            <a:ext cx="2409825" cy="25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798517" y="3936999"/>
            <a:ext cx="2217446" cy="2370667"/>
            <a:chOff x="770468" y="1092200"/>
            <a:chExt cx="4411132" cy="4715933"/>
          </a:xfrm>
        </p:grpSpPr>
        <p:sp>
          <p:nvSpPr>
            <p:cNvPr id="26" name="Rectangle 25"/>
            <p:cNvSpPr/>
            <p:nvPr/>
          </p:nvSpPr>
          <p:spPr>
            <a:xfrm>
              <a:off x="770468" y="1092200"/>
              <a:ext cx="4411132" cy="4715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5-Point Star 26"/>
            <p:cNvSpPr/>
            <p:nvPr/>
          </p:nvSpPr>
          <p:spPr>
            <a:xfrm>
              <a:off x="1142999" y="1363133"/>
              <a:ext cx="914400" cy="914400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2999" y="3585633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>
              <a:off x="2976034" y="4500033"/>
              <a:ext cx="914400" cy="914400"/>
            </a:xfrm>
            <a:prstGeom prst="plu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976034" y="2671233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890434" y="1371600"/>
              <a:ext cx="9144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7512" y="1189739"/>
            <a:ext cx="2217446" cy="2370667"/>
            <a:chOff x="770468" y="1092200"/>
            <a:chExt cx="4411132" cy="4715933"/>
          </a:xfrm>
        </p:grpSpPr>
        <p:sp>
          <p:nvSpPr>
            <p:cNvPr id="2" name="Rectangle 1"/>
            <p:cNvSpPr/>
            <p:nvPr/>
          </p:nvSpPr>
          <p:spPr>
            <a:xfrm>
              <a:off x="770468" y="1092200"/>
              <a:ext cx="4411132" cy="4715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5-Point Star 2"/>
            <p:cNvSpPr/>
            <p:nvPr/>
          </p:nvSpPr>
          <p:spPr>
            <a:xfrm>
              <a:off x="1142999" y="1363133"/>
              <a:ext cx="914400" cy="914400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42999" y="3585633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>
              <a:off x="2976034" y="4500033"/>
              <a:ext cx="914400" cy="914400"/>
            </a:xfrm>
            <a:prstGeom prst="plu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76034" y="2671233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90434" y="1371600"/>
              <a:ext cx="9144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7082367" y="1417298"/>
            <a:ext cx="736600" cy="736600"/>
            <a:chOff x="8438288" y="1092200"/>
            <a:chExt cx="1473200" cy="1473200"/>
          </a:xfrm>
        </p:grpSpPr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8438288" y="1092200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ross 37"/>
            <p:cNvSpPr>
              <a:spLocks noChangeAspect="1"/>
            </p:cNvSpPr>
            <p:nvPr/>
          </p:nvSpPr>
          <p:spPr>
            <a:xfrm>
              <a:off x="8717688" y="1371600"/>
              <a:ext cx="914400" cy="914400"/>
            </a:xfrm>
            <a:prstGeom prst="plu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10765482" y="2718858"/>
            <a:ext cx="736600" cy="736600"/>
            <a:chOff x="10275083" y="2463799"/>
            <a:chExt cx="1473200" cy="1473200"/>
          </a:xfrm>
        </p:grpSpPr>
        <p:sp>
          <p:nvSpPr>
            <p:cNvPr id="41" name="Rectangle 40"/>
            <p:cNvSpPr/>
            <p:nvPr/>
          </p:nvSpPr>
          <p:spPr>
            <a:xfrm>
              <a:off x="10275083" y="2463799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10554483" y="2734732"/>
              <a:ext cx="914400" cy="914400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9661111" y="2714625"/>
            <a:ext cx="736600" cy="736600"/>
            <a:chOff x="7310967" y="4334933"/>
            <a:chExt cx="1473200" cy="1473200"/>
          </a:xfrm>
        </p:grpSpPr>
        <p:sp>
          <p:nvSpPr>
            <p:cNvPr id="44" name="Rectangle 43"/>
            <p:cNvSpPr/>
            <p:nvPr/>
          </p:nvSpPr>
          <p:spPr>
            <a:xfrm>
              <a:off x="7310967" y="4334933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590367" y="4614333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8187266" y="3895031"/>
            <a:ext cx="2409825" cy="25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8440075" y="5502639"/>
            <a:ext cx="736600" cy="736600"/>
            <a:chOff x="6601493" y="2463799"/>
            <a:chExt cx="1473200" cy="1473200"/>
          </a:xfrm>
        </p:grpSpPr>
        <p:sp>
          <p:nvSpPr>
            <p:cNvPr id="48" name="Rectangle 47"/>
            <p:cNvSpPr/>
            <p:nvPr/>
          </p:nvSpPr>
          <p:spPr>
            <a:xfrm>
              <a:off x="6601493" y="2463799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80893" y="2734732"/>
              <a:ext cx="9144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8426979" y="4196846"/>
            <a:ext cx="736600" cy="736600"/>
            <a:chOff x="8438288" y="1092200"/>
            <a:chExt cx="1473200" cy="1473200"/>
          </a:xfrm>
        </p:grpSpPr>
        <p:sp>
          <p:nvSpPr>
            <p:cNvPr id="57" name="Rectangle 56"/>
            <p:cNvSpPr>
              <a:spLocks noChangeAspect="1"/>
            </p:cNvSpPr>
            <p:nvPr/>
          </p:nvSpPr>
          <p:spPr>
            <a:xfrm>
              <a:off x="8438288" y="1092200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ross 57"/>
            <p:cNvSpPr>
              <a:spLocks noChangeAspect="1"/>
            </p:cNvSpPr>
            <p:nvPr/>
          </p:nvSpPr>
          <p:spPr>
            <a:xfrm>
              <a:off x="8717688" y="1371600"/>
              <a:ext cx="914400" cy="914400"/>
            </a:xfrm>
            <a:prstGeom prst="plu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9562041" y="4196846"/>
            <a:ext cx="736600" cy="736600"/>
            <a:chOff x="9677399" y="4334933"/>
            <a:chExt cx="1473200" cy="1473200"/>
          </a:xfrm>
        </p:grpSpPr>
        <p:sp>
          <p:nvSpPr>
            <p:cNvPr id="60" name="Rectangle 59"/>
            <p:cNvSpPr/>
            <p:nvPr/>
          </p:nvSpPr>
          <p:spPr>
            <a:xfrm>
              <a:off x="9677399" y="4334933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956799" y="4614333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9562041" y="5498406"/>
            <a:ext cx="736600" cy="736600"/>
            <a:chOff x="6601493" y="2463799"/>
            <a:chExt cx="1473200" cy="1473200"/>
          </a:xfrm>
        </p:grpSpPr>
        <p:sp>
          <p:nvSpPr>
            <p:cNvPr id="63" name="Rectangle 62"/>
            <p:cNvSpPr/>
            <p:nvPr/>
          </p:nvSpPr>
          <p:spPr>
            <a:xfrm>
              <a:off x="6601493" y="2463799"/>
              <a:ext cx="1473200" cy="147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880893" y="2734732"/>
              <a:ext cx="9144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31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dirty="0">
                <a:effectLst/>
              </a:rPr>
              <a:t>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8139" y="4013200"/>
            <a:ext cx="7555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/>
              <a:t>Es gibt keine offizielle Definition für Microservices.</a:t>
            </a:r>
          </a:p>
          <a:p>
            <a:pPr algn="ctr"/>
            <a:endParaRPr lang="de-DE" sz="2400" b="1" dirty="0"/>
          </a:p>
          <a:p>
            <a:pPr algn="ctr"/>
            <a:r>
              <a:rPr lang="de-DE" sz="2400" b="1" dirty="0"/>
              <a:t>Sie haben aber oft gemeinsame Eigenschaften.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798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b="1" dirty="0">
                <a:effectLst/>
              </a:rPr>
              <a:t>Komponenten als einzelne Services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4737" y="4013200"/>
            <a:ext cx="9082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/>
              <a:t>Komponenten werden in eigene Services separiert und laufen</a:t>
            </a:r>
          </a:p>
          <a:p>
            <a:pPr algn="ctr"/>
            <a:r>
              <a:rPr lang="de-DE" sz="2400" b="1" dirty="0"/>
              <a:t>in einem eigenen Prozess.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25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dirty="0">
                <a:effectLst/>
              </a:rPr>
              <a:t>Komponente?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80750" y="4013200"/>
            <a:ext cx="6430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sz="2400" b="1" dirty="0"/>
              <a:t>Komponenten sind einzeln austauschbar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sz="2400" b="1" dirty="0"/>
              <a:t>Komponenten sind einzeln </a:t>
            </a:r>
            <a:r>
              <a:rPr lang="de-DE" sz="2400" b="1" dirty="0" err="1"/>
              <a:t>upgradefähig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38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b="1" dirty="0" err="1">
                <a:effectLst/>
              </a:rPr>
              <a:t>Organized</a:t>
            </a:r>
            <a:r>
              <a:rPr lang="de-DE" b="1" dirty="0">
                <a:effectLst/>
              </a:rPr>
              <a:t> </a:t>
            </a:r>
            <a:r>
              <a:rPr lang="de-DE" b="1" dirty="0" err="1">
                <a:effectLst/>
              </a:rPr>
              <a:t>arround</a:t>
            </a:r>
            <a:r>
              <a:rPr lang="de-DE" b="1" dirty="0">
                <a:effectLst/>
              </a:rPr>
              <a:t> Business </a:t>
            </a:r>
            <a:r>
              <a:rPr lang="de-DE" b="1" dirty="0" err="1">
                <a:effectLst/>
              </a:rPr>
              <a:t>Capabilities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114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Segoe UI</vt:lpstr>
      <vt:lpstr>Segoe UI Black</vt:lpstr>
      <vt:lpstr>Stencil</vt:lpstr>
      <vt:lpstr>Office Theme</vt:lpstr>
      <vt:lpstr>Microservices</vt:lpstr>
      <vt:lpstr>PowerPoint-Präsentation</vt:lpstr>
      <vt:lpstr>PowerPoint-Präsentation</vt:lpstr>
      <vt:lpstr>PowerPoint-Präsentation</vt:lpstr>
      <vt:lpstr>PowerPoint-Präsentation</vt:lpstr>
      <vt:lpstr>Definition</vt:lpstr>
      <vt:lpstr>Komponenten als einzelne Services</vt:lpstr>
      <vt:lpstr>Komponente?</vt:lpstr>
      <vt:lpstr>Organized arround Business Capabilities</vt:lpstr>
      <vt:lpstr>PowerPoint-Präsentation</vt:lpstr>
      <vt:lpstr>PowerPoint-Präsentation</vt:lpstr>
      <vt:lpstr>Produkte nicht Projekte</vt:lpstr>
      <vt:lpstr>Bitte kein ESB!</vt:lpstr>
      <vt:lpstr>PowerPoint-Präsentation</vt:lpstr>
      <vt:lpstr>PowerPoint-Präsentation</vt:lpstr>
      <vt:lpstr>Wahl der besten Technologie</vt:lpstr>
      <vt:lpstr>PowerPoint-Präsentation</vt:lpstr>
      <vt:lpstr>Dezentrale Datenhaltung</vt:lpstr>
      <vt:lpstr>PowerPoint-Präsentation</vt:lpstr>
      <vt:lpstr>Automatisierung</vt:lpstr>
      <vt:lpstr>Design for Failure</vt:lpstr>
      <vt:lpstr>Monitoring</vt:lpstr>
      <vt:lpstr>Wie groß ist ein Microservice?</vt:lpstr>
      <vt:lpstr>Keine eindeutige Empfehlung!   Oft ist ein agiles Team für einen oder mehr Services zuständig. </vt:lpstr>
      <vt:lpstr>Monolith!  Ist denn das so schlimm? </vt:lpstr>
      <vt:lpstr>Microservices!  Die dunkle Seite…</vt:lpstr>
      <vt:lpstr>INDUSTRIE 4.0 &amp; IoT</vt:lpstr>
      <vt:lpstr>Warum der Hype?</vt:lpstr>
      <vt:lpstr>Vielleicht eine Nummer kleiner?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Single-Responsibility-Principle</dc:title>
  <dc:creator>mbeelman</dc:creator>
  <cp:lastModifiedBy>mbeelman</cp:lastModifiedBy>
  <cp:revision>86</cp:revision>
  <dcterms:created xsi:type="dcterms:W3CDTF">2016-10-06T20:33:09Z</dcterms:created>
  <dcterms:modified xsi:type="dcterms:W3CDTF">2016-11-29T14:41:25Z</dcterms:modified>
</cp:coreProperties>
</file>