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6" r:id="rId10"/>
    <p:sldId id="267" r:id="rId11"/>
    <p:sldId id="271" r:id="rId12"/>
    <p:sldId id="270" r:id="rId13"/>
    <p:sldId id="272" r:id="rId14"/>
    <p:sldId id="273" r:id="rId15"/>
    <p:sldId id="274" r:id="rId16"/>
    <p:sldId id="275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01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7" Type="http://schemas.openxmlformats.org/officeDocument/2006/relationships/hyperlink" Target="https://www.atlassian.com/gi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earngitbranching.js.org/" TargetMode="External"/><Relationship Id="rId5" Type="http://schemas.openxmlformats.org/officeDocument/2006/relationships/hyperlink" Target="https://try.github.io/" TargetMode="External"/><Relationship Id="rId4" Type="http://schemas.openxmlformats.org/officeDocument/2006/relationships/hyperlink" Target="https://git-scm.com/do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eelman/ejs16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" y="92378"/>
            <a:ext cx="3616021" cy="36160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7534" y="2540000"/>
            <a:ext cx="76226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Kontrolle mit #!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7534" y="364799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+mj-lt"/>
              </a:rPr>
              <a:t>Deep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Dive</a:t>
            </a:r>
            <a:r>
              <a:rPr lang="de-DE" sz="3200" dirty="0">
                <a:latin typeface="+mj-lt"/>
              </a:rPr>
              <a:t> in </a:t>
            </a:r>
            <a:r>
              <a:rPr lang="de-DE" sz="3200" b="1" dirty="0" err="1">
                <a:latin typeface="+mj-lt"/>
              </a:rPr>
              <a:t>git</a:t>
            </a:r>
            <a:r>
              <a:rPr lang="de-DE" sz="3200" dirty="0">
                <a:latin typeface="+mj-lt"/>
              </a:rPr>
              <a:t>.</a:t>
            </a:r>
            <a:endParaRPr lang="en-US" sz="3200" dirty="0">
              <a:latin typeface="+mj-lt"/>
            </a:endParaRPr>
          </a:p>
        </p:txBody>
      </p:sp>
      <p:pic>
        <p:nvPicPr>
          <p:cNvPr id="1026" name="Picture 2" descr="https://www.enterjs.de/2015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393" y="4779962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1980" y="5780087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Marko Beelmann</a:t>
            </a:r>
          </a:p>
          <a:p>
            <a:r>
              <a:rPr lang="de-DE" b="1" dirty="0">
                <a:latin typeface="+mj-lt"/>
              </a:rPr>
              <a:t>Sen. Software Engineer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641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0732" y="236305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atin typeface="+mj-lt"/>
              </a:rPr>
              <a:t>Branches</a:t>
            </a:r>
            <a:endParaRPr lang="en-US" sz="4800" b="1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20913" y="2971800"/>
            <a:ext cx="9750175" cy="914400"/>
            <a:chOff x="1304818" y="2892175"/>
            <a:chExt cx="9750175" cy="914400"/>
          </a:xfrm>
        </p:grpSpPr>
        <p:sp>
          <p:nvSpPr>
            <p:cNvPr id="9" name="Oval 8"/>
            <p:cNvSpPr/>
            <p:nvPr/>
          </p:nvSpPr>
          <p:spPr>
            <a:xfrm>
              <a:off x="1304818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A</a:t>
              </a:r>
              <a:endParaRPr lang="de-DE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071973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B</a:t>
              </a:r>
              <a:endParaRPr lang="de-DE" b="1" dirty="0"/>
            </a:p>
          </p:txBody>
        </p:sp>
        <p:cxnSp>
          <p:nvCxnSpPr>
            <p:cNvPr id="12" name="Straight Arrow Connector 11"/>
            <p:cNvCxnSpPr>
              <a:stCxn id="10" idx="2"/>
              <a:endCxn id="9" idx="6"/>
            </p:cNvCxnSpPr>
            <p:nvPr/>
          </p:nvCxnSpPr>
          <p:spPr>
            <a:xfrm flipH="1">
              <a:off x="2219218" y="3349375"/>
              <a:ext cx="852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839128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C</a:t>
              </a:r>
              <a:endParaRPr lang="de-DE" b="1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3986373" y="3349375"/>
              <a:ext cx="852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606283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D</a:t>
              </a:r>
              <a:endParaRPr lang="de-DE" b="1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5753528" y="3349375"/>
              <a:ext cx="852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8373438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E</a:t>
              </a:r>
              <a:endParaRPr lang="de-DE" b="1" dirty="0"/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 flipH="1">
              <a:off x="7520683" y="3349375"/>
              <a:ext cx="852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0140593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F</a:t>
              </a:r>
              <a:endParaRPr lang="de-DE" b="1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 flipH="1">
              <a:off x="9287838" y="3349375"/>
              <a:ext cx="852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8162818" y="1446767"/>
            <a:ext cx="1167829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master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17" idx="0"/>
          </p:cNvCxnSpPr>
          <p:nvPr/>
        </p:nvCxnSpPr>
        <p:spPr>
          <a:xfrm>
            <a:off x="8746733" y="1981023"/>
            <a:ext cx="0" cy="990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929973" y="4876978"/>
            <a:ext cx="1167829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929972" y="5543086"/>
            <a:ext cx="1167829" cy="534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0"/>
            <a:endCxn id="20" idx="4"/>
          </p:cNvCxnSpPr>
          <p:nvPr/>
        </p:nvCxnSpPr>
        <p:spPr>
          <a:xfrm flipV="1">
            <a:off x="10513888" y="3886200"/>
            <a:ext cx="0" cy="99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1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9565" y="236305"/>
            <a:ext cx="6272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atin typeface="+mj-lt"/>
              </a:rPr>
              <a:t>Fast-Forward-</a:t>
            </a:r>
            <a:r>
              <a:rPr lang="de-DE" sz="4800" b="1" dirty="0" err="1">
                <a:latin typeface="+mj-lt"/>
              </a:rPr>
              <a:t>Merge</a:t>
            </a:r>
            <a:endParaRPr lang="en-US" sz="4800" b="1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20913" y="2971800"/>
            <a:ext cx="9750175" cy="914400"/>
            <a:chOff x="1304818" y="2892175"/>
            <a:chExt cx="9750175" cy="914400"/>
          </a:xfrm>
        </p:grpSpPr>
        <p:sp>
          <p:nvSpPr>
            <p:cNvPr id="9" name="Oval 8"/>
            <p:cNvSpPr/>
            <p:nvPr/>
          </p:nvSpPr>
          <p:spPr>
            <a:xfrm>
              <a:off x="1304818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A</a:t>
              </a:r>
              <a:endParaRPr lang="de-DE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071973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B</a:t>
              </a:r>
              <a:endParaRPr lang="de-DE" b="1" dirty="0"/>
            </a:p>
          </p:txBody>
        </p:sp>
        <p:cxnSp>
          <p:nvCxnSpPr>
            <p:cNvPr id="12" name="Straight Arrow Connector 11"/>
            <p:cNvCxnSpPr>
              <a:stCxn id="10" idx="2"/>
              <a:endCxn id="9" idx="6"/>
            </p:cNvCxnSpPr>
            <p:nvPr/>
          </p:nvCxnSpPr>
          <p:spPr>
            <a:xfrm flipH="1">
              <a:off x="2219218" y="3349375"/>
              <a:ext cx="852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839128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C</a:t>
              </a:r>
              <a:endParaRPr lang="de-DE" b="1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3986373" y="3349375"/>
              <a:ext cx="852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606283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D</a:t>
              </a:r>
              <a:endParaRPr lang="de-DE" b="1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5753528" y="3349375"/>
              <a:ext cx="852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8373438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E</a:t>
              </a:r>
              <a:endParaRPr lang="de-DE" b="1" dirty="0"/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 flipH="1">
              <a:off x="7520683" y="3349375"/>
              <a:ext cx="852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0140593" y="2892175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/>
                <a:t>F</a:t>
              </a:r>
              <a:endParaRPr lang="de-DE" b="1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 flipH="1">
              <a:off x="9287838" y="3349375"/>
              <a:ext cx="852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8162818" y="1446767"/>
            <a:ext cx="1167829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master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17" idx="0"/>
          </p:cNvCxnSpPr>
          <p:nvPr/>
        </p:nvCxnSpPr>
        <p:spPr>
          <a:xfrm>
            <a:off x="8746733" y="1981023"/>
            <a:ext cx="0" cy="990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929973" y="4876978"/>
            <a:ext cx="1167829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929972" y="5543086"/>
            <a:ext cx="1167829" cy="534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0"/>
            <a:endCxn id="20" idx="4"/>
          </p:cNvCxnSpPr>
          <p:nvPr/>
        </p:nvCxnSpPr>
        <p:spPr>
          <a:xfrm flipV="1">
            <a:off x="10513888" y="3886200"/>
            <a:ext cx="0" cy="99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929972" y="800174"/>
            <a:ext cx="1167829" cy="534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0.1449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14492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8083" y="236305"/>
            <a:ext cx="1875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atin typeface="+mj-lt"/>
              </a:rPr>
              <a:t>Merge</a:t>
            </a:r>
            <a:endParaRPr lang="en-US" sz="4800" b="1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20913" y="297180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A</a:t>
            </a:r>
            <a:endParaRPr lang="de-DE" b="1" dirty="0"/>
          </a:p>
        </p:txBody>
      </p:sp>
      <p:sp>
        <p:nvSpPr>
          <p:cNvPr id="10" name="Oval 9"/>
          <p:cNvSpPr/>
          <p:nvPr/>
        </p:nvSpPr>
        <p:spPr>
          <a:xfrm>
            <a:off x="2988068" y="297180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B</a:t>
            </a:r>
            <a:endParaRPr lang="de-DE" b="1" dirty="0"/>
          </a:p>
        </p:txBody>
      </p:sp>
      <p:cxnSp>
        <p:nvCxnSpPr>
          <p:cNvPr id="12" name="Straight Arrow Connector 11"/>
          <p:cNvCxnSpPr>
            <a:stCxn id="10" idx="2"/>
            <a:endCxn id="9" idx="6"/>
          </p:cNvCxnSpPr>
          <p:nvPr/>
        </p:nvCxnSpPr>
        <p:spPr>
          <a:xfrm flipH="1">
            <a:off x="2135313" y="3429000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4755223" y="297180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C</a:t>
            </a:r>
            <a:endParaRPr lang="de-DE" b="1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902468" y="3429000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6522378" y="297180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D</a:t>
            </a:r>
            <a:endParaRPr lang="de-DE" b="1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5669623" y="3429000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8289533" y="297180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E</a:t>
            </a:r>
            <a:endParaRPr lang="de-DE" b="1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7436778" y="3429000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10056688" y="297180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G</a:t>
            </a:r>
            <a:endParaRPr lang="de-DE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9203933" y="3429000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8289533" y="4152988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F</a:t>
            </a:r>
            <a:endParaRPr lang="de-DE" b="1" dirty="0"/>
          </a:p>
        </p:txBody>
      </p:sp>
      <p:cxnSp>
        <p:nvCxnSpPr>
          <p:cNvPr id="30" name="Straight Arrow Connector 29"/>
          <p:cNvCxnSpPr>
            <a:stCxn id="20" idx="3"/>
            <a:endCxn id="24" idx="6"/>
          </p:cNvCxnSpPr>
          <p:nvPr/>
        </p:nvCxnSpPr>
        <p:spPr>
          <a:xfrm flipH="1">
            <a:off x="9203933" y="3752289"/>
            <a:ext cx="986666" cy="8578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" name="Rounded Rectangle 25"/>
          <p:cNvSpPr/>
          <p:nvPr/>
        </p:nvSpPr>
        <p:spPr>
          <a:xfrm>
            <a:off x="8162818" y="5413463"/>
            <a:ext cx="1167829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8162818" y="778002"/>
            <a:ext cx="1167829" cy="2193798"/>
            <a:chOff x="8162818" y="778002"/>
            <a:chExt cx="1167829" cy="2193798"/>
          </a:xfrm>
        </p:grpSpPr>
        <p:sp>
          <p:nvSpPr>
            <p:cNvPr id="23" name="Rounded Rectangle 22"/>
            <p:cNvSpPr/>
            <p:nvPr/>
          </p:nvSpPr>
          <p:spPr>
            <a:xfrm>
              <a:off x="8162818" y="1446767"/>
              <a:ext cx="1167829" cy="534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master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3" idx="2"/>
              <a:endCxn id="17" idx="0"/>
            </p:cNvCxnSpPr>
            <p:nvPr/>
          </p:nvCxnSpPr>
          <p:spPr>
            <a:xfrm>
              <a:off x="8746733" y="1981023"/>
              <a:ext cx="0" cy="9907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8162818" y="778002"/>
              <a:ext cx="1167829" cy="5342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HEAD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26" idx="0"/>
          </p:cNvCxnSpPr>
          <p:nvPr/>
        </p:nvCxnSpPr>
        <p:spPr>
          <a:xfrm flipH="1" flipV="1">
            <a:off x="8746731" y="5067388"/>
            <a:ext cx="2" cy="346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15" idx="5"/>
          </p:cNvCxnSpPr>
          <p:nvPr/>
        </p:nvCxnSpPr>
        <p:spPr>
          <a:xfrm flipH="1" flipV="1">
            <a:off x="7302867" y="3752289"/>
            <a:ext cx="986666" cy="8578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192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14544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8966" y="236305"/>
            <a:ext cx="2214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atin typeface="+mj-lt"/>
              </a:rPr>
              <a:t>Rebase</a:t>
            </a:r>
            <a:endParaRPr lang="en-US" sz="4800" b="1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20913" y="297180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A</a:t>
            </a:r>
            <a:endParaRPr lang="de-DE" b="1" dirty="0"/>
          </a:p>
        </p:txBody>
      </p:sp>
      <p:sp>
        <p:nvSpPr>
          <p:cNvPr id="10" name="Oval 9"/>
          <p:cNvSpPr/>
          <p:nvPr/>
        </p:nvSpPr>
        <p:spPr>
          <a:xfrm>
            <a:off x="2988068" y="297180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B</a:t>
            </a:r>
            <a:endParaRPr lang="de-DE" b="1" dirty="0"/>
          </a:p>
        </p:txBody>
      </p:sp>
      <p:cxnSp>
        <p:nvCxnSpPr>
          <p:cNvPr id="12" name="Straight Arrow Connector 11"/>
          <p:cNvCxnSpPr>
            <a:stCxn id="10" idx="2"/>
            <a:endCxn id="9" idx="6"/>
          </p:cNvCxnSpPr>
          <p:nvPr/>
        </p:nvCxnSpPr>
        <p:spPr>
          <a:xfrm flipH="1">
            <a:off x="2135313" y="3429000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4755223" y="297180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C</a:t>
            </a:r>
            <a:endParaRPr lang="de-DE" b="1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902468" y="3429000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6522378" y="297180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D</a:t>
            </a:r>
            <a:endParaRPr lang="de-DE" b="1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5669623" y="3429000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8287474" y="4152988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F</a:t>
            </a:r>
            <a:endParaRPr lang="de-DE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436778" y="4610188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6522378" y="4152988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E</a:t>
            </a:r>
            <a:endParaRPr lang="de-DE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405937" y="1446767"/>
            <a:ext cx="1167829" cy="1525033"/>
            <a:chOff x="2861353" y="1446767"/>
            <a:chExt cx="1167829" cy="1525033"/>
          </a:xfrm>
        </p:grpSpPr>
        <p:sp>
          <p:nvSpPr>
            <p:cNvPr id="23" name="Rounded Rectangle 22"/>
            <p:cNvSpPr/>
            <p:nvPr/>
          </p:nvSpPr>
          <p:spPr>
            <a:xfrm>
              <a:off x="2861353" y="1446767"/>
              <a:ext cx="1167829" cy="534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master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3" idx="2"/>
              <a:endCxn id="10" idx="0"/>
            </p:cNvCxnSpPr>
            <p:nvPr/>
          </p:nvCxnSpPr>
          <p:spPr>
            <a:xfrm>
              <a:off x="3445268" y="1981023"/>
              <a:ext cx="0" cy="9907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ed Rectangle 26"/>
          <p:cNvSpPr/>
          <p:nvPr/>
        </p:nvSpPr>
        <p:spPr>
          <a:xfrm>
            <a:off x="8183362" y="6060735"/>
            <a:ext cx="1167829" cy="534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8767277" y="5067388"/>
            <a:ext cx="2" cy="346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13" idx="5"/>
          </p:cNvCxnSpPr>
          <p:nvPr/>
        </p:nvCxnSpPr>
        <p:spPr>
          <a:xfrm flipH="1" flipV="1">
            <a:off x="5535712" y="3752289"/>
            <a:ext cx="986666" cy="8578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" name="Rounded Rectangle 27"/>
          <p:cNvSpPr/>
          <p:nvPr/>
        </p:nvSpPr>
        <p:spPr>
          <a:xfrm>
            <a:off x="8183365" y="5413463"/>
            <a:ext cx="1167829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0052570" y="297180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accent4"/>
                </a:solidFill>
              </a:rPr>
              <a:t>F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201874" y="3429000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7" name="Oval 36"/>
          <p:cNvSpPr/>
          <p:nvPr/>
        </p:nvSpPr>
        <p:spPr>
          <a:xfrm>
            <a:off x="8287474" y="297180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accent4"/>
                </a:solidFill>
              </a:rPr>
              <a:t>E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948458" y="4879547"/>
            <a:ext cx="1167829" cy="534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10532373" y="3886200"/>
            <a:ext cx="2" cy="346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948461" y="4232275"/>
            <a:ext cx="1167829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434719" y="3429000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2569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7" grpId="0" animBg="1"/>
      <p:bldP spid="28" grpId="0" animBg="1"/>
      <p:bldP spid="35" grpId="0" animBg="1"/>
      <p:bldP spid="37" grpId="0" animBg="1"/>
      <p:bldP spid="38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26802" y="276280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A</a:t>
            </a:r>
            <a:endParaRPr lang="de-DE" b="1" dirty="0"/>
          </a:p>
        </p:txBody>
      </p:sp>
      <p:sp>
        <p:nvSpPr>
          <p:cNvPr id="10" name="Oval 9"/>
          <p:cNvSpPr/>
          <p:nvPr/>
        </p:nvSpPr>
        <p:spPr>
          <a:xfrm>
            <a:off x="2993957" y="276280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B</a:t>
            </a:r>
            <a:endParaRPr lang="de-DE" b="1" dirty="0"/>
          </a:p>
        </p:txBody>
      </p:sp>
      <p:cxnSp>
        <p:nvCxnSpPr>
          <p:cNvPr id="12" name="Straight Arrow Connector 11"/>
          <p:cNvCxnSpPr>
            <a:stCxn id="10" idx="2"/>
            <a:endCxn id="9" idx="6"/>
          </p:cNvCxnSpPr>
          <p:nvPr/>
        </p:nvCxnSpPr>
        <p:spPr>
          <a:xfrm flipH="1">
            <a:off x="2141202" y="3220002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4761112" y="276280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C</a:t>
            </a:r>
            <a:endParaRPr lang="de-DE" b="1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908357" y="3220002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6528267" y="276280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K</a:t>
            </a:r>
            <a:endParaRPr lang="de-DE" b="1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5675512" y="3220002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6534942" y="4023277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E</a:t>
            </a:r>
            <a:endParaRPr lang="de-DE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684246" y="4480477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4769846" y="4023277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D</a:t>
            </a:r>
            <a:endParaRPr lang="de-DE" b="1" dirty="0"/>
          </a:p>
        </p:txBody>
      </p:sp>
      <p:cxnSp>
        <p:nvCxnSpPr>
          <p:cNvPr id="29" name="Straight Arrow Connector 28"/>
          <p:cNvCxnSpPr>
            <a:stCxn id="24" idx="1"/>
            <a:endCxn id="10" idx="5"/>
          </p:cNvCxnSpPr>
          <p:nvPr/>
        </p:nvCxnSpPr>
        <p:spPr>
          <a:xfrm flipH="1" flipV="1">
            <a:off x="3774446" y="3543291"/>
            <a:ext cx="1129311" cy="613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2" name="Oval 31"/>
          <p:cNvSpPr/>
          <p:nvPr/>
        </p:nvSpPr>
        <p:spPr>
          <a:xfrm>
            <a:off x="8293363" y="4011884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G</a:t>
            </a:r>
          </a:p>
        </p:txBody>
      </p:sp>
      <p:cxnSp>
        <p:nvCxnSpPr>
          <p:cNvPr id="33" name="Straight Arrow Connector 32"/>
          <p:cNvCxnSpPr>
            <a:stCxn id="32" idx="2"/>
            <a:endCxn id="17" idx="6"/>
          </p:cNvCxnSpPr>
          <p:nvPr/>
        </p:nvCxnSpPr>
        <p:spPr>
          <a:xfrm flipH="1">
            <a:off x="7449342" y="4469084"/>
            <a:ext cx="844021" cy="1139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8293363" y="528375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I</a:t>
            </a:r>
            <a:endParaRPr lang="de-DE" b="1" dirty="0"/>
          </a:p>
        </p:txBody>
      </p:sp>
      <p:cxnSp>
        <p:nvCxnSpPr>
          <p:cNvPr id="43" name="Straight Arrow Connector 42"/>
          <p:cNvCxnSpPr>
            <a:stCxn id="42" idx="2"/>
            <a:endCxn id="44" idx="6"/>
          </p:cNvCxnSpPr>
          <p:nvPr/>
        </p:nvCxnSpPr>
        <p:spPr>
          <a:xfrm flipH="1">
            <a:off x="7450328" y="5740952"/>
            <a:ext cx="84303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6535928" y="528375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F</a:t>
            </a:r>
            <a:endParaRPr lang="de-DE" b="1" dirty="0"/>
          </a:p>
        </p:txBody>
      </p:sp>
      <p:sp>
        <p:nvSpPr>
          <p:cNvPr id="45" name="Oval 44"/>
          <p:cNvSpPr/>
          <p:nvPr/>
        </p:nvSpPr>
        <p:spPr>
          <a:xfrm>
            <a:off x="10050798" y="528375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J</a:t>
            </a:r>
            <a:endParaRPr lang="de-DE" b="1" dirty="0"/>
          </a:p>
        </p:txBody>
      </p:sp>
      <p:cxnSp>
        <p:nvCxnSpPr>
          <p:cNvPr id="46" name="Straight Arrow Connector 45"/>
          <p:cNvCxnSpPr>
            <a:stCxn id="45" idx="2"/>
            <a:endCxn id="42" idx="6"/>
          </p:cNvCxnSpPr>
          <p:nvPr/>
        </p:nvCxnSpPr>
        <p:spPr>
          <a:xfrm flipH="1">
            <a:off x="9207763" y="5740952"/>
            <a:ext cx="84303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>
            <a:stCxn id="44" idx="2"/>
            <a:endCxn id="24" idx="5"/>
          </p:cNvCxnSpPr>
          <p:nvPr/>
        </p:nvCxnSpPr>
        <p:spPr>
          <a:xfrm flipH="1" flipV="1">
            <a:off x="5550335" y="4803766"/>
            <a:ext cx="985593" cy="93718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6534942" y="1502327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H</a:t>
            </a:r>
            <a:endParaRPr lang="de-DE" b="1" dirty="0"/>
          </a:p>
        </p:txBody>
      </p:sp>
      <p:cxnSp>
        <p:nvCxnSpPr>
          <p:cNvPr id="55" name="Straight Arrow Connector 54"/>
          <p:cNvCxnSpPr>
            <a:stCxn id="54" idx="2"/>
            <a:endCxn id="13" idx="7"/>
          </p:cNvCxnSpPr>
          <p:nvPr/>
        </p:nvCxnSpPr>
        <p:spPr>
          <a:xfrm flipH="1">
            <a:off x="5541601" y="1959527"/>
            <a:ext cx="993341" cy="93718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6" name="TextBox 65"/>
          <p:cNvSpPr txBox="1"/>
          <p:nvPr/>
        </p:nvSpPr>
        <p:spPr>
          <a:xfrm>
            <a:off x="4085653" y="-173647"/>
            <a:ext cx="3905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atin typeface="+mj-lt"/>
              </a:rPr>
              <a:t>Rebase</a:t>
            </a:r>
            <a:r>
              <a:rPr lang="de-DE" sz="4800" b="1" dirty="0">
                <a:latin typeface="+mj-lt"/>
              </a:rPr>
              <a:t> </a:t>
            </a:r>
            <a:r>
              <a:rPr lang="de-DE" sz="4800" b="1" dirty="0" err="1">
                <a:latin typeface="+mj-lt"/>
              </a:rPr>
              <a:t>onto</a:t>
            </a:r>
            <a:endParaRPr lang="en-US" sz="4800" b="1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94136" y="699052"/>
            <a:ext cx="1582662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FeatureB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871352" y="2952874"/>
            <a:ext cx="1582662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master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539285" y="4201956"/>
            <a:ext cx="1582662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FeatureA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9716667" y="6323744"/>
            <a:ext cx="1582662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FeatureA1</a:t>
            </a:r>
            <a:endParaRPr lang="en-US" dirty="0"/>
          </a:p>
        </p:txBody>
      </p:sp>
      <p:cxnSp>
        <p:nvCxnSpPr>
          <p:cNvPr id="3" name="Straight Arrow Connector 2"/>
          <p:cNvCxnSpPr>
            <a:stCxn id="30" idx="2"/>
            <a:endCxn id="54" idx="0"/>
          </p:cNvCxnSpPr>
          <p:nvPr/>
        </p:nvCxnSpPr>
        <p:spPr>
          <a:xfrm>
            <a:off x="6985467" y="1233308"/>
            <a:ext cx="6675" cy="26901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1" idx="1"/>
            <a:endCxn id="15" idx="6"/>
          </p:cNvCxnSpPr>
          <p:nvPr/>
        </p:nvCxnSpPr>
        <p:spPr>
          <a:xfrm flipH="1">
            <a:off x="7442667" y="3220002"/>
            <a:ext cx="42868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1"/>
            <a:endCxn id="32" idx="6"/>
          </p:cNvCxnSpPr>
          <p:nvPr/>
        </p:nvCxnSpPr>
        <p:spPr>
          <a:xfrm flipH="1">
            <a:off x="9207763" y="4469084"/>
            <a:ext cx="331522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5" idx="0"/>
            <a:endCxn id="45" idx="4"/>
          </p:cNvCxnSpPr>
          <p:nvPr/>
        </p:nvCxnSpPr>
        <p:spPr>
          <a:xfrm flipV="1">
            <a:off x="10507998" y="6198152"/>
            <a:ext cx="0" cy="12559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349028" y="1500201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accent4"/>
                </a:solidFill>
              </a:rPr>
              <a:t>I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51" name="Straight Arrow Connector 50"/>
          <p:cNvCxnSpPr>
            <a:stCxn id="50" idx="2"/>
            <a:endCxn id="52" idx="6"/>
          </p:cNvCxnSpPr>
          <p:nvPr/>
        </p:nvCxnSpPr>
        <p:spPr>
          <a:xfrm flipH="1">
            <a:off x="8807481" y="1957401"/>
            <a:ext cx="54154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2" name="Oval 51"/>
          <p:cNvSpPr/>
          <p:nvPr/>
        </p:nvSpPr>
        <p:spPr>
          <a:xfrm>
            <a:off x="7893081" y="1500201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accent4"/>
                </a:solidFill>
              </a:rPr>
              <a:t>F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804975" y="1500201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accent4"/>
                </a:solidFill>
              </a:rPr>
              <a:t>J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56" name="Straight Arrow Connector 55"/>
          <p:cNvCxnSpPr>
            <a:stCxn id="53" idx="2"/>
            <a:endCxn id="50" idx="6"/>
          </p:cNvCxnSpPr>
          <p:nvPr/>
        </p:nvCxnSpPr>
        <p:spPr>
          <a:xfrm flipH="1">
            <a:off x="10263428" y="1957401"/>
            <a:ext cx="54154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65" name="Straight Arrow Connector 64"/>
          <p:cNvCxnSpPr>
            <a:stCxn id="52" idx="2"/>
            <a:endCxn id="54" idx="6"/>
          </p:cNvCxnSpPr>
          <p:nvPr/>
        </p:nvCxnSpPr>
        <p:spPr>
          <a:xfrm flipH="1">
            <a:off x="7449342" y="1957401"/>
            <a:ext cx="443739" cy="212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9" name="Rounded Rectangle 68"/>
          <p:cNvSpPr/>
          <p:nvPr/>
        </p:nvSpPr>
        <p:spPr>
          <a:xfrm>
            <a:off x="10507998" y="2545423"/>
            <a:ext cx="1582662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FeatureA1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V="1">
            <a:off x="11299329" y="2419831"/>
            <a:ext cx="0" cy="12559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26802" y="276280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A</a:t>
            </a:r>
            <a:endParaRPr lang="de-DE" b="1" dirty="0"/>
          </a:p>
        </p:txBody>
      </p:sp>
      <p:sp>
        <p:nvSpPr>
          <p:cNvPr id="10" name="Oval 9"/>
          <p:cNvSpPr/>
          <p:nvPr/>
        </p:nvSpPr>
        <p:spPr>
          <a:xfrm>
            <a:off x="2993957" y="276280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B</a:t>
            </a:r>
            <a:endParaRPr lang="de-DE" b="1" dirty="0"/>
          </a:p>
        </p:txBody>
      </p:sp>
      <p:cxnSp>
        <p:nvCxnSpPr>
          <p:cNvPr id="12" name="Straight Arrow Connector 11"/>
          <p:cNvCxnSpPr>
            <a:stCxn id="10" idx="2"/>
            <a:endCxn id="9" idx="6"/>
          </p:cNvCxnSpPr>
          <p:nvPr/>
        </p:nvCxnSpPr>
        <p:spPr>
          <a:xfrm flipH="1">
            <a:off x="2141202" y="3220002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4761112" y="276280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C</a:t>
            </a:r>
            <a:endParaRPr lang="de-DE" b="1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908357" y="3220002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6528267" y="276280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K</a:t>
            </a:r>
            <a:endParaRPr lang="de-DE" b="1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5675512" y="3220002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6534942" y="4023277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E</a:t>
            </a:r>
            <a:endParaRPr lang="de-DE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684246" y="4480477"/>
            <a:ext cx="85275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4769846" y="4023277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D</a:t>
            </a:r>
            <a:endParaRPr lang="de-DE" b="1" dirty="0"/>
          </a:p>
        </p:txBody>
      </p:sp>
      <p:cxnSp>
        <p:nvCxnSpPr>
          <p:cNvPr id="29" name="Straight Arrow Connector 28"/>
          <p:cNvCxnSpPr>
            <a:stCxn id="24" idx="1"/>
            <a:endCxn id="10" idx="5"/>
          </p:cNvCxnSpPr>
          <p:nvPr/>
        </p:nvCxnSpPr>
        <p:spPr>
          <a:xfrm flipH="1" flipV="1">
            <a:off x="3774446" y="3543291"/>
            <a:ext cx="1129311" cy="613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2" name="Oval 31"/>
          <p:cNvSpPr/>
          <p:nvPr/>
        </p:nvSpPr>
        <p:spPr>
          <a:xfrm>
            <a:off x="8293363" y="4011884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G</a:t>
            </a:r>
          </a:p>
        </p:txBody>
      </p:sp>
      <p:cxnSp>
        <p:nvCxnSpPr>
          <p:cNvPr id="33" name="Straight Arrow Connector 32"/>
          <p:cNvCxnSpPr>
            <a:stCxn id="32" idx="2"/>
            <a:endCxn id="17" idx="6"/>
          </p:cNvCxnSpPr>
          <p:nvPr/>
        </p:nvCxnSpPr>
        <p:spPr>
          <a:xfrm flipH="1">
            <a:off x="7449342" y="4469084"/>
            <a:ext cx="844021" cy="1139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8293363" y="528375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I</a:t>
            </a:r>
            <a:endParaRPr lang="de-DE" b="1" dirty="0"/>
          </a:p>
        </p:txBody>
      </p:sp>
      <p:cxnSp>
        <p:nvCxnSpPr>
          <p:cNvPr id="43" name="Straight Arrow Connector 42"/>
          <p:cNvCxnSpPr>
            <a:stCxn id="42" idx="2"/>
            <a:endCxn id="44" idx="6"/>
          </p:cNvCxnSpPr>
          <p:nvPr/>
        </p:nvCxnSpPr>
        <p:spPr>
          <a:xfrm flipH="1">
            <a:off x="7450328" y="5740952"/>
            <a:ext cx="84303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6535928" y="528375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F</a:t>
            </a:r>
            <a:endParaRPr lang="de-DE" b="1" dirty="0"/>
          </a:p>
        </p:txBody>
      </p:sp>
      <p:sp>
        <p:nvSpPr>
          <p:cNvPr id="45" name="Oval 44"/>
          <p:cNvSpPr/>
          <p:nvPr/>
        </p:nvSpPr>
        <p:spPr>
          <a:xfrm>
            <a:off x="10050798" y="528375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J</a:t>
            </a:r>
            <a:endParaRPr lang="de-DE" b="1" dirty="0"/>
          </a:p>
        </p:txBody>
      </p:sp>
      <p:cxnSp>
        <p:nvCxnSpPr>
          <p:cNvPr id="46" name="Straight Arrow Connector 45"/>
          <p:cNvCxnSpPr>
            <a:stCxn id="45" idx="2"/>
            <a:endCxn id="42" idx="6"/>
          </p:cNvCxnSpPr>
          <p:nvPr/>
        </p:nvCxnSpPr>
        <p:spPr>
          <a:xfrm flipH="1">
            <a:off x="9207763" y="5740952"/>
            <a:ext cx="84303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>
            <a:stCxn id="44" idx="2"/>
            <a:endCxn id="24" idx="5"/>
          </p:cNvCxnSpPr>
          <p:nvPr/>
        </p:nvCxnSpPr>
        <p:spPr>
          <a:xfrm flipH="1" flipV="1">
            <a:off x="5550335" y="4803766"/>
            <a:ext cx="985593" cy="93718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6534942" y="1502327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H</a:t>
            </a:r>
            <a:endParaRPr lang="de-DE" b="1" dirty="0"/>
          </a:p>
        </p:txBody>
      </p:sp>
      <p:cxnSp>
        <p:nvCxnSpPr>
          <p:cNvPr id="55" name="Straight Arrow Connector 54"/>
          <p:cNvCxnSpPr>
            <a:stCxn id="54" idx="2"/>
            <a:endCxn id="13" idx="7"/>
          </p:cNvCxnSpPr>
          <p:nvPr/>
        </p:nvCxnSpPr>
        <p:spPr>
          <a:xfrm flipH="1">
            <a:off x="5541601" y="1959527"/>
            <a:ext cx="993341" cy="93718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8" name="Rounded Rectangle 37"/>
          <p:cNvSpPr/>
          <p:nvPr/>
        </p:nvSpPr>
        <p:spPr>
          <a:xfrm>
            <a:off x="6194136" y="699052"/>
            <a:ext cx="1582662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FeatureB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871352" y="2952874"/>
            <a:ext cx="1582662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9539285" y="4201956"/>
            <a:ext cx="1582662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FeatureA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9716667" y="6323744"/>
            <a:ext cx="1582662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FeatureA1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8" idx="2"/>
          </p:cNvCxnSpPr>
          <p:nvPr/>
        </p:nvCxnSpPr>
        <p:spPr>
          <a:xfrm>
            <a:off x="6985467" y="1233308"/>
            <a:ext cx="6675" cy="26901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1"/>
          </p:cNvCxnSpPr>
          <p:nvPr/>
        </p:nvCxnSpPr>
        <p:spPr>
          <a:xfrm flipH="1">
            <a:off x="7442667" y="3220002"/>
            <a:ext cx="42868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1"/>
          </p:cNvCxnSpPr>
          <p:nvPr/>
        </p:nvCxnSpPr>
        <p:spPr>
          <a:xfrm flipH="1">
            <a:off x="9207763" y="4469084"/>
            <a:ext cx="331522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0"/>
          </p:cNvCxnSpPr>
          <p:nvPr/>
        </p:nvCxnSpPr>
        <p:spPr>
          <a:xfrm flipV="1">
            <a:off x="10507998" y="6198152"/>
            <a:ext cx="0" cy="12559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349028" y="1500201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accent4"/>
                </a:solidFill>
              </a:rPr>
              <a:t>I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53" name="Straight Arrow Connector 52"/>
          <p:cNvCxnSpPr>
            <a:stCxn id="52" idx="2"/>
            <a:endCxn id="56" idx="6"/>
          </p:cNvCxnSpPr>
          <p:nvPr/>
        </p:nvCxnSpPr>
        <p:spPr>
          <a:xfrm flipH="1">
            <a:off x="8807481" y="1957401"/>
            <a:ext cx="54154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6" name="Oval 55"/>
          <p:cNvSpPr/>
          <p:nvPr/>
        </p:nvSpPr>
        <p:spPr>
          <a:xfrm>
            <a:off x="7893081" y="1500201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accent4"/>
                </a:solidFill>
              </a:rPr>
              <a:t>F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804975" y="1500201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accent4"/>
                </a:solidFill>
              </a:rPr>
              <a:t>J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>
            <a:stCxn id="57" idx="2"/>
            <a:endCxn id="52" idx="6"/>
          </p:cNvCxnSpPr>
          <p:nvPr/>
        </p:nvCxnSpPr>
        <p:spPr>
          <a:xfrm flipH="1">
            <a:off x="10263428" y="1957401"/>
            <a:ext cx="54154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>
            <a:stCxn id="56" idx="2"/>
          </p:cNvCxnSpPr>
          <p:nvPr/>
        </p:nvCxnSpPr>
        <p:spPr>
          <a:xfrm flipH="1">
            <a:off x="7449342" y="1957401"/>
            <a:ext cx="443739" cy="212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0" name="Rounded Rectangle 59"/>
          <p:cNvSpPr/>
          <p:nvPr/>
        </p:nvSpPr>
        <p:spPr>
          <a:xfrm>
            <a:off x="10507998" y="2545423"/>
            <a:ext cx="1582662" cy="53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FeatureA1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0"/>
          </p:cNvCxnSpPr>
          <p:nvPr/>
        </p:nvCxnSpPr>
        <p:spPr>
          <a:xfrm flipV="1">
            <a:off x="11299329" y="2419831"/>
            <a:ext cx="0" cy="12559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4992" y="-27167"/>
            <a:ext cx="1158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latin typeface="+mj-lt"/>
              </a:rPr>
              <a:t>git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rebase</a:t>
            </a:r>
            <a:r>
              <a:rPr lang="de-DE" sz="3600" dirty="0">
                <a:latin typeface="+mj-lt"/>
              </a:rPr>
              <a:t> --</a:t>
            </a:r>
            <a:r>
              <a:rPr lang="de-DE" sz="3600" dirty="0" err="1">
                <a:latin typeface="+mj-lt"/>
              </a:rPr>
              <a:t>onto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FeatureB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FeatureA</a:t>
            </a:r>
            <a:r>
              <a:rPr lang="de-DE" sz="3600" dirty="0">
                <a:latin typeface="+mj-lt"/>
              </a:rPr>
              <a:t> FeatureA1</a:t>
            </a:r>
            <a:endParaRPr lang="en-US" sz="36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78254" y="6198152"/>
            <a:ext cx="2641121" cy="819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38" grpId="0" animBg="1"/>
      <p:bldP spid="40" grpId="0" animBg="1"/>
      <p:bldP spid="41" grpId="0" animBg="1"/>
      <p:bldP spid="52" grpId="0" animBg="1"/>
      <p:bldP spid="56" grpId="0" animBg="1"/>
      <p:bldP spid="57" grpId="0" animBg="1"/>
      <p:bldP spid="6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59" y="205483"/>
            <a:ext cx="4449262" cy="5861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467" y="205483"/>
            <a:ext cx="73800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Pro </a:t>
            </a:r>
            <a:r>
              <a:rPr lang="en-US" b="1" dirty="0" err="1">
                <a:latin typeface="+mj-lt"/>
              </a:rPr>
              <a:t>Git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Buch</a:t>
            </a:r>
            <a:r>
              <a:rPr lang="en-US" b="1" dirty="0">
                <a:latin typeface="+mj-lt"/>
              </a:rPr>
              <a:t> (</a:t>
            </a:r>
            <a:r>
              <a:rPr lang="en-US" b="1" dirty="0" err="1">
                <a:latin typeface="+mj-lt"/>
              </a:rPr>
              <a:t>kostenlos</a:t>
            </a:r>
            <a:r>
              <a:rPr lang="en-US" b="1" dirty="0">
                <a:latin typeface="+mj-lt"/>
              </a:rPr>
              <a:t>) </a:t>
            </a:r>
          </a:p>
          <a:p>
            <a:pPr lvl="1"/>
            <a:r>
              <a:rPr lang="en-US" b="1" dirty="0">
                <a:latin typeface="+mj-lt"/>
                <a:hlinkClick r:id="rId3"/>
              </a:rPr>
              <a:t>https://git-scm.com/book/en/v2</a:t>
            </a:r>
            <a:endParaRPr lang="en-US" b="1" dirty="0">
              <a:latin typeface="+mj-lt"/>
            </a:endParaRPr>
          </a:p>
          <a:p>
            <a:endParaRPr lang="de-DE" b="1" dirty="0">
              <a:latin typeface="+mj-lt"/>
            </a:endParaRPr>
          </a:p>
          <a:p>
            <a:r>
              <a:rPr lang="de-DE" b="1" dirty="0">
                <a:latin typeface="+mj-lt"/>
              </a:rPr>
              <a:t>Offizielle </a:t>
            </a:r>
            <a:r>
              <a:rPr lang="de-DE" b="1" dirty="0" err="1">
                <a:latin typeface="+mj-lt"/>
              </a:rPr>
              <a:t>Git</a:t>
            </a:r>
            <a:r>
              <a:rPr lang="de-DE" b="1" dirty="0">
                <a:latin typeface="+mj-lt"/>
              </a:rPr>
              <a:t> Seite (zentral Anlaufstelle)</a:t>
            </a:r>
          </a:p>
          <a:p>
            <a:pPr lvl="1"/>
            <a:r>
              <a:rPr lang="de-DE" b="1" dirty="0">
                <a:latin typeface="+mj-lt"/>
                <a:hlinkClick r:id="rId4"/>
              </a:rPr>
              <a:t>https://git-scm.com/doc</a:t>
            </a:r>
            <a:endParaRPr lang="de-DE" b="1" dirty="0">
              <a:latin typeface="+mj-lt"/>
            </a:endParaRPr>
          </a:p>
          <a:p>
            <a:endParaRPr lang="de-DE" b="1" dirty="0">
              <a:latin typeface="+mj-lt"/>
            </a:endParaRPr>
          </a:p>
          <a:p>
            <a:r>
              <a:rPr lang="de-DE" b="1" dirty="0" err="1">
                <a:latin typeface="+mj-lt"/>
              </a:rPr>
              <a:t>Git</a:t>
            </a:r>
            <a:r>
              <a:rPr lang="de-DE" b="1" dirty="0">
                <a:latin typeface="+mj-lt"/>
              </a:rPr>
              <a:t> in 15 Minuten (Basics zum ausprobieren im Browser)</a:t>
            </a:r>
          </a:p>
          <a:p>
            <a:pPr lvl="1"/>
            <a:r>
              <a:rPr lang="de-DE" b="1" dirty="0">
                <a:latin typeface="+mj-lt"/>
                <a:hlinkClick r:id="rId5"/>
              </a:rPr>
              <a:t>https://try.github.io/</a:t>
            </a:r>
            <a:endParaRPr lang="de-DE" b="1" dirty="0">
              <a:latin typeface="+mj-lt"/>
            </a:endParaRPr>
          </a:p>
          <a:p>
            <a:pPr lvl="1"/>
            <a:endParaRPr lang="de-DE" b="1" dirty="0">
              <a:latin typeface="+mj-lt"/>
            </a:endParaRPr>
          </a:p>
          <a:p>
            <a:r>
              <a:rPr lang="de-DE" b="1" dirty="0" err="1">
                <a:latin typeface="+mj-lt"/>
              </a:rPr>
              <a:t>Git</a:t>
            </a:r>
            <a:r>
              <a:rPr lang="de-DE" b="1" dirty="0">
                <a:latin typeface="+mj-lt"/>
              </a:rPr>
              <a:t> </a:t>
            </a:r>
            <a:r>
              <a:rPr lang="de-DE" b="1" dirty="0" err="1">
                <a:latin typeface="+mj-lt"/>
              </a:rPr>
              <a:t>Branching</a:t>
            </a:r>
            <a:r>
              <a:rPr lang="de-DE" b="1" dirty="0">
                <a:latin typeface="+mj-lt"/>
              </a:rPr>
              <a:t> (Interaktiv im Browser)</a:t>
            </a:r>
          </a:p>
          <a:p>
            <a:pPr lvl="1"/>
            <a:r>
              <a:rPr lang="de-DE" b="1" dirty="0">
                <a:latin typeface="+mj-lt"/>
                <a:hlinkClick r:id="rId6"/>
              </a:rPr>
              <a:t>http://learngitbranching.js.org/</a:t>
            </a:r>
            <a:endParaRPr lang="de-DE" b="1" dirty="0">
              <a:latin typeface="+mj-lt"/>
            </a:endParaRPr>
          </a:p>
          <a:p>
            <a:pPr lvl="1"/>
            <a:endParaRPr lang="de-DE" b="1" dirty="0">
              <a:latin typeface="+mj-lt"/>
            </a:endParaRPr>
          </a:p>
          <a:p>
            <a:r>
              <a:rPr lang="de-DE" b="1" dirty="0" err="1">
                <a:latin typeface="+mj-lt"/>
              </a:rPr>
              <a:t>Git</a:t>
            </a:r>
            <a:r>
              <a:rPr lang="de-DE" b="1" dirty="0">
                <a:latin typeface="+mj-lt"/>
              </a:rPr>
              <a:t> Tutorials (</a:t>
            </a:r>
            <a:r>
              <a:rPr lang="de-DE" b="1" dirty="0" err="1">
                <a:latin typeface="+mj-lt"/>
              </a:rPr>
              <a:t>Atlassian</a:t>
            </a:r>
            <a:r>
              <a:rPr lang="de-DE" b="1" dirty="0">
                <a:latin typeface="+mj-lt"/>
              </a:rPr>
              <a:t>)</a:t>
            </a:r>
          </a:p>
          <a:p>
            <a:pPr lvl="1"/>
            <a:r>
              <a:rPr lang="de-DE" b="1" dirty="0">
                <a:latin typeface="+mj-lt"/>
                <a:hlinkClick r:id="rId7"/>
              </a:rPr>
              <a:t>https://www.atlassian.com/git/</a:t>
            </a:r>
            <a:endParaRPr lang="de-DE" b="1" dirty="0">
              <a:latin typeface="+mj-lt"/>
            </a:endParaRPr>
          </a:p>
          <a:p>
            <a:pPr lvl="1"/>
            <a:endParaRPr lang="de-DE" b="1" dirty="0">
              <a:latin typeface="+mj-lt"/>
            </a:endParaRPr>
          </a:p>
          <a:p>
            <a:pPr lvl="1"/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28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movingpackets.net/2013/12/github-logo-transpar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54" y="1042854"/>
            <a:ext cx="4772292" cy="477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4274" y="428179"/>
            <a:ext cx="1028345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latin typeface="+mj-lt"/>
              </a:rPr>
              <a:t>Die in der Live-Session verwendeten Kommandos sind unter der folgenden Adresse gelistet.</a:t>
            </a:r>
          </a:p>
          <a:p>
            <a:pPr algn="ctr"/>
            <a:endParaRPr lang="de-DE" sz="3200" b="1" dirty="0">
              <a:latin typeface="+mj-lt"/>
            </a:endParaRPr>
          </a:p>
          <a:p>
            <a:pPr algn="ctr"/>
            <a:endParaRPr lang="de-DE" sz="3200" b="1" dirty="0">
              <a:latin typeface="+mj-lt"/>
            </a:endParaRPr>
          </a:p>
          <a:p>
            <a:pPr algn="ctr"/>
            <a:endParaRPr lang="de-DE" sz="3200" b="1" dirty="0">
              <a:latin typeface="+mj-lt"/>
            </a:endParaRPr>
          </a:p>
          <a:p>
            <a:pPr algn="ctr"/>
            <a:endParaRPr lang="de-DE" sz="3200" b="1" dirty="0">
              <a:latin typeface="+mj-lt"/>
            </a:endParaRPr>
          </a:p>
          <a:p>
            <a:pPr algn="ctr"/>
            <a:endParaRPr lang="de-DE" sz="3200" b="1" dirty="0">
              <a:latin typeface="+mj-lt"/>
            </a:endParaRPr>
          </a:p>
          <a:p>
            <a:pPr algn="ctr"/>
            <a:endParaRPr lang="de-DE" sz="3200" b="1" dirty="0">
              <a:latin typeface="+mj-lt"/>
            </a:endParaRPr>
          </a:p>
          <a:p>
            <a:pPr algn="ctr"/>
            <a:endParaRPr lang="de-DE" sz="3200" b="1" dirty="0">
              <a:latin typeface="+mj-lt"/>
            </a:endParaRPr>
          </a:p>
          <a:p>
            <a:pPr algn="ctr"/>
            <a:endParaRPr lang="de-DE" sz="3200" b="1" dirty="0">
              <a:latin typeface="+mj-lt"/>
            </a:endParaRPr>
          </a:p>
          <a:p>
            <a:pPr algn="ctr"/>
            <a:endParaRPr lang="de-DE" sz="3200" b="1" dirty="0">
              <a:latin typeface="+mj-lt"/>
            </a:endParaRPr>
          </a:p>
          <a:p>
            <a:pPr algn="ctr"/>
            <a:r>
              <a:rPr lang="de-DE" sz="3200" b="1" dirty="0">
                <a:latin typeface="+mj-lt"/>
                <a:hlinkClick r:id="rId3"/>
              </a:rPr>
              <a:t>https://github.com/mbeelman/ejs16</a:t>
            </a:r>
            <a:endParaRPr lang="de-DE" sz="3200" b="1" dirty="0">
              <a:latin typeface="+mj-lt"/>
            </a:endParaRPr>
          </a:p>
          <a:p>
            <a:pPr algn="ctr"/>
            <a:endParaRPr lang="de-DE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14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4739" y="469521"/>
            <a:ext cx="401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@mbeelman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90802"/>
            <a:ext cx="833613" cy="588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785" y="1851645"/>
            <a:ext cx="8600431" cy="315471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9900" b="1" dirty="0">
                <a:latin typeface="+mj-lt"/>
              </a:rPr>
              <a:t>DANKE!</a:t>
            </a:r>
            <a:endParaRPr lang="en-US" sz="199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1660" y="5234317"/>
            <a:ext cx="105886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marko.beelmann@gmail.com</a:t>
            </a:r>
          </a:p>
        </p:txBody>
      </p:sp>
    </p:spTree>
    <p:extLst>
      <p:ext uri="{BB962C8B-B14F-4D97-AF65-F5344CB8AC3E}">
        <p14:creationId xmlns:p14="http://schemas.microsoft.com/office/powerpoint/2010/main" val="82382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8070" y="2497976"/>
            <a:ext cx="82958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+mj-lt"/>
              </a:rPr>
              <a:t>Slideshow</a:t>
            </a:r>
            <a:r>
              <a:rPr lang="de-DE" sz="11500" b="1" dirty="0">
                <a:latin typeface="+mj-lt"/>
              </a:rPr>
              <a:t>?</a:t>
            </a:r>
            <a:endParaRPr lang="en-US" sz="115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6219" y="4639733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Nein, heute nur wenige!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7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01567" y="-296392"/>
            <a:ext cx="49888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>
                <a:latin typeface="+mj-lt"/>
              </a:rPr>
              <a:t>Live-Demo</a:t>
            </a:r>
            <a:r>
              <a:rPr lang="de-DE" sz="8800" b="1" dirty="0">
                <a:latin typeface="+mj-lt"/>
              </a:rPr>
              <a:t>!</a:t>
            </a:r>
            <a:endParaRPr lang="en-US" sz="88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921440"/>
            <a:ext cx="93440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973" y="1869817"/>
            <a:ext cx="550829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  <a:cs typeface="Segoe UI" panose="020B0502040204020203" pitchFamily="34" charset="0"/>
              </a:rPr>
              <a:t>Marko Beelmann</a:t>
            </a:r>
          </a:p>
          <a:p>
            <a:r>
              <a:rPr lang="de-DE" sz="2100" b="1" dirty="0">
                <a:latin typeface="+mj-lt"/>
                <a:cs typeface="Segoe UI" panose="020B0502040204020203" pitchFamily="34" charset="0"/>
              </a:rPr>
              <a:t>Sen. Software Engineer</a:t>
            </a:r>
          </a:p>
          <a:p>
            <a:endParaRPr lang="de-DE" sz="2100" b="1" dirty="0">
              <a:latin typeface="+mj-lt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  <a:cs typeface="Segoe UI" panose="020B0502040204020203" pitchFamily="34" charset="0"/>
              </a:rPr>
              <a:t>.NET /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>
                <a:latin typeface="+mj-lt"/>
                <a:cs typeface="Segoe UI" panose="020B0502040204020203" pitchFamily="34" charset="0"/>
              </a:rPr>
              <a:t>Rx</a:t>
            </a:r>
            <a:r>
              <a:rPr lang="de-DE" b="1" dirty="0">
                <a:latin typeface="+mj-lt"/>
                <a:cs typeface="Segoe UI" panose="020B0502040204020203" pitchFamily="34" charset="0"/>
              </a:rPr>
              <a:t>-Pusher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  <a:cs typeface="Segoe UI" panose="020B0502040204020203" pitchFamily="34" charset="0"/>
              </a:rPr>
              <a:t>JavaScript / </a:t>
            </a:r>
            <a:r>
              <a:rPr lang="de-DE" b="1" dirty="0" err="1">
                <a:latin typeface="+mj-lt"/>
                <a:cs typeface="Segoe UI" panose="020B0502040204020203" pitchFamily="34" charset="0"/>
              </a:rPr>
              <a:t>Typescript</a:t>
            </a:r>
            <a:endParaRPr lang="de-DE" b="1" dirty="0">
              <a:latin typeface="+mj-lt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>
                <a:latin typeface="+mj-lt"/>
                <a:cs typeface="Segoe UI" panose="020B0502040204020203" pitchFamily="34" charset="0"/>
              </a:rPr>
              <a:t>Application</a:t>
            </a:r>
            <a:r>
              <a:rPr lang="de-DE" b="1" dirty="0">
                <a:latin typeface="+mj-lt"/>
                <a:cs typeface="Segoe UI" panose="020B0502040204020203" pitchFamily="34" charset="0"/>
              </a:rPr>
              <a:t> </a:t>
            </a:r>
            <a:r>
              <a:rPr lang="de-DE" b="1" dirty="0" err="1">
                <a:latin typeface="+mj-lt"/>
                <a:cs typeface="Segoe UI" panose="020B0502040204020203" pitchFamily="34" charset="0"/>
              </a:rPr>
              <a:t>Lifecycle</a:t>
            </a:r>
            <a:r>
              <a:rPr lang="de-DE" b="1" dirty="0">
                <a:latin typeface="+mj-lt"/>
                <a:cs typeface="Segoe UI" panose="020B0502040204020203" pitchFamily="34" charset="0"/>
              </a:rPr>
              <a:t> Management (ALM)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  <a:cs typeface="Segoe UI" panose="020B0502040204020203" pitchFamily="34" charset="0"/>
              </a:rPr>
              <a:t>S.O.L.I.D. Enthusiast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  <a:cs typeface="Segoe UI" panose="020B0502040204020203" pitchFamily="34" charset="0"/>
              </a:rPr>
              <a:t>Agile Softwareentwicklung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68" y="1405678"/>
            <a:ext cx="5613400" cy="4663845"/>
          </a:xfrm>
          <a:prstGeom prst="rect">
            <a:avLst/>
          </a:prstGeom>
        </p:spPr>
      </p:pic>
      <p:pic>
        <p:nvPicPr>
          <p:cNvPr id="6" name="Picture 2" descr="http://2.bp.blogspot.com/-IwtwBalyxWc/UoN_K8DNMiI/AAAAAAAAcqk/IDYXBwXimlc/s1600/Philips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97" y="237067"/>
            <a:ext cx="4136037" cy="75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38178" y="1963408"/>
            <a:ext cx="10315644" cy="2931185"/>
            <a:chOff x="938178" y="820981"/>
            <a:chExt cx="10315644" cy="2931185"/>
          </a:xfrm>
        </p:grpSpPr>
        <p:sp>
          <p:nvSpPr>
            <p:cNvPr id="2" name="TextBox 1"/>
            <p:cNvSpPr txBox="1"/>
            <p:nvPr/>
          </p:nvSpPr>
          <p:spPr>
            <a:xfrm>
              <a:off x="938178" y="3105835"/>
              <a:ext cx="103156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37a88f39038242982e80d5a3873897a6e0a0423c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1110" y="820981"/>
              <a:ext cx="504978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 b="1" dirty="0">
                  <a:latin typeface="+mj-lt"/>
                </a:rPr>
                <a:t>SHA-1</a:t>
              </a:r>
              <a:endParaRPr lang="en-US" sz="138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4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939" y="151180"/>
            <a:ext cx="354612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6600" b="1" dirty="0">
                <a:latin typeface="+mj-lt"/>
              </a:rPr>
              <a:t>BLOB</a:t>
            </a:r>
          </a:p>
          <a:p>
            <a:pPr algn="ctr">
              <a:lnSpc>
                <a:spcPct val="150000"/>
              </a:lnSpc>
            </a:pPr>
            <a:r>
              <a:rPr lang="de-DE" sz="6600" b="1" dirty="0" err="1">
                <a:latin typeface="+mj-lt"/>
              </a:rPr>
              <a:t>Tree</a:t>
            </a:r>
            <a:endParaRPr lang="de-DE" sz="6600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de-DE" sz="6600" b="1" dirty="0">
                <a:latin typeface="+mj-lt"/>
              </a:rPr>
              <a:t>Commit</a:t>
            </a:r>
          </a:p>
          <a:p>
            <a:pPr algn="ctr">
              <a:lnSpc>
                <a:spcPct val="150000"/>
              </a:lnSpc>
            </a:pPr>
            <a:endParaRPr lang="de-DE" sz="1600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de-DE" sz="6600" b="1" dirty="0">
                <a:latin typeface="+mj-lt"/>
              </a:rPr>
              <a:t>Tag</a:t>
            </a:r>
            <a:endParaRPr lang="en-US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78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7401" y="2494052"/>
            <a:ext cx="3328827" cy="1869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+mj-lt"/>
              </a:rPr>
              <a:t>Commit</a:t>
            </a:r>
          </a:p>
          <a:p>
            <a:pPr algn="ctr"/>
            <a:r>
              <a:rPr lang="de-DE" b="1" dirty="0">
                <a:latin typeface="+mj-lt"/>
              </a:rPr>
              <a:t>9fc2b77</a:t>
            </a:r>
          </a:p>
          <a:p>
            <a:pPr algn="ctr"/>
            <a:endParaRPr lang="de-DE" dirty="0">
              <a:latin typeface="+mj-lt"/>
            </a:endParaRPr>
          </a:p>
          <a:p>
            <a:pPr algn="ctr"/>
            <a:r>
              <a:rPr lang="de-DE" dirty="0" err="1">
                <a:latin typeface="+mj-lt"/>
              </a:rPr>
              <a:t>Tree</a:t>
            </a:r>
            <a:r>
              <a:rPr lang="de-DE" dirty="0">
                <a:latin typeface="+mj-lt"/>
              </a:rPr>
              <a:t>(</a:t>
            </a:r>
            <a:r>
              <a:rPr lang="de-DE" b="1" dirty="0">
                <a:latin typeface="+mj-lt"/>
              </a:rPr>
              <a:t>c15288e)</a:t>
            </a:r>
            <a:endParaRPr lang="de-DE" dirty="0">
              <a:latin typeface="+mj-lt"/>
            </a:endParaRPr>
          </a:p>
          <a:p>
            <a:pPr algn="ctr"/>
            <a:r>
              <a:rPr lang="de-DE" dirty="0" err="1">
                <a:latin typeface="+mj-lt"/>
              </a:rPr>
              <a:t>Author:Marko</a:t>
            </a:r>
            <a:endParaRPr lang="de-DE" dirty="0">
              <a:latin typeface="+mj-lt"/>
            </a:endParaRPr>
          </a:p>
          <a:p>
            <a:pPr algn="ctr"/>
            <a:r>
              <a:rPr lang="de-DE" dirty="0" err="1">
                <a:latin typeface="+mj-lt"/>
              </a:rPr>
              <a:t>Commiter:Marko</a:t>
            </a:r>
            <a:endParaRPr lang="en-US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23025" y="2494052"/>
            <a:ext cx="3328827" cy="18698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+mj-lt"/>
              </a:rPr>
              <a:t>Tree</a:t>
            </a:r>
            <a:br>
              <a:rPr lang="de-DE" b="1" dirty="0">
                <a:latin typeface="+mj-lt"/>
              </a:rPr>
            </a:br>
            <a:r>
              <a:rPr lang="de-DE" b="1" dirty="0">
                <a:latin typeface="+mj-lt"/>
              </a:rPr>
              <a:t>c15288e</a:t>
            </a:r>
          </a:p>
          <a:p>
            <a:pPr algn="ctr"/>
            <a:endParaRPr lang="de-DE" b="1" dirty="0">
              <a:latin typeface="+mj-lt"/>
            </a:endParaRPr>
          </a:p>
          <a:p>
            <a:pPr algn="ctr"/>
            <a:r>
              <a:rPr lang="de-DE" dirty="0" err="1">
                <a:latin typeface="+mj-lt"/>
              </a:rPr>
              <a:t>Blob</a:t>
            </a:r>
            <a:r>
              <a:rPr lang="de-DE" dirty="0">
                <a:latin typeface="+mj-lt"/>
              </a:rPr>
              <a:t>(c8bfc4d):</a:t>
            </a:r>
            <a:r>
              <a:rPr lang="de-DE" dirty="0" err="1">
                <a:latin typeface="+mj-lt"/>
              </a:rPr>
              <a:t>readme</a:t>
            </a:r>
            <a:br>
              <a:rPr lang="de-DE" dirty="0">
                <a:latin typeface="+mj-lt"/>
              </a:rPr>
            </a:br>
            <a:r>
              <a:rPr lang="de-DE" dirty="0" err="1">
                <a:latin typeface="+mj-lt"/>
              </a:rPr>
              <a:t>Blob</a:t>
            </a:r>
            <a:r>
              <a:rPr lang="de-DE" dirty="0">
                <a:latin typeface="+mj-lt"/>
              </a:rPr>
              <a:t>(80457ed):code.js</a:t>
            </a:r>
          </a:p>
          <a:p>
            <a:pPr algn="ctr"/>
            <a:r>
              <a:rPr lang="de-DE" dirty="0" err="1">
                <a:latin typeface="+mj-lt"/>
              </a:rPr>
              <a:t>Blob</a:t>
            </a:r>
            <a:r>
              <a:rPr lang="de-DE" dirty="0">
                <a:latin typeface="+mj-lt"/>
              </a:rPr>
              <a:t>(2562dd9):</a:t>
            </a:r>
            <a:r>
              <a:rPr lang="de-DE" dirty="0" err="1">
                <a:latin typeface="+mj-lt"/>
              </a:rPr>
              <a:t>license</a:t>
            </a:r>
            <a:endParaRPr lang="de-DE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455634" y="2494052"/>
            <a:ext cx="3328827" cy="1869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+mj-lt"/>
              </a:rPr>
              <a:t>Blob</a:t>
            </a:r>
            <a:br>
              <a:rPr lang="de-DE" b="1" dirty="0">
                <a:latin typeface="+mj-lt"/>
              </a:rPr>
            </a:br>
            <a:r>
              <a:rPr lang="de-DE" b="1" dirty="0">
                <a:latin typeface="+mj-lt"/>
              </a:rPr>
              <a:t>80457ed</a:t>
            </a:r>
          </a:p>
          <a:p>
            <a:pPr algn="ctr"/>
            <a:endParaRPr lang="de-DE" b="1" dirty="0">
              <a:latin typeface="+mj-lt"/>
            </a:endParaRPr>
          </a:p>
          <a:p>
            <a:pPr algn="ctr"/>
            <a:endParaRPr lang="de-DE" b="1" dirty="0">
              <a:latin typeface="+mj-lt"/>
            </a:endParaRPr>
          </a:p>
          <a:p>
            <a:pPr algn="ctr"/>
            <a:r>
              <a:rPr lang="de-DE" dirty="0">
                <a:latin typeface="+mj-lt"/>
              </a:rPr>
              <a:t>Console.log(„</a:t>
            </a:r>
            <a:r>
              <a:rPr lang="de-DE" dirty="0" err="1">
                <a:latin typeface="+mj-lt"/>
              </a:rPr>
              <a:t>Hello</a:t>
            </a:r>
            <a:r>
              <a:rPr lang="de-DE" dirty="0">
                <a:latin typeface="+mj-lt"/>
              </a:rPr>
              <a:t>“);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455634" y="336479"/>
            <a:ext cx="3328827" cy="1869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+mj-lt"/>
              </a:rPr>
              <a:t>Blob</a:t>
            </a:r>
            <a:br>
              <a:rPr lang="de-DE" b="1" dirty="0">
                <a:latin typeface="+mj-lt"/>
              </a:rPr>
            </a:br>
            <a:r>
              <a:rPr lang="de-DE" b="1" dirty="0">
                <a:latin typeface="+mj-lt"/>
              </a:rPr>
              <a:t>c8bfc4d</a:t>
            </a:r>
          </a:p>
          <a:p>
            <a:pPr algn="ctr"/>
            <a:br>
              <a:rPr lang="de-DE" b="1" dirty="0">
                <a:latin typeface="+mj-lt"/>
              </a:rPr>
            </a:br>
            <a:r>
              <a:rPr lang="de-DE" dirty="0">
                <a:latin typeface="+mj-lt"/>
              </a:rPr>
              <a:t>This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README </a:t>
            </a:r>
            <a:r>
              <a:rPr lang="de-DE" dirty="0" err="1">
                <a:latin typeface="+mj-lt"/>
              </a:rPr>
              <a:t>file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my</a:t>
            </a:r>
            <a:r>
              <a:rPr lang="de-DE" dirty="0">
                <a:latin typeface="+mj-lt"/>
              </a:rPr>
              <a:t> cool </a:t>
            </a:r>
            <a:r>
              <a:rPr lang="de-DE" dirty="0" err="1">
                <a:latin typeface="+mj-lt"/>
              </a:rPr>
              <a:t>project</a:t>
            </a:r>
            <a:r>
              <a:rPr lang="de-DE" dirty="0">
                <a:latin typeface="+mj-lt"/>
              </a:rPr>
              <a:t>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455633" y="4651625"/>
            <a:ext cx="3328827" cy="1869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+mj-lt"/>
              </a:rPr>
              <a:t>Blob</a:t>
            </a:r>
            <a:br>
              <a:rPr lang="de-DE" b="1" dirty="0">
                <a:latin typeface="+mj-lt"/>
              </a:rPr>
            </a:br>
            <a:r>
              <a:rPr lang="de-DE" b="1" dirty="0">
                <a:latin typeface="+mj-lt"/>
              </a:rPr>
              <a:t>2562dd9</a:t>
            </a:r>
            <a:br>
              <a:rPr lang="de-DE" b="1" dirty="0">
                <a:latin typeface="+mj-lt"/>
              </a:rPr>
            </a:br>
            <a:br>
              <a:rPr lang="de-DE" b="1" dirty="0">
                <a:latin typeface="+mj-lt"/>
              </a:rPr>
            </a:br>
            <a:r>
              <a:rPr lang="de-DE" dirty="0">
                <a:latin typeface="+mj-lt"/>
              </a:rPr>
              <a:t>This </a:t>
            </a:r>
            <a:r>
              <a:rPr lang="de-DE" dirty="0" err="1">
                <a:latin typeface="+mj-lt"/>
              </a:rPr>
              <a:t>project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licensed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under</a:t>
            </a:r>
            <a:r>
              <a:rPr lang="de-DE" dirty="0">
                <a:latin typeface="+mj-lt"/>
              </a:rPr>
              <a:t>…</a:t>
            </a:r>
          </a:p>
        </p:txBody>
      </p:sp>
      <p:cxnSp>
        <p:nvCxnSpPr>
          <p:cNvPr id="29" name="Straight Arrow Connector 28"/>
          <p:cNvCxnSpPr>
            <a:stCxn id="6" idx="3"/>
            <a:endCxn id="23" idx="1"/>
          </p:cNvCxnSpPr>
          <p:nvPr/>
        </p:nvCxnSpPr>
        <p:spPr>
          <a:xfrm>
            <a:off x="3606228" y="3429000"/>
            <a:ext cx="81679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26" idx="1"/>
          </p:cNvCxnSpPr>
          <p:nvPr/>
        </p:nvCxnSpPr>
        <p:spPr>
          <a:xfrm flipV="1">
            <a:off x="7751852" y="1271427"/>
            <a:ext cx="703782" cy="2157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24" idx="1"/>
          </p:cNvCxnSpPr>
          <p:nvPr/>
        </p:nvCxnSpPr>
        <p:spPr>
          <a:xfrm>
            <a:off x="7751852" y="3429000"/>
            <a:ext cx="7037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7" idx="1"/>
          </p:cNvCxnSpPr>
          <p:nvPr/>
        </p:nvCxnSpPr>
        <p:spPr>
          <a:xfrm>
            <a:off x="7751852" y="3429000"/>
            <a:ext cx="703781" cy="2157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9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088" y="2367171"/>
            <a:ext cx="104118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600" b="1" dirty="0">
                <a:latin typeface="+mj-lt"/>
              </a:rPr>
              <a:t>Los geht‘s!</a:t>
            </a:r>
          </a:p>
          <a:p>
            <a:pPr algn="ctr"/>
            <a:r>
              <a:rPr lang="de-DE" sz="6600" b="1" dirty="0">
                <a:latin typeface="+mj-lt"/>
              </a:rPr>
              <a:t>Action in der </a:t>
            </a:r>
            <a:r>
              <a:rPr lang="de-DE" sz="6600" b="1" dirty="0" err="1">
                <a:latin typeface="+mj-lt"/>
              </a:rPr>
              <a:t>Console</a:t>
            </a:r>
            <a:r>
              <a:rPr lang="de-DE" sz="6600" b="1" dirty="0">
                <a:latin typeface="+mj-lt"/>
              </a:rPr>
              <a:t>!</a:t>
            </a:r>
            <a:endParaRPr lang="en-US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13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94835" y="1811866"/>
            <a:ext cx="7883796" cy="4504268"/>
            <a:chOff x="2013890" y="1989666"/>
            <a:chExt cx="7883796" cy="4504268"/>
          </a:xfrm>
        </p:grpSpPr>
        <p:sp>
          <p:nvSpPr>
            <p:cNvPr id="7" name="Rectangle 6"/>
            <p:cNvSpPr/>
            <p:nvPr/>
          </p:nvSpPr>
          <p:spPr>
            <a:xfrm>
              <a:off x="2013890" y="1989667"/>
              <a:ext cx="2007776" cy="80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Local</a:t>
              </a:r>
              <a:br>
                <a:rPr lang="de-DE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Workspace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1900" y="1989666"/>
              <a:ext cx="2007776" cy="80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Staging</a:t>
              </a:r>
              <a:endParaRPr lang="de-DE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Area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89910" y="1989666"/>
              <a:ext cx="2007776" cy="80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Directory</a:t>
              </a:r>
            </a:p>
            <a:p>
              <a:pPr algn="ctr"/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(Repository)</a:t>
              </a:r>
            </a:p>
          </p:txBody>
        </p:sp>
        <p:cxnSp>
          <p:nvCxnSpPr>
            <p:cNvPr id="10" name="Straight Connector 9"/>
            <p:cNvCxnSpPr>
              <a:stCxn id="7" idx="2"/>
            </p:cNvCxnSpPr>
            <p:nvPr/>
          </p:nvCxnSpPr>
          <p:spPr>
            <a:xfrm>
              <a:off x="3017778" y="2794001"/>
              <a:ext cx="0" cy="36999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55788" y="2794000"/>
              <a:ext cx="0" cy="36999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897520" y="2679700"/>
              <a:ext cx="0" cy="38142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951900" y="4550834"/>
              <a:ext cx="4945786" cy="67733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--mixed (</a:t>
              </a:r>
              <a:r>
                <a:rPr lang="de-DE" dirty="0" err="1"/>
                <a:t>default</a:t>
              </a:r>
              <a:r>
                <a:rPr lang="de-DE" dirty="0"/>
                <a:t>)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89910" y="3513667"/>
              <a:ext cx="2007776" cy="67733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--soft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13890" y="5588001"/>
              <a:ext cx="7883796" cy="67733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--</a:t>
              </a:r>
              <a:r>
                <a:rPr lang="de-DE" dirty="0" err="1"/>
                <a:t>hard</a:t>
              </a:r>
              <a:r>
                <a:rPr lang="de-DE" dirty="0"/>
                <a:t> (Achtung!!!)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1046" y="236305"/>
            <a:ext cx="10669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atin typeface="+mj-lt"/>
              </a:rPr>
              <a:t>Reset</a:t>
            </a:r>
            <a:r>
              <a:rPr lang="de-DE" sz="4800" b="1" dirty="0">
                <a:latin typeface="+mj-lt"/>
              </a:rPr>
              <a:t> auf verschiedenen Ebenen.</a:t>
            </a:r>
            <a:endParaRPr lang="en-U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288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268</Words>
  <Application>Microsoft Office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mbeelman</dc:creator>
  <cp:lastModifiedBy>DERberater</cp:lastModifiedBy>
  <cp:revision>47</cp:revision>
  <dcterms:created xsi:type="dcterms:W3CDTF">2016-05-20T19:22:37Z</dcterms:created>
  <dcterms:modified xsi:type="dcterms:W3CDTF">2016-06-15T20:05:18Z</dcterms:modified>
</cp:coreProperties>
</file>