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71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2" autoAdjust="0"/>
    <p:restoredTop sz="94660"/>
  </p:normalViewPr>
  <p:slideViewPr>
    <p:cSldViewPr>
      <p:cViewPr varScale="1">
        <p:scale>
          <a:sx n="114" d="100"/>
          <a:sy n="114" d="100"/>
        </p:scale>
        <p:origin x="534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B3C70-FF07-4475-8978-4F6040CEDA80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87D5-C092-44A5-B0DB-54B38709B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0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52E-B0A3-450B-89A0-8B2DDB14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52E-B0A3-450B-89A0-8B2DDB14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52E-B0A3-450B-89A0-8B2DDB14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52E-B0A3-450B-89A0-8B2DDB14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52E-B0A3-450B-89A0-8B2DDB14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2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52E-B0A3-450B-89A0-8B2DDB14F35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822699" y="639071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IETF 98, Mar 2017</a:t>
            </a:r>
            <a:endParaRPr lang="en-GB" sz="14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04181" y="6382570"/>
            <a:ext cx="3095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draft-ietf-anima-reference-model-03.txt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887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charset="-128"/>
              </a:rPr>
              <a:t>A Reference Model for </a:t>
            </a:r>
            <a:br>
              <a:rPr lang="en-GB" dirty="0" smtClean="0">
                <a:ea typeface="ＭＳ Ｐゴシック" charset="-128"/>
              </a:rPr>
            </a:br>
            <a:r>
              <a:rPr lang="en-GB" dirty="0" smtClean="0">
                <a:ea typeface="ＭＳ Ｐゴシック" charset="-128"/>
              </a:rPr>
              <a:t>Autonomic Networking</a:t>
            </a: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4400" dirty="0" smtClean="0">
                <a:ea typeface="ＭＳ Ｐゴシック" charset="-128"/>
              </a:rPr>
              <a:t>draft-ietf-anima-reference-model-03.txt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98</a:t>
            </a:r>
            <a:r>
              <a:rPr lang="en-US" baseline="30000" dirty="0" smtClean="0">
                <a:ea typeface="ＭＳ Ｐゴシック" charset="-128"/>
              </a:rPr>
              <a:t>th</a:t>
            </a:r>
            <a:r>
              <a:rPr lang="en-US" dirty="0" smtClean="0">
                <a:ea typeface="ＭＳ Ｐゴシック" charset="-128"/>
              </a:rPr>
              <a:t> IETF, Mar 2017</a:t>
            </a:r>
          </a:p>
          <a:p>
            <a:r>
              <a:rPr lang="en-US" dirty="0" smtClean="0">
                <a:ea typeface="ＭＳ Ｐゴシック" charset="-128"/>
              </a:rPr>
              <a:t>Michael Behringer (editor), </a:t>
            </a:r>
            <a:r>
              <a:rPr lang="en-GB" dirty="0" smtClean="0">
                <a:ea typeface="ＭＳ Ｐゴシック" charset="-128"/>
              </a:rPr>
              <a:t>Brian Carpenter, </a:t>
            </a:r>
            <a:r>
              <a:rPr lang="en-US" dirty="0" err="1" smtClean="0">
                <a:ea typeface="ＭＳ Ｐゴシック" charset="-128"/>
              </a:rPr>
              <a:t>Toerless</a:t>
            </a:r>
            <a:r>
              <a:rPr lang="en-US" dirty="0" smtClean="0">
                <a:ea typeface="ＭＳ Ｐゴシック" charset="-128"/>
              </a:rPr>
              <a:t> Eckert, Laurent </a:t>
            </a:r>
            <a:r>
              <a:rPr lang="en-US" dirty="0" err="1" smtClean="0">
                <a:ea typeface="ＭＳ Ｐゴシック" charset="-128"/>
              </a:rPr>
              <a:t>Ciavaglia</a:t>
            </a:r>
            <a:r>
              <a:rPr lang="en-US" dirty="0" smtClean="0">
                <a:ea typeface="ＭＳ Ｐゴシック" charset="-128"/>
              </a:rPr>
              <a:t>, Pierre </a:t>
            </a:r>
            <a:r>
              <a:rPr lang="en-US" dirty="0" err="1" smtClean="0">
                <a:ea typeface="ＭＳ Ｐゴシック" charset="-128"/>
              </a:rPr>
              <a:t>Peloso</a:t>
            </a:r>
            <a:r>
              <a:rPr lang="en-US" dirty="0" smtClean="0">
                <a:ea typeface="ＭＳ Ｐゴシック" charset="-128"/>
              </a:rPr>
              <a:t>, Bing Liu, Jefferson Nobre, John Strassner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BA852E-B0A3-450B-89A0-8B2DDB14F3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from -02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Added state machine (see later)</a:t>
            </a:r>
          </a:p>
          <a:p>
            <a:r>
              <a:rPr lang="en-GB" dirty="0" smtClean="0"/>
              <a:t>Outline change: </a:t>
            </a:r>
          </a:p>
          <a:p>
            <a:pPr marL="0" indent="0">
              <a:buNone/>
            </a:pPr>
            <a:r>
              <a:rPr lang="en-GB" sz="2000" dirty="0"/>
              <a:t>   </a:t>
            </a:r>
            <a:r>
              <a:rPr lang="en-GB" sz="2000" dirty="0" smtClean="0"/>
              <a:t>	3</a:t>
            </a:r>
            <a:r>
              <a:rPr lang="en-GB" sz="2000" dirty="0"/>
              <a:t>.  The Autonomic Network Element . . . . . . . . . . . . . . . .   4 </a:t>
            </a:r>
            <a:br>
              <a:rPr lang="en-GB" sz="2000" dirty="0"/>
            </a:br>
            <a:r>
              <a:rPr lang="en-GB" sz="2000" dirty="0"/>
              <a:t>     </a:t>
            </a:r>
            <a:r>
              <a:rPr lang="en-GB" sz="2000" dirty="0" smtClean="0"/>
              <a:t>	3.1</a:t>
            </a:r>
            <a:r>
              <a:rPr lang="en-GB" sz="2000" dirty="0"/>
              <a:t>.  Architecture  . . . . . . . . . . . . . . . . . . . . . .   5 </a:t>
            </a:r>
            <a:br>
              <a:rPr lang="en-GB" sz="2000" dirty="0"/>
            </a:br>
            <a:r>
              <a:rPr lang="en-GB" sz="2000" dirty="0"/>
              <a:t>     </a:t>
            </a:r>
            <a:r>
              <a:rPr lang="en-GB" sz="2000" dirty="0" smtClean="0"/>
              <a:t>	3.2</a:t>
            </a:r>
            <a:r>
              <a:rPr lang="en-GB" sz="2000" dirty="0"/>
              <a:t>.  The Adjacency Table . . . . . . . . . . . . . . . . . . .   6 </a:t>
            </a:r>
            <a:br>
              <a:rPr lang="en-GB" sz="2000" dirty="0"/>
            </a:br>
            <a:r>
              <a:rPr lang="en-GB" sz="2000" dirty="0"/>
              <a:t>     </a:t>
            </a:r>
            <a:r>
              <a:rPr lang="en-GB" sz="2000" dirty="0" smtClean="0"/>
              <a:t>	3.3</a:t>
            </a:r>
            <a:r>
              <a:rPr lang="en-GB" sz="2000" dirty="0"/>
              <a:t>.  State Machine . . . . . . . . . . . . . . . . . . . . . .   8 </a:t>
            </a:r>
            <a:br>
              <a:rPr lang="en-GB" sz="2000" dirty="0"/>
            </a:br>
            <a:r>
              <a:rPr lang="en-GB" sz="2000" dirty="0"/>
              <a:t>       </a:t>
            </a:r>
            <a:r>
              <a:rPr lang="en-GB" sz="2000" dirty="0" smtClean="0"/>
              <a:t>		3.3.1</a:t>
            </a:r>
            <a:r>
              <a:rPr lang="en-GB" sz="2000" dirty="0"/>
              <a:t>.  State 1: Factory Default  . . . . . . . . . . . . . .   8 </a:t>
            </a:r>
            <a:br>
              <a:rPr lang="en-GB" sz="2000" dirty="0"/>
            </a:br>
            <a:r>
              <a:rPr lang="en-GB" sz="2000" dirty="0"/>
              <a:t>       </a:t>
            </a:r>
            <a:r>
              <a:rPr lang="en-GB" sz="2000" dirty="0" smtClean="0"/>
              <a:t>		3.3.2</a:t>
            </a:r>
            <a:r>
              <a:rPr lang="en-GB" sz="2000" dirty="0"/>
              <a:t>.  State 2: Enrolled . . . . . . . . . . . . . . . . . .   8 </a:t>
            </a:r>
            <a:br>
              <a:rPr lang="en-GB" sz="2000" dirty="0"/>
            </a:br>
            <a:r>
              <a:rPr lang="en-GB" sz="2000" dirty="0"/>
              <a:t>       </a:t>
            </a:r>
            <a:r>
              <a:rPr lang="en-GB" sz="2000" dirty="0" smtClean="0"/>
              <a:t>		3.3.3</a:t>
            </a:r>
            <a:r>
              <a:rPr lang="en-GB" sz="2000" dirty="0"/>
              <a:t>.  State 3: In ACP . . . . . . . . . . . . . . . . . . .   9 </a:t>
            </a:r>
            <a:endParaRPr lang="en-GB" sz="2000" dirty="0" smtClean="0"/>
          </a:p>
          <a:p>
            <a:r>
              <a:rPr lang="en-GB" dirty="0" smtClean="0"/>
              <a:t>Term “Intent distribution” </a:t>
            </a:r>
            <a:r>
              <a:rPr lang="en-GB" dirty="0" smtClean="0">
                <a:sym typeface="Wingdings" panose="05000000000000000000" pitchFamily="2" charset="2"/>
              </a:rPr>
              <a:t> “Information distribution” (using now the more generic term)</a:t>
            </a:r>
          </a:p>
          <a:p>
            <a:r>
              <a:rPr lang="en-GB" dirty="0" smtClean="0"/>
              <a:t>Not covering information distribution </a:t>
            </a:r>
            <a:r>
              <a:rPr lang="en-GB" dirty="0" smtClean="0">
                <a:sym typeface="Wingdings" panose="05000000000000000000" pitchFamily="2" charset="2"/>
              </a:rPr>
              <a:t> Out of scope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Out of scope topics: Inline, marked with “*” (suggestion to leave like this)</a:t>
            </a:r>
          </a:p>
          <a:p>
            <a:r>
              <a:rPr lang="en-GB" dirty="0" smtClean="0"/>
              <a:t>Bootstrap proxy now clearly explained as an ASA.</a:t>
            </a:r>
          </a:p>
          <a:p>
            <a:r>
              <a:rPr lang="en-GB" dirty="0" smtClean="0"/>
              <a:t>Terms: </a:t>
            </a:r>
          </a:p>
          <a:p>
            <a:pPr lvl="1"/>
            <a:r>
              <a:rPr lang="en-GB" dirty="0" smtClean="0"/>
              <a:t>"The </a:t>
            </a:r>
            <a:r>
              <a:rPr lang="en-GB" dirty="0"/>
              <a:t>Proxy </a:t>
            </a:r>
            <a:r>
              <a:rPr lang="en-GB" dirty="0" smtClean="0"/>
              <a:t>ASA“ is now "The </a:t>
            </a:r>
            <a:r>
              <a:rPr lang="en-GB" dirty="0"/>
              <a:t>Join Assistant </a:t>
            </a:r>
            <a:r>
              <a:rPr lang="en-GB" dirty="0" smtClean="0"/>
              <a:t>ASA“</a:t>
            </a:r>
          </a:p>
          <a:p>
            <a:pPr lvl="1"/>
            <a:r>
              <a:rPr lang="en-GB" dirty="0" smtClean="0"/>
              <a:t>"</a:t>
            </a:r>
            <a:r>
              <a:rPr lang="en-GB" dirty="0"/>
              <a:t>The Registrar" </a:t>
            </a:r>
            <a:r>
              <a:rPr lang="en-GB" dirty="0" smtClean="0"/>
              <a:t>is </a:t>
            </a:r>
            <a:r>
              <a:rPr lang="en-GB" dirty="0"/>
              <a:t>now "The Join Registrar".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BA852E-B0A3-450B-89A0-8B2DDB14F3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0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5997209" y="3109582"/>
            <a:ext cx="113011" cy="10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5997209" y="4440318"/>
            <a:ext cx="113011" cy="10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>
          <a:xfrm>
            <a:off x="3828643" y="4632860"/>
            <a:ext cx="403595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</p:cNvCxnSpPr>
          <p:nvPr/>
        </p:nvCxnSpPr>
        <p:spPr>
          <a:xfrm>
            <a:off x="3828643" y="3043646"/>
            <a:ext cx="403595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5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State Machine: ANIMA Device</a:t>
            </a:r>
            <a:endParaRPr lang="en-GB" dirty="0"/>
          </a:p>
        </p:txBody>
      </p:sp>
      <p:cxnSp>
        <p:nvCxnSpPr>
          <p:cNvPr id="8" name="Straight Arrow Connector 7"/>
          <p:cNvCxnSpPr>
            <a:stCxn id="48" idx="2"/>
            <a:endCxn id="6" idx="0"/>
          </p:cNvCxnSpPr>
          <p:nvPr/>
        </p:nvCxnSpPr>
        <p:spPr>
          <a:xfrm>
            <a:off x="6793199" y="1671143"/>
            <a:ext cx="0" cy="3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0311" y="1755329"/>
            <a:ext cx="1438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auto-</a:t>
            </a:r>
            <a:r>
              <a:rPr lang="en-GB" sz="1200" dirty="0" err="1" smtClean="0"/>
              <a:t>conf</a:t>
            </a:r>
            <a:r>
              <a:rPr lang="en-GB" sz="1200" dirty="0" smtClean="0"/>
              <a:t> interfaces</a:t>
            </a:r>
            <a:endParaRPr lang="en-GB" sz="1200" dirty="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6793199" y="2471619"/>
            <a:ext cx="0" cy="36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60311" y="2515612"/>
            <a:ext cx="933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if successful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5962473" y="3621541"/>
            <a:ext cx="1661451" cy="4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Join ACP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6793199" y="3266225"/>
            <a:ext cx="0" cy="35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50" idx="0"/>
          </p:cNvCxnSpPr>
          <p:nvPr/>
        </p:nvCxnSpPr>
        <p:spPr>
          <a:xfrm>
            <a:off x="6793199" y="4054963"/>
            <a:ext cx="0" cy="36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11671" y="4066913"/>
            <a:ext cx="75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ACP “up”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8637889" y="1787225"/>
            <a:ext cx="1674758" cy="625783"/>
          </a:xfrm>
          <a:prstGeom prst="wedgeRectCallout">
            <a:avLst>
              <a:gd name="adj1" fmla="val -107075"/>
              <a:gd name="adj2" fmla="val 230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</a:rPr>
              <a:t>This is BRSKI, as seen from pledge; see separate state machine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62473" y="1237721"/>
            <a:ext cx="1661451" cy="433422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Factory default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962473" y="4416149"/>
            <a:ext cx="1661451" cy="433422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In ACP</a:t>
            </a:r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6793199" y="4849571"/>
            <a:ext cx="0" cy="3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79289" y="5162688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While at least one “Join</a:t>
            </a:r>
            <a:r>
              <a:rPr lang="en-GB" sz="1200" dirty="0" smtClean="0"/>
              <a:t> Registrar” is available in ACP: </a:t>
            </a:r>
          </a:p>
          <a:p>
            <a:r>
              <a:rPr lang="en-GB" sz="1200" dirty="0" smtClean="0"/>
              <a:t>   </a:t>
            </a:r>
            <a:r>
              <a:rPr lang="en-GB" sz="1200" dirty="0" smtClean="0">
                <a:sym typeface="Wingdings" panose="05000000000000000000" pitchFamily="2" charset="2"/>
              </a:rPr>
              <a:t> </a:t>
            </a:r>
            <a:r>
              <a:rPr lang="en-GB" sz="1200" dirty="0" smtClean="0"/>
              <a:t>Run “Join Assistant” ASA</a:t>
            </a:r>
            <a:endParaRPr lang="en-GB" sz="1200" dirty="0" smtClean="0"/>
          </a:p>
        </p:txBody>
      </p:sp>
      <p:cxnSp>
        <p:nvCxnSpPr>
          <p:cNvPr id="4" name="Elbow Connector 3"/>
          <p:cNvCxnSpPr>
            <a:stCxn id="5" idx="2"/>
            <a:endCxn id="6" idx="1"/>
          </p:cNvCxnSpPr>
          <p:nvPr/>
        </p:nvCxnSpPr>
        <p:spPr>
          <a:xfrm rot="5400000" flipH="1">
            <a:off x="6072444" y="2144938"/>
            <a:ext cx="216711" cy="436653"/>
          </a:xfrm>
          <a:prstGeom prst="bentConnector4">
            <a:avLst>
              <a:gd name="adj1" fmla="val -49227"/>
              <a:gd name="adj2" fmla="val 152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54652" y="2399381"/>
            <a:ext cx="288948" cy="7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962473" y="2038197"/>
            <a:ext cx="1661451" cy="4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Bootstrapping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739767" y="255580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if not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760311" y="3332594"/>
            <a:ext cx="3670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ANIMA domain </a:t>
            </a:r>
            <a:r>
              <a:rPr lang="en-GB" sz="1200" dirty="0" err="1" smtClean="0"/>
              <a:t>neighbor</a:t>
            </a:r>
            <a:r>
              <a:rPr lang="en-GB" sz="1200" dirty="0" smtClean="0"/>
              <a:t> discovered (GRASP M_FLOOD)</a:t>
            </a:r>
            <a:endParaRPr lang="en-GB" sz="1200" dirty="0"/>
          </a:p>
        </p:txBody>
      </p:sp>
      <p:sp>
        <p:nvSpPr>
          <p:cNvPr id="31" name="Rectangle 30"/>
          <p:cNvSpPr/>
          <p:nvPr/>
        </p:nvSpPr>
        <p:spPr>
          <a:xfrm>
            <a:off x="894936" y="1972040"/>
            <a:ext cx="2684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draft-</a:t>
            </a:r>
            <a:r>
              <a:rPr lang="en-GB" sz="1200" dirty="0" err="1" smtClean="0"/>
              <a:t>ietf</a:t>
            </a:r>
            <a:r>
              <a:rPr lang="en-GB" sz="1200" dirty="0" smtClean="0"/>
              <a:t>-anima-bootstrapping-</a:t>
            </a:r>
            <a:r>
              <a:rPr lang="en-GB" sz="1200" dirty="0" err="1" smtClean="0"/>
              <a:t>keyinfra</a:t>
            </a:r>
            <a:endParaRPr lang="en-GB" sz="1200" dirty="0"/>
          </a:p>
        </p:txBody>
      </p:sp>
      <p:sp>
        <p:nvSpPr>
          <p:cNvPr id="32" name="Left Brace 31"/>
          <p:cNvSpPr/>
          <p:nvPr/>
        </p:nvSpPr>
        <p:spPr>
          <a:xfrm>
            <a:off x="3587376" y="1213552"/>
            <a:ext cx="241267" cy="1830094"/>
          </a:xfrm>
          <a:prstGeom prst="leftBrace">
            <a:avLst>
              <a:gd name="adj1" fmla="val 51647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94936" y="5066282"/>
            <a:ext cx="2684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draft-</a:t>
            </a:r>
            <a:r>
              <a:rPr lang="en-GB" sz="1200" dirty="0" err="1" smtClean="0"/>
              <a:t>ietf</a:t>
            </a:r>
            <a:r>
              <a:rPr lang="en-GB" sz="1200" dirty="0" smtClean="0"/>
              <a:t>-anima-bootstrapping-</a:t>
            </a:r>
            <a:r>
              <a:rPr lang="en-GB" sz="1200" dirty="0" err="1" smtClean="0"/>
              <a:t>keyinfra</a:t>
            </a:r>
            <a:endParaRPr lang="en-GB" sz="1200" dirty="0"/>
          </a:p>
        </p:txBody>
      </p:sp>
      <p:sp>
        <p:nvSpPr>
          <p:cNvPr id="53" name="Left Brace 52"/>
          <p:cNvSpPr/>
          <p:nvPr/>
        </p:nvSpPr>
        <p:spPr>
          <a:xfrm>
            <a:off x="3587376" y="4632860"/>
            <a:ext cx="241267" cy="1107724"/>
          </a:xfrm>
          <a:prstGeom prst="leftBrace">
            <a:avLst>
              <a:gd name="adj1" fmla="val 51647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50462" y="3693779"/>
            <a:ext cx="2810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draft-</a:t>
            </a:r>
            <a:r>
              <a:rPr lang="en-GB" sz="1200" dirty="0" err="1"/>
              <a:t>ietf</a:t>
            </a:r>
            <a:r>
              <a:rPr lang="en-GB" sz="1200" dirty="0"/>
              <a:t>-anima-autonomic-control-plane 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587376" y="3043646"/>
            <a:ext cx="241267" cy="1589214"/>
          </a:xfrm>
          <a:prstGeom prst="leftBrace">
            <a:avLst>
              <a:gd name="adj1" fmla="val 51647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5962472" y="2835737"/>
            <a:ext cx="1661451" cy="433422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Enrolled</a:t>
            </a:r>
          </a:p>
        </p:txBody>
      </p:sp>
      <p:sp>
        <p:nvSpPr>
          <p:cNvPr id="66" name="Rectangular Callout 65"/>
          <p:cNvSpPr/>
          <p:nvPr/>
        </p:nvSpPr>
        <p:spPr>
          <a:xfrm>
            <a:off x="8479821" y="2671874"/>
            <a:ext cx="2239347" cy="450737"/>
          </a:xfrm>
          <a:prstGeom prst="wedgeRectCallout">
            <a:avLst>
              <a:gd name="adj1" fmla="val -86566"/>
              <a:gd name="adj2" fmla="val 29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</a:rPr>
              <a:t>Device has a domain certificate (</a:t>
            </a:r>
            <a:r>
              <a:rPr lang="en-GB" sz="1200" dirty="0" err="1" smtClean="0">
                <a:solidFill>
                  <a:srgbClr val="000000"/>
                </a:solidFill>
              </a:rPr>
              <a:t>LDevID</a:t>
            </a:r>
            <a:r>
              <a:rPr lang="en-GB" sz="1200" dirty="0" smtClean="0">
                <a:solidFill>
                  <a:srgbClr val="000000"/>
                </a:solidFill>
              </a:rPr>
              <a:t>)</a:t>
            </a:r>
            <a:endParaRPr lang="en-GB" sz="1200" dirty="0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>
            <a:stCxn id="48" idx="1"/>
            <a:endCxn id="48" idx="1"/>
          </p:cNvCxnSpPr>
          <p:nvPr/>
        </p:nvCxnSpPr>
        <p:spPr>
          <a:xfrm>
            <a:off x="5962473" y="14544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9" idx="1"/>
            <a:endCxn id="92" idx="6"/>
          </p:cNvCxnSpPr>
          <p:nvPr/>
        </p:nvCxnSpPr>
        <p:spPr>
          <a:xfrm flipH="1">
            <a:off x="4833308" y="3052448"/>
            <a:ext cx="1129164" cy="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50220" y="19435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/>
              <a:t>Factory</a:t>
            </a:r>
          </a:p>
          <a:p>
            <a:pPr algn="r"/>
            <a:r>
              <a:rPr lang="en-GB" sz="1200" dirty="0" smtClean="0"/>
              <a:t>reset</a:t>
            </a:r>
            <a:endParaRPr lang="en-GB" sz="1200" dirty="0"/>
          </a:p>
        </p:txBody>
      </p:sp>
      <p:sp>
        <p:nvSpPr>
          <p:cNvPr id="92" name="Oval 91"/>
          <p:cNvSpPr/>
          <p:nvPr/>
        </p:nvSpPr>
        <p:spPr>
          <a:xfrm>
            <a:off x="4742305" y="3007265"/>
            <a:ext cx="91003" cy="905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Elbow Connector 96"/>
          <p:cNvCxnSpPr>
            <a:stCxn id="50" idx="1"/>
            <a:endCxn id="92" idx="4"/>
          </p:cNvCxnSpPr>
          <p:nvPr/>
        </p:nvCxnSpPr>
        <p:spPr>
          <a:xfrm rot="10800000">
            <a:off x="4787807" y="3097804"/>
            <a:ext cx="1174666" cy="1535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0"/>
            <a:endCxn id="48" idx="1"/>
          </p:cNvCxnSpPr>
          <p:nvPr/>
        </p:nvCxnSpPr>
        <p:spPr>
          <a:xfrm rot="5400000" flipH="1" flipV="1">
            <a:off x="4598724" y="1643516"/>
            <a:ext cx="1552833" cy="1174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45601" y="3585163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/>
              <a:t>Factory</a:t>
            </a:r>
          </a:p>
          <a:p>
            <a:pPr algn="r"/>
            <a:r>
              <a:rPr lang="en-GB" sz="1200" dirty="0" smtClean="0"/>
              <a:t>reset</a:t>
            </a:r>
            <a:endParaRPr lang="en-GB" sz="1200" dirty="0"/>
          </a:p>
        </p:txBody>
      </p:sp>
      <p:cxnSp>
        <p:nvCxnSpPr>
          <p:cNvPr id="119" name="Elbow Connector 118"/>
          <p:cNvCxnSpPr>
            <a:stCxn id="116" idx="1"/>
            <a:endCxn id="115" idx="1"/>
          </p:cNvCxnSpPr>
          <p:nvPr/>
        </p:nvCxnSpPr>
        <p:spPr>
          <a:xfrm rot="10800000">
            <a:off x="5997209" y="3163891"/>
            <a:ext cx="12700" cy="1330736"/>
          </a:xfrm>
          <a:prstGeom prst="bentConnector3">
            <a:avLst>
              <a:gd name="adj1" fmla="val 30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874319" y="3501237"/>
            <a:ext cx="78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Lost last ACP channel</a:t>
            </a:r>
            <a:endParaRPr lang="en-GB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8479820" y="1118349"/>
            <a:ext cx="2239347" cy="450737"/>
          </a:xfrm>
          <a:prstGeom prst="wedgeRectCallout">
            <a:avLst>
              <a:gd name="adj1" fmla="val -86566"/>
              <a:gd name="adj2" fmla="val 29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0000"/>
                </a:solidFill>
              </a:rPr>
              <a:t>Device has a </a:t>
            </a:r>
            <a:r>
              <a:rPr lang="en-GB" sz="1200" dirty="0" smtClean="0">
                <a:solidFill>
                  <a:srgbClr val="000000"/>
                </a:solidFill>
              </a:rPr>
              <a:t>vendor </a:t>
            </a:r>
            <a:r>
              <a:rPr lang="en-GB" sz="1200" dirty="0" smtClean="0">
                <a:solidFill>
                  <a:srgbClr val="000000"/>
                </a:solidFill>
              </a:rPr>
              <a:t>certificate </a:t>
            </a:r>
            <a:r>
              <a:rPr lang="en-GB" sz="1200" dirty="0" smtClean="0">
                <a:solidFill>
                  <a:srgbClr val="000000"/>
                </a:solidFill>
              </a:rPr>
              <a:t>(</a:t>
            </a:r>
            <a:r>
              <a:rPr lang="en-GB" sz="1200" dirty="0" err="1">
                <a:solidFill>
                  <a:srgbClr val="000000"/>
                </a:solidFill>
              </a:rPr>
              <a:t>I</a:t>
            </a:r>
            <a:r>
              <a:rPr lang="en-GB" sz="1200" dirty="0" err="1" smtClean="0">
                <a:solidFill>
                  <a:srgbClr val="000000"/>
                </a:solidFill>
              </a:rPr>
              <a:t>DevID</a:t>
            </a:r>
            <a:r>
              <a:rPr lang="en-GB" sz="1200" dirty="0" smtClean="0">
                <a:solidFill>
                  <a:srgbClr val="000000"/>
                </a:solidFill>
              </a:rPr>
              <a:t>)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questions /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Follow-up security review from Nancy, and w</a:t>
            </a:r>
            <a:r>
              <a:rPr lang="en-GB" dirty="0" smtClean="0"/>
              <a:t>ork through security considerations</a:t>
            </a:r>
          </a:p>
          <a:p>
            <a:r>
              <a:rPr lang="en-GB" dirty="0" smtClean="0"/>
              <a:t>Otherwise, reference model is “done”. (feedback?)</a:t>
            </a:r>
          </a:p>
          <a:p>
            <a:endParaRPr lang="en-GB" dirty="0"/>
          </a:p>
          <a:p>
            <a:r>
              <a:rPr lang="en-GB" dirty="0" smtClean="0"/>
              <a:t>Next big step: Read all docs </a:t>
            </a:r>
            <a:r>
              <a:rPr lang="en-GB" dirty="0" smtClean="0"/>
              <a:t>together and make sure: </a:t>
            </a:r>
          </a:p>
          <a:p>
            <a:pPr lvl="1"/>
            <a:r>
              <a:rPr lang="en-GB" dirty="0" smtClean="0"/>
              <a:t>Using the same terminology</a:t>
            </a:r>
          </a:p>
          <a:p>
            <a:pPr lvl="1"/>
            <a:r>
              <a:rPr lang="en-GB" dirty="0" smtClean="0"/>
              <a:t>Cross references correct / complete</a:t>
            </a:r>
          </a:p>
          <a:p>
            <a:pPr lvl="1"/>
            <a:r>
              <a:rPr lang="en-GB" dirty="0" smtClean="0"/>
              <a:t>All details (packet formats, certificate fields, </a:t>
            </a:r>
            <a:r>
              <a:rPr lang="en-GB" dirty="0" err="1" smtClean="0"/>
              <a:t>etc</a:t>
            </a:r>
            <a:r>
              <a:rPr lang="en-GB" dirty="0" smtClean="0"/>
              <a:t>) are defined, and are consistent (what’s missing for a full implementation?)</a:t>
            </a:r>
          </a:p>
          <a:p>
            <a:pPr lvl="1"/>
            <a:r>
              <a:rPr lang="en-GB" dirty="0" smtClean="0"/>
              <a:t>Two ways of reading: “AN context” and “standalone” for GRASP, BRSKI, ACP.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BA852E-B0A3-450B-89A0-8B2DDB14F3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1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11495</TotalTime>
  <Words>235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Wingdings</vt:lpstr>
      <vt:lpstr>Office Theme</vt:lpstr>
      <vt:lpstr>A Reference Model for  Autonomic Networking draft-ietf-anima-reference-model-03.txt </vt:lpstr>
      <vt:lpstr>Changes from -02</vt:lpstr>
      <vt:lpstr>State Machine: ANIMA Device</vt:lpstr>
      <vt:lpstr>Open questions / items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Behringer (mbehring)</dc:creator>
  <cp:lastModifiedBy>Michael Behringer (mbehring)</cp:lastModifiedBy>
  <cp:revision>112</cp:revision>
  <dcterms:created xsi:type="dcterms:W3CDTF">2016-07-17T15:16:08Z</dcterms:created>
  <dcterms:modified xsi:type="dcterms:W3CDTF">2017-03-24T10:50:48Z</dcterms:modified>
</cp:coreProperties>
</file>