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8" r:id="rId13"/>
    <p:sldId id="267" r:id="rId14"/>
    <p:sldId id="269" r:id="rId15"/>
    <p:sldId id="270"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F3DE9-0CE6-D83A-E301-46B38EDBA1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572317-5B48-51F0-B831-7E7CAAC022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48BD75-8235-EDA8-361B-C1DCABEA03D3}"/>
              </a:ext>
            </a:extLst>
          </p:cNvPr>
          <p:cNvSpPr>
            <a:spLocks noGrp="1"/>
          </p:cNvSpPr>
          <p:nvPr>
            <p:ph type="dt" sz="half" idx="10"/>
          </p:nvPr>
        </p:nvSpPr>
        <p:spPr/>
        <p:txBody>
          <a:bodyPr/>
          <a:lstStyle/>
          <a:p>
            <a:fld id="{2091D841-DA8C-4E41-9CD4-2EA86F9E8F2C}" type="datetimeFigureOut">
              <a:rPr lang="en-US" smtClean="0"/>
              <a:t>5/24/2024</a:t>
            </a:fld>
            <a:endParaRPr lang="en-US"/>
          </a:p>
        </p:txBody>
      </p:sp>
      <p:sp>
        <p:nvSpPr>
          <p:cNvPr id="5" name="Footer Placeholder 4">
            <a:extLst>
              <a:ext uri="{FF2B5EF4-FFF2-40B4-BE49-F238E27FC236}">
                <a16:creationId xmlns:a16="http://schemas.microsoft.com/office/drawing/2014/main" id="{26C301C1-4FDF-4909-9064-D961A9480E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699CA4-5D66-4AE6-9C99-06DAF19FD00A}"/>
              </a:ext>
            </a:extLst>
          </p:cNvPr>
          <p:cNvSpPr>
            <a:spLocks noGrp="1"/>
          </p:cNvSpPr>
          <p:nvPr>
            <p:ph type="sldNum" sz="quarter" idx="12"/>
          </p:nvPr>
        </p:nvSpPr>
        <p:spPr/>
        <p:txBody>
          <a:bodyPr/>
          <a:lstStyle/>
          <a:p>
            <a:fld id="{3384F0D8-E55B-4C64-9E8C-C08BEA255EE8}" type="slidenum">
              <a:rPr lang="en-US" smtClean="0"/>
              <a:t>‹#›</a:t>
            </a:fld>
            <a:endParaRPr lang="en-US"/>
          </a:p>
        </p:txBody>
      </p:sp>
    </p:spTree>
    <p:extLst>
      <p:ext uri="{BB962C8B-B14F-4D97-AF65-F5344CB8AC3E}">
        <p14:creationId xmlns:p14="http://schemas.microsoft.com/office/powerpoint/2010/main" val="368033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1DD02-123C-6D40-ED45-BEB415618D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879D96-D217-5E72-CC61-9F349577DE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0EE28A-03E5-7635-3E5D-8C92173118FB}"/>
              </a:ext>
            </a:extLst>
          </p:cNvPr>
          <p:cNvSpPr>
            <a:spLocks noGrp="1"/>
          </p:cNvSpPr>
          <p:nvPr>
            <p:ph type="dt" sz="half" idx="10"/>
          </p:nvPr>
        </p:nvSpPr>
        <p:spPr/>
        <p:txBody>
          <a:bodyPr/>
          <a:lstStyle/>
          <a:p>
            <a:fld id="{2091D841-DA8C-4E41-9CD4-2EA86F9E8F2C}" type="datetimeFigureOut">
              <a:rPr lang="en-US" smtClean="0"/>
              <a:t>5/24/2024</a:t>
            </a:fld>
            <a:endParaRPr lang="en-US"/>
          </a:p>
        </p:txBody>
      </p:sp>
      <p:sp>
        <p:nvSpPr>
          <p:cNvPr id="5" name="Footer Placeholder 4">
            <a:extLst>
              <a:ext uri="{FF2B5EF4-FFF2-40B4-BE49-F238E27FC236}">
                <a16:creationId xmlns:a16="http://schemas.microsoft.com/office/drawing/2014/main" id="{32BA444E-EEF1-33A9-B4BC-8D3B02A67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73D66-7FAD-0B34-0FA4-DD4EEB507910}"/>
              </a:ext>
            </a:extLst>
          </p:cNvPr>
          <p:cNvSpPr>
            <a:spLocks noGrp="1"/>
          </p:cNvSpPr>
          <p:nvPr>
            <p:ph type="sldNum" sz="quarter" idx="12"/>
          </p:nvPr>
        </p:nvSpPr>
        <p:spPr/>
        <p:txBody>
          <a:bodyPr/>
          <a:lstStyle/>
          <a:p>
            <a:fld id="{3384F0D8-E55B-4C64-9E8C-C08BEA255EE8}" type="slidenum">
              <a:rPr lang="en-US" smtClean="0"/>
              <a:t>‹#›</a:t>
            </a:fld>
            <a:endParaRPr lang="en-US"/>
          </a:p>
        </p:txBody>
      </p:sp>
    </p:spTree>
    <p:extLst>
      <p:ext uri="{BB962C8B-B14F-4D97-AF65-F5344CB8AC3E}">
        <p14:creationId xmlns:p14="http://schemas.microsoft.com/office/powerpoint/2010/main" val="347206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BEA55E-6EC5-58D9-ED90-EAA92F9BFE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69D87A-839F-9201-5873-EF0825D34F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CF498F-E6E5-46B0-CC8A-E81A5FDCB033}"/>
              </a:ext>
            </a:extLst>
          </p:cNvPr>
          <p:cNvSpPr>
            <a:spLocks noGrp="1"/>
          </p:cNvSpPr>
          <p:nvPr>
            <p:ph type="dt" sz="half" idx="10"/>
          </p:nvPr>
        </p:nvSpPr>
        <p:spPr/>
        <p:txBody>
          <a:bodyPr/>
          <a:lstStyle/>
          <a:p>
            <a:fld id="{2091D841-DA8C-4E41-9CD4-2EA86F9E8F2C}" type="datetimeFigureOut">
              <a:rPr lang="en-US" smtClean="0"/>
              <a:t>5/24/2024</a:t>
            </a:fld>
            <a:endParaRPr lang="en-US"/>
          </a:p>
        </p:txBody>
      </p:sp>
      <p:sp>
        <p:nvSpPr>
          <p:cNvPr id="5" name="Footer Placeholder 4">
            <a:extLst>
              <a:ext uri="{FF2B5EF4-FFF2-40B4-BE49-F238E27FC236}">
                <a16:creationId xmlns:a16="http://schemas.microsoft.com/office/drawing/2014/main" id="{5B2A6980-DCF6-C4DB-D4F0-B7A434E68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A8DF5-F7B5-14DD-0A69-560482B81EAA}"/>
              </a:ext>
            </a:extLst>
          </p:cNvPr>
          <p:cNvSpPr>
            <a:spLocks noGrp="1"/>
          </p:cNvSpPr>
          <p:nvPr>
            <p:ph type="sldNum" sz="quarter" idx="12"/>
          </p:nvPr>
        </p:nvSpPr>
        <p:spPr/>
        <p:txBody>
          <a:bodyPr/>
          <a:lstStyle/>
          <a:p>
            <a:fld id="{3384F0D8-E55B-4C64-9E8C-C08BEA255EE8}" type="slidenum">
              <a:rPr lang="en-US" smtClean="0"/>
              <a:t>‹#›</a:t>
            </a:fld>
            <a:endParaRPr lang="en-US"/>
          </a:p>
        </p:txBody>
      </p:sp>
    </p:spTree>
    <p:extLst>
      <p:ext uri="{BB962C8B-B14F-4D97-AF65-F5344CB8AC3E}">
        <p14:creationId xmlns:p14="http://schemas.microsoft.com/office/powerpoint/2010/main" val="1036882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0E676-B64F-3C85-1265-26D488FE1C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5414AF-F378-DF17-7DF0-6FD0CE6286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5DC277-65F7-762D-AEF5-272A2BBE2F2A}"/>
              </a:ext>
            </a:extLst>
          </p:cNvPr>
          <p:cNvSpPr>
            <a:spLocks noGrp="1"/>
          </p:cNvSpPr>
          <p:nvPr>
            <p:ph type="dt" sz="half" idx="10"/>
          </p:nvPr>
        </p:nvSpPr>
        <p:spPr/>
        <p:txBody>
          <a:bodyPr/>
          <a:lstStyle/>
          <a:p>
            <a:fld id="{2091D841-DA8C-4E41-9CD4-2EA86F9E8F2C}" type="datetimeFigureOut">
              <a:rPr lang="en-US" smtClean="0"/>
              <a:t>5/24/2024</a:t>
            </a:fld>
            <a:endParaRPr lang="en-US"/>
          </a:p>
        </p:txBody>
      </p:sp>
      <p:sp>
        <p:nvSpPr>
          <p:cNvPr id="5" name="Footer Placeholder 4">
            <a:extLst>
              <a:ext uri="{FF2B5EF4-FFF2-40B4-BE49-F238E27FC236}">
                <a16:creationId xmlns:a16="http://schemas.microsoft.com/office/drawing/2014/main" id="{A7F01919-28E0-0112-296A-524BE9A4E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41B24-A337-781E-80D5-F1A0C8726809}"/>
              </a:ext>
            </a:extLst>
          </p:cNvPr>
          <p:cNvSpPr>
            <a:spLocks noGrp="1"/>
          </p:cNvSpPr>
          <p:nvPr>
            <p:ph type="sldNum" sz="quarter" idx="12"/>
          </p:nvPr>
        </p:nvSpPr>
        <p:spPr/>
        <p:txBody>
          <a:bodyPr/>
          <a:lstStyle/>
          <a:p>
            <a:fld id="{3384F0D8-E55B-4C64-9E8C-C08BEA255EE8}" type="slidenum">
              <a:rPr lang="en-US" smtClean="0"/>
              <a:t>‹#›</a:t>
            </a:fld>
            <a:endParaRPr lang="en-US"/>
          </a:p>
        </p:txBody>
      </p:sp>
    </p:spTree>
    <p:extLst>
      <p:ext uri="{BB962C8B-B14F-4D97-AF65-F5344CB8AC3E}">
        <p14:creationId xmlns:p14="http://schemas.microsoft.com/office/powerpoint/2010/main" val="35481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6A938-709A-9F08-9561-4F3D01D950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54E134-E11C-4FA9-76E4-A50AF1D2D2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A8D191-64A2-9A5C-E56A-991D494E4FA5}"/>
              </a:ext>
            </a:extLst>
          </p:cNvPr>
          <p:cNvSpPr>
            <a:spLocks noGrp="1"/>
          </p:cNvSpPr>
          <p:nvPr>
            <p:ph type="dt" sz="half" idx="10"/>
          </p:nvPr>
        </p:nvSpPr>
        <p:spPr/>
        <p:txBody>
          <a:bodyPr/>
          <a:lstStyle/>
          <a:p>
            <a:fld id="{2091D841-DA8C-4E41-9CD4-2EA86F9E8F2C}" type="datetimeFigureOut">
              <a:rPr lang="en-US" smtClean="0"/>
              <a:t>5/24/2024</a:t>
            </a:fld>
            <a:endParaRPr lang="en-US"/>
          </a:p>
        </p:txBody>
      </p:sp>
      <p:sp>
        <p:nvSpPr>
          <p:cNvPr id="5" name="Footer Placeholder 4">
            <a:extLst>
              <a:ext uri="{FF2B5EF4-FFF2-40B4-BE49-F238E27FC236}">
                <a16:creationId xmlns:a16="http://schemas.microsoft.com/office/drawing/2014/main" id="{0FC48C96-DAB4-577A-19A0-E110EEF16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9B8D86-D4EE-069D-765D-A8F89D22BEF9}"/>
              </a:ext>
            </a:extLst>
          </p:cNvPr>
          <p:cNvSpPr>
            <a:spLocks noGrp="1"/>
          </p:cNvSpPr>
          <p:nvPr>
            <p:ph type="sldNum" sz="quarter" idx="12"/>
          </p:nvPr>
        </p:nvSpPr>
        <p:spPr/>
        <p:txBody>
          <a:bodyPr/>
          <a:lstStyle/>
          <a:p>
            <a:fld id="{3384F0D8-E55B-4C64-9E8C-C08BEA255EE8}" type="slidenum">
              <a:rPr lang="en-US" smtClean="0"/>
              <a:t>‹#›</a:t>
            </a:fld>
            <a:endParaRPr lang="en-US"/>
          </a:p>
        </p:txBody>
      </p:sp>
    </p:spTree>
    <p:extLst>
      <p:ext uri="{BB962C8B-B14F-4D97-AF65-F5344CB8AC3E}">
        <p14:creationId xmlns:p14="http://schemas.microsoft.com/office/powerpoint/2010/main" val="3778348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B70AE-2412-F1CE-B2D7-2D80B7037E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59C579-3AE2-CBC4-0CE1-438B8D03E4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1A52BF-D39D-7B7C-D4B0-4CBC6A903E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7F3216-70E4-985F-1E53-C2B178230267}"/>
              </a:ext>
            </a:extLst>
          </p:cNvPr>
          <p:cNvSpPr>
            <a:spLocks noGrp="1"/>
          </p:cNvSpPr>
          <p:nvPr>
            <p:ph type="dt" sz="half" idx="10"/>
          </p:nvPr>
        </p:nvSpPr>
        <p:spPr/>
        <p:txBody>
          <a:bodyPr/>
          <a:lstStyle/>
          <a:p>
            <a:fld id="{2091D841-DA8C-4E41-9CD4-2EA86F9E8F2C}" type="datetimeFigureOut">
              <a:rPr lang="en-US" smtClean="0"/>
              <a:t>5/24/2024</a:t>
            </a:fld>
            <a:endParaRPr lang="en-US"/>
          </a:p>
        </p:txBody>
      </p:sp>
      <p:sp>
        <p:nvSpPr>
          <p:cNvPr id="6" name="Footer Placeholder 5">
            <a:extLst>
              <a:ext uri="{FF2B5EF4-FFF2-40B4-BE49-F238E27FC236}">
                <a16:creationId xmlns:a16="http://schemas.microsoft.com/office/drawing/2014/main" id="{B7CEF7DE-76F1-2480-0AE9-F835969A65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D679E-4727-DC53-F04A-4942993CE621}"/>
              </a:ext>
            </a:extLst>
          </p:cNvPr>
          <p:cNvSpPr>
            <a:spLocks noGrp="1"/>
          </p:cNvSpPr>
          <p:nvPr>
            <p:ph type="sldNum" sz="quarter" idx="12"/>
          </p:nvPr>
        </p:nvSpPr>
        <p:spPr/>
        <p:txBody>
          <a:bodyPr/>
          <a:lstStyle/>
          <a:p>
            <a:fld id="{3384F0D8-E55B-4C64-9E8C-C08BEA255EE8}" type="slidenum">
              <a:rPr lang="en-US" smtClean="0"/>
              <a:t>‹#›</a:t>
            </a:fld>
            <a:endParaRPr lang="en-US"/>
          </a:p>
        </p:txBody>
      </p:sp>
    </p:spTree>
    <p:extLst>
      <p:ext uri="{BB962C8B-B14F-4D97-AF65-F5344CB8AC3E}">
        <p14:creationId xmlns:p14="http://schemas.microsoft.com/office/powerpoint/2010/main" val="1521261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2B8B-6AAC-F8EF-A984-D4253AC2F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CF88A4-E928-9934-6EF5-1B6D730360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BBC2F4-4F4C-115E-21E8-D4A4104A2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3CB057-753D-D06F-E147-1F5926694B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2597D1-164A-7EA1-4538-494CA78889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03B84D-D7C4-B0BF-DD67-027C050F0447}"/>
              </a:ext>
            </a:extLst>
          </p:cNvPr>
          <p:cNvSpPr>
            <a:spLocks noGrp="1"/>
          </p:cNvSpPr>
          <p:nvPr>
            <p:ph type="dt" sz="half" idx="10"/>
          </p:nvPr>
        </p:nvSpPr>
        <p:spPr/>
        <p:txBody>
          <a:bodyPr/>
          <a:lstStyle/>
          <a:p>
            <a:fld id="{2091D841-DA8C-4E41-9CD4-2EA86F9E8F2C}" type="datetimeFigureOut">
              <a:rPr lang="en-US" smtClean="0"/>
              <a:t>5/24/2024</a:t>
            </a:fld>
            <a:endParaRPr lang="en-US"/>
          </a:p>
        </p:txBody>
      </p:sp>
      <p:sp>
        <p:nvSpPr>
          <p:cNvPr id="8" name="Footer Placeholder 7">
            <a:extLst>
              <a:ext uri="{FF2B5EF4-FFF2-40B4-BE49-F238E27FC236}">
                <a16:creationId xmlns:a16="http://schemas.microsoft.com/office/drawing/2014/main" id="{C8B8F0A9-3667-A7A1-1621-BF48A4F93F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A40D0F-9086-A99E-0669-C2E32CBF61E3}"/>
              </a:ext>
            </a:extLst>
          </p:cNvPr>
          <p:cNvSpPr>
            <a:spLocks noGrp="1"/>
          </p:cNvSpPr>
          <p:nvPr>
            <p:ph type="sldNum" sz="quarter" idx="12"/>
          </p:nvPr>
        </p:nvSpPr>
        <p:spPr/>
        <p:txBody>
          <a:bodyPr/>
          <a:lstStyle/>
          <a:p>
            <a:fld id="{3384F0D8-E55B-4C64-9E8C-C08BEA255EE8}" type="slidenum">
              <a:rPr lang="en-US" smtClean="0"/>
              <a:t>‹#›</a:t>
            </a:fld>
            <a:endParaRPr lang="en-US"/>
          </a:p>
        </p:txBody>
      </p:sp>
    </p:spTree>
    <p:extLst>
      <p:ext uri="{BB962C8B-B14F-4D97-AF65-F5344CB8AC3E}">
        <p14:creationId xmlns:p14="http://schemas.microsoft.com/office/powerpoint/2010/main" val="1094538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5A79-1EDE-A9C1-B99B-E66927A8A3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171578-0178-B44B-D3FF-7F45A6F8E223}"/>
              </a:ext>
            </a:extLst>
          </p:cNvPr>
          <p:cNvSpPr>
            <a:spLocks noGrp="1"/>
          </p:cNvSpPr>
          <p:nvPr>
            <p:ph type="dt" sz="half" idx="10"/>
          </p:nvPr>
        </p:nvSpPr>
        <p:spPr/>
        <p:txBody>
          <a:bodyPr/>
          <a:lstStyle/>
          <a:p>
            <a:fld id="{2091D841-DA8C-4E41-9CD4-2EA86F9E8F2C}" type="datetimeFigureOut">
              <a:rPr lang="en-US" smtClean="0"/>
              <a:t>5/24/2024</a:t>
            </a:fld>
            <a:endParaRPr lang="en-US"/>
          </a:p>
        </p:txBody>
      </p:sp>
      <p:sp>
        <p:nvSpPr>
          <p:cNvPr id="4" name="Footer Placeholder 3">
            <a:extLst>
              <a:ext uri="{FF2B5EF4-FFF2-40B4-BE49-F238E27FC236}">
                <a16:creationId xmlns:a16="http://schemas.microsoft.com/office/drawing/2014/main" id="{E112CB3B-F372-868B-1638-3E56D484EF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C84966-67EC-3742-121F-8EC6FFC401FB}"/>
              </a:ext>
            </a:extLst>
          </p:cNvPr>
          <p:cNvSpPr>
            <a:spLocks noGrp="1"/>
          </p:cNvSpPr>
          <p:nvPr>
            <p:ph type="sldNum" sz="quarter" idx="12"/>
          </p:nvPr>
        </p:nvSpPr>
        <p:spPr/>
        <p:txBody>
          <a:bodyPr/>
          <a:lstStyle/>
          <a:p>
            <a:fld id="{3384F0D8-E55B-4C64-9E8C-C08BEA255EE8}" type="slidenum">
              <a:rPr lang="en-US" smtClean="0"/>
              <a:t>‹#›</a:t>
            </a:fld>
            <a:endParaRPr lang="en-US"/>
          </a:p>
        </p:txBody>
      </p:sp>
    </p:spTree>
    <p:extLst>
      <p:ext uri="{BB962C8B-B14F-4D97-AF65-F5344CB8AC3E}">
        <p14:creationId xmlns:p14="http://schemas.microsoft.com/office/powerpoint/2010/main" val="435262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1B8724-89AA-E533-7F4B-ABDDD58592A6}"/>
              </a:ext>
            </a:extLst>
          </p:cNvPr>
          <p:cNvSpPr>
            <a:spLocks noGrp="1"/>
          </p:cNvSpPr>
          <p:nvPr>
            <p:ph type="dt" sz="half" idx="10"/>
          </p:nvPr>
        </p:nvSpPr>
        <p:spPr/>
        <p:txBody>
          <a:bodyPr/>
          <a:lstStyle/>
          <a:p>
            <a:fld id="{2091D841-DA8C-4E41-9CD4-2EA86F9E8F2C}" type="datetimeFigureOut">
              <a:rPr lang="en-US" smtClean="0"/>
              <a:t>5/24/2024</a:t>
            </a:fld>
            <a:endParaRPr lang="en-US"/>
          </a:p>
        </p:txBody>
      </p:sp>
      <p:sp>
        <p:nvSpPr>
          <p:cNvPr id="3" name="Footer Placeholder 2">
            <a:extLst>
              <a:ext uri="{FF2B5EF4-FFF2-40B4-BE49-F238E27FC236}">
                <a16:creationId xmlns:a16="http://schemas.microsoft.com/office/drawing/2014/main" id="{84F541A3-2C63-50B0-56F5-9F8F0FA740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497EBF-3DE0-196B-04AE-580D913ACB7B}"/>
              </a:ext>
            </a:extLst>
          </p:cNvPr>
          <p:cNvSpPr>
            <a:spLocks noGrp="1"/>
          </p:cNvSpPr>
          <p:nvPr>
            <p:ph type="sldNum" sz="quarter" idx="12"/>
          </p:nvPr>
        </p:nvSpPr>
        <p:spPr/>
        <p:txBody>
          <a:bodyPr/>
          <a:lstStyle/>
          <a:p>
            <a:fld id="{3384F0D8-E55B-4C64-9E8C-C08BEA255EE8}" type="slidenum">
              <a:rPr lang="en-US" smtClean="0"/>
              <a:t>‹#›</a:t>
            </a:fld>
            <a:endParaRPr lang="en-US"/>
          </a:p>
        </p:txBody>
      </p:sp>
    </p:spTree>
    <p:extLst>
      <p:ext uri="{BB962C8B-B14F-4D97-AF65-F5344CB8AC3E}">
        <p14:creationId xmlns:p14="http://schemas.microsoft.com/office/powerpoint/2010/main" val="978799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A3E40-E5F5-2A84-C4B2-BCCBBA62E2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FF2D69-7ABA-7280-C49F-B4C1A68899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0C7B03-D0BD-3F7B-9F2A-E69F4F97A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FB33DD-A6B4-9162-54F5-7A94FCF31B28}"/>
              </a:ext>
            </a:extLst>
          </p:cNvPr>
          <p:cNvSpPr>
            <a:spLocks noGrp="1"/>
          </p:cNvSpPr>
          <p:nvPr>
            <p:ph type="dt" sz="half" idx="10"/>
          </p:nvPr>
        </p:nvSpPr>
        <p:spPr/>
        <p:txBody>
          <a:bodyPr/>
          <a:lstStyle/>
          <a:p>
            <a:fld id="{2091D841-DA8C-4E41-9CD4-2EA86F9E8F2C}" type="datetimeFigureOut">
              <a:rPr lang="en-US" smtClean="0"/>
              <a:t>5/24/2024</a:t>
            </a:fld>
            <a:endParaRPr lang="en-US"/>
          </a:p>
        </p:txBody>
      </p:sp>
      <p:sp>
        <p:nvSpPr>
          <p:cNvPr id="6" name="Footer Placeholder 5">
            <a:extLst>
              <a:ext uri="{FF2B5EF4-FFF2-40B4-BE49-F238E27FC236}">
                <a16:creationId xmlns:a16="http://schemas.microsoft.com/office/drawing/2014/main" id="{B87A8B6A-9CD9-6271-D0A1-B27BF83E56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4F55E5-DC91-FB09-5D5E-F51631F9FB43}"/>
              </a:ext>
            </a:extLst>
          </p:cNvPr>
          <p:cNvSpPr>
            <a:spLocks noGrp="1"/>
          </p:cNvSpPr>
          <p:nvPr>
            <p:ph type="sldNum" sz="quarter" idx="12"/>
          </p:nvPr>
        </p:nvSpPr>
        <p:spPr/>
        <p:txBody>
          <a:bodyPr/>
          <a:lstStyle/>
          <a:p>
            <a:fld id="{3384F0D8-E55B-4C64-9E8C-C08BEA255EE8}" type="slidenum">
              <a:rPr lang="en-US" smtClean="0"/>
              <a:t>‹#›</a:t>
            </a:fld>
            <a:endParaRPr lang="en-US"/>
          </a:p>
        </p:txBody>
      </p:sp>
    </p:spTree>
    <p:extLst>
      <p:ext uri="{BB962C8B-B14F-4D97-AF65-F5344CB8AC3E}">
        <p14:creationId xmlns:p14="http://schemas.microsoft.com/office/powerpoint/2010/main" val="188816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42AB-BA6C-B88A-17D2-FA8EA78406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65A402-9440-49F7-F2BD-42A39B88C1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729EF6-6FB1-FB49-E059-B1D6A17FB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ABCF75-748E-5AB3-3C49-2DDED15997CE}"/>
              </a:ext>
            </a:extLst>
          </p:cNvPr>
          <p:cNvSpPr>
            <a:spLocks noGrp="1"/>
          </p:cNvSpPr>
          <p:nvPr>
            <p:ph type="dt" sz="half" idx="10"/>
          </p:nvPr>
        </p:nvSpPr>
        <p:spPr/>
        <p:txBody>
          <a:bodyPr/>
          <a:lstStyle/>
          <a:p>
            <a:fld id="{2091D841-DA8C-4E41-9CD4-2EA86F9E8F2C}" type="datetimeFigureOut">
              <a:rPr lang="en-US" smtClean="0"/>
              <a:t>5/24/2024</a:t>
            </a:fld>
            <a:endParaRPr lang="en-US"/>
          </a:p>
        </p:txBody>
      </p:sp>
      <p:sp>
        <p:nvSpPr>
          <p:cNvPr id="6" name="Footer Placeholder 5">
            <a:extLst>
              <a:ext uri="{FF2B5EF4-FFF2-40B4-BE49-F238E27FC236}">
                <a16:creationId xmlns:a16="http://schemas.microsoft.com/office/drawing/2014/main" id="{BD024D33-0C99-6750-8E57-E139E0C908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179D59-9833-F7FF-3568-90848B956A54}"/>
              </a:ext>
            </a:extLst>
          </p:cNvPr>
          <p:cNvSpPr>
            <a:spLocks noGrp="1"/>
          </p:cNvSpPr>
          <p:nvPr>
            <p:ph type="sldNum" sz="quarter" idx="12"/>
          </p:nvPr>
        </p:nvSpPr>
        <p:spPr/>
        <p:txBody>
          <a:bodyPr/>
          <a:lstStyle/>
          <a:p>
            <a:fld id="{3384F0D8-E55B-4C64-9E8C-C08BEA255EE8}" type="slidenum">
              <a:rPr lang="en-US" smtClean="0"/>
              <a:t>‹#›</a:t>
            </a:fld>
            <a:endParaRPr lang="en-US"/>
          </a:p>
        </p:txBody>
      </p:sp>
    </p:spTree>
    <p:extLst>
      <p:ext uri="{BB962C8B-B14F-4D97-AF65-F5344CB8AC3E}">
        <p14:creationId xmlns:p14="http://schemas.microsoft.com/office/powerpoint/2010/main" val="1101935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418633-A566-4E5D-8A06-047CFD1CAB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44B978-CB8C-F1C6-F6A3-CF272152EA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B084B9-5DFA-1AE4-6739-C79BE05E6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91D841-DA8C-4E41-9CD4-2EA86F9E8F2C}" type="datetimeFigureOut">
              <a:rPr lang="en-US" smtClean="0"/>
              <a:t>5/24/2024</a:t>
            </a:fld>
            <a:endParaRPr lang="en-US"/>
          </a:p>
        </p:txBody>
      </p:sp>
      <p:sp>
        <p:nvSpPr>
          <p:cNvPr id="5" name="Footer Placeholder 4">
            <a:extLst>
              <a:ext uri="{FF2B5EF4-FFF2-40B4-BE49-F238E27FC236}">
                <a16:creationId xmlns:a16="http://schemas.microsoft.com/office/drawing/2014/main" id="{45544828-FBAC-EA8E-729B-7CBF75E7CE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DD144F-54A4-7959-FC2B-6B5EFD1FA2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4F0D8-E55B-4C64-9E8C-C08BEA255EE8}" type="slidenum">
              <a:rPr lang="en-US" smtClean="0"/>
              <a:t>‹#›</a:t>
            </a:fld>
            <a:endParaRPr lang="en-US"/>
          </a:p>
        </p:txBody>
      </p:sp>
    </p:spTree>
    <p:extLst>
      <p:ext uri="{BB962C8B-B14F-4D97-AF65-F5344CB8AC3E}">
        <p14:creationId xmlns:p14="http://schemas.microsoft.com/office/powerpoint/2010/main" val="1642244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christophm.github.io/interpretable-ml-book/global-methods.html#global-methods" TargetMode="External"/><Relationship Id="rId3" Type="http://schemas.openxmlformats.org/officeDocument/2006/relationships/hyperlink" Target="https://christophm.github.io/interpretable-ml-book/interpretability.html#interpretability" TargetMode="External"/><Relationship Id="rId7" Type="http://schemas.openxmlformats.org/officeDocument/2006/relationships/hyperlink" Target="https://christophm.github.io/interpretable-ml-book/agnostic.html#agnostic" TargetMode="External"/><Relationship Id="rId12" Type="http://schemas.openxmlformats.org/officeDocument/2006/relationships/hyperlink" Target="https://christophm.github.io/interpretable-ml-book/future.html#future" TargetMode="External"/><Relationship Id="rId2" Type="http://schemas.openxmlformats.org/officeDocument/2006/relationships/hyperlink" Target="https://christophm.github.io/interpretable-ml-book/storytime.html#storytime" TargetMode="External"/><Relationship Id="rId1" Type="http://schemas.openxmlformats.org/officeDocument/2006/relationships/slideLayout" Target="../slideLayouts/slideLayout2.xml"/><Relationship Id="rId6" Type="http://schemas.openxmlformats.org/officeDocument/2006/relationships/hyperlink" Target="https://christophm.github.io/interpretable-ml-book/simple.html#simple" TargetMode="External"/><Relationship Id="rId11" Type="http://schemas.openxmlformats.org/officeDocument/2006/relationships/hyperlink" Target="https://christophm.github.io/interpretable-ml-book/feature-importance.html#feature-importance" TargetMode="External"/><Relationship Id="rId5" Type="http://schemas.openxmlformats.org/officeDocument/2006/relationships/hyperlink" Target="https://christophm.github.io/interpretable-ml-book/data.html#data" TargetMode="External"/><Relationship Id="rId10" Type="http://schemas.openxmlformats.org/officeDocument/2006/relationships/hyperlink" Target="https://christophm.github.io/interpretable-ml-book/pdp.html#pdp" TargetMode="External"/><Relationship Id="rId4" Type="http://schemas.openxmlformats.org/officeDocument/2006/relationships/hyperlink" Target="https://christophm.github.io/interpretable-ml-book/terminology.html#terminology" TargetMode="External"/><Relationship Id="rId9" Type="http://schemas.openxmlformats.org/officeDocument/2006/relationships/hyperlink" Target="https://christophm.github.io/interpretable-ml-book/local-methods.html#local-method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hristophm.github.io/interpretable-ml-book/terminology.html#fn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christophm.github.io/interpretable-ml-book/agnostic.html#agnostic" TargetMode="External"/><Relationship Id="rId2" Type="http://schemas.openxmlformats.org/officeDocument/2006/relationships/hyperlink" Target="https://christophm.github.io/interpretable-ml-book/simple.html#simple" TargetMode="Externa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3F54D-F75B-A6EF-6C7F-A3043E79B5C4}"/>
              </a:ext>
            </a:extLst>
          </p:cNvPr>
          <p:cNvSpPr>
            <a:spLocks noGrp="1"/>
          </p:cNvSpPr>
          <p:nvPr>
            <p:ph type="ctrTitle"/>
          </p:nvPr>
        </p:nvSpPr>
        <p:spPr/>
        <p:txBody>
          <a:bodyPr>
            <a:normAutofit/>
          </a:bodyPr>
          <a:lstStyle/>
          <a:p>
            <a:r>
              <a:rPr lang="en-US" b="1" i="0" dirty="0">
                <a:solidFill>
                  <a:srgbClr val="333333"/>
                </a:solidFill>
                <a:effectLst/>
                <a:highlight>
                  <a:srgbClr val="FFFFFF"/>
                </a:highlight>
                <a:latin typeface="Helvetica Neue"/>
              </a:rPr>
              <a:t>Interpretable Machine Learning</a:t>
            </a:r>
            <a:endParaRPr lang="en-US" dirty="0"/>
          </a:p>
        </p:txBody>
      </p:sp>
      <p:sp>
        <p:nvSpPr>
          <p:cNvPr id="3" name="Subtitle 2">
            <a:extLst>
              <a:ext uri="{FF2B5EF4-FFF2-40B4-BE49-F238E27FC236}">
                <a16:creationId xmlns:a16="http://schemas.microsoft.com/office/drawing/2014/main" id="{7361D376-E6FF-5B69-1EEF-9AD228D5528A}"/>
              </a:ext>
            </a:extLst>
          </p:cNvPr>
          <p:cNvSpPr>
            <a:spLocks noGrp="1"/>
          </p:cNvSpPr>
          <p:nvPr>
            <p:ph type="subTitle" idx="1"/>
          </p:nvPr>
        </p:nvSpPr>
        <p:spPr/>
        <p:txBody>
          <a:bodyPr/>
          <a:lstStyle/>
          <a:p>
            <a:r>
              <a:rPr lang="en-US" b="0" i="1" dirty="0">
                <a:solidFill>
                  <a:srgbClr val="333333"/>
                </a:solidFill>
                <a:effectLst/>
                <a:highlight>
                  <a:srgbClr val="FFFFFF"/>
                </a:highlight>
                <a:latin typeface="Helvetica Neue"/>
              </a:rPr>
              <a:t>A Guide for Making Black Box Models Explainable</a:t>
            </a:r>
            <a:endParaRPr lang="en-US" dirty="0"/>
          </a:p>
        </p:txBody>
      </p:sp>
    </p:spTree>
    <p:extLst>
      <p:ext uri="{BB962C8B-B14F-4D97-AF65-F5344CB8AC3E}">
        <p14:creationId xmlns:p14="http://schemas.microsoft.com/office/powerpoint/2010/main" val="2309926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E0FED-7DC9-12AD-0472-8C71A52CC52C}"/>
              </a:ext>
            </a:extLst>
          </p:cNvPr>
          <p:cNvSpPr>
            <a:spLocks noGrp="1"/>
          </p:cNvSpPr>
          <p:nvPr>
            <p:ph type="title"/>
          </p:nvPr>
        </p:nvSpPr>
        <p:spPr/>
        <p:txBody>
          <a:bodyPr/>
          <a:lstStyle/>
          <a:p>
            <a:r>
              <a:rPr lang="en-US" b="0" i="0" dirty="0">
                <a:solidFill>
                  <a:srgbClr val="333333"/>
                </a:solidFill>
                <a:effectLst/>
                <a:highlight>
                  <a:srgbClr val="FFFFFF"/>
                </a:highlight>
                <a:latin typeface="Helvetica Neue"/>
              </a:rPr>
              <a:t>Chapter 2 Introduction</a:t>
            </a:r>
            <a:endParaRPr lang="en-US" dirty="0"/>
          </a:p>
        </p:txBody>
      </p:sp>
      <p:sp>
        <p:nvSpPr>
          <p:cNvPr id="3" name="Content Placeholder 2">
            <a:extLst>
              <a:ext uri="{FF2B5EF4-FFF2-40B4-BE49-F238E27FC236}">
                <a16:creationId xmlns:a16="http://schemas.microsoft.com/office/drawing/2014/main" id="{BC538046-D913-641B-2BF2-7BE20AB03959}"/>
              </a:ext>
            </a:extLst>
          </p:cNvPr>
          <p:cNvSpPr>
            <a:spLocks noGrp="1"/>
          </p:cNvSpPr>
          <p:nvPr>
            <p:ph idx="1"/>
          </p:nvPr>
        </p:nvSpPr>
        <p:spPr/>
        <p:txBody>
          <a:bodyPr>
            <a:normAutofit fontScale="55000" lnSpcReduction="20000"/>
          </a:bodyPr>
          <a:lstStyle/>
          <a:p>
            <a:pPr algn="l"/>
            <a:r>
              <a:rPr lang="en-US" b="0" i="0" dirty="0">
                <a:solidFill>
                  <a:srgbClr val="333333"/>
                </a:solidFill>
                <a:effectLst/>
                <a:highlight>
                  <a:srgbClr val="FFFFFF"/>
                </a:highlight>
                <a:latin typeface="Helvetica Neue"/>
              </a:rPr>
              <a:t>This book starts with some (dystopian) </a:t>
            </a:r>
            <a:r>
              <a:rPr lang="en-US" b="0" i="0" u="none" strike="noStrike" dirty="0">
                <a:solidFill>
                  <a:srgbClr val="4183C4"/>
                </a:solidFill>
                <a:effectLst/>
                <a:highlight>
                  <a:srgbClr val="FFFFFF"/>
                </a:highlight>
                <a:latin typeface="Helvetica Neue"/>
                <a:hlinkClick r:id="rId2"/>
              </a:rPr>
              <a:t>short stories</a:t>
            </a:r>
            <a:r>
              <a:rPr lang="en-US" b="0" i="0" dirty="0">
                <a:solidFill>
                  <a:srgbClr val="333333"/>
                </a:solidFill>
                <a:effectLst/>
                <a:highlight>
                  <a:srgbClr val="FFFFFF"/>
                </a:highlight>
                <a:latin typeface="Helvetica Neue"/>
              </a:rPr>
              <a:t> that are not needed to understand the book, but hopefully will entertain and make you think. </a:t>
            </a:r>
            <a:endParaRPr lang="fa-IR" b="0" i="0" dirty="0">
              <a:solidFill>
                <a:srgbClr val="333333"/>
              </a:solidFill>
              <a:effectLst/>
              <a:highlight>
                <a:srgbClr val="FFFFFF"/>
              </a:highlight>
              <a:latin typeface="Helvetica Neue"/>
            </a:endParaRPr>
          </a:p>
          <a:p>
            <a:pPr algn="l"/>
            <a:r>
              <a:rPr lang="en-US" b="0" i="0" dirty="0">
                <a:solidFill>
                  <a:srgbClr val="333333"/>
                </a:solidFill>
                <a:effectLst/>
                <a:highlight>
                  <a:srgbClr val="FFFFFF"/>
                </a:highlight>
                <a:latin typeface="Helvetica Neue"/>
              </a:rPr>
              <a:t>Then the book explores the concepts of </a:t>
            </a:r>
            <a:r>
              <a:rPr lang="en-US" b="0" i="0" u="none" strike="noStrike" dirty="0">
                <a:solidFill>
                  <a:srgbClr val="4183C4"/>
                </a:solidFill>
                <a:effectLst/>
                <a:highlight>
                  <a:srgbClr val="FFFFFF"/>
                </a:highlight>
                <a:latin typeface="Helvetica Neue"/>
                <a:hlinkClick r:id="rId3"/>
              </a:rPr>
              <a:t>machine learning interpretability</a:t>
            </a:r>
            <a:r>
              <a:rPr lang="en-US" b="0" i="0" dirty="0">
                <a:solidFill>
                  <a:srgbClr val="333333"/>
                </a:solidFill>
                <a:effectLst/>
                <a:highlight>
                  <a:srgbClr val="FFFFFF"/>
                </a:highlight>
                <a:latin typeface="Helvetica Neue"/>
              </a:rPr>
              <a:t>. We will discuss when interpretability is important and the different types of explanations that exist. </a:t>
            </a:r>
            <a:endParaRPr lang="fa-IR" b="0" i="0" dirty="0">
              <a:solidFill>
                <a:srgbClr val="333333"/>
              </a:solidFill>
              <a:effectLst/>
              <a:highlight>
                <a:srgbClr val="FFFFFF"/>
              </a:highlight>
              <a:latin typeface="Helvetica Neue"/>
            </a:endParaRPr>
          </a:p>
          <a:p>
            <a:pPr algn="l"/>
            <a:r>
              <a:rPr lang="en-US" b="0" i="0" dirty="0">
                <a:solidFill>
                  <a:srgbClr val="333333"/>
                </a:solidFill>
                <a:effectLst/>
                <a:highlight>
                  <a:srgbClr val="FFFFFF"/>
                </a:highlight>
                <a:latin typeface="Helvetica Neue"/>
              </a:rPr>
              <a:t>Terms used throughout the book can be looked up in the </a:t>
            </a:r>
            <a:r>
              <a:rPr lang="en-US" b="0" i="0" u="none" strike="noStrike" dirty="0">
                <a:solidFill>
                  <a:srgbClr val="4183C4"/>
                </a:solidFill>
                <a:effectLst/>
                <a:highlight>
                  <a:srgbClr val="FFFFFF"/>
                </a:highlight>
                <a:latin typeface="Helvetica Neue"/>
                <a:hlinkClick r:id="rId4"/>
              </a:rPr>
              <a:t>Terminology chapter</a:t>
            </a:r>
            <a:r>
              <a:rPr lang="en-US" b="0" i="0" dirty="0">
                <a:solidFill>
                  <a:srgbClr val="333333"/>
                </a:solidFill>
                <a:effectLst/>
                <a:highlight>
                  <a:srgbClr val="FFFFFF"/>
                </a:highlight>
                <a:latin typeface="Helvetica Neue"/>
              </a:rPr>
              <a:t>. </a:t>
            </a:r>
            <a:endParaRPr lang="fa-IR" b="0" i="0" dirty="0">
              <a:solidFill>
                <a:srgbClr val="333333"/>
              </a:solidFill>
              <a:effectLst/>
              <a:highlight>
                <a:srgbClr val="FFFFFF"/>
              </a:highlight>
              <a:latin typeface="Helvetica Neue"/>
            </a:endParaRPr>
          </a:p>
          <a:p>
            <a:pPr algn="l"/>
            <a:r>
              <a:rPr lang="en-US" b="0" i="0" dirty="0">
                <a:solidFill>
                  <a:srgbClr val="333333"/>
                </a:solidFill>
                <a:effectLst/>
                <a:highlight>
                  <a:srgbClr val="FFFFFF"/>
                </a:highlight>
                <a:latin typeface="Helvetica Neue"/>
              </a:rPr>
              <a:t>Most of the models and methods explained are presented using real data examples which are described in the </a:t>
            </a:r>
            <a:r>
              <a:rPr lang="en-US" b="0" i="0" u="none" strike="noStrike" dirty="0">
                <a:solidFill>
                  <a:srgbClr val="4183C4"/>
                </a:solidFill>
                <a:effectLst/>
                <a:highlight>
                  <a:srgbClr val="FFFFFF"/>
                </a:highlight>
                <a:latin typeface="Helvetica Neue"/>
                <a:hlinkClick r:id="rId5"/>
              </a:rPr>
              <a:t>Data chapter</a:t>
            </a:r>
            <a:r>
              <a:rPr lang="en-US" b="0" i="0" dirty="0">
                <a:solidFill>
                  <a:srgbClr val="333333"/>
                </a:solidFill>
                <a:effectLst/>
                <a:highlight>
                  <a:srgbClr val="FFFFFF"/>
                </a:highlight>
                <a:latin typeface="Helvetica Neue"/>
              </a:rPr>
              <a:t>. </a:t>
            </a:r>
            <a:endParaRPr lang="fa-IR" b="0" i="0" dirty="0">
              <a:solidFill>
                <a:srgbClr val="333333"/>
              </a:solidFill>
              <a:effectLst/>
              <a:highlight>
                <a:srgbClr val="FFFFFF"/>
              </a:highlight>
              <a:latin typeface="Helvetica Neue"/>
            </a:endParaRPr>
          </a:p>
          <a:p>
            <a:pPr algn="l"/>
            <a:r>
              <a:rPr lang="en-US" b="0" i="0" dirty="0">
                <a:solidFill>
                  <a:srgbClr val="333333"/>
                </a:solidFill>
                <a:effectLst/>
                <a:highlight>
                  <a:srgbClr val="FFFFFF"/>
                </a:highlight>
                <a:latin typeface="Helvetica Neue"/>
              </a:rPr>
              <a:t>One way to make machine learning interpretable is to use </a:t>
            </a:r>
            <a:r>
              <a:rPr lang="en-US" b="0" i="0" u="none" strike="noStrike" dirty="0">
                <a:solidFill>
                  <a:srgbClr val="4183C4"/>
                </a:solidFill>
                <a:effectLst/>
                <a:highlight>
                  <a:srgbClr val="FFFFFF"/>
                </a:highlight>
                <a:latin typeface="Helvetica Neue"/>
                <a:hlinkClick r:id="rId6"/>
              </a:rPr>
              <a:t>interpretable models</a:t>
            </a:r>
            <a:r>
              <a:rPr lang="en-US" b="0" i="0" dirty="0">
                <a:solidFill>
                  <a:srgbClr val="333333"/>
                </a:solidFill>
                <a:effectLst/>
                <a:highlight>
                  <a:srgbClr val="FFFFFF"/>
                </a:highlight>
                <a:latin typeface="Helvetica Neue"/>
              </a:rPr>
              <a:t>, such as linear models or decision trees. </a:t>
            </a:r>
            <a:endParaRPr lang="fa-IR" b="0" i="0" dirty="0">
              <a:solidFill>
                <a:srgbClr val="333333"/>
              </a:solidFill>
              <a:effectLst/>
              <a:highlight>
                <a:srgbClr val="FFFFFF"/>
              </a:highlight>
              <a:latin typeface="Helvetica Neue"/>
            </a:endParaRPr>
          </a:p>
          <a:p>
            <a:pPr algn="l"/>
            <a:r>
              <a:rPr lang="en-US" b="0" i="0" dirty="0">
                <a:solidFill>
                  <a:srgbClr val="333333"/>
                </a:solidFill>
                <a:effectLst/>
                <a:highlight>
                  <a:srgbClr val="FFFFFF"/>
                </a:highlight>
                <a:latin typeface="Helvetica Neue"/>
              </a:rPr>
              <a:t>The other option is the use of </a:t>
            </a:r>
            <a:r>
              <a:rPr lang="en-US" b="0" i="0" u="none" strike="noStrike" dirty="0">
                <a:solidFill>
                  <a:srgbClr val="4183C4"/>
                </a:solidFill>
                <a:effectLst/>
                <a:highlight>
                  <a:srgbClr val="FFFFFF"/>
                </a:highlight>
                <a:latin typeface="Helvetica Neue"/>
                <a:hlinkClick r:id="rId7"/>
              </a:rPr>
              <a:t>model-agnostic interpretation tools</a:t>
            </a:r>
            <a:r>
              <a:rPr lang="en-US" b="0" i="0" dirty="0">
                <a:solidFill>
                  <a:srgbClr val="333333"/>
                </a:solidFill>
                <a:effectLst/>
                <a:highlight>
                  <a:srgbClr val="FFFFFF"/>
                </a:highlight>
                <a:latin typeface="Helvetica Neue"/>
              </a:rPr>
              <a:t> that can be applied to any supervised machine learning model. </a:t>
            </a:r>
            <a:endParaRPr lang="fa-IR" b="0" i="0" dirty="0">
              <a:solidFill>
                <a:srgbClr val="333333"/>
              </a:solidFill>
              <a:effectLst/>
              <a:highlight>
                <a:srgbClr val="FFFFFF"/>
              </a:highlight>
              <a:latin typeface="Helvetica Neue"/>
            </a:endParaRPr>
          </a:p>
          <a:p>
            <a:pPr algn="l"/>
            <a:r>
              <a:rPr lang="en-US" b="0" i="0" dirty="0">
                <a:solidFill>
                  <a:srgbClr val="333333"/>
                </a:solidFill>
                <a:effectLst/>
                <a:highlight>
                  <a:srgbClr val="FFFFFF"/>
                </a:highlight>
                <a:latin typeface="Helvetica Neue"/>
              </a:rPr>
              <a:t>Model-agnostic methods can be divided into </a:t>
            </a:r>
            <a:r>
              <a:rPr lang="en-US" b="0" i="0" u="none" strike="noStrike" dirty="0">
                <a:solidFill>
                  <a:srgbClr val="4183C4"/>
                </a:solidFill>
                <a:effectLst/>
                <a:highlight>
                  <a:srgbClr val="FFFFFF"/>
                </a:highlight>
                <a:latin typeface="Helvetica Neue"/>
                <a:hlinkClick r:id="rId8"/>
              </a:rPr>
              <a:t>global methods</a:t>
            </a:r>
            <a:r>
              <a:rPr lang="en-US" b="0" i="0" dirty="0">
                <a:solidFill>
                  <a:srgbClr val="333333"/>
                </a:solidFill>
                <a:effectLst/>
                <a:highlight>
                  <a:srgbClr val="FFFFFF"/>
                </a:highlight>
                <a:latin typeface="Helvetica Neue"/>
              </a:rPr>
              <a:t> that describe the average behavior of the model, and </a:t>
            </a:r>
            <a:r>
              <a:rPr lang="en-US" b="0" i="0" u="none" strike="noStrike" dirty="0">
                <a:solidFill>
                  <a:srgbClr val="4183C4"/>
                </a:solidFill>
                <a:effectLst/>
                <a:highlight>
                  <a:srgbClr val="FFFFFF"/>
                </a:highlight>
                <a:latin typeface="Helvetica Neue"/>
                <a:hlinkClick r:id="rId9"/>
              </a:rPr>
              <a:t>local methods</a:t>
            </a:r>
            <a:r>
              <a:rPr lang="en-US" b="0" i="0" dirty="0">
                <a:solidFill>
                  <a:srgbClr val="333333"/>
                </a:solidFill>
                <a:effectLst/>
                <a:highlight>
                  <a:srgbClr val="FFFFFF"/>
                </a:highlight>
                <a:latin typeface="Helvetica Neue"/>
              </a:rPr>
              <a:t> that explain individual predictions. </a:t>
            </a:r>
            <a:endParaRPr lang="fa-IR" b="0" i="0" dirty="0">
              <a:solidFill>
                <a:srgbClr val="333333"/>
              </a:solidFill>
              <a:effectLst/>
              <a:highlight>
                <a:srgbClr val="FFFFFF"/>
              </a:highlight>
              <a:latin typeface="Helvetica Neue"/>
            </a:endParaRPr>
          </a:p>
          <a:p>
            <a:pPr algn="l"/>
            <a:r>
              <a:rPr lang="en-US" b="0" i="0" dirty="0">
                <a:solidFill>
                  <a:srgbClr val="333333"/>
                </a:solidFill>
                <a:effectLst/>
                <a:highlight>
                  <a:srgbClr val="FFFFFF"/>
                </a:highlight>
                <a:latin typeface="Helvetica Neue"/>
              </a:rPr>
              <a:t>The Model-Agnostic Methods chapter deals with methods such as </a:t>
            </a:r>
            <a:r>
              <a:rPr lang="en-US" b="0" i="0" u="none" strike="noStrike" dirty="0">
                <a:solidFill>
                  <a:srgbClr val="4183C4"/>
                </a:solidFill>
                <a:effectLst/>
                <a:highlight>
                  <a:srgbClr val="FFFFFF"/>
                </a:highlight>
                <a:latin typeface="Helvetica Neue"/>
                <a:hlinkClick r:id="rId10"/>
              </a:rPr>
              <a:t>partial dependence plots</a:t>
            </a:r>
            <a:r>
              <a:rPr lang="en-US" b="0" i="0" dirty="0">
                <a:solidFill>
                  <a:srgbClr val="333333"/>
                </a:solidFill>
                <a:effectLst/>
                <a:highlight>
                  <a:srgbClr val="FFFFFF"/>
                </a:highlight>
                <a:latin typeface="Helvetica Neue"/>
              </a:rPr>
              <a:t> and </a:t>
            </a:r>
            <a:r>
              <a:rPr lang="en-US" b="0" i="0" u="none" strike="noStrike" dirty="0">
                <a:solidFill>
                  <a:srgbClr val="4183C4"/>
                </a:solidFill>
                <a:effectLst/>
                <a:highlight>
                  <a:srgbClr val="FFFFFF"/>
                </a:highlight>
                <a:latin typeface="Helvetica Neue"/>
                <a:hlinkClick r:id="rId11"/>
              </a:rPr>
              <a:t>feature importance</a:t>
            </a:r>
            <a:r>
              <a:rPr lang="en-US" b="0" i="0" dirty="0">
                <a:solidFill>
                  <a:srgbClr val="333333"/>
                </a:solidFill>
                <a:effectLst/>
                <a:highlight>
                  <a:srgbClr val="FFFFFF"/>
                </a:highlight>
                <a:latin typeface="Helvetica Neue"/>
              </a:rPr>
              <a:t>. Model-agnostic methods work by changing the input of the machine learning model and measuring changes in the prediction output. </a:t>
            </a:r>
            <a:endParaRPr lang="fa-IR" b="0" i="0" dirty="0">
              <a:solidFill>
                <a:srgbClr val="333333"/>
              </a:solidFill>
              <a:effectLst/>
              <a:highlight>
                <a:srgbClr val="FFFFFF"/>
              </a:highlight>
              <a:latin typeface="Helvetica Neue"/>
            </a:endParaRPr>
          </a:p>
          <a:p>
            <a:pPr algn="l"/>
            <a:r>
              <a:rPr lang="en-US" b="0" i="0" dirty="0">
                <a:solidFill>
                  <a:srgbClr val="333333"/>
                </a:solidFill>
                <a:effectLst/>
                <a:highlight>
                  <a:srgbClr val="FFFFFF"/>
                </a:highlight>
                <a:latin typeface="Helvetica Neue"/>
              </a:rPr>
              <a:t>The book ends with an optimistic outlook on what </a:t>
            </a:r>
            <a:r>
              <a:rPr lang="en-US" b="0" i="0" u="none" strike="noStrike" dirty="0">
                <a:solidFill>
                  <a:srgbClr val="4183C4"/>
                </a:solidFill>
                <a:effectLst/>
                <a:highlight>
                  <a:srgbClr val="FFFFFF"/>
                </a:highlight>
                <a:latin typeface="Helvetica Neue"/>
                <a:hlinkClick r:id="rId12"/>
              </a:rPr>
              <a:t>the future of interpretable machine learning</a:t>
            </a:r>
            <a:r>
              <a:rPr lang="en-US" b="0" i="0" dirty="0">
                <a:solidFill>
                  <a:srgbClr val="333333"/>
                </a:solidFill>
                <a:effectLst/>
                <a:highlight>
                  <a:srgbClr val="FFFFFF"/>
                </a:highlight>
                <a:latin typeface="Helvetica Neue"/>
              </a:rPr>
              <a:t> might look like.</a:t>
            </a:r>
          </a:p>
        </p:txBody>
      </p:sp>
    </p:spTree>
    <p:extLst>
      <p:ext uri="{BB962C8B-B14F-4D97-AF65-F5344CB8AC3E}">
        <p14:creationId xmlns:p14="http://schemas.microsoft.com/office/powerpoint/2010/main" val="328546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A4935-6287-D494-241D-B89EC476E25A}"/>
              </a:ext>
            </a:extLst>
          </p:cNvPr>
          <p:cNvSpPr>
            <a:spLocks noGrp="1"/>
          </p:cNvSpPr>
          <p:nvPr>
            <p:ph type="title"/>
          </p:nvPr>
        </p:nvSpPr>
        <p:spPr/>
        <p:txBody>
          <a:bodyPr/>
          <a:lstStyle/>
          <a:p>
            <a:r>
              <a:rPr lang="en-US" b="0" i="0" dirty="0">
                <a:solidFill>
                  <a:srgbClr val="333333"/>
                </a:solidFill>
                <a:effectLst/>
                <a:highlight>
                  <a:srgbClr val="FFFFFF"/>
                </a:highlight>
                <a:latin typeface="Helvetica Neue"/>
              </a:rPr>
              <a:t>2.2 What Is Machine Learning?</a:t>
            </a:r>
            <a:endParaRPr lang="en-US" dirty="0"/>
          </a:p>
        </p:txBody>
      </p:sp>
      <p:sp>
        <p:nvSpPr>
          <p:cNvPr id="3" name="Content Placeholder 2">
            <a:extLst>
              <a:ext uri="{FF2B5EF4-FFF2-40B4-BE49-F238E27FC236}">
                <a16:creationId xmlns:a16="http://schemas.microsoft.com/office/drawing/2014/main" id="{6809A5A7-355B-17B0-4B81-A178E8F8B1E3}"/>
              </a:ext>
            </a:extLst>
          </p:cNvPr>
          <p:cNvSpPr>
            <a:spLocks noGrp="1"/>
          </p:cNvSpPr>
          <p:nvPr>
            <p:ph idx="1"/>
          </p:nvPr>
        </p:nvSpPr>
        <p:spPr/>
        <p:txBody>
          <a:bodyPr>
            <a:normAutofit fontScale="92500" lnSpcReduction="10000"/>
          </a:bodyPr>
          <a:lstStyle/>
          <a:p>
            <a:pPr algn="l"/>
            <a:r>
              <a:rPr lang="en-US" b="0" i="0" dirty="0">
                <a:solidFill>
                  <a:srgbClr val="333333"/>
                </a:solidFill>
                <a:effectLst/>
                <a:highlight>
                  <a:srgbClr val="FFFFFF"/>
                </a:highlight>
                <a:latin typeface="Helvetica Neue"/>
              </a:rPr>
              <a:t>Machine learning is a set of methods that computers use to make and improve predictions or behaviors based on data.</a:t>
            </a:r>
          </a:p>
          <a:p>
            <a:pPr algn="l"/>
            <a:r>
              <a:rPr lang="en-US" b="0" i="0" dirty="0">
                <a:solidFill>
                  <a:srgbClr val="333333"/>
                </a:solidFill>
                <a:effectLst/>
                <a:highlight>
                  <a:srgbClr val="FFFFFF"/>
                </a:highlight>
                <a:latin typeface="Helvetica Neue"/>
              </a:rPr>
              <a:t>The book focuses on supervised machine learning, which covers all prediction problems where we have a dataset for which we already know the outcome of interest (e.g. past house prices) and want to learn to predict the outcome for new data. </a:t>
            </a:r>
            <a:endParaRPr lang="fa-IR" b="0" i="0" dirty="0">
              <a:solidFill>
                <a:srgbClr val="333333"/>
              </a:solidFill>
              <a:effectLst/>
              <a:highlight>
                <a:srgbClr val="FFFFFF"/>
              </a:highlight>
              <a:latin typeface="Helvetica Neue"/>
            </a:endParaRPr>
          </a:p>
          <a:p>
            <a:pPr algn="l"/>
            <a:r>
              <a:rPr lang="en-US" b="0" i="0" dirty="0">
                <a:solidFill>
                  <a:srgbClr val="333333"/>
                </a:solidFill>
                <a:effectLst/>
                <a:highlight>
                  <a:srgbClr val="FFFFFF"/>
                </a:highlight>
                <a:latin typeface="Helvetica Neue"/>
              </a:rPr>
              <a:t>Excluded from supervised learning are for example clustering tasks (= unsupervised learning) where we do not have a specific outcome of interest, but want to find clusters of data points. </a:t>
            </a:r>
            <a:endParaRPr lang="fa-IR" b="0" i="0" dirty="0">
              <a:solidFill>
                <a:srgbClr val="333333"/>
              </a:solidFill>
              <a:effectLst/>
              <a:highlight>
                <a:srgbClr val="FFFFFF"/>
              </a:highlight>
              <a:latin typeface="Helvetica Neue"/>
            </a:endParaRPr>
          </a:p>
          <a:p>
            <a:pPr algn="l"/>
            <a:r>
              <a:rPr lang="en-US" b="0" i="0" dirty="0">
                <a:solidFill>
                  <a:srgbClr val="333333"/>
                </a:solidFill>
                <a:effectLst/>
                <a:highlight>
                  <a:srgbClr val="FFFFFF"/>
                </a:highlight>
                <a:latin typeface="Helvetica Neue"/>
              </a:rPr>
              <a:t>Also excluded are things like reinforcement learning, where an agent learns to optimize a certain reward by acting in an environment (e.g. a computer playing Tetris). </a:t>
            </a:r>
            <a:endParaRPr lang="fa-IR" b="0" i="0" dirty="0">
              <a:solidFill>
                <a:srgbClr val="333333"/>
              </a:solidFill>
              <a:effectLst/>
              <a:highlight>
                <a:srgbClr val="FFFFFF"/>
              </a:highlight>
              <a:latin typeface="Helvetica Neue"/>
            </a:endParaRPr>
          </a:p>
          <a:p>
            <a:endParaRPr lang="en-US" dirty="0"/>
          </a:p>
        </p:txBody>
      </p:sp>
    </p:spTree>
    <p:extLst>
      <p:ext uri="{BB962C8B-B14F-4D97-AF65-F5344CB8AC3E}">
        <p14:creationId xmlns:p14="http://schemas.microsoft.com/office/powerpoint/2010/main" val="4022549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F645F-2902-6CA8-9DE3-C2851C610C81}"/>
              </a:ext>
            </a:extLst>
          </p:cNvPr>
          <p:cNvSpPr>
            <a:spLocks noGrp="1"/>
          </p:cNvSpPr>
          <p:nvPr>
            <p:ph type="title"/>
          </p:nvPr>
        </p:nvSpPr>
        <p:spPr/>
        <p:txBody>
          <a:bodyPr/>
          <a:lstStyle/>
          <a:p>
            <a:r>
              <a:rPr lang="en-US" b="0" i="0" dirty="0">
                <a:solidFill>
                  <a:srgbClr val="333333"/>
                </a:solidFill>
                <a:effectLst/>
                <a:highlight>
                  <a:srgbClr val="FFFFFF"/>
                </a:highlight>
                <a:latin typeface="Helvetica Neue"/>
              </a:rPr>
              <a:t>supervised learning</a:t>
            </a:r>
            <a:endParaRPr lang="en-US" dirty="0"/>
          </a:p>
        </p:txBody>
      </p:sp>
      <p:sp>
        <p:nvSpPr>
          <p:cNvPr id="3" name="Content Placeholder 2">
            <a:extLst>
              <a:ext uri="{FF2B5EF4-FFF2-40B4-BE49-F238E27FC236}">
                <a16:creationId xmlns:a16="http://schemas.microsoft.com/office/drawing/2014/main" id="{8FCF61AB-EC52-649A-9172-E73EBB825934}"/>
              </a:ext>
            </a:extLst>
          </p:cNvPr>
          <p:cNvSpPr>
            <a:spLocks noGrp="1"/>
          </p:cNvSpPr>
          <p:nvPr>
            <p:ph idx="1"/>
          </p:nvPr>
        </p:nvSpPr>
        <p:spPr/>
        <p:txBody>
          <a:bodyPr>
            <a:normAutofit fontScale="92500"/>
          </a:bodyPr>
          <a:lstStyle/>
          <a:p>
            <a:r>
              <a:rPr lang="en-US" b="0" i="0" dirty="0">
                <a:solidFill>
                  <a:srgbClr val="333333"/>
                </a:solidFill>
                <a:effectLst/>
                <a:highlight>
                  <a:srgbClr val="FFFFFF"/>
                </a:highlight>
                <a:latin typeface="Helvetica Neue"/>
              </a:rPr>
              <a:t>The goal of supervised learning is to learn a predictive model that maps features of the data (e.g. house size, location, floor type, …) to an output (e.g. house price). </a:t>
            </a:r>
            <a:endParaRPr lang="fa-IR" b="0" i="0" dirty="0">
              <a:solidFill>
                <a:srgbClr val="333333"/>
              </a:solidFill>
              <a:effectLst/>
              <a:highlight>
                <a:srgbClr val="FFFFFF"/>
              </a:highlight>
              <a:latin typeface="Helvetica Neue"/>
            </a:endParaRPr>
          </a:p>
          <a:p>
            <a:r>
              <a:rPr lang="en-US" b="0" i="0" dirty="0">
                <a:solidFill>
                  <a:srgbClr val="333333"/>
                </a:solidFill>
                <a:effectLst/>
                <a:highlight>
                  <a:srgbClr val="FFFFFF"/>
                </a:highlight>
                <a:latin typeface="Helvetica Neue"/>
              </a:rPr>
              <a:t>If the output is categorical, the task is called classification</a:t>
            </a:r>
            <a:endParaRPr lang="fa-IR" b="0" i="0" dirty="0">
              <a:solidFill>
                <a:srgbClr val="333333"/>
              </a:solidFill>
              <a:effectLst/>
              <a:highlight>
                <a:srgbClr val="FFFFFF"/>
              </a:highlight>
              <a:latin typeface="Helvetica Neue"/>
            </a:endParaRPr>
          </a:p>
          <a:p>
            <a:r>
              <a:rPr lang="en-US" b="0" i="0" dirty="0">
                <a:solidFill>
                  <a:srgbClr val="333333"/>
                </a:solidFill>
                <a:effectLst/>
                <a:highlight>
                  <a:srgbClr val="FFFFFF"/>
                </a:highlight>
                <a:latin typeface="Helvetica Neue"/>
              </a:rPr>
              <a:t>if it is numerical, it is called regression. </a:t>
            </a:r>
            <a:endParaRPr lang="fa-IR" b="0" i="0" dirty="0">
              <a:solidFill>
                <a:srgbClr val="333333"/>
              </a:solidFill>
              <a:effectLst/>
              <a:highlight>
                <a:srgbClr val="FFFFFF"/>
              </a:highlight>
              <a:latin typeface="Helvetica Neue"/>
            </a:endParaRPr>
          </a:p>
          <a:p>
            <a:r>
              <a:rPr lang="en-US" b="0" i="0" dirty="0">
                <a:solidFill>
                  <a:srgbClr val="333333"/>
                </a:solidFill>
                <a:effectLst/>
                <a:highlight>
                  <a:srgbClr val="FFFFFF"/>
                </a:highlight>
                <a:latin typeface="Helvetica Neue"/>
              </a:rPr>
              <a:t>The machine learning algorithm learns a model by estimating parameters (like weights) or learning structures (like trees). </a:t>
            </a:r>
            <a:endParaRPr lang="fa-IR" b="0" i="0" dirty="0">
              <a:solidFill>
                <a:srgbClr val="333333"/>
              </a:solidFill>
              <a:effectLst/>
              <a:highlight>
                <a:srgbClr val="FFFFFF"/>
              </a:highlight>
              <a:latin typeface="Helvetica Neue"/>
            </a:endParaRPr>
          </a:p>
          <a:p>
            <a:r>
              <a:rPr lang="en-US" b="0" i="0" dirty="0">
                <a:solidFill>
                  <a:srgbClr val="333333"/>
                </a:solidFill>
                <a:effectLst/>
                <a:highlight>
                  <a:srgbClr val="FFFFFF"/>
                </a:highlight>
                <a:latin typeface="Helvetica Neue"/>
              </a:rPr>
              <a:t>The algorithm is guided by a score or loss function that is minimized. </a:t>
            </a:r>
            <a:endParaRPr lang="fa-IR" b="0" i="0" dirty="0">
              <a:solidFill>
                <a:srgbClr val="333333"/>
              </a:solidFill>
              <a:effectLst/>
              <a:highlight>
                <a:srgbClr val="FFFFFF"/>
              </a:highlight>
              <a:latin typeface="Helvetica Neue"/>
            </a:endParaRPr>
          </a:p>
          <a:p>
            <a:r>
              <a:rPr lang="en-US" b="0" i="0" dirty="0">
                <a:solidFill>
                  <a:srgbClr val="333333"/>
                </a:solidFill>
                <a:effectLst/>
                <a:highlight>
                  <a:srgbClr val="FFFFFF"/>
                </a:highlight>
                <a:latin typeface="Helvetica Neue"/>
              </a:rPr>
              <a:t>A fully trained machine learning model can then be used to make predictions for new instances.</a:t>
            </a:r>
          </a:p>
        </p:txBody>
      </p:sp>
    </p:spTree>
    <p:extLst>
      <p:ext uri="{BB962C8B-B14F-4D97-AF65-F5344CB8AC3E}">
        <p14:creationId xmlns:p14="http://schemas.microsoft.com/office/powerpoint/2010/main" val="106403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A4935-6287-D494-241D-B89EC476E25A}"/>
              </a:ext>
            </a:extLst>
          </p:cNvPr>
          <p:cNvSpPr>
            <a:spLocks noGrp="1"/>
          </p:cNvSpPr>
          <p:nvPr>
            <p:ph type="title"/>
          </p:nvPr>
        </p:nvSpPr>
        <p:spPr/>
        <p:txBody>
          <a:bodyPr/>
          <a:lstStyle/>
          <a:p>
            <a:r>
              <a:rPr lang="en-US" b="0" i="0" dirty="0">
                <a:solidFill>
                  <a:srgbClr val="333333"/>
                </a:solidFill>
                <a:effectLst/>
                <a:highlight>
                  <a:srgbClr val="FFFFFF"/>
                </a:highlight>
                <a:latin typeface="Helvetica Neue"/>
              </a:rPr>
              <a:t>supervised learning</a:t>
            </a:r>
            <a:endParaRPr lang="en-US" dirty="0"/>
          </a:p>
        </p:txBody>
      </p:sp>
      <p:sp>
        <p:nvSpPr>
          <p:cNvPr id="3" name="Content Placeholder 2">
            <a:extLst>
              <a:ext uri="{FF2B5EF4-FFF2-40B4-BE49-F238E27FC236}">
                <a16:creationId xmlns:a16="http://schemas.microsoft.com/office/drawing/2014/main" id="{6809A5A7-355B-17B0-4B81-A178E8F8B1E3}"/>
              </a:ext>
            </a:extLst>
          </p:cNvPr>
          <p:cNvSpPr>
            <a:spLocks noGrp="1"/>
          </p:cNvSpPr>
          <p:nvPr>
            <p:ph idx="1"/>
          </p:nvPr>
        </p:nvSpPr>
        <p:spPr/>
        <p:txBody>
          <a:bodyPr>
            <a:normAutofit fontScale="77500" lnSpcReduction="20000"/>
          </a:bodyPr>
          <a:lstStyle/>
          <a:p>
            <a:pPr algn="l"/>
            <a:br>
              <a:rPr lang="en-US" b="0" i="0" dirty="0">
                <a:solidFill>
                  <a:srgbClr val="333333"/>
                </a:solidFill>
                <a:effectLst/>
                <a:highlight>
                  <a:srgbClr val="FFFFFF"/>
                </a:highlight>
                <a:latin typeface="Helvetica Neue"/>
              </a:rPr>
            </a:br>
            <a:r>
              <a:rPr lang="en-US" b="0" i="0" dirty="0">
                <a:solidFill>
                  <a:srgbClr val="333333"/>
                </a:solidFill>
                <a:effectLst/>
                <a:highlight>
                  <a:srgbClr val="FFFFFF"/>
                </a:highlight>
                <a:latin typeface="Helvetica Neue"/>
              </a:rPr>
              <a:t>Step 1: Data collection. The more, the better. The data must contain the outcome you want to predict and additional information from which to make the prediction. For a street sign detector (“Is there a street sign in the image?”), you would collect street images and label whether a street sign is visible or not. For a credit default predictor, you need past data on actual loans, information on whether the customers were in default with their loans, and data that will help you make predictions, such as income, past credit defaults, and so on. For an automatic house value estimator program, you could collect data from past house sales and information about the real estate such as size, location, and so on.</a:t>
            </a:r>
            <a:br>
              <a:rPr lang="en-US" b="0" i="0" dirty="0">
                <a:solidFill>
                  <a:srgbClr val="333333"/>
                </a:solidFill>
                <a:effectLst/>
                <a:highlight>
                  <a:srgbClr val="FFFFFF"/>
                </a:highlight>
                <a:latin typeface="Helvetica Neue"/>
              </a:rPr>
            </a:br>
            <a:endParaRPr lang="fa-IR" b="0" i="0" dirty="0">
              <a:solidFill>
                <a:srgbClr val="333333"/>
              </a:solidFill>
              <a:effectLst/>
              <a:highlight>
                <a:srgbClr val="FFFFFF"/>
              </a:highlight>
              <a:latin typeface="Helvetica Neue"/>
            </a:endParaRPr>
          </a:p>
          <a:p>
            <a:pPr algn="l"/>
            <a:r>
              <a:rPr lang="en-US" b="0" i="0" dirty="0">
                <a:solidFill>
                  <a:srgbClr val="333333"/>
                </a:solidFill>
                <a:effectLst/>
                <a:highlight>
                  <a:srgbClr val="FFFFFF"/>
                </a:highlight>
                <a:latin typeface="Helvetica Neue"/>
              </a:rPr>
              <a:t>Step 2: Enter this information into a machine learning algorithm that generates a sign detector model, a credit rating model or a house value estimator.</a:t>
            </a:r>
            <a:br>
              <a:rPr lang="en-US" b="0" i="0" dirty="0">
                <a:solidFill>
                  <a:srgbClr val="333333"/>
                </a:solidFill>
                <a:effectLst/>
                <a:highlight>
                  <a:srgbClr val="FFFFFF"/>
                </a:highlight>
                <a:latin typeface="Helvetica Neue"/>
              </a:rPr>
            </a:br>
            <a:endParaRPr lang="fa-IR" b="0" i="0" dirty="0">
              <a:solidFill>
                <a:srgbClr val="333333"/>
              </a:solidFill>
              <a:effectLst/>
              <a:highlight>
                <a:srgbClr val="FFFFFF"/>
              </a:highlight>
              <a:latin typeface="Helvetica Neue"/>
            </a:endParaRPr>
          </a:p>
          <a:p>
            <a:pPr algn="l"/>
            <a:r>
              <a:rPr lang="en-US" b="0" i="0" dirty="0">
                <a:solidFill>
                  <a:srgbClr val="333333"/>
                </a:solidFill>
                <a:effectLst/>
                <a:highlight>
                  <a:srgbClr val="FFFFFF"/>
                </a:highlight>
                <a:latin typeface="Helvetica Neue"/>
              </a:rPr>
              <a:t>Step 3: Use model with new data. Integrate the model into a product or process, such as a self-driving car, a credit application process or a real estate marketplace website.</a:t>
            </a:r>
          </a:p>
          <a:p>
            <a:endParaRPr lang="en-US" dirty="0"/>
          </a:p>
        </p:txBody>
      </p:sp>
    </p:spTree>
    <p:extLst>
      <p:ext uri="{BB962C8B-B14F-4D97-AF65-F5344CB8AC3E}">
        <p14:creationId xmlns:p14="http://schemas.microsoft.com/office/powerpoint/2010/main" val="2901280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B48C-7144-0974-E7A3-FBCD55ED894C}"/>
              </a:ext>
            </a:extLst>
          </p:cNvPr>
          <p:cNvSpPr>
            <a:spLocks noGrp="1"/>
          </p:cNvSpPr>
          <p:nvPr>
            <p:ph type="title"/>
          </p:nvPr>
        </p:nvSpPr>
        <p:spPr/>
        <p:txBody>
          <a:bodyPr/>
          <a:lstStyle/>
          <a:p>
            <a:r>
              <a:rPr lang="en-US" dirty="0"/>
              <a:t>Performance vs interpretability</a:t>
            </a:r>
          </a:p>
        </p:txBody>
      </p:sp>
      <p:sp>
        <p:nvSpPr>
          <p:cNvPr id="3" name="Content Placeholder 2">
            <a:extLst>
              <a:ext uri="{FF2B5EF4-FFF2-40B4-BE49-F238E27FC236}">
                <a16:creationId xmlns:a16="http://schemas.microsoft.com/office/drawing/2014/main" id="{EE070E22-C93C-DB73-E760-29C0AD0F974F}"/>
              </a:ext>
            </a:extLst>
          </p:cNvPr>
          <p:cNvSpPr>
            <a:spLocks noGrp="1"/>
          </p:cNvSpPr>
          <p:nvPr>
            <p:ph idx="1"/>
          </p:nvPr>
        </p:nvSpPr>
        <p:spPr/>
        <p:txBody>
          <a:bodyPr>
            <a:normAutofit fontScale="92500" lnSpcReduction="10000"/>
          </a:bodyPr>
          <a:lstStyle/>
          <a:p>
            <a:r>
              <a:rPr lang="en-US" b="0" i="0" dirty="0">
                <a:solidFill>
                  <a:srgbClr val="333333"/>
                </a:solidFill>
                <a:effectLst/>
                <a:highlight>
                  <a:srgbClr val="FFFFFF"/>
                </a:highlight>
                <a:latin typeface="Helvetica Neue"/>
              </a:rPr>
              <a:t>Machines surpass humans in many tasks, such as playing chess (or more recently Go) or predicting the weather. Even if the machine is as good as a human or a bit worse at a task, there remain great advantages in terms of speed, reproducibility and scaling. A once implemented machine learning model can complete a task much faster than humans, reliably delivers consistent results and can be copied infinitely. Replicating a machine learning model on another machine is fast and cheap. The training of a human for a task can take decades (especially when they are young) and is very costly.</a:t>
            </a:r>
            <a:endParaRPr lang="fa-IR" b="0" i="0" dirty="0">
              <a:solidFill>
                <a:srgbClr val="333333"/>
              </a:solidFill>
              <a:effectLst/>
              <a:highlight>
                <a:srgbClr val="FFFFFF"/>
              </a:highlight>
              <a:latin typeface="Helvetica Neue"/>
            </a:endParaRPr>
          </a:p>
          <a:p>
            <a:r>
              <a:rPr lang="en-US" b="0" i="0" dirty="0">
                <a:solidFill>
                  <a:srgbClr val="333333"/>
                </a:solidFill>
                <a:effectLst/>
                <a:highlight>
                  <a:srgbClr val="FFFFFF"/>
                </a:highlight>
                <a:latin typeface="Helvetica Neue"/>
              </a:rPr>
              <a:t> A major disadvantage of using machine learning is that insights about the data and the task the machine solves is hidden in increasingly complex models. If you focus only on performance, you will automatically get more and more opaque models. </a:t>
            </a:r>
            <a:endParaRPr lang="en-US" dirty="0"/>
          </a:p>
        </p:txBody>
      </p:sp>
    </p:spTree>
    <p:extLst>
      <p:ext uri="{BB962C8B-B14F-4D97-AF65-F5344CB8AC3E}">
        <p14:creationId xmlns:p14="http://schemas.microsoft.com/office/powerpoint/2010/main" val="565562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9E60-8910-7AB0-5B2D-52DD7683754D}"/>
              </a:ext>
            </a:extLst>
          </p:cNvPr>
          <p:cNvSpPr>
            <a:spLocks noGrp="1"/>
          </p:cNvSpPr>
          <p:nvPr>
            <p:ph type="title"/>
          </p:nvPr>
        </p:nvSpPr>
        <p:spPr/>
        <p:txBody>
          <a:bodyPr/>
          <a:lstStyle/>
          <a:p>
            <a:r>
              <a:rPr lang="en-US" b="0" i="0" dirty="0">
                <a:solidFill>
                  <a:srgbClr val="333333"/>
                </a:solidFill>
                <a:effectLst/>
                <a:highlight>
                  <a:srgbClr val="FFFFFF"/>
                </a:highlight>
                <a:latin typeface="Helvetica Neue"/>
              </a:rPr>
              <a:t>2.3 Terminology</a:t>
            </a:r>
            <a:endParaRPr lang="en-US" dirty="0"/>
          </a:p>
        </p:txBody>
      </p:sp>
      <p:sp>
        <p:nvSpPr>
          <p:cNvPr id="3" name="Content Placeholder 2">
            <a:extLst>
              <a:ext uri="{FF2B5EF4-FFF2-40B4-BE49-F238E27FC236}">
                <a16:creationId xmlns:a16="http://schemas.microsoft.com/office/drawing/2014/main" id="{BD6A0F6E-2ECE-CF92-9F32-CAAC287C9E8A}"/>
              </a:ext>
            </a:extLst>
          </p:cNvPr>
          <p:cNvSpPr>
            <a:spLocks noGrp="1"/>
          </p:cNvSpPr>
          <p:nvPr>
            <p:ph idx="1"/>
          </p:nvPr>
        </p:nvSpPr>
        <p:spPr/>
        <p:txBody>
          <a:bodyPr/>
          <a:lstStyle/>
          <a:p>
            <a:r>
              <a:rPr lang="en-US" b="0" i="0" dirty="0">
                <a:solidFill>
                  <a:srgbClr val="333333"/>
                </a:solidFill>
                <a:effectLst/>
                <a:highlight>
                  <a:srgbClr val="FFFFFF"/>
                </a:highlight>
                <a:latin typeface="Helvetica Neue"/>
              </a:rPr>
              <a:t>An </a:t>
            </a:r>
            <a:r>
              <a:rPr lang="en-US" b="1" i="0" dirty="0">
                <a:solidFill>
                  <a:srgbClr val="333333"/>
                </a:solidFill>
                <a:effectLst/>
                <a:highlight>
                  <a:srgbClr val="FFFFFF"/>
                </a:highlight>
                <a:latin typeface="Helvetica Neue"/>
              </a:rPr>
              <a:t>Algorithm</a:t>
            </a:r>
            <a:r>
              <a:rPr lang="en-US" b="0" i="0" dirty="0">
                <a:solidFill>
                  <a:srgbClr val="333333"/>
                </a:solidFill>
                <a:effectLst/>
                <a:highlight>
                  <a:srgbClr val="FFFFFF"/>
                </a:highlight>
                <a:latin typeface="Helvetica Neue"/>
              </a:rPr>
              <a:t> is a set of rules that a machine follows to achieve a particular goal</a:t>
            </a:r>
            <a:r>
              <a:rPr lang="en-US" b="0" i="0" u="none" strike="noStrike" baseline="30000" dirty="0">
                <a:solidFill>
                  <a:srgbClr val="4183C4"/>
                </a:solidFill>
                <a:effectLst/>
                <a:highlight>
                  <a:srgbClr val="FFFFFF"/>
                </a:highlight>
                <a:latin typeface="Helvetica Neue"/>
                <a:hlinkClick r:id="rId2"/>
              </a:rPr>
              <a:t>2</a:t>
            </a:r>
            <a:r>
              <a:rPr lang="en-US" b="0" i="0" dirty="0">
                <a:solidFill>
                  <a:srgbClr val="333333"/>
                </a:solidFill>
                <a:effectLst/>
                <a:highlight>
                  <a:srgbClr val="FFFFFF"/>
                </a:highlight>
                <a:latin typeface="Helvetica Neue"/>
              </a:rPr>
              <a:t>. An algorithm can be considered as a recipe that defines the inputs, the output and all the steps needed to get from the inputs to the output. Cooking recipes are algorithms where the ingredients are the inputs, the cooked food is the output, and the preparation and cooking steps are the algorithm instructions.</a:t>
            </a:r>
            <a:endParaRPr lang="en-US" dirty="0"/>
          </a:p>
          <a:p>
            <a:endParaRPr lang="en-US" dirty="0"/>
          </a:p>
        </p:txBody>
      </p:sp>
    </p:spTree>
    <p:extLst>
      <p:ext uri="{BB962C8B-B14F-4D97-AF65-F5344CB8AC3E}">
        <p14:creationId xmlns:p14="http://schemas.microsoft.com/office/powerpoint/2010/main" val="3178069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3BE9D-83EA-367F-7F38-2DA992AD8EE8}"/>
              </a:ext>
            </a:extLst>
          </p:cNvPr>
          <p:cNvSpPr>
            <a:spLocks noGrp="1"/>
          </p:cNvSpPr>
          <p:nvPr>
            <p:ph type="title"/>
          </p:nvPr>
        </p:nvSpPr>
        <p:spPr/>
        <p:txBody>
          <a:bodyPr/>
          <a:lstStyle/>
          <a:p>
            <a:r>
              <a:rPr lang="en-US" dirty="0"/>
              <a:t>Machine Learning </a:t>
            </a:r>
          </a:p>
        </p:txBody>
      </p:sp>
      <p:sp>
        <p:nvSpPr>
          <p:cNvPr id="3" name="Content Placeholder 2">
            <a:extLst>
              <a:ext uri="{FF2B5EF4-FFF2-40B4-BE49-F238E27FC236}">
                <a16:creationId xmlns:a16="http://schemas.microsoft.com/office/drawing/2014/main" id="{26359A67-5C22-896F-EA07-DC669501DBDE}"/>
              </a:ext>
            </a:extLst>
          </p:cNvPr>
          <p:cNvSpPr>
            <a:spLocks noGrp="1"/>
          </p:cNvSpPr>
          <p:nvPr>
            <p:ph sz="half" idx="1"/>
          </p:nvPr>
        </p:nvSpPr>
        <p:spPr/>
        <p:txBody>
          <a:bodyPr/>
          <a:lstStyle/>
          <a:p>
            <a:r>
              <a:rPr lang="en-US" sz="2400" b="1" i="0" dirty="0">
                <a:solidFill>
                  <a:srgbClr val="333333"/>
                </a:solidFill>
                <a:effectLst/>
                <a:highlight>
                  <a:srgbClr val="FFFFFF"/>
                </a:highlight>
                <a:latin typeface="Helvetica Neue"/>
              </a:rPr>
              <a:t>Machine Learning</a:t>
            </a:r>
            <a:r>
              <a:rPr lang="en-US" sz="2400" b="0" i="0" dirty="0">
                <a:solidFill>
                  <a:srgbClr val="333333"/>
                </a:solidFill>
                <a:effectLst/>
                <a:highlight>
                  <a:srgbClr val="FFFFFF"/>
                </a:highlight>
                <a:latin typeface="Helvetica Neue"/>
              </a:rPr>
              <a:t> is a set of methods that allow computers to learn from data to make and improve predictions (for example cancer, weekly sales, credit default). Machine learning is a paradigm shift from “normal programming” where all instructions must be explicitly given to the computer to “indirect programming” that takes place through providing data.</a:t>
            </a:r>
          </a:p>
          <a:p>
            <a:pPr marL="0" indent="0">
              <a:buNone/>
            </a:pPr>
            <a:endParaRPr lang="en-US" dirty="0"/>
          </a:p>
        </p:txBody>
      </p:sp>
      <p:pic>
        <p:nvPicPr>
          <p:cNvPr id="7" name="Content Placeholder 6">
            <a:extLst>
              <a:ext uri="{FF2B5EF4-FFF2-40B4-BE49-F238E27FC236}">
                <a16:creationId xmlns:a16="http://schemas.microsoft.com/office/drawing/2014/main" id="{35FB3943-F22D-C99D-C71D-34752260C6C7}"/>
              </a:ext>
            </a:extLst>
          </p:cNvPr>
          <p:cNvPicPr>
            <a:picLocks noGrp="1" noChangeAspect="1"/>
          </p:cNvPicPr>
          <p:nvPr>
            <p:ph sz="half" idx="2"/>
          </p:nvPr>
        </p:nvPicPr>
        <p:blipFill>
          <a:blip r:embed="rId2"/>
          <a:stretch>
            <a:fillRect/>
          </a:stretch>
        </p:blipFill>
        <p:spPr>
          <a:xfrm>
            <a:off x="6172200" y="2693146"/>
            <a:ext cx="5181600" cy="2616296"/>
          </a:xfrm>
          <a:prstGeom prst="rect">
            <a:avLst/>
          </a:prstGeom>
        </p:spPr>
      </p:pic>
    </p:spTree>
    <p:extLst>
      <p:ext uri="{BB962C8B-B14F-4D97-AF65-F5344CB8AC3E}">
        <p14:creationId xmlns:p14="http://schemas.microsoft.com/office/powerpoint/2010/main" val="1977400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B1FD1-1872-2B79-739A-824AF3560F5F}"/>
              </a:ext>
            </a:extLst>
          </p:cNvPr>
          <p:cNvSpPr>
            <a:spLocks noGrp="1"/>
          </p:cNvSpPr>
          <p:nvPr>
            <p:ph type="title"/>
          </p:nvPr>
        </p:nvSpPr>
        <p:spPr/>
        <p:txBody>
          <a:bodyPr/>
          <a:lstStyle/>
          <a:p>
            <a:r>
              <a:rPr lang="en-US" dirty="0"/>
              <a:t>A Learner or Machine Learning Algorithm </a:t>
            </a:r>
          </a:p>
        </p:txBody>
      </p:sp>
      <p:sp>
        <p:nvSpPr>
          <p:cNvPr id="3" name="Content Placeholder 2">
            <a:extLst>
              <a:ext uri="{FF2B5EF4-FFF2-40B4-BE49-F238E27FC236}">
                <a16:creationId xmlns:a16="http://schemas.microsoft.com/office/drawing/2014/main" id="{493F7D0B-54A0-BE57-B966-4EDF127C86CC}"/>
              </a:ext>
            </a:extLst>
          </p:cNvPr>
          <p:cNvSpPr>
            <a:spLocks noGrp="1"/>
          </p:cNvSpPr>
          <p:nvPr>
            <p:ph idx="1"/>
          </p:nvPr>
        </p:nvSpPr>
        <p:spPr/>
        <p:txBody>
          <a:bodyPr/>
          <a:lstStyle/>
          <a:p>
            <a:r>
              <a:rPr lang="en-US" b="0" i="0" dirty="0">
                <a:solidFill>
                  <a:srgbClr val="333333"/>
                </a:solidFill>
                <a:effectLst/>
                <a:highlight>
                  <a:srgbClr val="FFFFFF"/>
                </a:highlight>
                <a:latin typeface="Helvetica Neue"/>
              </a:rPr>
              <a:t>A </a:t>
            </a:r>
            <a:r>
              <a:rPr lang="en-US" b="1" i="0" dirty="0">
                <a:solidFill>
                  <a:srgbClr val="333333"/>
                </a:solidFill>
                <a:effectLst/>
                <a:highlight>
                  <a:srgbClr val="FFFFFF"/>
                </a:highlight>
                <a:latin typeface="Helvetica Neue"/>
              </a:rPr>
              <a:t>Learner</a:t>
            </a:r>
            <a:r>
              <a:rPr lang="en-US" b="0" i="0" dirty="0">
                <a:solidFill>
                  <a:srgbClr val="333333"/>
                </a:solidFill>
                <a:effectLst/>
                <a:highlight>
                  <a:srgbClr val="FFFFFF"/>
                </a:highlight>
                <a:latin typeface="Helvetica Neue"/>
              </a:rPr>
              <a:t> or </a:t>
            </a:r>
            <a:r>
              <a:rPr lang="en-US" b="1" i="0" dirty="0">
                <a:solidFill>
                  <a:srgbClr val="333333"/>
                </a:solidFill>
                <a:effectLst/>
                <a:highlight>
                  <a:srgbClr val="FFFFFF"/>
                </a:highlight>
                <a:latin typeface="Helvetica Neue"/>
              </a:rPr>
              <a:t>Machine Learning Algorithm</a:t>
            </a:r>
            <a:r>
              <a:rPr lang="en-US" b="0" i="0" dirty="0">
                <a:solidFill>
                  <a:srgbClr val="333333"/>
                </a:solidFill>
                <a:effectLst/>
                <a:highlight>
                  <a:srgbClr val="FFFFFF"/>
                </a:highlight>
                <a:latin typeface="Helvetica Neue"/>
              </a:rPr>
              <a:t> is the program used to learn a machine learning model from data. Another name is “inducer” (e.g. “tree inducer”).</a:t>
            </a:r>
            <a:endParaRPr lang="en-US" dirty="0"/>
          </a:p>
        </p:txBody>
      </p:sp>
    </p:spTree>
    <p:extLst>
      <p:ext uri="{BB962C8B-B14F-4D97-AF65-F5344CB8AC3E}">
        <p14:creationId xmlns:p14="http://schemas.microsoft.com/office/powerpoint/2010/main" val="1801288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F71273-15A0-4ECF-3885-44542F12C1E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3C9F9C-9023-1AB0-FEA3-D1097EE78417}"/>
                  </a:ext>
                </a:extLst>
              </p:cNvPr>
              <p:cNvSpPr>
                <a:spLocks noGrp="1"/>
              </p:cNvSpPr>
              <p:nvPr>
                <p:ph sz="half" idx="1"/>
              </p:nvPr>
            </p:nvSpPr>
            <p:spPr/>
            <p:txBody>
              <a:bodyPr>
                <a:normAutofit/>
              </a:bodyPr>
              <a:lstStyle/>
              <a:p>
                <a:r>
                  <a:rPr lang="en-US" sz="2400" b="0" i="0" dirty="0">
                    <a:solidFill>
                      <a:srgbClr val="333333"/>
                    </a:solidFill>
                    <a:effectLst/>
                    <a:highlight>
                      <a:srgbClr val="FFFFFF"/>
                    </a:highlight>
                    <a:latin typeface="Helvetica Neue"/>
                  </a:rPr>
                  <a:t>A </a:t>
                </a:r>
                <a:r>
                  <a:rPr lang="en-US" sz="2400" b="1" i="0" dirty="0">
                    <a:solidFill>
                      <a:srgbClr val="333333"/>
                    </a:solidFill>
                    <a:effectLst/>
                    <a:highlight>
                      <a:srgbClr val="FFFFFF"/>
                    </a:highlight>
                    <a:latin typeface="Helvetica Neue"/>
                  </a:rPr>
                  <a:t>Machine Learning Model</a:t>
                </a:r>
                <a:r>
                  <a:rPr lang="en-US" sz="2400" b="0" i="0" dirty="0">
                    <a:solidFill>
                      <a:srgbClr val="333333"/>
                    </a:solidFill>
                    <a:effectLst/>
                    <a:highlight>
                      <a:srgbClr val="FFFFFF"/>
                    </a:highlight>
                    <a:latin typeface="Helvetica Neue"/>
                  </a:rPr>
                  <a:t> is the learned program that maps inputs to predictions. This can be a set of weights for a linear model or for a neural network. Other names for the rather unspecific word “model” are “predictor” or - depending on the task - “classifier” or “regression model”. In formulas, the trained machine learning model is called </a:t>
                </a:r>
                <a14:m>
                  <m:oMath xmlns:m="http://schemas.openxmlformats.org/officeDocument/2006/math">
                    <m:acc>
                      <m:accPr>
                        <m:chr m:val="̂"/>
                        <m:ctrlPr>
                          <a:rPr lang="en-US" sz="2400" i="1" smtClean="0">
                            <a:effectLst/>
                            <a:latin typeface="Cambria Math" panose="02040503050406030204" pitchFamily="18" charset="0"/>
                          </a:rPr>
                        </m:ctrlPr>
                      </m:accPr>
                      <m:e>
                        <m:r>
                          <a:rPr lang="en-US" sz="2400" i="1">
                            <a:effectLst/>
                            <a:latin typeface="Cambria Math" panose="02040503050406030204" pitchFamily="18" charset="0"/>
                            <a:ea typeface="Calibri" panose="020F0502020204030204" pitchFamily="34" charset="0"/>
                            <a:cs typeface="Arial" panose="020B0604020202020204" pitchFamily="34" charset="0"/>
                          </a:rPr>
                          <m:t>𝑓</m:t>
                        </m:r>
                      </m:e>
                    </m:acc>
                  </m:oMath>
                </a14:m>
                <a:r>
                  <a:rPr lang="en-US" sz="2400" b="0" i="0" dirty="0">
                    <a:solidFill>
                      <a:srgbClr val="333333"/>
                    </a:solidFill>
                    <a:effectLst/>
                    <a:highlight>
                      <a:srgbClr val="FFFFFF"/>
                    </a:highlight>
                    <a:latin typeface="Helvetica Neue"/>
                  </a:rPr>
                  <a:t> or </a:t>
                </a:r>
                <a14:m>
                  <m:oMath xmlns:m="http://schemas.openxmlformats.org/officeDocument/2006/math">
                    <m:acc>
                      <m:accPr>
                        <m:chr m:val="̂"/>
                        <m:ctrlPr>
                          <a:rPr lang="en-US" sz="2400" i="1">
                            <a:latin typeface="Cambria Math" panose="02040503050406030204" pitchFamily="18" charset="0"/>
                            <a:ea typeface="Times New Roman" panose="02020603050405020304" pitchFamily="18" charset="0"/>
                            <a:cs typeface="B Nazanin" panose="00000400000000000000" pitchFamily="2" charset="-78"/>
                          </a:rPr>
                        </m:ctrlPr>
                      </m:accPr>
                      <m:e>
                        <m:r>
                          <a:rPr lang="en-US" sz="2400" i="1">
                            <a:latin typeface="Cambria Math" panose="02040503050406030204" pitchFamily="18" charset="0"/>
                            <a:ea typeface="Times New Roman" panose="02020603050405020304" pitchFamily="18" charset="0"/>
                            <a:cs typeface="B Nazanin" panose="00000400000000000000" pitchFamily="2" charset="-78"/>
                          </a:rPr>
                          <m:t>𝑓</m:t>
                        </m:r>
                      </m:e>
                    </m:acc>
                    <m:r>
                      <a:rPr lang="en-US" sz="2400" i="1">
                        <a:latin typeface="Cambria Math" panose="02040503050406030204" pitchFamily="18" charset="0"/>
                        <a:ea typeface="Times New Roman" panose="02020603050405020304" pitchFamily="18" charset="0"/>
                        <a:cs typeface="B Nazanin" panose="00000400000000000000" pitchFamily="2" charset="-78"/>
                      </a:rPr>
                      <m:t>(</m:t>
                    </m:r>
                    <m:r>
                      <a:rPr lang="en-US" sz="2400" i="1">
                        <a:latin typeface="Cambria Math" panose="02040503050406030204" pitchFamily="18" charset="0"/>
                        <a:ea typeface="Times New Roman" panose="02020603050405020304" pitchFamily="18" charset="0"/>
                        <a:cs typeface="B Nazanin" panose="00000400000000000000" pitchFamily="2" charset="-78"/>
                      </a:rPr>
                      <m:t>𝑥</m:t>
                    </m:r>
                    <m:r>
                      <a:rPr lang="en-US" sz="2400" i="1">
                        <a:latin typeface="Cambria Math" panose="02040503050406030204" pitchFamily="18" charset="0"/>
                        <a:ea typeface="Times New Roman" panose="02020603050405020304" pitchFamily="18" charset="0"/>
                        <a:cs typeface="B Nazanin" panose="00000400000000000000" pitchFamily="2" charset="-78"/>
                      </a:rPr>
                      <m:t>)</m:t>
                    </m:r>
                  </m:oMath>
                </a14:m>
                <a:r>
                  <a:rPr lang="en-US" sz="2400" b="0" i="0" dirty="0">
                    <a:solidFill>
                      <a:srgbClr val="333333"/>
                    </a:solidFill>
                    <a:effectLst/>
                    <a:highlight>
                      <a:srgbClr val="FFFFFF"/>
                    </a:highlight>
                    <a:latin typeface="Helvetica Neue"/>
                  </a:rPr>
                  <a:t>.</a:t>
                </a:r>
                <a:endParaRPr lang="en-US" sz="2400" dirty="0"/>
              </a:p>
            </p:txBody>
          </p:sp>
        </mc:Choice>
        <mc:Fallback xmlns="">
          <p:sp>
            <p:nvSpPr>
              <p:cNvPr id="3" name="Content Placeholder 2">
                <a:extLst>
                  <a:ext uri="{FF2B5EF4-FFF2-40B4-BE49-F238E27FC236}">
                    <a16:creationId xmlns:a16="http://schemas.microsoft.com/office/drawing/2014/main" id="{CF3C9F9C-9023-1AB0-FEA3-D1097EE78417}"/>
                  </a:ext>
                </a:extLst>
              </p:cNvPr>
              <p:cNvSpPr>
                <a:spLocks noGrp="1" noRot="1" noChangeAspect="1" noMove="1" noResize="1" noEditPoints="1" noAdjustHandles="1" noChangeArrowheads="1" noChangeShapeType="1" noTextEdit="1"/>
              </p:cNvSpPr>
              <p:nvPr>
                <p:ph sz="half" idx="1"/>
              </p:nvPr>
            </p:nvSpPr>
            <p:spPr>
              <a:blipFill>
                <a:blip r:embed="rId2"/>
                <a:stretch>
                  <a:fillRect l="-1647" t="-1821" r="-2000"/>
                </a:stretch>
              </a:blipFill>
            </p:spPr>
            <p:txBody>
              <a:bodyPr/>
              <a:lstStyle/>
              <a:p>
                <a:r>
                  <a:rPr lang="en-US">
                    <a:noFill/>
                  </a:rPr>
                  <a:t> </a:t>
                </a:r>
              </a:p>
            </p:txBody>
          </p:sp>
        </mc:Fallback>
      </mc:AlternateContent>
      <p:pic>
        <p:nvPicPr>
          <p:cNvPr id="7" name="Content Placeholder 6">
            <a:extLst>
              <a:ext uri="{FF2B5EF4-FFF2-40B4-BE49-F238E27FC236}">
                <a16:creationId xmlns:a16="http://schemas.microsoft.com/office/drawing/2014/main" id="{D4FF7494-D913-6F25-E0D2-B125B43645E7}"/>
              </a:ext>
            </a:extLst>
          </p:cNvPr>
          <p:cNvPicPr>
            <a:picLocks noGrp="1" noChangeAspect="1"/>
          </p:cNvPicPr>
          <p:nvPr>
            <p:ph sz="half" idx="2"/>
          </p:nvPr>
        </p:nvPicPr>
        <p:blipFill>
          <a:blip r:embed="rId3"/>
          <a:stretch>
            <a:fillRect/>
          </a:stretch>
        </p:blipFill>
        <p:spPr>
          <a:xfrm>
            <a:off x="6172200" y="2519187"/>
            <a:ext cx="5181600" cy="2964213"/>
          </a:xfrm>
          <a:prstGeom prst="rect">
            <a:avLst/>
          </a:prstGeom>
        </p:spPr>
      </p:pic>
    </p:spTree>
    <p:extLst>
      <p:ext uri="{BB962C8B-B14F-4D97-AF65-F5344CB8AC3E}">
        <p14:creationId xmlns:p14="http://schemas.microsoft.com/office/powerpoint/2010/main" val="1500327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1422CA-95C7-2F8A-A2A6-C1B3386E63A4}"/>
              </a:ext>
            </a:extLst>
          </p:cNvPr>
          <p:cNvSpPr>
            <a:spLocks noGrp="1"/>
          </p:cNvSpPr>
          <p:nvPr>
            <p:ph type="title"/>
          </p:nvPr>
        </p:nvSpPr>
        <p:spPr/>
        <p:txBody>
          <a:bodyPr/>
          <a:lstStyle/>
          <a:p>
            <a:r>
              <a:rPr lang="en-US" dirty="0"/>
              <a:t>Black Box Model </a:t>
            </a:r>
          </a:p>
        </p:txBody>
      </p:sp>
      <p:sp>
        <p:nvSpPr>
          <p:cNvPr id="5" name="Content Placeholder 4">
            <a:extLst>
              <a:ext uri="{FF2B5EF4-FFF2-40B4-BE49-F238E27FC236}">
                <a16:creationId xmlns:a16="http://schemas.microsoft.com/office/drawing/2014/main" id="{40C7F007-5092-D626-CD7A-0A46D9DA17D1}"/>
              </a:ext>
            </a:extLst>
          </p:cNvPr>
          <p:cNvSpPr>
            <a:spLocks noGrp="1"/>
          </p:cNvSpPr>
          <p:nvPr>
            <p:ph sz="half" idx="1"/>
          </p:nvPr>
        </p:nvSpPr>
        <p:spPr/>
        <p:txBody>
          <a:bodyPr>
            <a:normAutofit fontScale="85000" lnSpcReduction="10000"/>
          </a:bodyPr>
          <a:lstStyle/>
          <a:p>
            <a:r>
              <a:rPr lang="en-US" b="0" i="0" dirty="0">
                <a:solidFill>
                  <a:srgbClr val="333333"/>
                </a:solidFill>
                <a:effectLst/>
                <a:highlight>
                  <a:srgbClr val="FFFFFF"/>
                </a:highlight>
                <a:latin typeface="Helvetica Neue"/>
              </a:rPr>
              <a:t>A </a:t>
            </a:r>
            <a:r>
              <a:rPr lang="en-US" b="1" i="0" dirty="0">
                <a:solidFill>
                  <a:srgbClr val="333333"/>
                </a:solidFill>
                <a:effectLst/>
                <a:highlight>
                  <a:srgbClr val="FFFFFF"/>
                </a:highlight>
                <a:latin typeface="Helvetica Neue"/>
              </a:rPr>
              <a:t>Black Box Model</a:t>
            </a:r>
            <a:r>
              <a:rPr lang="en-US" b="0" i="0" dirty="0">
                <a:solidFill>
                  <a:srgbClr val="333333"/>
                </a:solidFill>
                <a:effectLst/>
                <a:highlight>
                  <a:srgbClr val="FFFFFF"/>
                </a:highlight>
                <a:latin typeface="Helvetica Neue"/>
              </a:rPr>
              <a:t> is a system that does not reveal its internal mechanisms. In machine learning, “black box” describes models that cannot be understood by looking at their parameters (e.g. a neural network). The opposite of a black box is sometimes referred to as </a:t>
            </a:r>
            <a:r>
              <a:rPr lang="en-US" b="1" i="0" dirty="0">
                <a:solidFill>
                  <a:srgbClr val="333333"/>
                </a:solidFill>
                <a:effectLst/>
                <a:highlight>
                  <a:srgbClr val="FFFFFF"/>
                </a:highlight>
                <a:latin typeface="Helvetica Neue"/>
              </a:rPr>
              <a:t>White Box</a:t>
            </a:r>
            <a:r>
              <a:rPr lang="en-US" b="0" i="0" dirty="0">
                <a:solidFill>
                  <a:srgbClr val="333333"/>
                </a:solidFill>
                <a:effectLst/>
                <a:highlight>
                  <a:srgbClr val="FFFFFF"/>
                </a:highlight>
                <a:latin typeface="Helvetica Neue"/>
              </a:rPr>
              <a:t>, and is referred to in this book as </a:t>
            </a:r>
            <a:r>
              <a:rPr lang="en-US" b="0" i="0" u="none" strike="noStrike" dirty="0">
                <a:solidFill>
                  <a:srgbClr val="4183C4"/>
                </a:solidFill>
                <a:effectLst/>
                <a:highlight>
                  <a:srgbClr val="FFFFFF"/>
                </a:highlight>
                <a:latin typeface="Helvetica Neue"/>
                <a:hlinkClick r:id="rId2"/>
              </a:rPr>
              <a:t>interpretable model</a:t>
            </a:r>
            <a:r>
              <a:rPr lang="en-US" b="0" i="0" dirty="0">
                <a:solidFill>
                  <a:srgbClr val="333333"/>
                </a:solidFill>
                <a:effectLst/>
                <a:highlight>
                  <a:srgbClr val="FFFFFF"/>
                </a:highlight>
                <a:latin typeface="Helvetica Neue"/>
              </a:rPr>
              <a:t>. </a:t>
            </a:r>
            <a:r>
              <a:rPr lang="en-US" b="0" i="0" u="none" strike="noStrike" dirty="0">
                <a:solidFill>
                  <a:srgbClr val="4183C4"/>
                </a:solidFill>
                <a:effectLst/>
                <a:highlight>
                  <a:srgbClr val="FFFFFF"/>
                </a:highlight>
                <a:latin typeface="Helvetica Neue"/>
                <a:hlinkClick r:id="rId3"/>
              </a:rPr>
              <a:t>Model-agnostic methods</a:t>
            </a:r>
            <a:r>
              <a:rPr lang="en-US" b="0" i="0" dirty="0">
                <a:solidFill>
                  <a:srgbClr val="333333"/>
                </a:solidFill>
                <a:effectLst/>
                <a:highlight>
                  <a:srgbClr val="FFFFFF"/>
                </a:highlight>
                <a:latin typeface="Helvetica Neue"/>
              </a:rPr>
              <a:t> for interpretability treat machine learning models as black boxes, even if they are not.</a:t>
            </a:r>
            <a:endParaRPr lang="en-US" dirty="0"/>
          </a:p>
        </p:txBody>
      </p:sp>
      <p:pic>
        <p:nvPicPr>
          <p:cNvPr id="3074" name="Picture 2">
            <a:extLst>
              <a:ext uri="{FF2B5EF4-FFF2-40B4-BE49-F238E27FC236}">
                <a16:creationId xmlns:a16="http://schemas.microsoft.com/office/drawing/2014/main" id="{75AEEA3C-C93B-DCBA-B7CE-791EA054715D}"/>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172200" y="2632488"/>
            <a:ext cx="5181600" cy="2737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419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755BB-277B-427A-C0D4-4B493FB36615}"/>
              </a:ext>
            </a:extLst>
          </p:cNvPr>
          <p:cNvSpPr>
            <a:spLocks noGrp="1"/>
          </p:cNvSpPr>
          <p:nvPr>
            <p:ph type="title"/>
          </p:nvPr>
        </p:nvSpPr>
        <p:spPr/>
        <p:txBody>
          <a:bodyPr/>
          <a:lstStyle/>
          <a:p>
            <a:r>
              <a:rPr lang="en-US" b="0" i="0" dirty="0">
                <a:solidFill>
                  <a:srgbClr val="333333"/>
                </a:solidFill>
                <a:effectLst/>
                <a:highlight>
                  <a:srgbClr val="FFFFFF"/>
                </a:highlight>
                <a:latin typeface="Helvetica Neue"/>
              </a:rPr>
              <a:t>Summary</a:t>
            </a:r>
            <a:endParaRPr lang="en-US" dirty="0"/>
          </a:p>
        </p:txBody>
      </p:sp>
      <p:sp>
        <p:nvSpPr>
          <p:cNvPr id="3" name="Content Placeholder 2">
            <a:extLst>
              <a:ext uri="{FF2B5EF4-FFF2-40B4-BE49-F238E27FC236}">
                <a16:creationId xmlns:a16="http://schemas.microsoft.com/office/drawing/2014/main" id="{C5C3C998-B78E-6C8E-6161-AE358AEB3305}"/>
              </a:ext>
            </a:extLst>
          </p:cNvPr>
          <p:cNvSpPr>
            <a:spLocks noGrp="1"/>
          </p:cNvSpPr>
          <p:nvPr>
            <p:ph idx="1"/>
          </p:nvPr>
        </p:nvSpPr>
        <p:spPr/>
        <p:txBody>
          <a:bodyPr/>
          <a:lstStyle/>
          <a:p>
            <a:r>
              <a:rPr lang="en-US" b="0" i="0" dirty="0">
                <a:solidFill>
                  <a:srgbClr val="333333"/>
                </a:solidFill>
                <a:effectLst/>
                <a:highlight>
                  <a:srgbClr val="FFFFFF"/>
                </a:highlight>
                <a:latin typeface="Helvetica Neue"/>
              </a:rPr>
              <a:t>Machine learning has great potential for improving products, processes and research. But </a:t>
            </a:r>
            <a:r>
              <a:rPr lang="en-US" b="1" i="0" dirty="0">
                <a:solidFill>
                  <a:srgbClr val="333333"/>
                </a:solidFill>
                <a:effectLst/>
                <a:highlight>
                  <a:srgbClr val="FFFFFF"/>
                </a:highlight>
                <a:latin typeface="Helvetica Neue"/>
              </a:rPr>
              <a:t>computers usually do not explain their predictions</a:t>
            </a:r>
            <a:r>
              <a:rPr lang="en-US" b="0" i="0" dirty="0">
                <a:solidFill>
                  <a:srgbClr val="333333"/>
                </a:solidFill>
                <a:effectLst/>
                <a:highlight>
                  <a:srgbClr val="FFFFFF"/>
                </a:highlight>
                <a:latin typeface="Helvetica Neue"/>
              </a:rPr>
              <a:t> which is a barrier to the adoption of machine learning. This book is about making machine learning models and their decisions interpretable.</a:t>
            </a:r>
            <a:endParaRPr lang="en-US" dirty="0"/>
          </a:p>
        </p:txBody>
      </p:sp>
    </p:spTree>
    <p:extLst>
      <p:ext uri="{BB962C8B-B14F-4D97-AF65-F5344CB8AC3E}">
        <p14:creationId xmlns:p14="http://schemas.microsoft.com/office/powerpoint/2010/main" val="332302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9E60-8910-7AB0-5B2D-52DD7683754D}"/>
              </a:ext>
            </a:extLst>
          </p:cNvPr>
          <p:cNvSpPr>
            <a:spLocks noGrp="1"/>
          </p:cNvSpPr>
          <p:nvPr>
            <p:ph type="title"/>
          </p:nvPr>
        </p:nvSpPr>
        <p:spPr/>
        <p:txBody>
          <a:bodyPr/>
          <a:lstStyle/>
          <a:p>
            <a:r>
              <a:rPr lang="en-US" b="0" i="0" dirty="0">
                <a:solidFill>
                  <a:srgbClr val="333333"/>
                </a:solidFill>
                <a:effectLst/>
                <a:highlight>
                  <a:srgbClr val="FFFFFF"/>
                </a:highlight>
                <a:latin typeface="Helvetica Neue"/>
              </a:rPr>
              <a:t>2.3 Terminology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D6A0F6E-2ECE-CF92-9F32-CAAC287C9E8A}"/>
                  </a:ext>
                </a:extLst>
              </p:cNvPr>
              <p:cNvSpPr>
                <a:spLocks noGrp="1"/>
              </p:cNvSpPr>
              <p:nvPr>
                <p:ph idx="1"/>
              </p:nvPr>
            </p:nvSpPr>
            <p:spPr/>
            <p:txBody>
              <a:bodyPr>
                <a:normAutofit/>
              </a:bodyPr>
              <a:lstStyle/>
              <a:p>
                <a:pPr algn="l"/>
                <a:r>
                  <a:rPr lang="en-US" b="1" i="0" dirty="0">
                    <a:solidFill>
                      <a:srgbClr val="333333"/>
                    </a:solidFill>
                    <a:effectLst/>
                    <a:highlight>
                      <a:srgbClr val="FFFFFF"/>
                    </a:highlight>
                    <a:latin typeface="Helvetica Neue"/>
                  </a:rPr>
                  <a:t>Interpretable Machine Learning</a:t>
                </a:r>
                <a:r>
                  <a:rPr lang="en-US" b="0" i="0" dirty="0">
                    <a:solidFill>
                      <a:srgbClr val="333333"/>
                    </a:solidFill>
                    <a:effectLst/>
                    <a:highlight>
                      <a:srgbClr val="FFFFFF"/>
                    </a:highlight>
                    <a:latin typeface="Helvetica Neue"/>
                  </a:rPr>
                  <a:t> refers to methods and models that make the behavior and predictions of machine learning systems understandable to humans.</a:t>
                </a:r>
              </a:p>
              <a:p>
                <a:pPr algn="l"/>
                <a:r>
                  <a:rPr lang="en-US" b="0" i="0" dirty="0">
                    <a:solidFill>
                      <a:srgbClr val="333333"/>
                    </a:solidFill>
                    <a:effectLst/>
                    <a:highlight>
                      <a:srgbClr val="FFFFFF"/>
                    </a:highlight>
                    <a:latin typeface="Helvetica Neue"/>
                  </a:rPr>
                  <a:t>A </a:t>
                </a:r>
                <a:r>
                  <a:rPr lang="en-US" b="1" i="0" dirty="0">
                    <a:solidFill>
                      <a:srgbClr val="333333"/>
                    </a:solidFill>
                    <a:effectLst/>
                    <a:highlight>
                      <a:srgbClr val="FFFFFF"/>
                    </a:highlight>
                    <a:latin typeface="Helvetica Neue"/>
                  </a:rPr>
                  <a:t>Dataset</a:t>
                </a:r>
                <a:r>
                  <a:rPr lang="en-US" b="0" i="0" dirty="0">
                    <a:solidFill>
                      <a:srgbClr val="333333"/>
                    </a:solidFill>
                    <a:effectLst/>
                    <a:highlight>
                      <a:srgbClr val="FFFFFF"/>
                    </a:highlight>
                    <a:latin typeface="Helvetica Neue"/>
                  </a:rPr>
                  <a:t> is a table with the data from which the machine learns. The dataset contains the features and the target to predict. When used to induce a model, the dataset is called training data.</a:t>
                </a:r>
              </a:p>
              <a:p>
                <a:r>
                  <a:rPr lang="en-US" b="0" i="0" dirty="0">
                    <a:solidFill>
                      <a:srgbClr val="333333"/>
                    </a:solidFill>
                    <a:effectLst/>
                    <a:highlight>
                      <a:srgbClr val="FFFFFF"/>
                    </a:highlight>
                    <a:latin typeface="Helvetica Neue"/>
                  </a:rPr>
                  <a:t>An </a:t>
                </a:r>
                <a:r>
                  <a:rPr lang="en-US" b="1" i="0" dirty="0">
                    <a:solidFill>
                      <a:srgbClr val="333333"/>
                    </a:solidFill>
                    <a:effectLst/>
                    <a:highlight>
                      <a:srgbClr val="FFFFFF"/>
                    </a:highlight>
                    <a:latin typeface="Helvetica Neue"/>
                  </a:rPr>
                  <a:t>Instance</a:t>
                </a:r>
                <a:r>
                  <a:rPr lang="en-US" b="0" i="0" dirty="0">
                    <a:solidFill>
                      <a:srgbClr val="333333"/>
                    </a:solidFill>
                    <a:effectLst/>
                    <a:highlight>
                      <a:srgbClr val="FFFFFF"/>
                    </a:highlight>
                    <a:latin typeface="Helvetica Neue"/>
                  </a:rPr>
                  <a:t> is a row in the dataset. Other names for ‘instance’ are: (data) point, example, observation. An instance consists of the feature values </a:t>
                </a:r>
                <a14:m>
                  <m:oMath xmlns:m="http://schemas.openxmlformats.org/officeDocument/2006/math">
                    <m:sSup>
                      <m:sSupPr>
                        <m:ctrlPr>
                          <a:rPr lang="en-US" sz="2800" i="1" smtClean="0">
                            <a:effectLst/>
                            <a:latin typeface="Cambria Math" panose="02040503050406030204" pitchFamily="18" charset="0"/>
                            <a:cs typeface="B Nazanin" panose="00000400000000000000" pitchFamily="2" charset="-78"/>
                          </a:rPr>
                        </m:ctrlPr>
                      </m:sSupPr>
                      <m:e>
                        <m:r>
                          <a:rPr lang="en-US" sz="2800" i="1">
                            <a:effectLst/>
                            <a:latin typeface="Cambria Math" panose="02040503050406030204" pitchFamily="18" charset="0"/>
                            <a:ea typeface="Calibri" panose="020F0502020204030204" pitchFamily="34" charset="0"/>
                            <a:cs typeface="B Nazanin" panose="00000400000000000000" pitchFamily="2" charset="-78"/>
                          </a:rPr>
                          <m:t>𝑥</m:t>
                        </m:r>
                      </m:e>
                      <m:sup>
                        <m:r>
                          <a:rPr lang="en-US" sz="2800" i="1">
                            <a:effectLst/>
                            <a:latin typeface="Cambria Math" panose="02040503050406030204" pitchFamily="18" charset="0"/>
                            <a:ea typeface="Calibri" panose="020F0502020204030204" pitchFamily="34" charset="0"/>
                            <a:cs typeface="B Nazanin" panose="00000400000000000000" pitchFamily="2" charset="-78"/>
                          </a:rPr>
                          <m:t>(</m:t>
                        </m:r>
                        <m:r>
                          <a:rPr lang="en-US" sz="2800" i="1">
                            <a:effectLst/>
                            <a:latin typeface="Cambria Math" panose="02040503050406030204" pitchFamily="18" charset="0"/>
                            <a:ea typeface="Calibri" panose="020F0502020204030204" pitchFamily="34" charset="0"/>
                            <a:cs typeface="B Nazanin" panose="00000400000000000000" pitchFamily="2" charset="-78"/>
                          </a:rPr>
                          <m:t>𝑖</m:t>
                        </m:r>
                        <m:r>
                          <a:rPr lang="en-US" sz="2800" i="1">
                            <a:effectLst/>
                            <a:latin typeface="Cambria Math" panose="02040503050406030204" pitchFamily="18" charset="0"/>
                            <a:ea typeface="Calibri" panose="020F0502020204030204" pitchFamily="34" charset="0"/>
                            <a:cs typeface="B Nazanin" panose="00000400000000000000" pitchFamily="2" charset="-78"/>
                          </a:rPr>
                          <m:t>)</m:t>
                        </m:r>
                      </m:sup>
                    </m:sSup>
                  </m:oMath>
                </a14:m>
                <a:r>
                  <a:rPr lang="en-US" b="0" i="0" dirty="0">
                    <a:solidFill>
                      <a:srgbClr val="333333"/>
                    </a:solidFill>
                    <a:effectLst/>
                    <a:highlight>
                      <a:srgbClr val="FFFFFF"/>
                    </a:highlight>
                    <a:latin typeface="Helvetica Neue"/>
                  </a:rPr>
                  <a:t> and, if known, the target outcome </a:t>
                </a:r>
                <a14:m>
                  <m:oMath xmlns:m="http://schemas.openxmlformats.org/officeDocument/2006/math">
                    <m:sSub>
                      <m:sSubPr>
                        <m:ctrlPr>
                          <a:rPr lang="en-US" i="1">
                            <a:latin typeface="Cambria Math" panose="02040503050406030204" pitchFamily="18" charset="0"/>
                            <a:cs typeface="B Nazanin" panose="00000400000000000000" pitchFamily="2" charset="-78"/>
                          </a:rPr>
                        </m:ctrlPr>
                      </m:sSubPr>
                      <m:e>
                        <m:r>
                          <a:rPr lang="en-US" i="1">
                            <a:latin typeface="Cambria Math" panose="02040503050406030204" pitchFamily="18" charset="0"/>
                            <a:ea typeface="Calibri" panose="020F0502020204030204" pitchFamily="34" charset="0"/>
                            <a:cs typeface="B Nazanin" panose="00000400000000000000" pitchFamily="2" charset="-78"/>
                          </a:rPr>
                          <m:t>𝑦</m:t>
                        </m:r>
                      </m:e>
                      <m:sub>
                        <m:r>
                          <a:rPr lang="en-US" i="1">
                            <a:latin typeface="Cambria Math" panose="02040503050406030204" pitchFamily="18" charset="0"/>
                            <a:ea typeface="Calibri" panose="020F0502020204030204" pitchFamily="34" charset="0"/>
                            <a:cs typeface="B Nazanin" panose="00000400000000000000" pitchFamily="2" charset="-78"/>
                          </a:rPr>
                          <m:t>𝑖</m:t>
                        </m:r>
                      </m:sub>
                    </m:sSub>
                  </m:oMath>
                </a14:m>
                <a:r>
                  <a:rPr lang="en-US">
                    <a:latin typeface="B Nazanin" panose="00000400000000000000" pitchFamily="2" charset="-78"/>
                    <a:ea typeface="Calibri" panose="020F0502020204030204" pitchFamily="34" charset="0"/>
                  </a:rPr>
                  <a:t> </a:t>
                </a:r>
                <a:r>
                  <a:rPr lang="en-US" b="0" i="0" dirty="0">
                    <a:solidFill>
                      <a:srgbClr val="333333"/>
                    </a:solidFill>
                    <a:effectLst/>
                    <a:highlight>
                      <a:srgbClr val="FFFFFF"/>
                    </a:highlight>
                    <a:latin typeface="Helvetica Neue"/>
                  </a:rPr>
                  <a:t>.</a:t>
                </a:r>
              </a:p>
              <a:p>
                <a:endParaRPr lang="en-US" dirty="0"/>
              </a:p>
            </p:txBody>
          </p:sp>
        </mc:Choice>
        <mc:Fallback>
          <p:sp>
            <p:nvSpPr>
              <p:cNvPr id="3" name="Content Placeholder 2">
                <a:extLst>
                  <a:ext uri="{FF2B5EF4-FFF2-40B4-BE49-F238E27FC236}">
                    <a16:creationId xmlns:a16="http://schemas.microsoft.com/office/drawing/2014/main" id="{BD6A0F6E-2ECE-CF92-9F32-CAAC287C9E8A}"/>
                  </a:ext>
                </a:extLst>
              </p:cNvPr>
              <p:cNvSpPr>
                <a:spLocks noGrp="1" noRot="1" noChangeAspect="1" noMove="1" noResize="1" noEditPoints="1" noAdjustHandles="1" noChangeArrowheads="1" noChangeShapeType="1" noTextEdit="1"/>
              </p:cNvSpPr>
              <p:nvPr>
                <p:ph idx="1"/>
              </p:nvPr>
            </p:nvSpPr>
            <p:spPr>
              <a:blipFill>
                <a:blip r:embed="rId2"/>
                <a:stretch>
                  <a:fillRect l="-1043" t="-2381" r="-2029"/>
                </a:stretch>
              </a:blipFill>
            </p:spPr>
            <p:txBody>
              <a:bodyPr/>
              <a:lstStyle/>
              <a:p>
                <a:r>
                  <a:rPr lang="en-US">
                    <a:noFill/>
                  </a:rPr>
                  <a:t> </a:t>
                </a:r>
              </a:p>
            </p:txBody>
          </p:sp>
        </mc:Fallback>
      </mc:AlternateContent>
    </p:spTree>
    <p:extLst>
      <p:ext uri="{BB962C8B-B14F-4D97-AF65-F5344CB8AC3E}">
        <p14:creationId xmlns:p14="http://schemas.microsoft.com/office/powerpoint/2010/main" val="1532964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9E60-8910-7AB0-5B2D-52DD7683754D}"/>
              </a:ext>
            </a:extLst>
          </p:cNvPr>
          <p:cNvSpPr>
            <a:spLocks noGrp="1"/>
          </p:cNvSpPr>
          <p:nvPr>
            <p:ph type="title"/>
          </p:nvPr>
        </p:nvSpPr>
        <p:spPr/>
        <p:txBody>
          <a:bodyPr/>
          <a:lstStyle/>
          <a:p>
            <a:r>
              <a:rPr lang="en-US" b="0" i="0" dirty="0">
                <a:solidFill>
                  <a:srgbClr val="333333"/>
                </a:solidFill>
                <a:effectLst/>
                <a:highlight>
                  <a:srgbClr val="FFFFFF"/>
                </a:highlight>
                <a:latin typeface="Helvetica Neue"/>
              </a:rPr>
              <a:t>2.3 Terminology</a:t>
            </a:r>
            <a:endParaRPr lang="en-US" dirty="0"/>
          </a:p>
        </p:txBody>
      </p:sp>
      <p:sp>
        <p:nvSpPr>
          <p:cNvPr id="3" name="Content Placeholder 2">
            <a:extLst>
              <a:ext uri="{FF2B5EF4-FFF2-40B4-BE49-F238E27FC236}">
                <a16:creationId xmlns:a16="http://schemas.microsoft.com/office/drawing/2014/main" id="{BD6A0F6E-2ECE-CF92-9F32-CAAC287C9E8A}"/>
              </a:ext>
            </a:extLst>
          </p:cNvPr>
          <p:cNvSpPr>
            <a:spLocks noGrp="1"/>
          </p:cNvSpPr>
          <p:nvPr>
            <p:ph idx="1"/>
          </p:nvPr>
        </p:nvSpPr>
        <p:spPr/>
        <p:txBody>
          <a:bodyPr>
            <a:normAutofit fontScale="55000" lnSpcReduction="20000"/>
          </a:bodyPr>
          <a:lstStyle/>
          <a:p>
            <a:pPr algn="l"/>
            <a:r>
              <a:rPr lang="en-US" b="1" i="0" dirty="0">
                <a:solidFill>
                  <a:srgbClr val="333333"/>
                </a:solidFill>
                <a:effectLst/>
                <a:highlight>
                  <a:srgbClr val="FFFFFF"/>
                </a:highlight>
                <a:latin typeface="Helvetica Neue"/>
              </a:rPr>
              <a:t>Interpretable Machine Learning</a:t>
            </a:r>
            <a:r>
              <a:rPr lang="en-US" b="0" i="0" dirty="0">
                <a:solidFill>
                  <a:srgbClr val="333333"/>
                </a:solidFill>
                <a:effectLst/>
                <a:highlight>
                  <a:srgbClr val="FFFFFF"/>
                </a:highlight>
                <a:latin typeface="Helvetica Neue"/>
              </a:rPr>
              <a:t> refers to methods and models that make the behavior and predictions of machine learning systems understandable to humans.</a:t>
            </a:r>
          </a:p>
          <a:p>
            <a:pPr algn="l"/>
            <a:r>
              <a:rPr lang="en-US" b="0" i="0" dirty="0">
                <a:solidFill>
                  <a:srgbClr val="333333"/>
                </a:solidFill>
                <a:effectLst/>
                <a:highlight>
                  <a:srgbClr val="FFFFFF"/>
                </a:highlight>
                <a:latin typeface="Helvetica Neue"/>
              </a:rPr>
              <a:t>A </a:t>
            </a:r>
            <a:r>
              <a:rPr lang="en-US" b="1" i="0" dirty="0">
                <a:solidFill>
                  <a:srgbClr val="333333"/>
                </a:solidFill>
                <a:effectLst/>
                <a:highlight>
                  <a:srgbClr val="FFFFFF"/>
                </a:highlight>
                <a:latin typeface="Helvetica Neue"/>
              </a:rPr>
              <a:t>Dataset</a:t>
            </a:r>
            <a:r>
              <a:rPr lang="en-US" b="0" i="0" dirty="0">
                <a:solidFill>
                  <a:srgbClr val="333333"/>
                </a:solidFill>
                <a:effectLst/>
                <a:highlight>
                  <a:srgbClr val="FFFFFF"/>
                </a:highlight>
                <a:latin typeface="Helvetica Neue"/>
              </a:rPr>
              <a:t> is a table with the data from which the machine learns. The dataset contains the features and the target to predict. When used to induce a model, the dataset is called training data.</a:t>
            </a:r>
          </a:p>
          <a:p>
            <a:pPr algn="l"/>
            <a:r>
              <a:rPr lang="en-US" b="0" i="0" dirty="0">
                <a:solidFill>
                  <a:srgbClr val="333333"/>
                </a:solidFill>
                <a:effectLst/>
                <a:highlight>
                  <a:srgbClr val="FFFFFF"/>
                </a:highlight>
                <a:latin typeface="Helvetica Neue"/>
              </a:rPr>
              <a:t>An </a:t>
            </a:r>
            <a:r>
              <a:rPr lang="en-US" b="1" i="0" dirty="0">
                <a:solidFill>
                  <a:srgbClr val="333333"/>
                </a:solidFill>
                <a:effectLst/>
                <a:highlight>
                  <a:srgbClr val="FFFFFF"/>
                </a:highlight>
                <a:latin typeface="Helvetica Neue"/>
              </a:rPr>
              <a:t>Instance</a:t>
            </a:r>
            <a:r>
              <a:rPr lang="en-US" b="0" i="0" dirty="0">
                <a:solidFill>
                  <a:srgbClr val="333333"/>
                </a:solidFill>
                <a:effectLst/>
                <a:highlight>
                  <a:srgbClr val="FFFFFF"/>
                </a:highlight>
                <a:latin typeface="Helvetica Neue"/>
              </a:rPr>
              <a:t> is a row in the dataset. Other names for ‘instance’ are: (data) point, example, observation. An instance consists of the feature values </a:t>
            </a:r>
            <a:r>
              <a:rPr lang="en-US" b="0" i="0" dirty="0">
                <a:solidFill>
                  <a:srgbClr val="333333"/>
                </a:solidFill>
                <a:effectLst/>
                <a:highlight>
                  <a:srgbClr val="FFFFFF"/>
                </a:highlight>
                <a:latin typeface="MJXc-TeX-math-I"/>
              </a:rPr>
              <a:t>x</a:t>
            </a:r>
            <a:r>
              <a:rPr lang="en-US" b="0" i="0" dirty="0">
                <a:solidFill>
                  <a:srgbClr val="333333"/>
                </a:solidFill>
                <a:effectLst/>
                <a:highlight>
                  <a:srgbClr val="FFFFFF"/>
                </a:highlight>
                <a:latin typeface="MJXc-TeX-main-R"/>
              </a:rPr>
              <a:t>(</a:t>
            </a:r>
            <a:r>
              <a:rPr lang="en-US" b="0" i="0" dirty="0" err="1">
                <a:solidFill>
                  <a:srgbClr val="333333"/>
                </a:solidFill>
                <a:effectLst/>
                <a:highlight>
                  <a:srgbClr val="FFFFFF"/>
                </a:highlight>
                <a:latin typeface="MJXc-TeX-math-I"/>
              </a:rPr>
              <a:t>i</a:t>
            </a:r>
            <a:r>
              <a:rPr lang="en-US" b="0" i="0" dirty="0">
                <a:solidFill>
                  <a:srgbClr val="333333"/>
                </a:solidFill>
                <a:effectLst/>
                <a:highlight>
                  <a:srgbClr val="FFFFFF"/>
                </a:highlight>
                <a:latin typeface="MJXc-TeX-main-R"/>
              </a:rPr>
              <a:t>)</a:t>
            </a:r>
            <a:r>
              <a:rPr lang="en-US" b="0" i="0" dirty="0">
                <a:solidFill>
                  <a:srgbClr val="333333"/>
                </a:solidFill>
                <a:effectLst/>
                <a:highlight>
                  <a:srgbClr val="FFFFFF"/>
                </a:highlight>
                <a:latin typeface="Helvetica Neue"/>
              </a:rPr>
              <a:t>𝑥(𝑖) and, if known, the target outcome </a:t>
            </a:r>
            <a:r>
              <a:rPr lang="en-US" b="0" i="0" dirty="0" err="1">
                <a:solidFill>
                  <a:srgbClr val="333333"/>
                </a:solidFill>
                <a:effectLst/>
                <a:highlight>
                  <a:srgbClr val="FFFFFF"/>
                </a:highlight>
                <a:latin typeface="MJXc-TeX-math-I"/>
              </a:rPr>
              <a:t>yi</a:t>
            </a:r>
            <a:r>
              <a:rPr lang="en-US" b="0" i="0" dirty="0">
                <a:solidFill>
                  <a:srgbClr val="333333"/>
                </a:solidFill>
                <a:effectLst/>
                <a:highlight>
                  <a:srgbClr val="FFFFFF"/>
                </a:highlight>
                <a:latin typeface="Helvetica Neue"/>
              </a:rPr>
              <a:t>𝑦𝑖.</a:t>
            </a:r>
          </a:p>
          <a:p>
            <a:pPr algn="l"/>
            <a:r>
              <a:rPr lang="en-US" b="0" i="0" dirty="0">
                <a:solidFill>
                  <a:srgbClr val="333333"/>
                </a:solidFill>
                <a:effectLst/>
                <a:highlight>
                  <a:srgbClr val="FFFFFF"/>
                </a:highlight>
                <a:latin typeface="Helvetica Neue"/>
              </a:rPr>
              <a:t>The </a:t>
            </a:r>
            <a:r>
              <a:rPr lang="en-US" b="1" i="0" dirty="0">
                <a:solidFill>
                  <a:srgbClr val="333333"/>
                </a:solidFill>
                <a:effectLst/>
                <a:highlight>
                  <a:srgbClr val="FFFFFF"/>
                </a:highlight>
                <a:latin typeface="Helvetica Neue"/>
              </a:rPr>
              <a:t>Features</a:t>
            </a:r>
            <a:r>
              <a:rPr lang="en-US" b="0" i="0" dirty="0">
                <a:solidFill>
                  <a:srgbClr val="333333"/>
                </a:solidFill>
                <a:effectLst/>
                <a:highlight>
                  <a:srgbClr val="FFFFFF"/>
                </a:highlight>
                <a:latin typeface="Helvetica Neue"/>
              </a:rPr>
              <a:t> are the inputs used for prediction or classification. A feature is a column in the dataset. Throughout the book, features are assumed to be interpretable, meaning it is easy to understand what they mean, like the temperature on a given day or the height of a person. The interpretability of the features is a big assumption. But if it is hard to understand the input features, it is even harder to understand what the model does. The matrix with all features is called </a:t>
            </a:r>
            <a:r>
              <a:rPr lang="en-US" b="0" i="0" dirty="0">
                <a:solidFill>
                  <a:srgbClr val="333333"/>
                </a:solidFill>
                <a:effectLst/>
                <a:highlight>
                  <a:srgbClr val="FFFFFF"/>
                </a:highlight>
                <a:latin typeface="MJXc-TeX-math-I"/>
              </a:rPr>
              <a:t>X</a:t>
            </a:r>
            <a:r>
              <a:rPr lang="en-US" b="0" i="0" dirty="0">
                <a:solidFill>
                  <a:srgbClr val="333333"/>
                </a:solidFill>
                <a:effectLst/>
                <a:highlight>
                  <a:srgbClr val="FFFFFF"/>
                </a:highlight>
                <a:latin typeface="Helvetica Neue"/>
              </a:rPr>
              <a:t>𝑋 and </a:t>
            </a:r>
            <a:r>
              <a:rPr lang="en-US" b="0" i="0" dirty="0">
                <a:solidFill>
                  <a:srgbClr val="333333"/>
                </a:solidFill>
                <a:effectLst/>
                <a:highlight>
                  <a:srgbClr val="FFFFFF"/>
                </a:highlight>
                <a:latin typeface="MJXc-TeX-math-I"/>
              </a:rPr>
              <a:t>x</a:t>
            </a:r>
            <a:r>
              <a:rPr lang="en-US" b="0" i="0" dirty="0">
                <a:solidFill>
                  <a:srgbClr val="333333"/>
                </a:solidFill>
                <a:effectLst/>
                <a:highlight>
                  <a:srgbClr val="FFFFFF"/>
                </a:highlight>
                <a:latin typeface="MJXc-TeX-main-R"/>
              </a:rPr>
              <a:t>(</a:t>
            </a:r>
            <a:r>
              <a:rPr lang="en-US" b="0" i="0" dirty="0" err="1">
                <a:solidFill>
                  <a:srgbClr val="333333"/>
                </a:solidFill>
                <a:effectLst/>
                <a:highlight>
                  <a:srgbClr val="FFFFFF"/>
                </a:highlight>
                <a:latin typeface="MJXc-TeX-math-I"/>
              </a:rPr>
              <a:t>i</a:t>
            </a:r>
            <a:r>
              <a:rPr lang="en-US" b="0" i="0" dirty="0">
                <a:solidFill>
                  <a:srgbClr val="333333"/>
                </a:solidFill>
                <a:effectLst/>
                <a:highlight>
                  <a:srgbClr val="FFFFFF"/>
                </a:highlight>
                <a:latin typeface="MJXc-TeX-main-R"/>
              </a:rPr>
              <a:t>)</a:t>
            </a:r>
            <a:r>
              <a:rPr lang="en-US" b="0" i="0" dirty="0">
                <a:solidFill>
                  <a:srgbClr val="333333"/>
                </a:solidFill>
                <a:effectLst/>
                <a:highlight>
                  <a:srgbClr val="FFFFFF"/>
                </a:highlight>
                <a:latin typeface="Helvetica Neue"/>
              </a:rPr>
              <a:t>𝑥(𝑖) for a single instance. The vector of a single feature for all instances is </a:t>
            </a:r>
            <a:r>
              <a:rPr lang="en-US" b="0" i="0" dirty="0" err="1">
                <a:solidFill>
                  <a:srgbClr val="333333"/>
                </a:solidFill>
                <a:effectLst/>
                <a:highlight>
                  <a:srgbClr val="FFFFFF"/>
                </a:highlight>
                <a:latin typeface="MJXc-TeX-math-I"/>
              </a:rPr>
              <a:t>xj</a:t>
            </a:r>
            <a:r>
              <a:rPr lang="en-US" b="0" i="0" dirty="0">
                <a:solidFill>
                  <a:srgbClr val="333333"/>
                </a:solidFill>
                <a:effectLst/>
                <a:highlight>
                  <a:srgbClr val="FFFFFF"/>
                </a:highlight>
                <a:latin typeface="Helvetica Neue"/>
              </a:rPr>
              <a:t>𝑥𝑗 and the value for the feature </a:t>
            </a:r>
            <a:r>
              <a:rPr lang="en-US" b="0" i="0" dirty="0">
                <a:solidFill>
                  <a:srgbClr val="333333"/>
                </a:solidFill>
                <a:effectLst/>
                <a:highlight>
                  <a:srgbClr val="FFFFFF"/>
                </a:highlight>
                <a:latin typeface="MJXc-TeX-math-I"/>
              </a:rPr>
              <a:t>j</a:t>
            </a:r>
            <a:r>
              <a:rPr lang="en-US" b="0" i="0" dirty="0">
                <a:solidFill>
                  <a:srgbClr val="333333"/>
                </a:solidFill>
                <a:effectLst/>
                <a:highlight>
                  <a:srgbClr val="FFFFFF"/>
                </a:highlight>
                <a:latin typeface="Helvetica Neue"/>
              </a:rPr>
              <a:t>𝑗 and instance </a:t>
            </a:r>
            <a:r>
              <a:rPr lang="en-US" b="0" i="0" dirty="0" err="1">
                <a:solidFill>
                  <a:srgbClr val="333333"/>
                </a:solidFill>
                <a:effectLst/>
                <a:highlight>
                  <a:srgbClr val="FFFFFF"/>
                </a:highlight>
                <a:latin typeface="MJXc-TeX-math-I"/>
              </a:rPr>
              <a:t>i</a:t>
            </a:r>
            <a:r>
              <a:rPr lang="en-US" b="0" i="0" dirty="0">
                <a:solidFill>
                  <a:srgbClr val="333333"/>
                </a:solidFill>
                <a:effectLst/>
                <a:highlight>
                  <a:srgbClr val="FFFFFF"/>
                </a:highlight>
                <a:latin typeface="Helvetica Neue"/>
              </a:rPr>
              <a:t>𝑖 is </a:t>
            </a:r>
            <a:r>
              <a:rPr lang="en-US" b="0" i="0" dirty="0">
                <a:solidFill>
                  <a:srgbClr val="333333"/>
                </a:solidFill>
                <a:effectLst/>
                <a:highlight>
                  <a:srgbClr val="FFFFFF"/>
                </a:highlight>
                <a:latin typeface="MJXc-TeX-math-I"/>
              </a:rPr>
              <a:t>x</a:t>
            </a:r>
            <a:r>
              <a:rPr lang="en-US" b="0" i="0" dirty="0">
                <a:solidFill>
                  <a:srgbClr val="333333"/>
                </a:solidFill>
                <a:effectLst/>
                <a:highlight>
                  <a:srgbClr val="FFFFFF"/>
                </a:highlight>
                <a:latin typeface="MJXc-TeX-main-R"/>
              </a:rPr>
              <a:t>(</a:t>
            </a:r>
            <a:r>
              <a:rPr lang="en-US" b="0" i="0" dirty="0" err="1">
                <a:solidFill>
                  <a:srgbClr val="333333"/>
                </a:solidFill>
                <a:effectLst/>
                <a:highlight>
                  <a:srgbClr val="FFFFFF"/>
                </a:highlight>
                <a:latin typeface="MJXc-TeX-math-I"/>
              </a:rPr>
              <a:t>i</a:t>
            </a:r>
            <a:r>
              <a:rPr lang="en-US" b="0" i="0" dirty="0">
                <a:solidFill>
                  <a:srgbClr val="333333"/>
                </a:solidFill>
                <a:effectLst/>
                <a:highlight>
                  <a:srgbClr val="FFFFFF"/>
                </a:highlight>
                <a:latin typeface="MJXc-TeX-main-R"/>
              </a:rPr>
              <a:t>)</a:t>
            </a:r>
            <a:r>
              <a:rPr lang="en-US" b="0" i="0" dirty="0">
                <a:solidFill>
                  <a:srgbClr val="333333"/>
                </a:solidFill>
                <a:effectLst/>
                <a:highlight>
                  <a:srgbClr val="FFFFFF"/>
                </a:highlight>
                <a:latin typeface="MJXc-TeX-math-I"/>
              </a:rPr>
              <a:t>j</a:t>
            </a:r>
            <a:r>
              <a:rPr lang="en-US" b="0" i="0" dirty="0">
                <a:solidFill>
                  <a:srgbClr val="333333"/>
                </a:solidFill>
                <a:effectLst/>
                <a:highlight>
                  <a:srgbClr val="FFFFFF"/>
                </a:highlight>
                <a:latin typeface="Helvetica Neue"/>
              </a:rPr>
              <a:t>𝑥𝑗(𝑖).</a:t>
            </a:r>
          </a:p>
          <a:p>
            <a:pPr algn="l"/>
            <a:r>
              <a:rPr lang="en-US" b="0" i="0" dirty="0">
                <a:solidFill>
                  <a:srgbClr val="333333"/>
                </a:solidFill>
                <a:effectLst/>
                <a:highlight>
                  <a:srgbClr val="FFFFFF"/>
                </a:highlight>
                <a:latin typeface="Helvetica Neue"/>
              </a:rPr>
              <a:t>The </a:t>
            </a:r>
            <a:r>
              <a:rPr lang="en-US" b="1" i="0" dirty="0">
                <a:solidFill>
                  <a:srgbClr val="333333"/>
                </a:solidFill>
                <a:effectLst/>
                <a:highlight>
                  <a:srgbClr val="FFFFFF"/>
                </a:highlight>
                <a:latin typeface="Helvetica Neue"/>
              </a:rPr>
              <a:t>Target</a:t>
            </a:r>
            <a:r>
              <a:rPr lang="en-US" b="0" i="0" dirty="0">
                <a:solidFill>
                  <a:srgbClr val="333333"/>
                </a:solidFill>
                <a:effectLst/>
                <a:highlight>
                  <a:srgbClr val="FFFFFF"/>
                </a:highlight>
                <a:latin typeface="Helvetica Neue"/>
              </a:rPr>
              <a:t> is the information the machine learns to predict. In mathematical formulas, the target is usually called </a:t>
            </a:r>
            <a:r>
              <a:rPr lang="en-US" b="0" i="0" dirty="0">
                <a:solidFill>
                  <a:srgbClr val="333333"/>
                </a:solidFill>
                <a:effectLst/>
                <a:highlight>
                  <a:srgbClr val="FFFFFF"/>
                </a:highlight>
                <a:latin typeface="MJXc-TeX-math-I"/>
              </a:rPr>
              <a:t>y</a:t>
            </a:r>
            <a:r>
              <a:rPr lang="en-US" b="0" i="0" dirty="0">
                <a:solidFill>
                  <a:srgbClr val="333333"/>
                </a:solidFill>
                <a:effectLst/>
                <a:highlight>
                  <a:srgbClr val="FFFFFF"/>
                </a:highlight>
                <a:latin typeface="Helvetica Neue"/>
              </a:rPr>
              <a:t>𝑦 or </a:t>
            </a:r>
            <a:r>
              <a:rPr lang="en-US" b="0" i="0" dirty="0" err="1">
                <a:solidFill>
                  <a:srgbClr val="333333"/>
                </a:solidFill>
                <a:effectLst/>
                <a:highlight>
                  <a:srgbClr val="FFFFFF"/>
                </a:highlight>
                <a:latin typeface="MJXc-TeX-math-I"/>
              </a:rPr>
              <a:t>yi</a:t>
            </a:r>
            <a:r>
              <a:rPr lang="en-US" b="0" i="0" dirty="0">
                <a:solidFill>
                  <a:srgbClr val="333333"/>
                </a:solidFill>
                <a:effectLst/>
                <a:highlight>
                  <a:srgbClr val="FFFFFF"/>
                </a:highlight>
                <a:latin typeface="Helvetica Neue"/>
              </a:rPr>
              <a:t>𝑦𝑖 for a single instance.</a:t>
            </a:r>
          </a:p>
          <a:p>
            <a:pPr algn="l"/>
            <a:r>
              <a:rPr lang="en-US" b="0" i="0" dirty="0">
                <a:solidFill>
                  <a:srgbClr val="333333"/>
                </a:solidFill>
                <a:effectLst/>
                <a:highlight>
                  <a:srgbClr val="FFFFFF"/>
                </a:highlight>
                <a:latin typeface="Helvetica Neue"/>
              </a:rPr>
              <a:t>A </a:t>
            </a:r>
            <a:r>
              <a:rPr lang="en-US" b="1" i="0" dirty="0">
                <a:solidFill>
                  <a:srgbClr val="333333"/>
                </a:solidFill>
                <a:effectLst/>
                <a:highlight>
                  <a:srgbClr val="FFFFFF"/>
                </a:highlight>
                <a:latin typeface="Helvetica Neue"/>
              </a:rPr>
              <a:t>Machine Learning Task</a:t>
            </a:r>
            <a:r>
              <a:rPr lang="en-US" b="0" i="0" dirty="0">
                <a:solidFill>
                  <a:srgbClr val="333333"/>
                </a:solidFill>
                <a:effectLst/>
                <a:highlight>
                  <a:srgbClr val="FFFFFF"/>
                </a:highlight>
                <a:latin typeface="Helvetica Neue"/>
              </a:rPr>
              <a:t> is the combination of a dataset with features and a target. Depending on the type of the target, the task can be for example classification, regression, survival analysis, clustering, or outlier detection.</a:t>
            </a:r>
          </a:p>
          <a:p>
            <a:pPr algn="l"/>
            <a:r>
              <a:rPr lang="en-US" b="0" i="0" dirty="0">
                <a:solidFill>
                  <a:srgbClr val="333333"/>
                </a:solidFill>
                <a:effectLst/>
                <a:highlight>
                  <a:srgbClr val="FFFFFF"/>
                </a:highlight>
                <a:latin typeface="Helvetica Neue"/>
              </a:rPr>
              <a:t>The </a:t>
            </a:r>
            <a:r>
              <a:rPr lang="en-US" b="1" i="0" dirty="0">
                <a:solidFill>
                  <a:srgbClr val="333333"/>
                </a:solidFill>
                <a:effectLst/>
                <a:highlight>
                  <a:srgbClr val="FFFFFF"/>
                </a:highlight>
                <a:latin typeface="Helvetica Neue"/>
              </a:rPr>
              <a:t>Prediction</a:t>
            </a:r>
            <a:r>
              <a:rPr lang="en-US" b="0" i="0" dirty="0">
                <a:solidFill>
                  <a:srgbClr val="333333"/>
                </a:solidFill>
                <a:effectLst/>
                <a:highlight>
                  <a:srgbClr val="FFFFFF"/>
                </a:highlight>
                <a:latin typeface="Helvetica Neue"/>
              </a:rPr>
              <a:t> is what the machine learning model “guesses” what the target value should be based on the given features. In this book, the model prediction is denoted by </a:t>
            </a:r>
            <a:r>
              <a:rPr lang="en-US" b="0" i="0" dirty="0">
                <a:solidFill>
                  <a:srgbClr val="333333"/>
                </a:solidFill>
                <a:effectLst/>
                <a:highlight>
                  <a:srgbClr val="FFFFFF"/>
                </a:highlight>
                <a:latin typeface="MJXc-TeX-main-R"/>
              </a:rPr>
              <a:t>^</a:t>
            </a:r>
            <a:r>
              <a:rPr lang="en-US" b="0" i="0" dirty="0">
                <a:solidFill>
                  <a:srgbClr val="333333"/>
                </a:solidFill>
                <a:effectLst/>
                <a:highlight>
                  <a:srgbClr val="FFFFFF"/>
                </a:highlight>
                <a:latin typeface="MJXc-TeX-math-I"/>
              </a:rPr>
              <a:t>f</a:t>
            </a:r>
            <a:r>
              <a:rPr lang="en-US" b="0" i="0" dirty="0">
                <a:solidFill>
                  <a:srgbClr val="333333"/>
                </a:solidFill>
                <a:effectLst/>
                <a:highlight>
                  <a:srgbClr val="FFFFFF"/>
                </a:highlight>
                <a:latin typeface="MJXc-TeX-main-R"/>
              </a:rPr>
              <a:t>(</a:t>
            </a:r>
            <a:r>
              <a:rPr lang="en-US" b="0" i="0" dirty="0">
                <a:solidFill>
                  <a:srgbClr val="333333"/>
                </a:solidFill>
                <a:effectLst/>
                <a:highlight>
                  <a:srgbClr val="FFFFFF"/>
                </a:highlight>
                <a:latin typeface="MJXc-TeX-math-I"/>
              </a:rPr>
              <a:t>x</a:t>
            </a:r>
            <a:r>
              <a:rPr lang="en-US" b="0" i="0" dirty="0">
                <a:solidFill>
                  <a:srgbClr val="333333"/>
                </a:solidFill>
                <a:effectLst/>
                <a:highlight>
                  <a:srgbClr val="FFFFFF"/>
                </a:highlight>
                <a:latin typeface="MJXc-TeX-main-R"/>
              </a:rPr>
              <a:t>(</a:t>
            </a:r>
            <a:r>
              <a:rPr lang="en-US" b="0" i="0" dirty="0" err="1">
                <a:solidFill>
                  <a:srgbClr val="333333"/>
                </a:solidFill>
                <a:effectLst/>
                <a:highlight>
                  <a:srgbClr val="FFFFFF"/>
                </a:highlight>
                <a:latin typeface="MJXc-TeX-math-I"/>
              </a:rPr>
              <a:t>i</a:t>
            </a:r>
            <a:r>
              <a:rPr lang="en-US" b="0" i="0" dirty="0">
                <a:solidFill>
                  <a:srgbClr val="333333"/>
                </a:solidFill>
                <a:effectLst/>
                <a:highlight>
                  <a:srgbClr val="FFFFFF"/>
                </a:highlight>
                <a:latin typeface="MJXc-TeX-main-R"/>
              </a:rPr>
              <a:t>))</a:t>
            </a:r>
            <a:r>
              <a:rPr lang="en-US" b="0" i="0" dirty="0">
                <a:solidFill>
                  <a:srgbClr val="333333"/>
                </a:solidFill>
                <a:effectLst/>
                <a:highlight>
                  <a:srgbClr val="FFFFFF"/>
                </a:highlight>
                <a:latin typeface="Helvetica Neue"/>
              </a:rPr>
              <a:t>𝑓^(𝑥(𝑖)) or </a:t>
            </a:r>
            <a:r>
              <a:rPr lang="en-US" b="0" i="0" dirty="0">
                <a:solidFill>
                  <a:srgbClr val="333333"/>
                </a:solidFill>
                <a:effectLst/>
                <a:highlight>
                  <a:srgbClr val="FFFFFF"/>
                </a:highlight>
                <a:latin typeface="MJXc-TeX-main-R"/>
              </a:rPr>
              <a:t>^</a:t>
            </a:r>
            <a:r>
              <a:rPr lang="en-US" b="0" i="0" dirty="0">
                <a:solidFill>
                  <a:srgbClr val="333333"/>
                </a:solidFill>
                <a:effectLst/>
                <a:highlight>
                  <a:srgbClr val="FFFFFF"/>
                </a:highlight>
                <a:latin typeface="MJXc-TeX-math-I"/>
              </a:rPr>
              <a:t>y</a:t>
            </a:r>
            <a:r>
              <a:rPr lang="en-US" b="0" i="0" dirty="0">
                <a:solidFill>
                  <a:srgbClr val="333333"/>
                </a:solidFill>
                <a:effectLst/>
                <a:highlight>
                  <a:srgbClr val="FFFFFF"/>
                </a:highlight>
                <a:latin typeface="Helvetica Neue"/>
              </a:rPr>
              <a:t>𝑦^.</a:t>
            </a:r>
          </a:p>
          <a:p>
            <a:endParaRPr lang="en-US" dirty="0"/>
          </a:p>
        </p:txBody>
      </p:sp>
    </p:spTree>
    <p:extLst>
      <p:ext uri="{BB962C8B-B14F-4D97-AF65-F5344CB8AC3E}">
        <p14:creationId xmlns:p14="http://schemas.microsoft.com/office/powerpoint/2010/main" val="1121109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755BB-277B-427A-C0D4-4B493FB36615}"/>
              </a:ext>
            </a:extLst>
          </p:cNvPr>
          <p:cNvSpPr>
            <a:spLocks noGrp="1"/>
          </p:cNvSpPr>
          <p:nvPr>
            <p:ph type="title"/>
          </p:nvPr>
        </p:nvSpPr>
        <p:spPr/>
        <p:txBody>
          <a:bodyPr/>
          <a:lstStyle/>
          <a:p>
            <a:r>
              <a:rPr lang="en-US" b="0" i="0" dirty="0">
                <a:solidFill>
                  <a:srgbClr val="333333"/>
                </a:solidFill>
                <a:effectLst/>
                <a:highlight>
                  <a:srgbClr val="FFFFFF"/>
                </a:highlight>
                <a:latin typeface="Helvetica Neue"/>
              </a:rPr>
              <a:t>Summary</a:t>
            </a:r>
            <a:endParaRPr lang="en-US" dirty="0"/>
          </a:p>
        </p:txBody>
      </p:sp>
      <p:sp>
        <p:nvSpPr>
          <p:cNvPr id="3" name="Content Placeholder 2">
            <a:extLst>
              <a:ext uri="{FF2B5EF4-FFF2-40B4-BE49-F238E27FC236}">
                <a16:creationId xmlns:a16="http://schemas.microsoft.com/office/drawing/2014/main" id="{C5C3C998-B78E-6C8E-6161-AE358AEB3305}"/>
              </a:ext>
            </a:extLst>
          </p:cNvPr>
          <p:cNvSpPr>
            <a:spLocks noGrp="1"/>
          </p:cNvSpPr>
          <p:nvPr>
            <p:ph idx="1"/>
          </p:nvPr>
        </p:nvSpPr>
        <p:spPr/>
        <p:txBody>
          <a:bodyPr/>
          <a:lstStyle/>
          <a:p>
            <a:r>
              <a:rPr lang="en-US" b="0" i="0" dirty="0">
                <a:solidFill>
                  <a:srgbClr val="333333"/>
                </a:solidFill>
                <a:effectLst/>
                <a:highlight>
                  <a:srgbClr val="FFFFFF"/>
                </a:highlight>
                <a:latin typeface="Helvetica Neue"/>
              </a:rPr>
              <a:t>After exploring the concepts of interpretability</a:t>
            </a:r>
            <a:endParaRPr lang="fa-IR" b="0" i="0" dirty="0">
              <a:solidFill>
                <a:srgbClr val="333333"/>
              </a:solidFill>
              <a:effectLst/>
              <a:highlight>
                <a:srgbClr val="FFFFFF"/>
              </a:highlight>
              <a:latin typeface="Helvetica Neue"/>
            </a:endParaRPr>
          </a:p>
          <a:p>
            <a:r>
              <a:rPr lang="en-US" b="1" i="0" dirty="0">
                <a:solidFill>
                  <a:srgbClr val="333333"/>
                </a:solidFill>
                <a:effectLst/>
                <a:highlight>
                  <a:srgbClr val="FFFFFF"/>
                </a:highlight>
                <a:latin typeface="Helvetica Neue"/>
              </a:rPr>
              <a:t>interpretable models</a:t>
            </a:r>
            <a:r>
              <a:rPr lang="en-US" b="0" i="0" dirty="0">
                <a:solidFill>
                  <a:srgbClr val="333333"/>
                </a:solidFill>
                <a:effectLst/>
                <a:highlight>
                  <a:srgbClr val="FFFFFF"/>
                </a:highlight>
                <a:latin typeface="Helvetica Neue"/>
              </a:rPr>
              <a:t> such as decision trees, decision rules and linear regression</a:t>
            </a:r>
            <a:endParaRPr lang="fa-IR" dirty="0">
              <a:solidFill>
                <a:srgbClr val="333333"/>
              </a:solidFill>
              <a:highlight>
                <a:srgbClr val="FFFFFF"/>
              </a:highlight>
              <a:latin typeface="Helvetica Neue"/>
            </a:endParaRPr>
          </a:p>
          <a:p>
            <a:r>
              <a:rPr lang="en-US" b="0" i="0" dirty="0">
                <a:solidFill>
                  <a:srgbClr val="333333"/>
                </a:solidFill>
                <a:effectLst/>
                <a:highlight>
                  <a:srgbClr val="FFFFFF"/>
                </a:highlight>
                <a:latin typeface="Helvetica Neue"/>
              </a:rPr>
              <a:t>model-agnostic methods for </a:t>
            </a:r>
            <a:r>
              <a:rPr lang="en-US" b="1" i="0" dirty="0">
                <a:solidFill>
                  <a:srgbClr val="333333"/>
                </a:solidFill>
                <a:effectLst/>
                <a:highlight>
                  <a:srgbClr val="FFFFFF"/>
                </a:highlight>
                <a:latin typeface="Helvetica Neue"/>
              </a:rPr>
              <a:t>interpreting black box models</a:t>
            </a:r>
            <a:r>
              <a:rPr lang="en-US" b="0" i="0" dirty="0">
                <a:solidFill>
                  <a:srgbClr val="333333"/>
                </a:solidFill>
                <a:effectLst/>
                <a:highlight>
                  <a:srgbClr val="FFFFFF"/>
                </a:highlight>
                <a:latin typeface="Helvetica Neue"/>
              </a:rPr>
              <a:t> such as feature importance and accumulated local effects, and explaining individual predictions with Shapley values and LIME</a:t>
            </a:r>
            <a:endParaRPr lang="fa-IR" b="0" i="0" dirty="0">
              <a:solidFill>
                <a:srgbClr val="333333"/>
              </a:solidFill>
              <a:effectLst/>
              <a:highlight>
                <a:srgbClr val="FFFFFF"/>
              </a:highlight>
              <a:latin typeface="Helvetica Neue"/>
            </a:endParaRPr>
          </a:p>
          <a:p>
            <a:r>
              <a:rPr lang="en-US" b="0" i="0" dirty="0">
                <a:solidFill>
                  <a:srgbClr val="333333"/>
                </a:solidFill>
                <a:effectLst/>
                <a:highlight>
                  <a:srgbClr val="FFFFFF"/>
                </a:highlight>
                <a:latin typeface="Helvetica Neue"/>
              </a:rPr>
              <a:t>the book presents methods specific to deep neural networks</a:t>
            </a:r>
            <a:endParaRPr lang="en-US" dirty="0"/>
          </a:p>
        </p:txBody>
      </p:sp>
    </p:spTree>
    <p:extLst>
      <p:ext uri="{BB962C8B-B14F-4D97-AF65-F5344CB8AC3E}">
        <p14:creationId xmlns:p14="http://schemas.microsoft.com/office/powerpoint/2010/main" val="1131243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755BB-277B-427A-C0D4-4B493FB36615}"/>
              </a:ext>
            </a:extLst>
          </p:cNvPr>
          <p:cNvSpPr>
            <a:spLocks noGrp="1"/>
          </p:cNvSpPr>
          <p:nvPr>
            <p:ph type="title"/>
          </p:nvPr>
        </p:nvSpPr>
        <p:spPr/>
        <p:txBody>
          <a:bodyPr/>
          <a:lstStyle/>
          <a:p>
            <a:r>
              <a:rPr lang="en-US" b="0" i="0" dirty="0">
                <a:solidFill>
                  <a:srgbClr val="333333"/>
                </a:solidFill>
                <a:effectLst/>
                <a:highlight>
                  <a:srgbClr val="FFFFFF"/>
                </a:highlight>
                <a:latin typeface="Helvetica Neue"/>
              </a:rPr>
              <a:t>Summary</a:t>
            </a:r>
            <a:endParaRPr lang="en-US" dirty="0"/>
          </a:p>
        </p:txBody>
      </p:sp>
      <p:sp>
        <p:nvSpPr>
          <p:cNvPr id="3" name="Content Placeholder 2">
            <a:extLst>
              <a:ext uri="{FF2B5EF4-FFF2-40B4-BE49-F238E27FC236}">
                <a16:creationId xmlns:a16="http://schemas.microsoft.com/office/drawing/2014/main" id="{C5C3C998-B78E-6C8E-6161-AE358AEB3305}"/>
              </a:ext>
            </a:extLst>
          </p:cNvPr>
          <p:cNvSpPr>
            <a:spLocks noGrp="1"/>
          </p:cNvSpPr>
          <p:nvPr>
            <p:ph idx="1"/>
          </p:nvPr>
        </p:nvSpPr>
        <p:spPr/>
        <p:txBody>
          <a:bodyPr/>
          <a:lstStyle/>
          <a:p>
            <a:r>
              <a:rPr lang="en-US" b="0" i="0" dirty="0">
                <a:solidFill>
                  <a:srgbClr val="333333"/>
                </a:solidFill>
                <a:effectLst/>
                <a:highlight>
                  <a:srgbClr val="FFFFFF"/>
                </a:highlight>
                <a:latin typeface="Helvetica Neue"/>
              </a:rPr>
              <a:t>All interpretation methods are explained in depth and discussed critically. How do they work under the hood? What are their strengths and weaknesses? How can their outputs be interpreted? This book will enable you to select and correctly apply the interpretation method that is most suitable for your machine learning project. Reading the book is recommended for machine learning practitioners, data scientists, statisticians, and anyone else interested in making machine learning models interpretable.</a:t>
            </a:r>
            <a:endParaRPr lang="en-US" dirty="0"/>
          </a:p>
        </p:txBody>
      </p:sp>
    </p:spTree>
    <p:extLst>
      <p:ext uri="{BB962C8B-B14F-4D97-AF65-F5344CB8AC3E}">
        <p14:creationId xmlns:p14="http://schemas.microsoft.com/office/powerpoint/2010/main" val="4078645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8287-FB41-1464-7487-D196662F32F8}"/>
              </a:ext>
            </a:extLst>
          </p:cNvPr>
          <p:cNvSpPr>
            <a:spLocks noGrp="1"/>
          </p:cNvSpPr>
          <p:nvPr>
            <p:ph type="title"/>
          </p:nvPr>
        </p:nvSpPr>
        <p:spPr/>
        <p:txBody>
          <a:bodyPr/>
          <a:lstStyle/>
          <a:p>
            <a:r>
              <a:rPr lang="en-US" b="0" i="0" dirty="0">
                <a:solidFill>
                  <a:srgbClr val="333333"/>
                </a:solidFill>
                <a:effectLst/>
                <a:highlight>
                  <a:srgbClr val="FFFFFF"/>
                </a:highlight>
                <a:latin typeface="Helvetica Neue"/>
              </a:rPr>
              <a:t>Chapter 1 Preface by the Author</a:t>
            </a:r>
            <a:endParaRPr lang="en-US" dirty="0"/>
          </a:p>
        </p:txBody>
      </p:sp>
      <p:sp>
        <p:nvSpPr>
          <p:cNvPr id="3" name="Content Placeholder 2">
            <a:extLst>
              <a:ext uri="{FF2B5EF4-FFF2-40B4-BE49-F238E27FC236}">
                <a16:creationId xmlns:a16="http://schemas.microsoft.com/office/drawing/2014/main" id="{E8A10D96-32C2-6D0A-9940-B2CC326F2B5A}"/>
              </a:ext>
            </a:extLst>
          </p:cNvPr>
          <p:cNvSpPr>
            <a:spLocks noGrp="1"/>
          </p:cNvSpPr>
          <p:nvPr>
            <p:ph idx="1"/>
          </p:nvPr>
        </p:nvSpPr>
        <p:spPr/>
        <p:txBody>
          <a:bodyPr>
            <a:normAutofit fontScale="92500" lnSpcReduction="10000"/>
          </a:bodyPr>
          <a:lstStyle/>
          <a:p>
            <a:r>
              <a:rPr lang="en-US" b="0" i="0" dirty="0">
                <a:solidFill>
                  <a:srgbClr val="333333"/>
                </a:solidFill>
                <a:effectLst/>
                <a:highlight>
                  <a:srgbClr val="FFFFFF"/>
                </a:highlight>
                <a:latin typeface="Helvetica Neue"/>
              </a:rPr>
              <a:t>This book covers many techniques of interpretable machine learning. </a:t>
            </a:r>
            <a:endParaRPr lang="fa-IR" b="0" i="0" dirty="0">
              <a:solidFill>
                <a:srgbClr val="333333"/>
              </a:solidFill>
              <a:effectLst/>
              <a:highlight>
                <a:srgbClr val="FFFFFF"/>
              </a:highlight>
              <a:latin typeface="Helvetica Neue"/>
            </a:endParaRPr>
          </a:p>
          <a:p>
            <a:r>
              <a:rPr lang="en-US" b="0" i="0" dirty="0">
                <a:solidFill>
                  <a:srgbClr val="333333"/>
                </a:solidFill>
                <a:effectLst/>
                <a:highlight>
                  <a:srgbClr val="FFFFFF"/>
                </a:highlight>
                <a:latin typeface="Helvetica Neue"/>
              </a:rPr>
              <a:t>In the first chapters, I introduce the concept of interpretability and motivate why interpretability is necessary. The book discusses the different properties of explanations and what humans think is a good explanation. Then we will discuss machine learning models that are inherently interpretable, for example regression models and decision trees. </a:t>
            </a:r>
            <a:endParaRPr lang="fa-IR" b="0" i="0" dirty="0">
              <a:solidFill>
                <a:srgbClr val="333333"/>
              </a:solidFill>
              <a:effectLst/>
              <a:highlight>
                <a:srgbClr val="FFFFFF"/>
              </a:highlight>
              <a:latin typeface="Helvetica Neue"/>
            </a:endParaRPr>
          </a:p>
          <a:p>
            <a:r>
              <a:rPr lang="en-US" b="0" i="0" dirty="0">
                <a:solidFill>
                  <a:srgbClr val="333333"/>
                </a:solidFill>
                <a:effectLst/>
                <a:highlight>
                  <a:srgbClr val="FFFFFF"/>
                </a:highlight>
                <a:latin typeface="Helvetica Neue"/>
              </a:rPr>
              <a:t>The main focus of this book is on model-agnostic interpretability methods. Model-agnostic means that these methods can be applied to any machine learning model and are applied after the model has been trained. This independence from the model makes model-agnostic methods very flexible and powerful.  </a:t>
            </a:r>
            <a:endParaRPr lang="fa-IR" dirty="0">
              <a:solidFill>
                <a:srgbClr val="333333"/>
              </a:solidFill>
              <a:highlight>
                <a:srgbClr val="FFFFFF"/>
              </a:highlight>
              <a:latin typeface="Helvetica Neue"/>
            </a:endParaRPr>
          </a:p>
        </p:txBody>
      </p:sp>
    </p:spTree>
    <p:extLst>
      <p:ext uri="{BB962C8B-B14F-4D97-AF65-F5344CB8AC3E}">
        <p14:creationId xmlns:p14="http://schemas.microsoft.com/office/powerpoint/2010/main" val="1406143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97273-8752-5CA6-E6D1-8212AF2A0E63}"/>
              </a:ext>
            </a:extLst>
          </p:cNvPr>
          <p:cNvSpPr>
            <a:spLocks noGrp="1"/>
          </p:cNvSpPr>
          <p:nvPr>
            <p:ph type="title"/>
          </p:nvPr>
        </p:nvSpPr>
        <p:spPr/>
        <p:txBody>
          <a:bodyPr/>
          <a:lstStyle/>
          <a:p>
            <a:r>
              <a:rPr lang="en-US" b="0" i="0" dirty="0">
                <a:solidFill>
                  <a:srgbClr val="333333"/>
                </a:solidFill>
                <a:effectLst/>
                <a:highlight>
                  <a:srgbClr val="FFFFFF"/>
                </a:highlight>
                <a:latin typeface="Helvetica Neue"/>
              </a:rPr>
              <a:t>model-agnostic</a:t>
            </a:r>
            <a:endParaRPr lang="en-US" dirty="0"/>
          </a:p>
        </p:txBody>
      </p:sp>
      <p:sp>
        <p:nvSpPr>
          <p:cNvPr id="3" name="Content Placeholder 2">
            <a:extLst>
              <a:ext uri="{FF2B5EF4-FFF2-40B4-BE49-F238E27FC236}">
                <a16:creationId xmlns:a16="http://schemas.microsoft.com/office/drawing/2014/main" id="{EFED4B60-BB95-8B6B-9F53-83C2C6DD6072}"/>
              </a:ext>
            </a:extLst>
          </p:cNvPr>
          <p:cNvSpPr>
            <a:spLocks noGrp="1"/>
          </p:cNvSpPr>
          <p:nvPr>
            <p:ph idx="1"/>
          </p:nvPr>
        </p:nvSpPr>
        <p:spPr/>
        <p:txBody>
          <a:bodyPr>
            <a:normAutofit lnSpcReduction="10000"/>
          </a:bodyPr>
          <a:lstStyle/>
          <a:p>
            <a:r>
              <a:rPr lang="en-US" b="0" i="0" dirty="0">
                <a:solidFill>
                  <a:srgbClr val="333333"/>
                </a:solidFill>
                <a:effectLst/>
                <a:highlight>
                  <a:srgbClr val="FFFFFF"/>
                </a:highlight>
                <a:latin typeface="Helvetica Neue"/>
              </a:rPr>
              <a:t>Some techniques explain how individual predictions were made, like local interpretable model-agnostic explanations (LIME) and Shapley values. </a:t>
            </a:r>
            <a:endParaRPr lang="fa-IR" b="0" i="0" dirty="0">
              <a:solidFill>
                <a:srgbClr val="333333"/>
              </a:solidFill>
              <a:effectLst/>
              <a:highlight>
                <a:srgbClr val="FFFFFF"/>
              </a:highlight>
              <a:latin typeface="Helvetica Neue"/>
            </a:endParaRPr>
          </a:p>
          <a:p>
            <a:r>
              <a:rPr lang="en-US" b="0" i="0" dirty="0">
                <a:solidFill>
                  <a:srgbClr val="333333"/>
                </a:solidFill>
                <a:effectLst/>
                <a:highlight>
                  <a:srgbClr val="FFFFFF"/>
                </a:highlight>
                <a:latin typeface="Helvetica Neue"/>
              </a:rPr>
              <a:t>Other techniques describe the average behavior of the model across a dataset. Here we learn about the partial dependence plot, accumulated local effects, permutation feature importance and many other methods.</a:t>
            </a:r>
            <a:endParaRPr lang="fa-IR" b="0" i="0" dirty="0">
              <a:solidFill>
                <a:srgbClr val="333333"/>
              </a:solidFill>
              <a:effectLst/>
              <a:highlight>
                <a:srgbClr val="FFFFFF"/>
              </a:highlight>
              <a:latin typeface="Helvetica Neue"/>
            </a:endParaRPr>
          </a:p>
          <a:p>
            <a:r>
              <a:rPr lang="en-US" b="0" i="0" dirty="0">
                <a:solidFill>
                  <a:srgbClr val="333333"/>
                </a:solidFill>
                <a:effectLst/>
                <a:highlight>
                  <a:srgbClr val="FFFFFF"/>
                </a:highlight>
                <a:latin typeface="Helvetica Neue"/>
              </a:rPr>
              <a:t>A special category is example-based methods that produce data points as explanations. Counterfactual explanations, prototypes, influential instances and adversarial examples are example-based methods, which are discussed in this book. </a:t>
            </a:r>
            <a:endParaRPr lang="en-US" dirty="0"/>
          </a:p>
        </p:txBody>
      </p:sp>
    </p:spTree>
    <p:extLst>
      <p:ext uri="{BB962C8B-B14F-4D97-AF65-F5344CB8AC3E}">
        <p14:creationId xmlns:p14="http://schemas.microsoft.com/office/powerpoint/2010/main" val="2976224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AC8B3-41BA-FE56-B000-1617735080DC}"/>
              </a:ext>
            </a:extLst>
          </p:cNvPr>
          <p:cNvSpPr>
            <a:spLocks noGrp="1"/>
          </p:cNvSpPr>
          <p:nvPr>
            <p:ph type="title"/>
          </p:nvPr>
        </p:nvSpPr>
        <p:spPr/>
        <p:txBody>
          <a:bodyPr/>
          <a:lstStyle/>
          <a:p>
            <a:r>
              <a:rPr lang="en-US" b="0" i="0" dirty="0">
                <a:solidFill>
                  <a:srgbClr val="333333"/>
                </a:solidFill>
                <a:effectLst/>
                <a:highlight>
                  <a:srgbClr val="FFFFFF"/>
                </a:highlight>
                <a:latin typeface="Helvetica Neue"/>
              </a:rPr>
              <a:t>Structure</a:t>
            </a:r>
            <a:r>
              <a:rPr lang="fa-IR" b="0" i="0" dirty="0">
                <a:solidFill>
                  <a:srgbClr val="333333"/>
                </a:solidFill>
                <a:effectLst/>
                <a:highlight>
                  <a:srgbClr val="FFFFFF"/>
                </a:highlight>
                <a:latin typeface="Helvetica Neue"/>
              </a:rPr>
              <a:t> </a:t>
            </a:r>
            <a:r>
              <a:rPr lang="en-US" dirty="0">
                <a:solidFill>
                  <a:srgbClr val="333333"/>
                </a:solidFill>
                <a:highlight>
                  <a:srgbClr val="FFFFFF"/>
                </a:highlight>
                <a:latin typeface="Helvetica Neue"/>
              </a:rPr>
              <a:t> of the chapters</a:t>
            </a:r>
            <a:endParaRPr lang="en-US" dirty="0"/>
          </a:p>
        </p:txBody>
      </p:sp>
      <p:sp>
        <p:nvSpPr>
          <p:cNvPr id="3" name="Content Placeholder 2">
            <a:extLst>
              <a:ext uri="{FF2B5EF4-FFF2-40B4-BE49-F238E27FC236}">
                <a16:creationId xmlns:a16="http://schemas.microsoft.com/office/drawing/2014/main" id="{015EE89E-DD87-FAC2-B68D-63AEA0C0D85D}"/>
              </a:ext>
            </a:extLst>
          </p:cNvPr>
          <p:cNvSpPr>
            <a:spLocks noGrp="1"/>
          </p:cNvSpPr>
          <p:nvPr>
            <p:ph idx="1"/>
          </p:nvPr>
        </p:nvSpPr>
        <p:spPr/>
        <p:txBody>
          <a:bodyPr>
            <a:normAutofit lnSpcReduction="10000"/>
          </a:bodyPr>
          <a:lstStyle/>
          <a:p>
            <a:r>
              <a:rPr lang="en-US" b="0" i="0" dirty="0">
                <a:solidFill>
                  <a:srgbClr val="333333"/>
                </a:solidFill>
                <a:effectLst/>
                <a:highlight>
                  <a:srgbClr val="FFFFFF"/>
                </a:highlight>
                <a:latin typeface="Helvetica Neue"/>
              </a:rPr>
              <a:t>The first paragraph summarizes the method. </a:t>
            </a:r>
          </a:p>
          <a:p>
            <a:r>
              <a:rPr lang="en-US" b="0" i="0" dirty="0">
                <a:solidFill>
                  <a:srgbClr val="333333"/>
                </a:solidFill>
                <a:effectLst/>
                <a:highlight>
                  <a:srgbClr val="FFFFFF"/>
                </a:highlight>
                <a:latin typeface="Helvetica Neue"/>
              </a:rPr>
              <a:t>Then I try to explain the method intuitively without relying on mathematical formulas. </a:t>
            </a:r>
          </a:p>
          <a:p>
            <a:r>
              <a:rPr lang="en-US" b="0" i="0" dirty="0">
                <a:solidFill>
                  <a:srgbClr val="333333"/>
                </a:solidFill>
                <a:effectLst/>
                <a:highlight>
                  <a:srgbClr val="FFFFFF"/>
                </a:highlight>
                <a:latin typeface="Helvetica Neue"/>
              </a:rPr>
              <a:t>Then we look at the theory of the method to get a deep understanding of how it works. </a:t>
            </a:r>
          </a:p>
          <a:p>
            <a:r>
              <a:rPr lang="en-US" b="0" i="0" dirty="0">
                <a:solidFill>
                  <a:srgbClr val="333333"/>
                </a:solidFill>
                <a:effectLst/>
                <a:highlight>
                  <a:srgbClr val="FFFFFF"/>
                </a:highlight>
                <a:latin typeface="Helvetica Neue"/>
              </a:rPr>
              <a:t>Each method is applied to real data and contains critical discussions about advantages and disadvantages of the respective interpretation method. </a:t>
            </a:r>
          </a:p>
          <a:p>
            <a:r>
              <a:rPr lang="en-US" b="0" i="0" dirty="0">
                <a:solidFill>
                  <a:srgbClr val="333333"/>
                </a:solidFill>
                <a:effectLst/>
                <a:highlight>
                  <a:srgbClr val="FFFFFF"/>
                </a:highlight>
                <a:latin typeface="Helvetica Neue"/>
              </a:rPr>
              <a:t>In the last section of each chapter, available software implementations are discussed.</a:t>
            </a:r>
            <a:endParaRPr lang="en-US" dirty="0"/>
          </a:p>
        </p:txBody>
      </p:sp>
    </p:spTree>
    <p:extLst>
      <p:ext uri="{BB962C8B-B14F-4D97-AF65-F5344CB8AC3E}">
        <p14:creationId xmlns:p14="http://schemas.microsoft.com/office/powerpoint/2010/main" val="4091505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2A7E-5000-7F51-F1CE-319CC171CE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1F84EF-68A7-6BA9-49BF-F35BD957D37E}"/>
              </a:ext>
            </a:extLst>
          </p:cNvPr>
          <p:cNvSpPr>
            <a:spLocks noGrp="1"/>
          </p:cNvSpPr>
          <p:nvPr>
            <p:ph idx="1"/>
          </p:nvPr>
        </p:nvSpPr>
        <p:spPr/>
        <p:txBody>
          <a:bodyPr>
            <a:normAutofit/>
          </a:bodyPr>
          <a:lstStyle/>
          <a:p>
            <a:r>
              <a:rPr lang="en-US" b="0" i="0" dirty="0">
                <a:solidFill>
                  <a:srgbClr val="333333"/>
                </a:solidFill>
                <a:effectLst/>
                <a:highlight>
                  <a:srgbClr val="FFFFFF"/>
                </a:highlight>
                <a:latin typeface="Helvetica Neue"/>
              </a:rPr>
              <a:t>It is often crucial that machine learning models are interpretable. Interpretability helps developers with debugging and improvements, builds trust in the model, justifies model predictions and leads to new insights. </a:t>
            </a:r>
          </a:p>
          <a:p>
            <a:r>
              <a:rPr lang="en-US" b="0" i="0" dirty="0">
                <a:solidFill>
                  <a:srgbClr val="333333"/>
                </a:solidFill>
                <a:effectLst/>
                <a:highlight>
                  <a:srgbClr val="FFFFFF"/>
                </a:highlight>
                <a:latin typeface="Helvetica Neue"/>
              </a:rPr>
              <a:t>The increased need for machine learning interpretability is a natural consequence of an increased use of machine learning. </a:t>
            </a:r>
          </a:p>
        </p:txBody>
      </p:sp>
    </p:spTree>
    <p:extLst>
      <p:ext uri="{BB962C8B-B14F-4D97-AF65-F5344CB8AC3E}">
        <p14:creationId xmlns:p14="http://schemas.microsoft.com/office/powerpoint/2010/main" val="1293721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E0FED-7DC9-12AD-0472-8C71A52CC52C}"/>
              </a:ext>
            </a:extLst>
          </p:cNvPr>
          <p:cNvSpPr>
            <a:spLocks noGrp="1"/>
          </p:cNvSpPr>
          <p:nvPr>
            <p:ph type="title"/>
          </p:nvPr>
        </p:nvSpPr>
        <p:spPr/>
        <p:txBody>
          <a:bodyPr/>
          <a:lstStyle/>
          <a:p>
            <a:r>
              <a:rPr lang="en-US" b="0" i="0" dirty="0">
                <a:solidFill>
                  <a:srgbClr val="333333"/>
                </a:solidFill>
                <a:effectLst/>
                <a:highlight>
                  <a:srgbClr val="FFFFFF"/>
                </a:highlight>
                <a:latin typeface="Helvetica Neue"/>
              </a:rPr>
              <a:t>Chapter 2 Introduction</a:t>
            </a:r>
            <a:endParaRPr lang="en-US" dirty="0"/>
          </a:p>
        </p:txBody>
      </p:sp>
      <p:sp>
        <p:nvSpPr>
          <p:cNvPr id="3" name="Content Placeholder 2">
            <a:extLst>
              <a:ext uri="{FF2B5EF4-FFF2-40B4-BE49-F238E27FC236}">
                <a16:creationId xmlns:a16="http://schemas.microsoft.com/office/drawing/2014/main" id="{BC538046-D913-641B-2BF2-7BE20AB03959}"/>
              </a:ext>
            </a:extLst>
          </p:cNvPr>
          <p:cNvSpPr>
            <a:spLocks noGrp="1"/>
          </p:cNvSpPr>
          <p:nvPr>
            <p:ph idx="1"/>
          </p:nvPr>
        </p:nvSpPr>
        <p:spPr/>
        <p:txBody>
          <a:bodyPr>
            <a:normAutofit/>
          </a:bodyPr>
          <a:lstStyle/>
          <a:p>
            <a:r>
              <a:rPr lang="en-US" b="0" i="0" dirty="0">
                <a:solidFill>
                  <a:srgbClr val="333333"/>
                </a:solidFill>
                <a:effectLst/>
                <a:highlight>
                  <a:srgbClr val="FFFFFF"/>
                </a:highlight>
                <a:latin typeface="Helvetica Neue"/>
              </a:rPr>
              <a:t>This book explains to you how to make (supervised) machine learning models interpretable.</a:t>
            </a:r>
          </a:p>
          <a:p>
            <a:pPr algn="l"/>
            <a:r>
              <a:rPr lang="en-US" b="0" i="0" dirty="0">
                <a:solidFill>
                  <a:srgbClr val="333333"/>
                </a:solidFill>
                <a:effectLst/>
                <a:highlight>
                  <a:srgbClr val="FFFFFF"/>
                </a:highlight>
                <a:latin typeface="Helvetica Neue"/>
              </a:rPr>
              <a:t>This book explains to you how to make (supervised) machine learning models interpretable. </a:t>
            </a:r>
            <a:endParaRPr lang="fa-IR" b="0" i="0" dirty="0">
              <a:solidFill>
                <a:srgbClr val="333333"/>
              </a:solidFill>
              <a:effectLst/>
              <a:highlight>
                <a:srgbClr val="FFFFFF"/>
              </a:highlight>
              <a:latin typeface="Helvetica Neue"/>
            </a:endParaRPr>
          </a:p>
          <a:p>
            <a:r>
              <a:rPr lang="en-US" b="0" i="0" dirty="0">
                <a:solidFill>
                  <a:srgbClr val="333333"/>
                </a:solidFill>
                <a:effectLst/>
                <a:highlight>
                  <a:srgbClr val="FFFFFF"/>
                </a:highlight>
                <a:latin typeface="Helvetica Neue"/>
              </a:rPr>
              <a:t>you will not find the most novel and fancy methods in this book, but established methods and basic concepts of machine learning interpretability. </a:t>
            </a:r>
            <a:endParaRPr lang="fa-IR" b="0" i="0" dirty="0">
              <a:solidFill>
                <a:srgbClr val="333333"/>
              </a:solidFill>
              <a:effectLst/>
              <a:highlight>
                <a:srgbClr val="FFFFFF"/>
              </a:highlight>
              <a:latin typeface="Helvetica Neue"/>
            </a:endParaRPr>
          </a:p>
          <a:p>
            <a:pPr algn="l"/>
            <a:endParaRPr lang="en-US" b="0" i="0" dirty="0">
              <a:solidFill>
                <a:srgbClr val="333333"/>
              </a:solidFill>
              <a:effectLst/>
              <a:highlight>
                <a:srgbClr val="FFFFFF"/>
              </a:highlight>
              <a:latin typeface="Helvetica Neue"/>
            </a:endParaRPr>
          </a:p>
        </p:txBody>
      </p:sp>
    </p:spTree>
    <p:extLst>
      <p:ext uri="{BB962C8B-B14F-4D97-AF65-F5344CB8AC3E}">
        <p14:creationId xmlns:p14="http://schemas.microsoft.com/office/powerpoint/2010/main" val="1272234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2274</Words>
  <Application>Microsoft Office PowerPoint</Application>
  <PresentationFormat>Widescreen</PresentationFormat>
  <Paragraphs>81</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B Nazanin</vt:lpstr>
      <vt:lpstr>Calibri</vt:lpstr>
      <vt:lpstr>Calibri Light</vt:lpstr>
      <vt:lpstr>Cambria Math</vt:lpstr>
      <vt:lpstr>Helvetica Neue</vt:lpstr>
      <vt:lpstr>MJXc-TeX-main-R</vt:lpstr>
      <vt:lpstr>MJXc-TeX-math-I</vt:lpstr>
      <vt:lpstr>Office Theme</vt:lpstr>
      <vt:lpstr>Interpretable Machine Learning</vt:lpstr>
      <vt:lpstr>Summary</vt:lpstr>
      <vt:lpstr>Summary</vt:lpstr>
      <vt:lpstr>Summary</vt:lpstr>
      <vt:lpstr>Chapter 1 Preface by the Author</vt:lpstr>
      <vt:lpstr>model-agnostic</vt:lpstr>
      <vt:lpstr>Structure  of the chapters</vt:lpstr>
      <vt:lpstr>PowerPoint Presentation</vt:lpstr>
      <vt:lpstr>Chapter 2 Introduction</vt:lpstr>
      <vt:lpstr>Chapter 2 Introduction</vt:lpstr>
      <vt:lpstr>2.2 What Is Machine Learning?</vt:lpstr>
      <vt:lpstr>supervised learning</vt:lpstr>
      <vt:lpstr>supervised learning</vt:lpstr>
      <vt:lpstr>Performance vs interpretability</vt:lpstr>
      <vt:lpstr>2.3 Terminology</vt:lpstr>
      <vt:lpstr>Machine Learning </vt:lpstr>
      <vt:lpstr>A Learner or Machine Learning Algorithm </vt:lpstr>
      <vt:lpstr>PowerPoint Presentation</vt:lpstr>
      <vt:lpstr>Black Box Model </vt:lpstr>
      <vt:lpstr>2.3 Terminology</vt:lpstr>
      <vt:lpstr>2.3 Terminology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Interpretable Machine Learning</dc:title>
  <dc:creator>Mohsen</dc:creator>
  <cp:lastModifiedBy>Mohsen</cp:lastModifiedBy>
  <cp:revision>4</cp:revision>
  <dcterms:created xsi:type="dcterms:W3CDTF">2024-05-22T04:24:15Z</dcterms:created>
  <dcterms:modified xsi:type="dcterms:W3CDTF">2024-05-24T06:33:41Z</dcterms:modified>
</cp:coreProperties>
</file>