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A982-9EB9-F47E-E7DD-05BF37C8F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8F075-780D-A35D-1234-E6D5C9CB7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C6EEC-D07E-486D-0038-8B286771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726F-B414-4F18-9A95-3B63F6AF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DA4E-0115-98BE-CDDB-E7A3D5D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C783-B58B-B6E3-5BAA-733502F2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218B3-8A73-7521-51CE-F1EE368BF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5A37-D6EC-9372-8F17-CE42284C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95E5-1B64-C0DF-CE6C-4F1EEEB5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5B98-5E18-F88E-B599-86209425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0D830-C6BD-D227-4AC0-CBDBD3339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1DB0-3A41-65EB-5633-F5BA5383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581BF-BBB3-23B5-D63F-CF8DA3AF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16450-F891-23DD-2E8F-88A4203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50D1-ACD4-AFF3-B915-7233046E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A2AC-853B-BF14-84B6-AF5933B9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B050-9D4E-3B8C-1A18-0B004192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EE6A-9C87-EDB5-BF94-AE3D1731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5C6B-8A2F-99E4-9C4E-21DA57B6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1846-D36C-56E4-AF13-11AF112F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1087-8C08-F883-F3C2-94F9F7CC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ED10-A242-4525-831A-2B143EE9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9425-787F-B58B-A948-43F760A6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EA25-D769-1DC5-B91A-04BEFB92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3BF6C-9267-22AF-3465-11E53B97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6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7AF1-FE54-111C-5A0A-136B56A7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19C7-CDB7-59C4-3BEB-04B758FA0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FB45E-ABC7-6DDA-B675-1D13E3BB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B3A7-3D47-A9B8-41B6-4D98F4D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F08BB-8900-B750-D035-9E4F9A48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4E115-B2E8-2EE5-65D3-8A8099D2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0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BD47-014D-89B4-550C-D30B7189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F4CD-07D4-7E9B-2E7D-5DB1BDF7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C152A-3D66-2B19-3184-BD25548B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716F-1E53-9E08-06FE-645E48F6C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DAFDE-C44A-94E6-8C56-D354E92B5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49C9F-F7AB-0252-D035-31AE91A8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C1D8B-FA7E-9274-CE5E-633DDA99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A2C00-3D15-858A-621C-C5596B6C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299D-81EA-985D-4B43-CD89DA0E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F2E1-F502-870D-407C-38B8F51C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437EC-F586-151C-E8E2-D8C307E3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6887-9D4D-ABB1-F21A-A30778C6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0CB50-718F-B7F1-7600-E81A9F52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C0045-0261-EE54-7C2B-180B8AA0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1DDBF-259D-3AE6-A057-606D15BD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09FE-AE2B-5803-3BDA-05DF52D8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21E6-2599-4914-90DD-974D62DE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9C76D-78CE-5982-ACBD-26F8B42E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D51B-A11E-A5EF-1E0C-13F5FC99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B8644-0B8E-AC26-8EAB-45840576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A155-533B-E501-3126-40DA2042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6CED-97A1-94FE-40F7-6AB8CDA1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F830C-E389-D24D-122B-126A041E4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5FBF0-0EA8-128F-F8C9-6BA8C262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42D1-A0DC-DF75-56AF-EEEA868E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E789E-9FC8-D585-9CC9-9174EA08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DF91A-F742-BAEB-1C42-8BE95756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0B3E6-5EEF-E703-CE89-CCEAD4DF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74BD-D0C6-9515-8363-98880E8E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85BB-7F3C-8397-D84C-506808DD0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3643-567B-43AE-A2E8-2CC2ECD625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2BCEC-6301-A5D8-2ECF-C0BB540B6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F5C2-791E-A5DC-A42B-F853A8421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32333-347D-42AC-BBED-3E7716E7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4034-C74E-7B30-EC08-18823A212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تفسیر مدل‌های یادگیری ماشین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AB0C6-06F5-AEDA-948D-DF2698197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6715-E3E6-FFF3-D95E-571C5C21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ارزیابی تفسیرپذیری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3509-92CD-1048-A25C-21EA040D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ارزیابی سطح کاربردی (وظیفه واقعی)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ارزیابی سطح انسانی (وظیفه ساده)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ارزیابی سطح عملکردی (وظیفه نیابتی)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1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13F7-0C55-1885-F2D2-75C3F771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خاصیت</a:t>
            </a:r>
            <a:r>
              <a:rPr lang="fa-IR" sz="18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‌</a:t>
            </a:r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های توضیحات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696A-5582-F9EB-2CC5-D17A9F4E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خاصیت‌های روش‌های توضیح</a:t>
            </a: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قدرت بیان</a:t>
            </a: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شفافی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انتقال‌پذیری</a:t>
            </a: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پیچیدگی الگوریتمی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خاصیت‌های توضیحات منفرد</a:t>
            </a: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دقت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وفاداری</a:t>
            </a: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سازگاری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پایداری</a:t>
            </a: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درک‌پذیری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قطعیت</a:t>
            </a: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درجه اهمیت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نوآوری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5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10C4-79BA-9B27-F245-3156744A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توضیحات انسان‌پسند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5B3B-90D0-E6B2-D49F-04DBAA8D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مقابله‌ای 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گزینشی 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اجتماعی 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موارد غیرعادی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صادق 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سازگار با باورهای پیشین توضیح‌دهنده سازگار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کلی و محتمل</a:t>
            </a:r>
          </a:p>
        </p:txBody>
      </p:sp>
    </p:spTree>
    <p:extLst>
      <p:ext uri="{BB962C8B-B14F-4D97-AF65-F5344CB8AC3E}">
        <p14:creationId xmlns:p14="http://schemas.microsoft.com/office/powerpoint/2010/main" val="198338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5366-6F11-08BD-BBEA-16D2B886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3D9A-79E0-DBE6-558F-DF7D301D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مفهوم تفسیرپذیری در مدل‌های یادگیری ماشین</a:t>
            </a:r>
          </a:p>
          <a:p>
            <a:pPr lvl="1" algn="r" rtl="1"/>
            <a:r>
              <a:rPr lang="fa-IR" dirty="0"/>
              <a:t>خلاصه کتاب یادگیری ماشین تفسیرپذیر، نویسنده: کریستف مولنار، دسترسی رایگان</a:t>
            </a:r>
          </a:p>
          <a:p>
            <a:pPr algn="r" rtl="1"/>
            <a:r>
              <a:rPr lang="fa-IR" dirty="0"/>
              <a:t>پیاده‌سازی روش‌های متداول در نرم‌افزار </a:t>
            </a:r>
            <a:r>
              <a:rPr lang="en-US" dirty="0" err="1"/>
              <a:t>Matlab</a:t>
            </a:r>
            <a:endParaRPr lang="en-US" dirty="0"/>
          </a:p>
          <a:p>
            <a:pPr lvl="1" algn="r" rtl="1"/>
            <a:r>
              <a:rPr lang="fa-IR" dirty="0"/>
              <a:t>نمودار وابستگی جزئی </a:t>
            </a:r>
          </a:p>
          <a:p>
            <a:pPr lvl="1" algn="r" rtl="1"/>
            <a:r>
              <a:rPr lang="fa-IR" dirty="0"/>
              <a:t>مدل </a:t>
            </a:r>
            <a:r>
              <a:rPr lang="en-US" dirty="0"/>
              <a:t>LIME</a:t>
            </a:r>
            <a:endParaRPr lang="fa-IR" dirty="0"/>
          </a:p>
          <a:p>
            <a:pPr lvl="1" algn="r" rtl="1"/>
            <a:r>
              <a:rPr lang="fa-IR" dirty="0"/>
              <a:t>مقدار </a:t>
            </a:r>
            <a:r>
              <a:rPr lang="en-US" dirty="0"/>
              <a:t>Shapley</a:t>
            </a:r>
          </a:p>
        </p:txBody>
      </p:sp>
    </p:spTree>
    <p:extLst>
      <p:ext uri="{BB962C8B-B14F-4D97-AF65-F5344CB8AC3E}">
        <p14:creationId xmlns:p14="http://schemas.microsoft.com/office/powerpoint/2010/main" val="33956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E6BC-2FA0-74F5-EE8B-F8ACC6D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مقدمه تفسیرپذیری مدل‌های یادگیری ماشین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F2E6-5CAB-87FF-1CB7-98932ED7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/>
              <a:t>کاربردهای وسیع </a:t>
            </a:r>
          </a:p>
          <a:p>
            <a:pPr algn="r" rtl="1"/>
            <a:r>
              <a:rPr lang="fa-IR" dirty="0"/>
              <a:t>عملکرد پیش‌بینی مناسب</a:t>
            </a:r>
          </a:p>
          <a:p>
            <a:pPr algn="r" rtl="1"/>
            <a:r>
              <a:rPr lang="fa-IR" dirty="0"/>
              <a:t>عدم‌توضیح پیش‌بینی</a:t>
            </a:r>
          </a:p>
          <a:p>
            <a:pPr algn="r" rtl="1"/>
            <a:r>
              <a:rPr lang="fa-IR" dirty="0"/>
              <a:t>یادگیری ماشین تفسیرپذیر  به روش‌ها و مدل‌هایی اشاره دارد که رفتار و پیش‌بینی‌های سیستم‌های یادگیری ماشین را برای انسان درک‌پذیر می‌کنند.</a:t>
            </a:r>
          </a:p>
          <a:p>
            <a:pPr algn="r" rtl="1"/>
            <a:r>
              <a:rPr lang="fa-IR" dirty="0"/>
              <a:t>مزایای تفسیرپذیری در مدل‌های یادگیری ماشین:</a:t>
            </a:r>
          </a:p>
          <a:p>
            <a:pPr lvl="1" algn="r" rtl="1"/>
            <a:r>
              <a:rPr lang="fa-IR" dirty="0"/>
              <a:t>به توسعه‌دهندگان در رفع اشکال و بهبودها کمک می‌کند</a:t>
            </a:r>
          </a:p>
          <a:p>
            <a:pPr lvl="1" algn="r" rtl="1"/>
            <a:r>
              <a:rPr lang="fa-IR" dirty="0"/>
              <a:t>اعتماد به مدل ایجاد می‌کند</a:t>
            </a:r>
          </a:p>
          <a:p>
            <a:pPr lvl="1" algn="r" rtl="1"/>
            <a:r>
              <a:rPr lang="fa-IR" dirty="0"/>
              <a:t>پیش‌بینی‌های مدل را توجیه می‌کند</a:t>
            </a:r>
          </a:p>
          <a:p>
            <a:pPr lvl="1" algn="r" rtl="1"/>
            <a:r>
              <a:rPr lang="fa-IR" dirty="0"/>
              <a:t>درون‌بینی‌های جدید، پدید می‌آورد</a:t>
            </a:r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B5EC-E46A-B430-7ED5-29FBEE31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279" y="250723"/>
            <a:ext cx="3932237" cy="1600200"/>
          </a:xfrm>
        </p:spPr>
        <p:txBody>
          <a:bodyPr/>
          <a:lstStyle/>
          <a:p>
            <a:r>
              <a:rPr lang="fa-IR" dirty="0"/>
              <a:t>تعریف تفسیرپذیری</a:t>
            </a:r>
            <a:endParaRPr lang="en-US" dirty="0"/>
          </a:p>
        </p:txBody>
      </p:sp>
      <p:pic>
        <p:nvPicPr>
          <p:cNvPr id="4" name="Content Placeholder 3" descr="تصویر بزرگ یادگیری ماشینی قابل توضیح  دنیای واقعی قبل از اینکه در قالب تبیین به دست انسان برسد از لایه های زیادی عبور می کند.">
            <a:extLst>
              <a:ext uri="{FF2B5EF4-FFF2-40B4-BE49-F238E27FC236}">
                <a16:creationId xmlns:a16="http://schemas.microsoft.com/office/drawing/2014/main" id="{18C32ECD-5441-F540-58DE-F9E58B1024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" t="2493" r="-239" b="3016"/>
          <a:stretch/>
        </p:blipFill>
        <p:spPr bwMode="auto">
          <a:xfrm>
            <a:off x="11096" y="0"/>
            <a:ext cx="6463446" cy="68263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28D100-F0D8-4F6A-3FB4-B1A7B543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93105" y="1954162"/>
            <a:ext cx="3932237" cy="3811588"/>
          </a:xfrm>
        </p:spPr>
        <p:txBody>
          <a:bodyPr/>
          <a:lstStyle/>
          <a:p>
            <a:pPr algn="r" rtl="1"/>
            <a:r>
              <a:rPr lang="fa-IR" dirty="0"/>
              <a:t>روش‌های تفسیرپذیری  به مدل‌هایی اشاره دارد که رفتار و پیش‌بینی‌های سیستم‌های یادگیری ماشین را برای انسان درک‌پذیر می‌کنند.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9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9089-B151-4EB4-C64B-A1308D44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A574-88D4-5046-C6F4-D1E3402A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تفسیر مدل‌های یادگیری ماشین نظارت‌شده </a:t>
            </a:r>
          </a:p>
          <a:p>
            <a:pPr algn="r" rtl="1"/>
            <a:r>
              <a:rPr lang="fa-IR" dirty="0"/>
              <a:t>داده‌های جدولی</a:t>
            </a:r>
          </a:p>
          <a:p>
            <a:pPr algn="r" rtl="1"/>
            <a:r>
              <a:rPr lang="fa-IR" dirty="0"/>
              <a:t>پیش‌نیاز: روش ایجاد مدل‌های یادگیری ماشین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4DC5-7EF7-896E-A348-A309AB61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4038-CDC5-731F-4423-608F2967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اهمیت تفسیرپذیری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CD11-34D3-086F-C915-80A94EB6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اهمیت تفسیرپذیری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8071-09EB-391D-B12D-E1CC338E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کنجکاوی و یادگیری انسان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یافتن معنا در جهان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 علم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اندازه ایمنی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تشخیص سوگیری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پذیرش اجتماعی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مدیریت تعاملات اجتماعی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اشکال‌زدایی و بازرسی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BF8A-BA62-27B9-DD14-4DC9BC27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طبقه‌بندی روش‌های تفسیرپذیری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0C5B-024F-9891-D384-9F7A08AF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ذاتی  یا تعقیبی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نتایج روش تفسیر</a:t>
            </a: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آماره‌های خلاصه ویژگی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خلاصه ویژگی ترسیمی</a:t>
            </a:r>
          </a:p>
          <a:p>
            <a:pPr lvl="1" algn="r" rtl="1"/>
            <a:r>
              <a:rPr lang="fa-IR" dirty="0"/>
              <a:t>•	درونیات مدل  (مثلاً وزن‌های یادگیری‌شده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نقطه داده</a:t>
            </a:r>
          </a:p>
          <a:p>
            <a:pPr lvl="1"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 تفسیرپذیر ذاتی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dirty="0"/>
              <a:t>خاص‌مدل  یا آگنوستیک‌مدل</a:t>
            </a:r>
          </a:p>
          <a:p>
            <a:pPr algn="r" rtl="1"/>
            <a:r>
              <a:rPr lang="fa-IR" dirty="0"/>
              <a:t>محلی  یا کلی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6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91DB-4C68-F25D-E883-DFFF46BE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محدوده تفسیرپذیری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A9D4-402D-6A56-E260-25C4DF9E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شفافیت الگوریتم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تفسیرپذیری مدل کل‌نگر، کلی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تفسیرپذیری مدل کلی در سطح مدولار</a:t>
            </a: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تفسیر محلی برای یک پیش‌بینی تک</a:t>
            </a:r>
            <a:endParaRPr lang="fa-IR" sz="1800" b="1" dirty="0">
              <a:solidFill>
                <a:srgbClr val="70AD47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تفسیرپذیری محلی برای گروهی از پیش‌بینی‌ها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تفسیر مدل‌های یادگیری ماشین</vt:lpstr>
      <vt:lpstr>PowerPoint Presentation</vt:lpstr>
      <vt:lpstr>مقدمه تفسیرپذیری مدل‌های یادگیری ماشین</vt:lpstr>
      <vt:lpstr>تعریف تفسیرپذیری</vt:lpstr>
      <vt:lpstr>مقدمه</vt:lpstr>
      <vt:lpstr>PowerPoint Presentation</vt:lpstr>
      <vt:lpstr>اهمیت تفسیرپذیری</vt:lpstr>
      <vt:lpstr>طبقه‌بندی روش‌های تفسیرپذیری</vt:lpstr>
      <vt:lpstr>محدوده تفسیرپذیری</vt:lpstr>
      <vt:lpstr>ارزیابی تفسیرپذیری</vt:lpstr>
      <vt:lpstr>خاصیت‌های توضیحات</vt:lpstr>
      <vt:lpstr>توضیحات انسان‌پسند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Mohsen</dc:creator>
  <cp:lastModifiedBy>Mohsen</cp:lastModifiedBy>
  <cp:revision>11</cp:revision>
  <dcterms:created xsi:type="dcterms:W3CDTF">2024-07-07T05:11:33Z</dcterms:created>
  <dcterms:modified xsi:type="dcterms:W3CDTF">2024-07-07T06:16:13Z</dcterms:modified>
</cp:coreProperties>
</file>