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Predictive Accuracy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Logistic Regression</c:v>
                </c:pt>
                <c:pt idx="1">
                  <c:v>Random Forest</c:v>
                </c:pt>
                <c:pt idx="2">
                  <c:v>KNN</c:v>
                </c:pt>
                <c:pt idx="3">
                  <c:v>Naïve Bayes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83.4</c:v>
                </c:pt>
                <c:pt idx="1">
                  <c:v>80.2</c:v>
                </c:pt>
                <c:pt idx="2">
                  <c:v>81.5</c:v>
                </c:pt>
                <c:pt idx="3">
                  <c:v>83.1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56-4C38-A9E9-0F1B54E283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88109400"/>
        <c:axId val="388111368"/>
      </c:barChart>
      <c:catAx>
        <c:axId val="388109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8111368"/>
        <c:crosses val="autoZero"/>
        <c:auto val="1"/>
        <c:lblAlgn val="ctr"/>
        <c:lblOffset val="100"/>
        <c:noMultiLvlLbl val="0"/>
      </c:catAx>
      <c:valAx>
        <c:axId val="388111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8109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16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104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055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135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112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898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489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140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36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t>1/31/2018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968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551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362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2A718-657A-4723-8B23-7ECB8F2FED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Lending Club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131EBF-4AFC-4A2F-8FA3-F87ACDC4CA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08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40E19-4631-4238-BB7C-21BED8069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13CB35D-1855-4171-9B62-91AF2191D3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1217911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46115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0FD15-719B-46E6-8A65-A09A24C50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DF656-E7A4-4308-9FC6-86DD5B6E7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Total credit allocated to them was the most important</a:t>
            </a:r>
          </a:p>
          <a:p>
            <a:r>
              <a:rPr lang="en-US" dirty="0"/>
              <a:t>Interest rate, loan amount and annual income were also important</a:t>
            </a:r>
          </a:p>
          <a:p>
            <a:r>
              <a:rPr lang="en-US" dirty="0"/>
              <a:t>Surprisingly unimportant were previous delinquencies and previous bankruptcies</a:t>
            </a:r>
          </a:p>
        </p:txBody>
      </p:sp>
    </p:spTree>
    <p:extLst>
      <p:ext uri="{BB962C8B-B14F-4D97-AF65-F5344CB8AC3E}">
        <p14:creationId xmlns:p14="http://schemas.microsoft.com/office/powerpoint/2010/main" val="2686210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0FD15-719B-46E6-8A65-A09A24C50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DF656-E7A4-4308-9FC6-86DD5B6E7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set of Lending Club data coming out soon, test on that</a:t>
            </a:r>
          </a:p>
          <a:p>
            <a:r>
              <a:rPr lang="en-US" dirty="0"/>
              <a:t>Deeper dig into predictions on bad loans</a:t>
            </a:r>
          </a:p>
          <a:p>
            <a:r>
              <a:rPr lang="en-US" dirty="0"/>
              <a:t>More systematic approach to feature selection</a:t>
            </a:r>
          </a:p>
          <a:p>
            <a:r>
              <a:rPr lang="en-US" dirty="0"/>
              <a:t>Blended models</a:t>
            </a:r>
          </a:p>
          <a:p>
            <a:r>
              <a:rPr lang="en-US" dirty="0"/>
              <a:t>Greater hyperparameter optimization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125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836F7-FF6C-4126-BC99-421749351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A9DBE-A847-4B0E-A977-817A6EEAB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Credit decisioning process at many financial institutions relies almost entirely on FICO scores</a:t>
            </a:r>
          </a:p>
          <a:p>
            <a:r>
              <a:rPr lang="en-US" dirty="0"/>
              <a:t>Can we look at alternative data points in order to identify good credits?</a:t>
            </a:r>
          </a:p>
        </p:txBody>
      </p:sp>
    </p:spTree>
    <p:extLst>
      <p:ext uri="{BB962C8B-B14F-4D97-AF65-F5344CB8AC3E}">
        <p14:creationId xmlns:p14="http://schemas.microsoft.com/office/powerpoint/2010/main" val="705114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DA3C5-CFF3-49C4-B2C9-6E2E7AB65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CC85A-B0F9-4731-9FF1-762D22C2E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Lending Club has a wealth of data available on their website</a:t>
            </a:r>
          </a:p>
          <a:p>
            <a:r>
              <a:rPr lang="en-US" dirty="0"/>
              <a:t>All their lending data since 2007, when the company started, is available on their website</a:t>
            </a:r>
          </a:p>
        </p:txBody>
      </p:sp>
    </p:spTree>
    <p:extLst>
      <p:ext uri="{BB962C8B-B14F-4D97-AF65-F5344CB8AC3E}">
        <p14:creationId xmlns:p14="http://schemas.microsoft.com/office/powerpoint/2010/main" val="3850116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B357D-5042-467B-86FE-34B824E01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0372C-234E-43DB-B79B-8287D0868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set consists of several hundred thousand loans with 145 features a piece</a:t>
            </a:r>
          </a:p>
          <a:p>
            <a:r>
              <a:rPr lang="en-US" dirty="0"/>
              <a:t>After going through the dictionary, there are many features that aren’t relevant (membership ID) or highly correlated (funded amount and  funded amount invested)</a:t>
            </a:r>
          </a:p>
          <a:p>
            <a:r>
              <a:rPr lang="en-US" dirty="0"/>
              <a:t>Narrowed the data down to 15 categories for analysis</a:t>
            </a:r>
          </a:p>
          <a:p>
            <a:r>
              <a:rPr lang="en-US" dirty="0"/>
              <a:t>Sorted the data into Fully Paid or Charged Off categories</a:t>
            </a:r>
          </a:p>
          <a:p>
            <a:r>
              <a:rPr lang="en-US" dirty="0"/>
              <a:t>Removed any incomes over $10m and filled nulls with means</a:t>
            </a:r>
          </a:p>
        </p:txBody>
      </p:sp>
    </p:spTree>
    <p:extLst>
      <p:ext uri="{BB962C8B-B14F-4D97-AF65-F5344CB8AC3E}">
        <p14:creationId xmlns:p14="http://schemas.microsoft.com/office/powerpoint/2010/main" val="1580130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8D773-872F-4A77-A592-DF3DFE6F3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17203C2-FF70-4676-8B44-6BBAD6F79D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82749" y="1903965"/>
            <a:ext cx="3440552" cy="21909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16D9B4-7121-4AF8-BDB3-5ED7371F9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590" y="1903966"/>
            <a:ext cx="3490535" cy="21576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7A6E2E-1A72-468B-AC7B-6342C49635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9590" y="4094922"/>
            <a:ext cx="3582173" cy="21909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50DE3BE-04A7-4DF7-A25C-E9E55C7E71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9822" y="4094922"/>
            <a:ext cx="3440552" cy="213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750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2B9CF-26DC-44A7-9738-7099745CA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A98643-2EB3-4075-8A5C-F61BBA1478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144828"/>
            <a:ext cx="10412301" cy="3162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929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1EBA3-016D-4836-A97D-DD9A65B90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Percentage By State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89B3E0-9905-4778-A50E-122AA94819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6211" y="2155911"/>
            <a:ext cx="5240269" cy="35445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DA3FCD-9B9A-4775-98A5-249535342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3039" y="2155911"/>
            <a:ext cx="5348530" cy="354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513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009B9-2ADE-4D04-A257-97E2A2535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Charged Off (L) and Fully Paid (R)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0AE04-78D6-4132-9529-FC7BBBF79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AAF0D5-29BD-4806-B846-315E53AEC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1845734"/>
            <a:ext cx="4884710" cy="38704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35498D-6860-4214-B464-129062A04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6208" y="1900332"/>
            <a:ext cx="5238958" cy="391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397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0FD15-719B-46E6-8A65-A09A24C50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DF656-E7A4-4308-9FC6-86DD5B6E7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 rate of 17% made it difficult to see the impact of my models</a:t>
            </a:r>
          </a:p>
          <a:p>
            <a:r>
              <a:rPr lang="en-US" dirty="0"/>
              <a:t>When I filtered for the high yield segment of interest rates over 25% this number shot up to 41% default rate, which became the baseline</a:t>
            </a:r>
          </a:p>
        </p:txBody>
      </p:sp>
    </p:spTree>
    <p:extLst>
      <p:ext uri="{BB962C8B-B14F-4D97-AF65-F5344CB8AC3E}">
        <p14:creationId xmlns:p14="http://schemas.microsoft.com/office/powerpoint/2010/main" val="2012831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1298</TotalTime>
  <Words>268</Words>
  <Application>Microsoft Office PowerPoint</Application>
  <PresentationFormat>Widescreen</PresentationFormat>
  <Paragraphs>32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Calibri</vt:lpstr>
      <vt:lpstr>Calibri Light</vt:lpstr>
      <vt:lpstr>Retrospect</vt:lpstr>
      <vt:lpstr>Lending Club Data Analysis</vt:lpstr>
      <vt:lpstr>Problem</vt:lpstr>
      <vt:lpstr>Data Acquisition</vt:lpstr>
      <vt:lpstr>Data Clean-Up</vt:lpstr>
      <vt:lpstr>Exploratory Analysis</vt:lpstr>
      <vt:lpstr>Exploratory Analysis</vt:lpstr>
      <vt:lpstr>Default Percentage By State</vt:lpstr>
      <vt:lpstr>Charged Off (L) and Fully Paid (R)</vt:lpstr>
      <vt:lpstr>Issues with the Data</vt:lpstr>
      <vt:lpstr>Models</vt:lpstr>
      <vt:lpstr>Feature Importance</vt:lpstr>
      <vt:lpstr>Further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Data Analysis</dc:title>
  <dc:creator>micha</dc:creator>
  <cp:lastModifiedBy>micha</cp:lastModifiedBy>
  <cp:revision>8</cp:revision>
  <dcterms:created xsi:type="dcterms:W3CDTF">2018-01-29T23:59:59Z</dcterms:created>
  <dcterms:modified xsi:type="dcterms:W3CDTF">2018-02-01T23:34:24Z</dcterms:modified>
</cp:coreProperties>
</file>