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Bennett" initials="MB" lastIdx="1" clrIdx="0">
    <p:extLst>
      <p:ext uri="{19B8F6BF-5375-455C-9EA6-DF929625EA0E}">
        <p15:presenceInfo xmlns:p15="http://schemas.microsoft.com/office/powerpoint/2012/main" userId="9a48d049223f48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792" autoAdjust="0"/>
  </p:normalViewPr>
  <p:slideViewPr>
    <p:cSldViewPr snapToGrid="0">
      <p:cViewPr varScale="1">
        <p:scale>
          <a:sx n="52" d="100"/>
          <a:sy n="52" d="100"/>
        </p:scale>
        <p:origin x="1272"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FB710-6E4A-4CF0-A8E6-E36C4A12A1DA}" type="datetimeFigureOut">
              <a:rPr lang="en-NZ" smtClean="0"/>
              <a:t>23/11/2019</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B9FB3-32C9-4033-936F-C0E059D30971}" type="slidenum">
              <a:rPr lang="en-NZ" smtClean="0"/>
              <a:t>‹#›</a:t>
            </a:fld>
            <a:endParaRPr lang="en-NZ"/>
          </a:p>
        </p:txBody>
      </p:sp>
    </p:spTree>
    <p:extLst>
      <p:ext uri="{BB962C8B-B14F-4D97-AF65-F5344CB8AC3E}">
        <p14:creationId xmlns:p14="http://schemas.microsoft.com/office/powerpoint/2010/main" val="645405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Goal is to predict whether a banknote is forged from a simple images features. (Variance, Skewness, Entropy, Kurtosis)</a:t>
            </a:r>
          </a:p>
        </p:txBody>
      </p:sp>
      <p:sp>
        <p:nvSpPr>
          <p:cNvPr id="4" name="Slide Number Placeholder 3"/>
          <p:cNvSpPr>
            <a:spLocks noGrp="1"/>
          </p:cNvSpPr>
          <p:nvPr>
            <p:ph type="sldNum" sz="quarter" idx="5"/>
          </p:nvPr>
        </p:nvSpPr>
        <p:spPr/>
        <p:txBody>
          <a:bodyPr/>
          <a:lstStyle/>
          <a:p>
            <a:fld id="{17BB9FB3-32C9-4033-936F-C0E059D30971}" type="slidenum">
              <a:rPr lang="en-NZ" smtClean="0"/>
              <a:t>2</a:t>
            </a:fld>
            <a:endParaRPr lang="en-NZ"/>
          </a:p>
        </p:txBody>
      </p:sp>
    </p:spTree>
    <p:extLst>
      <p:ext uri="{BB962C8B-B14F-4D97-AF65-F5344CB8AC3E}">
        <p14:creationId xmlns:p14="http://schemas.microsoft.com/office/powerpoint/2010/main" val="1259962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When running these, I received no different output!</a:t>
            </a:r>
          </a:p>
        </p:txBody>
      </p:sp>
      <p:sp>
        <p:nvSpPr>
          <p:cNvPr id="4" name="Slide Number Placeholder 3"/>
          <p:cNvSpPr>
            <a:spLocks noGrp="1"/>
          </p:cNvSpPr>
          <p:nvPr>
            <p:ph type="sldNum" sz="quarter" idx="5"/>
          </p:nvPr>
        </p:nvSpPr>
        <p:spPr/>
        <p:txBody>
          <a:bodyPr/>
          <a:lstStyle/>
          <a:p>
            <a:fld id="{17BB9FB3-32C9-4033-936F-C0E059D30971}" type="slidenum">
              <a:rPr lang="en-NZ" smtClean="0"/>
              <a:t>13</a:t>
            </a:fld>
            <a:endParaRPr lang="en-NZ"/>
          </a:p>
        </p:txBody>
      </p:sp>
    </p:spTree>
    <p:extLst>
      <p:ext uri="{BB962C8B-B14F-4D97-AF65-F5344CB8AC3E}">
        <p14:creationId xmlns:p14="http://schemas.microsoft.com/office/powerpoint/2010/main" val="245128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err="1"/>
              <a:t>Min_samples</a:t>
            </a:r>
            <a:r>
              <a:rPr lang="en-NZ" dirty="0"/>
              <a:t> = Minimum amount of points to be in a neighbourhood for a point to be considered a core point</a:t>
            </a:r>
          </a:p>
          <a:p>
            <a:r>
              <a:rPr lang="en-NZ" dirty="0"/>
              <a:t>eps = The maximum distance between two samples for one to be considered in the neighbourhood of another</a:t>
            </a:r>
          </a:p>
        </p:txBody>
      </p:sp>
      <p:sp>
        <p:nvSpPr>
          <p:cNvPr id="4" name="Slide Number Placeholder 3"/>
          <p:cNvSpPr>
            <a:spLocks noGrp="1"/>
          </p:cNvSpPr>
          <p:nvPr>
            <p:ph type="sldNum" sz="quarter" idx="5"/>
          </p:nvPr>
        </p:nvSpPr>
        <p:spPr/>
        <p:txBody>
          <a:bodyPr/>
          <a:lstStyle/>
          <a:p>
            <a:fld id="{17BB9FB3-32C9-4033-936F-C0E059D30971}" type="slidenum">
              <a:rPr lang="en-NZ" smtClean="0"/>
              <a:t>14</a:t>
            </a:fld>
            <a:endParaRPr lang="en-NZ"/>
          </a:p>
        </p:txBody>
      </p:sp>
    </p:spTree>
    <p:extLst>
      <p:ext uri="{BB962C8B-B14F-4D97-AF65-F5344CB8AC3E}">
        <p14:creationId xmlns:p14="http://schemas.microsoft.com/office/powerpoint/2010/main" val="85750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Core =&gt; A point is a core point has at least </a:t>
            </a:r>
            <a:r>
              <a:rPr lang="en-NZ" dirty="0" err="1"/>
              <a:t>MinPoints</a:t>
            </a:r>
            <a:r>
              <a:rPr lang="en-NZ" dirty="0"/>
              <a:t> within it’s eps neighbourhood</a:t>
            </a:r>
          </a:p>
          <a:p>
            <a:r>
              <a:rPr lang="en-NZ" dirty="0"/>
              <a:t>Border =&gt; A point has less than </a:t>
            </a:r>
            <a:r>
              <a:rPr lang="en-NZ" dirty="0" err="1"/>
              <a:t>MinPts</a:t>
            </a:r>
            <a:r>
              <a:rPr lang="en-NZ" dirty="0"/>
              <a:t>, but can be reached by a cluster, or is in the neighbourhood of a core point</a:t>
            </a:r>
          </a:p>
          <a:p>
            <a:r>
              <a:rPr lang="en-NZ" dirty="0"/>
              <a:t>Outlier =&gt; A point that cannot be reached by a cluster</a:t>
            </a:r>
          </a:p>
          <a:p>
            <a:endParaRPr lang="en-NZ" dirty="0"/>
          </a:p>
          <a:p>
            <a:r>
              <a:rPr lang="en-NZ" dirty="0"/>
              <a:t>Starts with random point that does not belong to cluster, keep doing this until a core point is reached. Add all directly reachable points to this cluster. Repeat until all points have been assigned to a cluster or is an outlier</a:t>
            </a:r>
          </a:p>
        </p:txBody>
      </p:sp>
      <p:sp>
        <p:nvSpPr>
          <p:cNvPr id="4" name="Slide Number Placeholder 3"/>
          <p:cNvSpPr>
            <a:spLocks noGrp="1"/>
          </p:cNvSpPr>
          <p:nvPr>
            <p:ph type="sldNum" sz="quarter" idx="5"/>
          </p:nvPr>
        </p:nvSpPr>
        <p:spPr/>
        <p:txBody>
          <a:bodyPr/>
          <a:lstStyle/>
          <a:p>
            <a:fld id="{17BB9FB3-32C9-4033-936F-C0E059D30971}" type="slidenum">
              <a:rPr lang="en-NZ" smtClean="0"/>
              <a:t>15</a:t>
            </a:fld>
            <a:endParaRPr lang="en-NZ"/>
          </a:p>
        </p:txBody>
      </p:sp>
    </p:spTree>
    <p:extLst>
      <p:ext uri="{BB962C8B-B14F-4D97-AF65-F5344CB8AC3E}">
        <p14:creationId xmlns:p14="http://schemas.microsoft.com/office/powerpoint/2010/main" val="1174839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Now, Interestingly this is a weaker result than the </a:t>
            </a:r>
            <a:r>
              <a:rPr lang="en-NZ" dirty="0" err="1"/>
              <a:t>Kmeans</a:t>
            </a:r>
            <a:r>
              <a:rPr lang="en-NZ" dirty="0"/>
              <a:t>. </a:t>
            </a:r>
          </a:p>
          <a:p>
            <a:r>
              <a:rPr lang="en-NZ" dirty="0"/>
              <a:t>I tested many (realistic) values of EPS and </a:t>
            </a:r>
            <a:r>
              <a:rPr lang="en-NZ" dirty="0" err="1"/>
              <a:t>minPoints</a:t>
            </a:r>
            <a:endParaRPr lang="en-NZ" dirty="0"/>
          </a:p>
          <a:p>
            <a:endParaRPr lang="en-NZ" dirty="0"/>
          </a:p>
          <a:p>
            <a:r>
              <a:rPr lang="en-NZ" dirty="0"/>
              <a:t>- You may notice that the Graph shows more than 2 clusters</a:t>
            </a:r>
          </a:p>
          <a:p>
            <a:pPr marL="171450" indent="-171450">
              <a:buFontTx/>
              <a:buChar char="-"/>
            </a:pPr>
            <a:r>
              <a:rPr lang="en-NZ" dirty="0"/>
              <a:t>What we do is assign all the “non-outliers” to the genuine class, and all the “outliers” to the forged class. Reducing it in a way to 2 clusters. </a:t>
            </a:r>
          </a:p>
          <a:p>
            <a:pPr marL="171450" indent="-171450">
              <a:buFontTx/>
              <a:buChar char="-"/>
            </a:pPr>
            <a:r>
              <a:rPr lang="en-NZ" dirty="0" err="1"/>
              <a:t>Acccuracies</a:t>
            </a:r>
            <a:r>
              <a:rPr lang="en-NZ" dirty="0"/>
              <a:t> show the importance of the PCA step, the 3 components where needed to explain the datasets variance!</a:t>
            </a:r>
          </a:p>
          <a:p>
            <a:endParaRPr lang="en-NZ" dirty="0"/>
          </a:p>
        </p:txBody>
      </p:sp>
      <p:sp>
        <p:nvSpPr>
          <p:cNvPr id="4" name="Slide Number Placeholder 3"/>
          <p:cNvSpPr>
            <a:spLocks noGrp="1"/>
          </p:cNvSpPr>
          <p:nvPr>
            <p:ph type="sldNum" sz="quarter" idx="5"/>
          </p:nvPr>
        </p:nvSpPr>
        <p:spPr/>
        <p:txBody>
          <a:bodyPr/>
          <a:lstStyle/>
          <a:p>
            <a:fld id="{17BB9FB3-32C9-4033-936F-C0E059D30971}" type="slidenum">
              <a:rPr lang="en-NZ" smtClean="0"/>
              <a:t>16</a:t>
            </a:fld>
            <a:endParaRPr lang="en-NZ"/>
          </a:p>
        </p:txBody>
      </p:sp>
    </p:spTree>
    <p:extLst>
      <p:ext uri="{BB962C8B-B14F-4D97-AF65-F5344CB8AC3E}">
        <p14:creationId xmlns:p14="http://schemas.microsoft.com/office/powerpoint/2010/main" val="4144400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err="1"/>
              <a:t>DBScan</a:t>
            </a:r>
            <a:r>
              <a:rPr lang="en-NZ" dirty="0"/>
              <a:t> picking values =&gt; Not a lot of resources out there! Specific to your dataset, you must use intuitive understanding!</a:t>
            </a:r>
          </a:p>
        </p:txBody>
      </p:sp>
      <p:sp>
        <p:nvSpPr>
          <p:cNvPr id="4" name="Slide Number Placeholder 3"/>
          <p:cNvSpPr>
            <a:spLocks noGrp="1"/>
          </p:cNvSpPr>
          <p:nvPr>
            <p:ph type="sldNum" sz="quarter" idx="5"/>
          </p:nvPr>
        </p:nvSpPr>
        <p:spPr/>
        <p:txBody>
          <a:bodyPr/>
          <a:lstStyle/>
          <a:p>
            <a:fld id="{17BB9FB3-32C9-4033-936F-C0E059D30971}" type="slidenum">
              <a:rPr lang="en-NZ" smtClean="0"/>
              <a:t>17</a:t>
            </a:fld>
            <a:endParaRPr lang="en-NZ"/>
          </a:p>
        </p:txBody>
      </p:sp>
    </p:spTree>
    <p:extLst>
      <p:ext uri="{BB962C8B-B14F-4D97-AF65-F5344CB8AC3E}">
        <p14:creationId xmlns:p14="http://schemas.microsoft.com/office/powerpoint/2010/main" val="2431993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Kurtosis =&gt; If less than 3, it is not seen as “flat topped” as people might think, rather it means the distribution produces fewer and less extreme outliers than does the normal </a:t>
            </a:r>
            <a:r>
              <a:rPr lang="en-NZ" dirty="0" err="1"/>
              <a:t>distribution</a:t>
            </a:r>
            <a:r>
              <a:rPr lang="en-NZ" sz="1200" b="0" i="0" kern="1200" dirty="0" err="1">
                <a:solidFill>
                  <a:schemeClr val="tx1"/>
                </a:solidFill>
                <a:effectLst/>
                <a:latin typeface="+mn-lt"/>
                <a:ea typeface="+mn-ea"/>
                <a:cs typeface="+mn-cs"/>
              </a:rPr>
              <a:t>sample</a:t>
            </a:r>
            <a:r>
              <a:rPr lang="en-NZ" sz="1200" b="0" i="0" kern="1200" dirty="0">
                <a:solidFill>
                  <a:schemeClr val="tx1"/>
                </a:solidFill>
                <a:effectLst/>
                <a:latin typeface="+mn-lt"/>
                <a:ea typeface="+mn-ea"/>
                <a:cs typeface="+mn-cs"/>
              </a:rPr>
              <a:t> kurtosis is a useful measure of whether there is a problem with outliers in a data set. Larger kurtosis indicates a more serious outlier problem, and may lead the researcher to choose alternative statistical methods.</a:t>
            </a:r>
          </a:p>
          <a:p>
            <a:br>
              <a:rPr lang="en-NZ" dirty="0"/>
            </a:br>
            <a:endParaRPr lang="en-NZ" dirty="0"/>
          </a:p>
        </p:txBody>
      </p:sp>
      <p:sp>
        <p:nvSpPr>
          <p:cNvPr id="4" name="Slide Number Placeholder 3"/>
          <p:cNvSpPr>
            <a:spLocks noGrp="1"/>
          </p:cNvSpPr>
          <p:nvPr>
            <p:ph type="sldNum" sz="quarter" idx="5"/>
          </p:nvPr>
        </p:nvSpPr>
        <p:spPr/>
        <p:txBody>
          <a:bodyPr/>
          <a:lstStyle/>
          <a:p>
            <a:fld id="{17BB9FB3-32C9-4033-936F-C0E059D30971}" type="slidenum">
              <a:rPr lang="en-NZ" smtClean="0"/>
              <a:t>3</a:t>
            </a:fld>
            <a:endParaRPr lang="en-NZ"/>
          </a:p>
        </p:txBody>
      </p:sp>
    </p:spTree>
    <p:extLst>
      <p:ext uri="{BB962C8B-B14F-4D97-AF65-F5344CB8AC3E}">
        <p14:creationId xmlns:p14="http://schemas.microsoft.com/office/powerpoint/2010/main" val="132198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Entropy: We can see that most the each banknote’s entropy tends to be around 0 and higher. So “randomness”/chaos of datapoints tends to higher more often than lower, meaning there is more uncertainty generally. A negative entropy essentially describes a more orderly system. A balance between order and disorder would be preferred as we want to detect abnormalities as well as more common occurrences to detect clusters of genuine and forged banknotes</a:t>
            </a:r>
          </a:p>
          <a:p>
            <a:endParaRPr lang="en-NZ" dirty="0"/>
          </a:p>
          <a:p>
            <a:r>
              <a:rPr lang="en-NZ" dirty="0"/>
              <a:t>Skewness: The skewness tends to lean to the right, indicating a skewness of bank notes leading to the Right</a:t>
            </a:r>
          </a:p>
          <a:p>
            <a:endParaRPr lang="en-NZ" dirty="0"/>
          </a:p>
          <a:p>
            <a:r>
              <a:rPr lang="en-NZ" dirty="0"/>
              <a:t>Variance: The variance of banknotes image data tends to be quite uniform, where a measure of -3 to 4 are quite common</a:t>
            </a:r>
          </a:p>
          <a:p>
            <a:endParaRPr lang="en-NZ" dirty="0"/>
          </a:p>
          <a:p>
            <a:r>
              <a:rPr lang="en-NZ" dirty="0"/>
              <a:t>Kurtosis: Kurtosis of banknotes tend to be negative.</a:t>
            </a:r>
          </a:p>
        </p:txBody>
      </p:sp>
      <p:sp>
        <p:nvSpPr>
          <p:cNvPr id="4" name="Slide Number Placeholder 3"/>
          <p:cNvSpPr>
            <a:spLocks noGrp="1"/>
          </p:cNvSpPr>
          <p:nvPr>
            <p:ph type="sldNum" sz="quarter" idx="5"/>
          </p:nvPr>
        </p:nvSpPr>
        <p:spPr/>
        <p:txBody>
          <a:bodyPr/>
          <a:lstStyle/>
          <a:p>
            <a:fld id="{17BB9FB3-32C9-4033-936F-C0E059D30971}" type="slidenum">
              <a:rPr lang="en-NZ" smtClean="0"/>
              <a:t>4</a:t>
            </a:fld>
            <a:endParaRPr lang="en-NZ"/>
          </a:p>
        </p:txBody>
      </p:sp>
    </p:spTree>
    <p:extLst>
      <p:ext uri="{BB962C8B-B14F-4D97-AF65-F5344CB8AC3E}">
        <p14:creationId xmlns:p14="http://schemas.microsoft.com/office/powerpoint/2010/main" val="276988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17BB9FB3-32C9-4033-936F-C0E059D30971}" type="slidenum">
              <a:rPr lang="en-NZ" smtClean="0"/>
              <a:t>6</a:t>
            </a:fld>
            <a:endParaRPr lang="en-NZ"/>
          </a:p>
        </p:txBody>
      </p:sp>
    </p:spTree>
    <p:extLst>
      <p:ext uri="{BB962C8B-B14F-4D97-AF65-F5344CB8AC3E}">
        <p14:creationId xmlns:p14="http://schemas.microsoft.com/office/powerpoint/2010/main" val="922884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Standardization: x’ = x – average(x) / std</a:t>
            </a:r>
          </a:p>
          <a:p>
            <a:r>
              <a:rPr lang="en-NZ" dirty="0"/>
              <a:t>Allows features to be compared that have different units/scales</a:t>
            </a:r>
          </a:p>
          <a:p>
            <a:endParaRPr lang="en-NZ" dirty="0"/>
          </a:p>
          <a:p>
            <a:r>
              <a:rPr lang="en-NZ" dirty="0"/>
              <a:t>Normalization: x’ = x – average(x) / max(x) – min(x)</a:t>
            </a:r>
          </a:p>
          <a:p>
            <a:r>
              <a:rPr lang="en-NZ" dirty="0"/>
              <a:t>Change of values of numeric columns in the dataset to a common scale without distorting distances in the range of values</a:t>
            </a:r>
          </a:p>
        </p:txBody>
      </p:sp>
      <p:sp>
        <p:nvSpPr>
          <p:cNvPr id="4" name="Slide Number Placeholder 3"/>
          <p:cNvSpPr>
            <a:spLocks noGrp="1"/>
          </p:cNvSpPr>
          <p:nvPr>
            <p:ph type="sldNum" sz="quarter" idx="5"/>
          </p:nvPr>
        </p:nvSpPr>
        <p:spPr/>
        <p:txBody>
          <a:bodyPr/>
          <a:lstStyle/>
          <a:p>
            <a:fld id="{17BB9FB3-32C9-4033-936F-C0E059D30971}" type="slidenum">
              <a:rPr lang="en-NZ" smtClean="0"/>
              <a:t>7</a:t>
            </a:fld>
            <a:endParaRPr lang="en-NZ"/>
          </a:p>
        </p:txBody>
      </p:sp>
    </p:spTree>
    <p:extLst>
      <p:ext uri="{BB962C8B-B14F-4D97-AF65-F5344CB8AC3E}">
        <p14:creationId xmlns:p14="http://schemas.microsoft.com/office/powerpoint/2010/main" val="1086076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Graphs show not too much separation </a:t>
            </a:r>
            <a:r>
              <a:rPr lang="en-NZ" sz="1200" b="0" i="0" kern="1200" dirty="0">
                <a:solidFill>
                  <a:schemeClr val="tx1"/>
                </a:solidFill>
                <a:effectLst/>
                <a:latin typeface="+mn-lt"/>
                <a:ea typeface="+mn-ea"/>
                <a:cs typeface="+mn-cs"/>
              </a:rPr>
              <a:t>k-means clustering is very sensitive to scale due to its reliance on Euclidean distance so be sure to normalize data if there are likely to be scaling problems.</a:t>
            </a:r>
          </a:p>
          <a:p>
            <a:r>
              <a:rPr lang="en-NZ" dirty="0"/>
              <a:t>Normalization seems to do better at separating the points.</a:t>
            </a:r>
          </a:p>
        </p:txBody>
      </p:sp>
      <p:sp>
        <p:nvSpPr>
          <p:cNvPr id="4" name="Slide Number Placeholder 3"/>
          <p:cNvSpPr>
            <a:spLocks noGrp="1"/>
          </p:cNvSpPr>
          <p:nvPr>
            <p:ph type="sldNum" sz="quarter" idx="5"/>
          </p:nvPr>
        </p:nvSpPr>
        <p:spPr/>
        <p:txBody>
          <a:bodyPr/>
          <a:lstStyle/>
          <a:p>
            <a:fld id="{17BB9FB3-32C9-4033-936F-C0E059D30971}" type="slidenum">
              <a:rPr lang="en-NZ" smtClean="0"/>
              <a:t>8</a:t>
            </a:fld>
            <a:endParaRPr lang="en-NZ"/>
          </a:p>
        </p:txBody>
      </p:sp>
    </p:spTree>
    <p:extLst>
      <p:ext uri="{BB962C8B-B14F-4D97-AF65-F5344CB8AC3E}">
        <p14:creationId xmlns:p14="http://schemas.microsoft.com/office/powerpoint/2010/main" val="2192757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Curse of dimensionality, the more features the harder it generally is to find patterns. For clustering analysis this is key. The less features, the easier to distinguish datapoints</a:t>
            </a:r>
          </a:p>
          <a:p>
            <a:endParaRPr lang="en-NZ" dirty="0"/>
          </a:p>
          <a:p>
            <a:r>
              <a:rPr lang="en-NZ" dirty="0"/>
              <a:t>PCA uses </a:t>
            </a:r>
            <a:r>
              <a:rPr lang="en-NZ" dirty="0" err="1"/>
              <a:t>orthoganol</a:t>
            </a:r>
            <a:r>
              <a:rPr lang="en-NZ" dirty="0"/>
              <a:t> Transformation to convert a set of observations of possibly correlated variables into a set of variables that are linearly uncorrelated. </a:t>
            </a:r>
          </a:p>
          <a:p>
            <a:r>
              <a:rPr lang="en-NZ" dirty="0"/>
              <a:t>The idea is that if features display similar characteristics, then we can transform them to represent one general feature in a way. Thus we maintain the variance of the dataset. We would get the same patterns and insights as well as reduce the number of features (dimensionality)</a:t>
            </a:r>
          </a:p>
          <a:p>
            <a:endParaRPr lang="en-NZ" dirty="0"/>
          </a:p>
          <a:p>
            <a:r>
              <a:rPr lang="en-NZ" dirty="0"/>
              <a:t>Looking at the graph, we look at what PCA finds with </a:t>
            </a:r>
            <a:r>
              <a:rPr lang="en-NZ" dirty="0" err="1"/>
              <a:t>n_components</a:t>
            </a:r>
            <a:r>
              <a:rPr lang="en-NZ" dirty="0"/>
              <a:t> four, there is a variance drop off from P0 to P1 and P1 to P2. We could conclude that P0, P1 and P2 explain most of the variance in the data. We could essentially set </a:t>
            </a:r>
            <a:r>
              <a:rPr lang="en-NZ" dirty="0" err="1"/>
              <a:t>n_components</a:t>
            </a:r>
            <a:r>
              <a:rPr lang="en-NZ" dirty="0"/>
              <a:t> to 3 and pass the output to </a:t>
            </a:r>
            <a:r>
              <a:rPr lang="en-NZ" dirty="0" err="1"/>
              <a:t>Kmeans</a:t>
            </a:r>
            <a:r>
              <a:rPr lang="en-NZ" dirty="0"/>
              <a:t> and see if this helps. </a:t>
            </a:r>
          </a:p>
          <a:p>
            <a:endParaRPr lang="en-NZ" dirty="0"/>
          </a:p>
          <a:p>
            <a:r>
              <a:rPr lang="en-NZ" dirty="0"/>
              <a:t>Larger drop off between P0 and P1 for Normalized version, Larger drop off between P1 and P2 for standardized. (We could use 3 components for </a:t>
            </a:r>
          </a:p>
        </p:txBody>
      </p:sp>
      <p:sp>
        <p:nvSpPr>
          <p:cNvPr id="4" name="Slide Number Placeholder 3"/>
          <p:cNvSpPr>
            <a:spLocks noGrp="1"/>
          </p:cNvSpPr>
          <p:nvPr>
            <p:ph type="sldNum" sz="quarter" idx="5"/>
          </p:nvPr>
        </p:nvSpPr>
        <p:spPr/>
        <p:txBody>
          <a:bodyPr/>
          <a:lstStyle/>
          <a:p>
            <a:fld id="{17BB9FB3-32C9-4033-936F-C0E059D30971}" type="slidenum">
              <a:rPr lang="en-NZ" smtClean="0"/>
              <a:t>10</a:t>
            </a:fld>
            <a:endParaRPr lang="en-NZ"/>
          </a:p>
        </p:txBody>
      </p:sp>
    </p:spTree>
    <p:extLst>
      <p:ext uri="{BB962C8B-B14F-4D97-AF65-F5344CB8AC3E}">
        <p14:creationId xmlns:p14="http://schemas.microsoft.com/office/powerpoint/2010/main" val="1926747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There shape is very globular, so PCA is struggling to distinguish the data into two groups with 2 components</a:t>
            </a:r>
          </a:p>
          <a:p>
            <a:r>
              <a:rPr lang="en-NZ" dirty="0"/>
              <a:t>PCA 3 and PCA 1 together show that the data can possibly be distinguished, however there are still a great number of outliers. With PCA 2 and PCA 1 the data seems to not do as well at grouping separately. However in both , there are actual distinguishable clusters so lets move on to </a:t>
            </a:r>
            <a:r>
              <a:rPr lang="en-NZ" dirty="0" err="1"/>
              <a:t>Kmeans</a:t>
            </a:r>
            <a:r>
              <a:rPr lang="en-NZ" dirty="0"/>
              <a:t>!</a:t>
            </a:r>
          </a:p>
          <a:p>
            <a:r>
              <a:rPr lang="en-NZ" dirty="0"/>
              <a:t>We can see that </a:t>
            </a:r>
          </a:p>
        </p:txBody>
      </p:sp>
      <p:sp>
        <p:nvSpPr>
          <p:cNvPr id="4" name="Slide Number Placeholder 3"/>
          <p:cNvSpPr>
            <a:spLocks noGrp="1"/>
          </p:cNvSpPr>
          <p:nvPr>
            <p:ph type="sldNum" sz="quarter" idx="5"/>
          </p:nvPr>
        </p:nvSpPr>
        <p:spPr/>
        <p:txBody>
          <a:bodyPr/>
          <a:lstStyle/>
          <a:p>
            <a:fld id="{17BB9FB3-32C9-4033-936F-C0E059D30971}" type="slidenum">
              <a:rPr lang="en-NZ" smtClean="0"/>
              <a:t>11</a:t>
            </a:fld>
            <a:endParaRPr lang="en-NZ"/>
          </a:p>
        </p:txBody>
      </p:sp>
    </p:spTree>
    <p:extLst>
      <p:ext uri="{BB962C8B-B14F-4D97-AF65-F5344CB8AC3E}">
        <p14:creationId xmlns:p14="http://schemas.microsoft.com/office/powerpoint/2010/main" val="2304484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 instantly get a massive increase in accuracy, 83%. The reduction of features has proved to work well. Noise is essentially processed out, and dimensionality reduced whilst keeping the integrity of the dataset. I also changed </a:t>
            </a:r>
            <a:r>
              <a:rPr lang="en-NZ" dirty="0" err="1"/>
              <a:t>n_components</a:t>
            </a:r>
            <a:r>
              <a:rPr lang="en-NZ" dirty="0"/>
              <a:t> to 3, and the result was the same. Cluster </a:t>
            </a:r>
            <a:r>
              <a:rPr lang="en-NZ" dirty="0" err="1"/>
              <a:t>centers</a:t>
            </a:r>
            <a:r>
              <a:rPr lang="en-NZ" dirty="0"/>
              <a:t> displayed on the right from the </a:t>
            </a:r>
            <a:r>
              <a:rPr lang="en-NZ" dirty="0" err="1"/>
              <a:t>Kmeans</a:t>
            </a:r>
            <a:r>
              <a:rPr lang="en-NZ" dirty="0"/>
              <a:t> clustering. Successfully </a:t>
            </a:r>
            <a:r>
              <a:rPr lang="en-NZ" dirty="0" err="1"/>
              <a:t>seperates</a:t>
            </a:r>
            <a:r>
              <a:rPr lang="en-NZ" dirty="0"/>
              <a:t> data quite well. We notice there are still a bit of outliers…. How to handle this??</a:t>
            </a:r>
          </a:p>
        </p:txBody>
      </p:sp>
      <p:sp>
        <p:nvSpPr>
          <p:cNvPr id="4" name="Slide Number Placeholder 3"/>
          <p:cNvSpPr>
            <a:spLocks noGrp="1"/>
          </p:cNvSpPr>
          <p:nvPr>
            <p:ph type="sldNum" sz="quarter" idx="5"/>
          </p:nvPr>
        </p:nvSpPr>
        <p:spPr/>
        <p:txBody>
          <a:bodyPr/>
          <a:lstStyle/>
          <a:p>
            <a:fld id="{17BB9FB3-32C9-4033-936F-C0E059D30971}" type="slidenum">
              <a:rPr lang="en-NZ" smtClean="0"/>
              <a:t>12</a:t>
            </a:fld>
            <a:endParaRPr lang="en-NZ"/>
          </a:p>
        </p:txBody>
      </p:sp>
    </p:spTree>
    <p:extLst>
      <p:ext uri="{BB962C8B-B14F-4D97-AF65-F5344CB8AC3E}">
        <p14:creationId xmlns:p14="http://schemas.microsoft.com/office/powerpoint/2010/main" val="352799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2FF560-977F-4226-B9E1-BD08BF805CFD}" type="datetimeFigureOut">
              <a:rPr lang="en-NZ" smtClean="0"/>
              <a:t>23/11/2019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6FF8EC1-8AEF-469D-AFC3-C87589146C6E}" type="slidenum">
              <a:rPr lang="en-NZ" smtClean="0"/>
              <a:t>‹#›</a:t>
            </a:fld>
            <a:endParaRPr lang="en-NZ"/>
          </a:p>
        </p:txBody>
      </p:sp>
    </p:spTree>
    <p:extLst>
      <p:ext uri="{BB962C8B-B14F-4D97-AF65-F5344CB8AC3E}">
        <p14:creationId xmlns:p14="http://schemas.microsoft.com/office/powerpoint/2010/main" val="304318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2FF560-977F-4226-B9E1-BD08BF805CFD}" type="datetimeFigureOut">
              <a:rPr lang="en-NZ" smtClean="0"/>
              <a:t>23/11/2019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6FF8EC1-8AEF-469D-AFC3-C87589146C6E}" type="slidenum">
              <a:rPr lang="en-NZ" smtClean="0"/>
              <a:t>‹#›</a:t>
            </a:fld>
            <a:endParaRPr lang="en-NZ"/>
          </a:p>
        </p:txBody>
      </p:sp>
    </p:spTree>
    <p:extLst>
      <p:ext uri="{BB962C8B-B14F-4D97-AF65-F5344CB8AC3E}">
        <p14:creationId xmlns:p14="http://schemas.microsoft.com/office/powerpoint/2010/main" val="388400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2FF560-977F-4226-B9E1-BD08BF805CFD}" type="datetimeFigureOut">
              <a:rPr lang="en-NZ" smtClean="0"/>
              <a:t>23/11/2019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6FF8EC1-8AEF-469D-AFC3-C87589146C6E}" type="slidenum">
              <a:rPr lang="en-NZ" smtClean="0"/>
              <a:t>‹#›</a:t>
            </a:fld>
            <a:endParaRPr lang="en-NZ"/>
          </a:p>
        </p:txBody>
      </p:sp>
    </p:spTree>
    <p:extLst>
      <p:ext uri="{BB962C8B-B14F-4D97-AF65-F5344CB8AC3E}">
        <p14:creationId xmlns:p14="http://schemas.microsoft.com/office/powerpoint/2010/main" val="2562858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2FF560-977F-4226-B9E1-BD08BF805CFD}" type="datetimeFigureOut">
              <a:rPr lang="en-NZ" smtClean="0"/>
              <a:t>23/11/2019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6FF8EC1-8AEF-469D-AFC3-C87589146C6E}" type="slidenum">
              <a:rPr lang="en-NZ" smtClean="0"/>
              <a:t>‹#›</a:t>
            </a:fld>
            <a:endParaRPr lang="en-NZ"/>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63589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2FF560-977F-4226-B9E1-BD08BF805CFD}" type="datetimeFigureOut">
              <a:rPr lang="en-NZ" smtClean="0"/>
              <a:t>23/11/2019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6FF8EC1-8AEF-469D-AFC3-C87589146C6E}" type="slidenum">
              <a:rPr lang="en-NZ" smtClean="0"/>
              <a:t>‹#›</a:t>
            </a:fld>
            <a:endParaRPr lang="en-NZ"/>
          </a:p>
        </p:txBody>
      </p:sp>
    </p:spTree>
    <p:extLst>
      <p:ext uri="{BB962C8B-B14F-4D97-AF65-F5344CB8AC3E}">
        <p14:creationId xmlns:p14="http://schemas.microsoft.com/office/powerpoint/2010/main" val="1126125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2FF560-977F-4226-B9E1-BD08BF805CFD}" type="datetimeFigureOut">
              <a:rPr lang="en-NZ" smtClean="0"/>
              <a:t>23/11/2019</a:t>
            </a:fld>
            <a:endParaRPr lang="en-NZ"/>
          </a:p>
        </p:txBody>
      </p:sp>
      <p:sp>
        <p:nvSpPr>
          <p:cNvPr id="4"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6FF8EC1-8AEF-469D-AFC3-C87589146C6E}" type="slidenum">
              <a:rPr lang="en-NZ" smtClean="0"/>
              <a:t>‹#›</a:t>
            </a:fld>
            <a:endParaRPr lang="en-NZ"/>
          </a:p>
        </p:txBody>
      </p:sp>
    </p:spTree>
    <p:extLst>
      <p:ext uri="{BB962C8B-B14F-4D97-AF65-F5344CB8AC3E}">
        <p14:creationId xmlns:p14="http://schemas.microsoft.com/office/powerpoint/2010/main" val="2044420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2FF560-977F-4226-B9E1-BD08BF805CFD}" type="datetimeFigureOut">
              <a:rPr lang="en-NZ" smtClean="0"/>
              <a:t>23/11/2019</a:t>
            </a:fld>
            <a:endParaRPr lang="en-NZ"/>
          </a:p>
        </p:txBody>
      </p:sp>
      <p:sp>
        <p:nvSpPr>
          <p:cNvPr id="4"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6FF8EC1-8AEF-469D-AFC3-C87589146C6E}" type="slidenum">
              <a:rPr lang="en-NZ" smtClean="0"/>
              <a:t>‹#›</a:t>
            </a:fld>
            <a:endParaRPr lang="en-NZ"/>
          </a:p>
        </p:txBody>
      </p:sp>
    </p:spTree>
    <p:extLst>
      <p:ext uri="{BB962C8B-B14F-4D97-AF65-F5344CB8AC3E}">
        <p14:creationId xmlns:p14="http://schemas.microsoft.com/office/powerpoint/2010/main" val="628251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2FF560-977F-4226-B9E1-BD08BF805CFD}" type="datetimeFigureOut">
              <a:rPr lang="en-NZ" smtClean="0"/>
              <a:t>23/11/2019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6FF8EC1-8AEF-469D-AFC3-C87589146C6E}" type="slidenum">
              <a:rPr lang="en-NZ" smtClean="0"/>
              <a:t>‹#›</a:t>
            </a:fld>
            <a:endParaRPr lang="en-NZ"/>
          </a:p>
        </p:txBody>
      </p:sp>
    </p:spTree>
    <p:extLst>
      <p:ext uri="{BB962C8B-B14F-4D97-AF65-F5344CB8AC3E}">
        <p14:creationId xmlns:p14="http://schemas.microsoft.com/office/powerpoint/2010/main" val="572876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2FF560-977F-4226-B9E1-BD08BF805CFD}" type="datetimeFigureOut">
              <a:rPr lang="en-NZ" smtClean="0"/>
              <a:t>23/11/2019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6FF8EC1-8AEF-469D-AFC3-C87589146C6E}" type="slidenum">
              <a:rPr lang="en-NZ" smtClean="0"/>
              <a:t>‹#›</a:t>
            </a:fld>
            <a:endParaRPr lang="en-NZ"/>
          </a:p>
        </p:txBody>
      </p:sp>
    </p:spTree>
    <p:extLst>
      <p:ext uri="{BB962C8B-B14F-4D97-AF65-F5344CB8AC3E}">
        <p14:creationId xmlns:p14="http://schemas.microsoft.com/office/powerpoint/2010/main" val="1851331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72FF560-977F-4226-B9E1-BD08BF805CFD}" type="datetimeFigureOut">
              <a:rPr lang="en-NZ" smtClean="0"/>
              <a:t>23/11/2019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6FF8EC1-8AEF-469D-AFC3-C87589146C6E}" type="slidenum">
              <a:rPr lang="en-NZ" smtClean="0"/>
              <a:t>‹#›</a:t>
            </a:fld>
            <a:endParaRPr lang="en-NZ"/>
          </a:p>
        </p:txBody>
      </p:sp>
    </p:spTree>
    <p:extLst>
      <p:ext uri="{BB962C8B-B14F-4D97-AF65-F5344CB8AC3E}">
        <p14:creationId xmlns:p14="http://schemas.microsoft.com/office/powerpoint/2010/main" val="262483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2FF560-977F-4226-B9E1-BD08BF805CFD}" type="datetimeFigureOut">
              <a:rPr lang="en-NZ" smtClean="0"/>
              <a:t>23/11/2019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6FF8EC1-8AEF-469D-AFC3-C87589146C6E}" type="slidenum">
              <a:rPr lang="en-NZ" smtClean="0"/>
              <a:t>‹#›</a:t>
            </a:fld>
            <a:endParaRPr lang="en-NZ"/>
          </a:p>
        </p:txBody>
      </p:sp>
    </p:spTree>
    <p:extLst>
      <p:ext uri="{BB962C8B-B14F-4D97-AF65-F5344CB8AC3E}">
        <p14:creationId xmlns:p14="http://schemas.microsoft.com/office/powerpoint/2010/main" val="262719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2FF560-977F-4226-B9E1-BD08BF805CFD}" type="datetimeFigureOut">
              <a:rPr lang="en-NZ" smtClean="0"/>
              <a:t>23/11/2019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6FF8EC1-8AEF-469D-AFC3-C87589146C6E}" type="slidenum">
              <a:rPr lang="en-NZ" smtClean="0"/>
              <a:t>‹#›</a:t>
            </a:fld>
            <a:endParaRPr lang="en-NZ"/>
          </a:p>
        </p:txBody>
      </p:sp>
    </p:spTree>
    <p:extLst>
      <p:ext uri="{BB962C8B-B14F-4D97-AF65-F5344CB8AC3E}">
        <p14:creationId xmlns:p14="http://schemas.microsoft.com/office/powerpoint/2010/main" val="338675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2FF560-977F-4226-B9E1-BD08BF805CFD}" type="datetimeFigureOut">
              <a:rPr lang="en-NZ" smtClean="0"/>
              <a:t>23/11/2019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B6FF8EC1-8AEF-469D-AFC3-C87589146C6E}" type="slidenum">
              <a:rPr lang="en-NZ" smtClean="0"/>
              <a:t>‹#›</a:t>
            </a:fld>
            <a:endParaRPr lang="en-NZ"/>
          </a:p>
        </p:txBody>
      </p:sp>
    </p:spTree>
    <p:extLst>
      <p:ext uri="{BB962C8B-B14F-4D97-AF65-F5344CB8AC3E}">
        <p14:creationId xmlns:p14="http://schemas.microsoft.com/office/powerpoint/2010/main" val="1883025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2FF560-977F-4226-B9E1-BD08BF805CFD}" type="datetimeFigureOut">
              <a:rPr lang="en-NZ" smtClean="0"/>
              <a:t>23/11/2019</a:t>
            </a:fld>
            <a:endParaRPr lang="en-NZ"/>
          </a:p>
        </p:txBody>
      </p:sp>
      <p:sp>
        <p:nvSpPr>
          <p:cNvPr id="5" name="Footer Placeholder 3"/>
          <p:cNvSpPr>
            <a:spLocks noGrp="1"/>
          </p:cNvSpPr>
          <p:nvPr>
            <p:ph type="ftr" sz="quarter" idx="11"/>
          </p:nvPr>
        </p:nvSpPr>
        <p:spPr/>
        <p:txBody>
          <a:bodyPr/>
          <a:lstStyle/>
          <a:p>
            <a:endParaRPr lang="en-NZ"/>
          </a:p>
        </p:txBody>
      </p:sp>
      <p:sp>
        <p:nvSpPr>
          <p:cNvPr id="6" name="Slide Number Placeholder 4"/>
          <p:cNvSpPr>
            <a:spLocks noGrp="1"/>
          </p:cNvSpPr>
          <p:nvPr>
            <p:ph type="sldNum" sz="quarter" idx="12"/>
          </p:nvPr>
        </p:nvSpPr>
        <p:spPr/>
        <p:txBody>
          <a:bodyPr/>
          <a:lstStyle/>
          <a:p>
            <a:fld id="{B6FF8EC1-8AEF-469D-AFC3-C87589146C6E}" type="slidenum">
              <a:rPr lang="en-NZ" smtClean="0"/>
              <a:t>‹#›</a:t>
            </a:fld>
            <a:endParaRPr lang="en-NZ"/>
          </a:p>
        </p:txBody>
      </p:sp>
    </p:spTree>
    <p:extLst>
      <p:ext uri="{BB962C8B-B14F-4D97-AF65-F5344CB8AC3E}">
        <p14:creationId xmlns:p14="http://schemas.microsoft.com/office/powerpoint/2010/main" val="1248184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72FF560-977F-4226-B9E1-BD08BF805CFD}" type="datetimeFigureOut">
              <a:rPr lang="en-NZ" smtClean="0"/>
              <a:t>23/11/2019</a:t>
            </a:fld>
            <a:endParaRPr lang="en-NZ"/>
          </a:p>
        </p:txBody>
      </p:sp>
      <p:sp>
        <p:nvSpPr>
          <p:cNvPr id="5" name="Footer Placeholder 2"/>
          <p:cNvSpPr>
            <a:spLocks noGrp="1"/>
          </p:cNvSpPr>
          <p:nvPr>
            <p:ph type="ftr" sz="quarter" idx="11"/>
          </p:nvPr>
        </p:nvSpPr>
        <p:spPr/>
        <p:txBody>
          <a:bodyPr/>
          <a:lstStyle/>
          <a:p>
            <a:endParaRPr lang="en-NZ"/>
          </a:p>
        </p:txBody>
      </p:sp>
      <p:sp>
        <p:nvSpPr>
          <p:cNvPr id="6" name="Slide Number Placeholder 3"/>
          <p:cNvSpPr>
            <a:spLocks noGrp="1"/>
          </p:cNvSpPr>
          <p:nvPr>
            <p:ph type="sldNum" sz="quarter" idx="12"/>
          </p:nvPr>
        </p:nvSpPr>
        <p:spPr/>
        <p:txBody>
          <a:bodyPr/>
          <a:lstStyle/>
          <a:p>
            <a:fld id="{B6FF8EC1-8AEF-469D-AFC3-C87589146C6E}" type="slidenum">
              <a:rPr lang="en-NZ" smtClean="0"/>
              <a:t>‹#›</a:t>
            </a:fld>
            <a:endParaRPr lang="en-NZ"/>
          </a:p>
        </p:txBody>
      </p:sp>
    </p:spTree>
    <p:extLst>
      <p:ext uri="{BB962C8B-B14F-4D97-AF65-F5344CB8AC3E}">
        <p14:creationId xmlns:p14="http://schemas.microsoft.com/office/powerpoint/2010/main" val="2680234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72FF560-977F-4226-B9E1-BD08BF805CFD}" type="datetimeFigureOut">
              <a:rPr lang="en-NZ" smtClean="0"/>
              <a:t>23/11/2019</a:t>
            </a:fld>
            <a:endParaRPr lang="en-NZ"/>
          </a:p>
        </p:txBody>
      </p:sp>
      <p:sp>
        <p:nvSpPr>
          <p:cNvPr id="5" name="Footer Placeholder 5"/>
          <p:cNvSpPr>
            <a:spLocks noGrp="1"/>
          </p:cNvSpPr>
          <p:nvPr>
            <p:ph type="ftr" sz="quarter" idx="11"/>
          </p:nvPr>
        </p:nvSpPr>
        <p:spPr/>
        <p:txBody>
          <a:bodyPr/>
          <a:lstStyle/>
          <a:p>
            <a:endParaRPr lang="en-NZ"/>
          </a:p>
        </p:txBody>
      </p:sp>
      <p:sp>
        <p:nvSpPr>
          <p:cNvPr id="6" name="Slide Number Placeholder 6"/>
          <p:cNvSpPr>
            <a:spLocks noGrp="1"/>
          </p:cNvSpPr>
          <p:nvPr>
            <p:ph type="sldNum" sz="quarter" idx="12"/>
          </p:nvPr>
        </p:nvSpPr>
        <p:spPr/>
        <p:txBody>
          <a:bodyPr/>
          <a:lstStyle/>
          <a:p>
            <a:fld id="{B6FF8EC1-8AEF-469D-AFC3-C87589146C6E}" type="slidenum">
              <a:rPr lang="en-NZ" smtClean="0"/>
              <a:t>‹#›</a:t>
            </a:fld>
            <a:endParaRPr lang="en-NZ"/>
          </a:p>
        </p:txBody>
      </p:sp>
    </p:spTree>
    <p:extLst>
      <p:ext uri="{BB962C8B-B14F-4D97-AF65-F5344CB8AC3E}">
        <p14:creationId xmlns:p14="http://schemas.microsoft.com/office/powerpoint/2010/main" val="267760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2FF560-977F-4226-B9E1-BD08BF805CFD}" type="datetimeFigureOut">
              <a:rPr lang="en-NZ" smtClean="0"/>
              <a:t>23/11/2019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6FF8EC1-8AEF-469D-AFC3-C87589146C6E}" type="slidenum">
              <a:rPr lang="en-NZ" smtClean="0"/>
              <a:t>‹#›</a:t>
            </a:fld>
            <a:endParaRPr lang="en-NZ"/>
          </a:p>
        </p:txBody>
      </p:sp>
    </p:spTree>
    <p:extLst>
      <p:ext uri="{BB962C8B-B14F-4D97-AF65-F5344CB8AC3E}">
        <p14:creationId xmlns:p14="http://schemas.microsoft.com/office/powerpoint/2010/main" val="1385545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72FF560-977F-4226-B9E1-BD08BF805CFD}" type="datetimeFigureOut">
              <a:rPr lang="en-NZ" smtClean="0"/>
              <a:t>23/11/2019</a:t>
            </a:fld>
            <a:endParaRPr lang="en-NZ"/>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NZ"/>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6FF8EC1-8AEF-469D-AFC3-C87589146C6E}" type="slidenum">
              <a:rPr lang="en-NZ" smtClean="0"/>
              <a:t>‹#›</a:t>
            </a:fld>
            <a:endParaRPr lang="en-NZ"/>
          </a:p>
        </p:txBody>
      </p:sp>
    </p:spTree>
    <p:extLst>
      <p:ext uri="{BB962C8B-B14F-4D97-AF65-F5344CB8AC3E}">
        <p14:creationId xmlns:p14="http://schemas.microsoft.com/office/powerpoint/2010/main" val="1059268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F662-DE60-40A3-8266-61E6AB7347FC}"/>
              </a:ext>
            </a:extLst>
          </p:cNvPr>
          <p:cNvSpPr>
            <a:spLocks noGrp="1"/>
          </p:cNvSpPr>
          <p:nvPr>
            <p:ph type="ctrTitle"/>
          </p:nvPr>
        </p:nvSpPr>
        <p:spPr/>
        <p:txBody>
          <a:bodyPr/>
          <a:lstStyle/>
          <a:p>
            <a:r>
              <a:rPr lang="en-NZ" dirty="0"/>
              <a:t>Forged Banknote </a:t>
            </a:r>
            <a:r>
              <a:rPr lang="en-NZ"/>
              <a:t>Clustering Analysis</a:t>
            </a:r>
            <a:endParaRPr lang="en-NZ" dirty="0"/>
          </a:p>
        </p:txBody>
      </p:sp>
      <p:sp>
        <p:nvSpPr>
          <p:cNvPr id="3" name="Subtitle 2">
            <a:extLst>
              <a:ext uri="{FF2B5EF4-FFF2-40B4-BE49-F238E27FC236}">
                <a16:creationId xmlns:a16="http://schemas.microsoft.com/office/drawing/2014/main" id="{031BDB73-11EF-45B5-B378-865742A33E3B}"/>
              </a:ext>
            </a:extLst>
          </p:cNvPr>
          <p:cNvSpPr>
            <a:spLocks noGrp="1"/>
          </p:cNvSpPr>
          <p:nvPr>
            <p:ph type="subTitle" idx="1"/>
          </p:nvPr>
        </p:nvSpPr>
        <p:spPr/>
        <p:txBody>
          <a:bodyPr/>
          <a:lstStyle/>
          <a:p>
            <a:r>
              <a:rPr lang="en-NZ" dirty="0"/>
              <a:t>By Michael Bennett</a:t>
            </a:r>
          </a:p>
        </p:txBody>
      </p:sp>
    </p:spTree>
    <p:extLst>
      <p:ext uri="{BB962C8B-B14F-4D97-AF65-F5344CB8AC3E}">
        <p14:creationId xmlns:p14="http://schemas.microsoft.com/office/powerpoint/2010/main" val="3378974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C0732-A8B6-46A4-AEAB-7A6ACAD05159}"/>
              </a:ext>
            </a:extLst>
          </p:cNvPr>
          <p:cNvSpPr>
            <a:spLocks noGrp="1"/>
          </p:cNvSpPr>
          <p:nvPr>
            <p:ph type="title"/>
          </p:nvPr>
        </p:nvSpPr>
        <p:spPr/>
        <p:txBody>
          <a:bodyPr/>
          <a:lstStyle/>
          <a:p>
            <a:r>
              <a:rPr lang="en-NZ" dirty="0"/>
              <a:t>Principle </a:t>
            </a:r>
            <a:r>
              <a:rPr lang="en-NZ" dirty="0" err="1"/>
              <a:t>Compnent</a:t>
            </a:r>
            <a:r>
              <a:rPr lang="en-NZ" dirty="0"/>
              <a:t> Analysis (PCA)</a:t>
            </a:r>
          </a:p>
        </p:txBody>
      </p:sp>
      <p:sp>
        <p:nvSpPr>
          <p:cNvPr id="3" name="Content Placeholder 2">
            <a:extLst>
              <a:ext uri="{FF2B5EF4-FFF2-40B4-BE49-F238E27FC236}">
                <a16:creationId xmlns:a16="http://schemas.microsoft.com/office/drawing/2014/main" id="{4975B24A-2DE1-4C8A-BCDE-7B5D676553BA}"/>
              </a:ext>
            </a:extLst>
          </p:cNvPr>
          <p:cNvSpPr>
            <a:spLocks noGrp="1"/>
          </p:cNvSpPr>
          <p:nvPr>
            <p:ph idx="1"/>
          </p:nvPr>
        </p:nvSpPr>
        <p:spPr>
          <a:xfrm>
            <a:off x="303211" y="1513047"/>
            <a:ext cx="9964739" cy="680402"/>
          </a:xfrm>
        </p:spPr>
        <p:txBody>
          <a:bodyPr>
            <a:normAutofit fontScale="92500"/>
          </a:bodyPr>
          <a:lstStyle/>
          <a:p>
            <a:r>
              <a:rPr lang="en-NZ" dirty="0"/>
              <a:t>PCA looks to extract the best combination of features possible from the dataset so that we maintain the datasets integrity, whilst reducing dimensionality. </a:t>
            </a:r>
          </a:p>
        </p:txBody>
      </p:sp>
      <p:pic>
        <p:nvPicPr>
          <p:cNvPr id="5" name="Picture 4">
            <a:extLst>
              <a:ext uri="{FF2B5EF4-FFF2-40B4-BE49-F238E27FC236}">
                <a16:creationId xmlns:a16="http://schemas.microsoft.com/office/drawing/2014/main" id="{77951368-0E5A-4E61-97E9-D53BEC524619}"/>
              </a:ext>
            </a:extLst>
          </p:cNvPr>
          <p:cNvPicPr>
            <a:picLocks noChangeAspect="1"/>
          </p:cNvPicPr>
          <p:nvPr/>
        </p:nvPicPr>
        <p:blipFill>
          <a:blip r:embed="rId3"/>
          <a:stretch>
            <a:fillRect/>
          </a:stretch>
        </p:blipFill>
        <p:spPr>
          <a:xfrm>
            <a:off x="646111" y="2913577"/>
            <a:ext cx="4765152" cy="3699158"/>
          </a:xfrm>
          <a:prstGeom prst="rect">
            <a:avLst/>
          </a:prstGeom>
        </p:spPr>
      </p:pic>
      <p:pic>
        <p:nvPicPr>
          <p:cNvPr id="9" name="Picture 8">
            <a:extLst>
              <a:ext uri="{FF2B5EF4-FFF2-40B4-BE49-F238E27FC236}">
                <a16:creationId xmlns:a16="http://schemas.microsoft.com/office/drawing/2014/main" id="{77AFC651-7781-4FE1-9042-BD958F2D5619}"/>
              </a:ext>
            </a:extLst>
          </p:cNvPr>
          <p:cNvPicPr>
            <a:picLocks noChangeAspect="1"/>
          </p:cNvPicPr>
          <p:nvPr/>
        </p:nvPicPr>
        <p:blipFill>
          <a:blip r:embed="rId4"/>
          <a:stretch>
            <a:fillRect/>
          </a:stretch>
        </p:blipFill>
        <p:spPr>
          <a:xfrm>
            <a:off x="6468271" y="2913577"/>
            <a:ext cx="4535489" cy="3699158"/>
          </a:xfrm>
          <a:prstGeom prst="rect">
            <a:avLst/>
          </a:prstGeom>
        </p:spPr>
      </p:pic>
      <p:sp>
        <p:nvSpPr>
          <p:cNvPr id="10" name="TextBox 9">
            <a:extLst>
              <a:ext uri="{FF2B5EF4-FFF2-40B4-BE49-F238E27FC236}">
                <a16:creationId xmlns:a16="http://schemas.microsoft.com/office/drawing/2014/main" id="{418CA3D3-FCAD-4467-ADF3-966F677F39EF}"/>
              </a:ext>
            </a:extLst>
          </p:cNvPr>
          <p:cNvSpPr txBox="1"/>
          <p:nvPr/>
        </p:nvSpPr>
        <p:spPr>
          <a:xfrm>
            <a:off x="646111" y="2193449"/>
            <a:ext cx="4765152" cy="369332"/>
          </a:xfrm>
          <a:prstGeom prst="rect">
            <a:avLst/>
          </a:prstGeom>
          <a:noFill/>
        </p:spPr>
        <p:txBody>
          <a:bodyPr wrap="square" rtlCol="0">
            <a:spAutoFit/>
          </a:bodyPr>
          <a:lstStyle/>
          <a:p>
            <a:r>
              <a:rPr lang="en-NZ" dirty="0"/>
              <a:t>Standardized</a:t>
            </a:r>
          </a:p>
        </p:txBody>
      </p:sp>
      <p:sp>
        <p:nvSpPr>
          <p:cNvPr id="11" name="TextBox 10">
            <a:extLst>
              <a:ext uri="{FF2B5EF4-FFF2-40B4-BE49-F238E27FC236}">
                <a16:creationId xmlns:a16="http://schemas.microsoft.com/office/drawing/2014/main" id="{DFE03D17-60D3-4AF1-A503-67502642EA31}"/>
              </a:ext>
            </a:extLst>
          </p:cNvPr>
          <p:cNvSpPr txBox="1"/>
          <p:nvPr/>
        </p:nvSpPr>
        <p:spPr>
          <a:xfrm>
            <a:off x="6468271" y="2204044"/>
            <a:ext cx="4765152" cy="369332"/>
          </a:xfrm>
          <a:prstGeom prst="rect">
            <a:avLst/>
          </a:prstGeom>
          <a:noFill/>
        </p:spPr>
        <p:txBody>
          <a:bodyPr wrap="square" rtlCol="0">
            <a:spAutoFit/>
          </a:bodyPr>
          <a:lstStyle/>
          <a:p>
            <a:r>
              <a:rPr lang="en-NZ" dirty="0"/>
              <a:t>Normalized</a:t>
            </a:r>
          </a:p>
        </p:txBody>
      </p:sp>
    </p:spTree>
    <p:extLst>
      <p:ext uri="{BB962C8B-B14F-4D97-AF65-F5344CB8AC3E}">
        <p14:creationId xmlns:p14="http://schemas.microsoft.com/office/powerpoint/2010/main" val="155568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ACEB-0E64-4FA7-99F7-2FAC3BF2DAC3}"/>
              </a:ext>
            </a:extLst>
          </p:cNvPr>
          <p:cNvSpPr>
            <a:spLocks noGrp="1"/>
          </p:cNvSpPr>
          <p:nvPr>
            <p:ph type="title"/>
          </p:nvPr>
        </p:nvSpPr>
        <p:spPr/>
        <p:txBody>
          <a:bodyPr/>
          <a:lstStyle/>
          <a:p>
            <a:r>
              <a:rPr lang="en-NZ" dirty="0"/>
              <a:t>PCA continued…</a:t>
            </a:r>
          </a:p>
        </p:txBody>
      </p:sp>
      <p:sp>
        <p:nvSpPr>
          <p:cNvPr id="4" name="Title 1">
            <a:extLst>
              <a:ext uri="{FF2B5EF4-FFF2-40B4-BE49-F238E27FC236}">
                <a16:creationId xmlns:a16="http://schemas.microsoft.com/office/drawing/2014/main" id="{FF53EE3E-F0A3-4FE4-AF12-254A609DEF99}"/>
              </a:ext>
            </a:extLst>
          </p:cNvPr>
          <p:cNvSpPr txBox="1">
            <a:spLocks/>
          </p:cNvSpPr>
          <p:nvPr/>
        </p:nvSpPr>
        <p:spPr>
          <a:xfrm>
            <a:off x="646111" y="4527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NZ" dirty="0"/>
              <a:t>PCA continued…</a:t>
            </a:r>
          </a:p>
        </p:txBody>
      </p:sp>
      <p:sp>
        <p:nvSpPr>
          <p:cNvPr id="6" name="TextBox 5">
            <a:extLst>
              <a:ext uri="{FF2B5EF4-FFF2-40B4-BE49-F238E27FC236}">
                <a16:creationId xmlns:a16="http://schemas.microsoft.com/office/drawing/2014/main" id="{035635EF-F168-4602-BB1F-C4A5F847FFCE}"/>
              </a:ext>
            </a:extLst>
          </p:cNvPr>
          <p:cNvSpPr txBox="1"/>
          <p:nvPr/>
        </p:nvSpPr>
        <p:spPr>
          <a:xfrm>
            <a:off x="323850" y="1483916"/>
            <a:ext cx="4267200" cy="369332"/>
          </a:xfrm>
          <a:prstGeom prst="rect">
            <a:avLst/>
          </a:prstGeom>
          <a:noFill/>
        </p:spPr>
        <p:txBody>
          <a:bodyPr wrap="square" rtlCol="0">
            <a:spAutoFit/>
          </a:bodyPr>
          <a:lstStyle/>
          <a:p>
            <a:r>
              <a:rPr lang="en-NZ" dirty="0"/>
              <a:t>PCA, Normalized, </a:t>
            </a:r>
            <a:r>
              <a:rPr lang="en-NZ" dirty="0" err="1"/>
              <a:t>n_components</a:t>
            </a:r>
            <a:r>
              <a:rPr lang="en-NZ" dirty="0"/>
              <a:t> = 3</a:t>
            </a:r>
          </a:p>
        </p:txBody>
      </p:sp>
      <p:pic>
        <p:nvPicPr>
          <p:cNvPr id="7" name="Picture 6">
            <a:extLst>
              <a:ext uri="{FF2B5EF4-FFF2-40B4-BE49-F238E27FC236}">
                <a16:creationId xmlns:a16="http://schemas.microsoft.com/office/drawing/2014/main" id="{A0D7B009-820C-467D-AE8C-D732772EDEC1}"/>
              </a:ext>
            </a:extLst>
          </p:cNvPr>
          <p:cNvPicPr>
            <a:picLocks noChangeAspect="1"/>
          </p:cNvPicPr>
          <p:nvPr/>
        </p:nvPicPr>
        <p:blipFill>
          <a:blip r:embed="rId3"/>
          <a:stretch>
            <a:fillRect/>
          </a:stretch>
        </p:blipFill>
        <p:spPr>
          <a:xfrm>
            <a:off x="323850" y="2090457"/>
            <a:ext cx="4830266" cy="3667125"/>
          </a:xfrm>
          <a:prstGeom prst="rect">
            <a:avLst/>
          </a:prstGeom>
        </p:spPr>
      </p:pic>
      <p:sp>
        <p:nvSpPr>
          <p:cNvPr id="8" name="TextBox 7">
            <a:extLst>
              <a:ext uri="{FF2B5EF4-FFF2-40B4-BE49-F238E27FC236}">
                <a16:creationId xmlns:a16="http://schemas.microsoft.com/office/drawing/2014/main" id="{A9AEEDA4-36B7-459C-86AE-A88451BBF32B}"/>
              </a:ext>
            </a:extLst>
          </p:cNvPr>
          <p:cNvSpPr txBox="1"/>
          <p:nvPr/>
        </p:nvSpPr>
        <p:spPr>
          <a:xfrm>
            <a:off x="5783634" y="1483916"/>
            <a:ext cx="4267200" cy="369332"/>
          </a:xfrm>
          <a:prstGeom prst="rect">
            <a:avLst/>
          </a:prstGeom>
          <a:noFill/>
        </p:spPr>
        <p:txBody>
          <a:bodyPr wrap="square" rtlCol="0">
            <a:spAutoFit/>
          </a:bodyPr>
          <a:lstStyle/>
          <a:p>
            <a:r>
              <a:rPr lang="en-NZ" dirty="0"/>
              <a:t>PCA, Normalized, </a:t>
            </a:r>
            <a:r>
              <a:rPr lang="en-NZ" dirty="0" err="1"/>
              <a:t>n_components</a:t>
            </a:r>
            <a:r>
              <a:rPr lang="en-NZ" dirty="0"/>
              <a:t> = 2</a:t>
            </a:r>
          </a:p>
        </p:txBody>
      </p:sp>
      <p:pic>
        <p:nvPicPr>
          <p:cNvPr id="9" name="Picture 8">
            <a:extLst>
              <a:ext uri="{FF2B5EF4-FFF2-40B4-BE49-F238E27FC236}">
                <a16:creationId xmlns:a16="http://schemas.microsoft.com/office/drawing/2014/main" id="{96838401-253E-4F91-B768-8AF04C708FB6}"/>
              </a:ext>
            </a:extLst>
          </p:cNvPr>
          <p:cNvPicPr>
            <a:picLocks noChangeAspect="1"/>
          </p:cNvPicPr>
          <p:nvPr/>
        </p:nvPicPr>
        <p:blipFill>
          <a:blip r:embed="rId4"/>
          <a:stretch>
            <a:fillRect/>
          </a:stretch>
        </p:blipFill>
        <p:spPr>
          <a:xfrm>
            <a:off x="5650284" y="2167520"/>
            <a:ext cx="4830266" cy="3590062"/>
          </a:xfrm>
          <a:prstGeom prst="rect">
            <a:avLst/>
          </a:prstGeom>
        </p:spPr>
      </p:pic>
    </p:spTree>
    <p:extLst>
      <p:ext uri="{BB962C8B-B14F-4D97-AF65-F5344CB8AC3E}">
        <p14:creationId xmlns:p14="http://schemas.microsoft.com/office/powerpoint/2010/main" val="2611420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2C24-525F-4D44-ACC5-8458B12BE2A0}"/>
              </a:ext>
            </a:extLst>
          </p:cNvPr>
          <p:cNvSpPr>
            <a:spLocks noGrp="1"/>
          </p:cNvSpPr>
          <p:nvPr>
            <p:ph type="title"/>
          </p:nvPr>
        </p:nvSpPr>
        <p:spPr>
          <a:xfrm>
            <a:off x="646111" y="357468"/>
            <a:ext cx="9404723" cy="1400530"/>
          </a:xfrm>
        </p:spPr>
        <p:txBody>
          <a:bodyPr/>
          <a:lstStyle/>
          <a:p>
            <a:r>
              <a:rPr lang="en-NZ" dirty="0"/>
              <a:t>K-Means with PCA</a:t>
            </a:r>
          </a:p>
        </p:txBody>
      </p:sp>
      <p:sp>
        <p:nvSpPr>
          <p:cNvPr id="3" name="Content Placeholder 2">
            <a:extLst>
              <a:ext uri="{FF2B5EF4-FFF2-40B4-BE49-F238E27FC236}">
                <a16:creationId xmlns:a16="http://schemas.microsoft.com/office/drawing/2014/main" id="{3F969BA1-72A4-4D0A-94DA-7B2459877741}"/>
              </a:ext>
            </a:extLst>
          </p:cNvPr>
          <p:cNvSpPr>
            <a:spLocks noGrp="1"/>
          </p:cNvSpPr>
          <p:nvPr>
            <p:ph idx="1"/>
          </p:nvPr>
        </p:nvSpPr>
        <p:spPr>
          <a:xfrm>
            <a:off x="416530" y="1514121"/>
            <a:ext cx="10518170" cy="838200"/>
          </a:xfrm>
        </p:spPr>
        <p:txBody>
          <a:bodyPr/>
          <a:lstStyle/>
          <a:p>
            <a:r>
              <a:rPr lang="en-NZ" dirty="0"/>
              <a:t>Lets try K-Means with PCA, we want to see if there is a difference when selecting the 2 most principle components vs the 3 most principle components</a:t>
            </a:r>
          </a:p>
        </p:txBody>
      </p:sp>
      <p:pic>
        <p:nvPicPr>
          <p:cNvPr id="4" name="Picture 3">
            <a:extLst>
              <a:ext uri="{FF2B5EF4-FFF2-40B4-BE49-F238E27FC236}">
                <a16:creationId xmlns:a16="http://schemas.microsoft.com/office/drawing/2014/main" id="{0386EF5A-5BAA-4B1F-9A04-E72086AE2EEA}"/>
              </a:ext>
            </a:extLst>
          </p:cNvPr>
          <p:cNvPicPr>
            <a:picLocks noChangeAspect="1"/>
          </p:cNvPicPr>
          <p:nvPr/>
        </p:nvPicPr>
        <p:blipFill>
          <a:blip r:embed="rId3"/>
          <a:stretch>
            <a:fillRect/>
          </a:stretch>
        </p:blipFill>
        <p:spPr>
          <a:xfrm>
            <a:off x="174020" y="2655509"/>
            <a:ext cx="6512529" cy="1592947"/>
          </a:xfrm>
          <a:prstGeom prst="rect">
            <a:avLst/>
          </a:prstGeom>
        </p:spPr>
      </p:pic>
      <p:sp>
        <p:nvSpPr>
          <p:cNvPr id="5" name="TextBox 4">
            <a:extLst>
              <a:ext uri="{FF2B5EF4-FFF2-40B4-BE49-F238E27FC236}">
                <a16:creationId xmlns:a16="http://schemas.microsoft.com/office/drawing/2014/main" id="{502ACE10-8EA6-405B-B514-08F347739E96}"/>
              </a:ext>
            </a:extLst>
          </p:cNvPr>
          <p:cNvSpPr txBox="1"/>
          <p:nvPr/>
        </p:nvSpPr>
        <p:spPr>
          <a:xfrm>
            <a:off x="174021" y="2201211"/>
            <a:ext cx="3507770" cy="369332"/>
          </a:xfrm>
          <a:prstGeom prst="rect">
            <a:avLst/>
          </a:prstGeom>
          <a:noFill/>
        </p:spPr>
        <p:txBody>
          <a:bodyPr wrap="square" rtlCol="0">
            <a:spAutoFit/>
          </a:bodyPr>
          <a:lstStyle/>
          <a:p>
            <a:r>
              <a:rPr lang="en-NZ" dirty="0" err="1"/>
              <a:t>n_components</a:t>
            </a:r>
            <a:r>
              <a:rPr lang="en-NZ" dirty="0"/>
              <a:t> = 2</a:t>
            </a:r>
          </a:p>
        </p:txBody>
      </p:sp>
      <p:sp>
        <p:nvSpPr>
          <p:cNvPr id="7" name="TextBox 6">
            <a:extLst>
              <a:ext uri="{FF2B5EF4-FFF2-40B4-BE49-F238E27FC236}">
                <a16:creationId xmlns:a16="http://schemas.microsoft.com/office/drawing/2014/main" id="{2B76DD73-FA2F-43F9-A8A4-9DD46D5C5579}"/>
              </a:ext>
            </a:extLst>
          </p:cNvPr>
          <p:cNvSpPr txBox="1"/>
          <p:nvPr/>
        </p:nvSpPr>
        <p:spPr>
          <a:xfrm>
            <a:off x="191360" y="4333422"/>
            <a:ext cx="3507770" cy="369332"/>
          </a:xfrm>
          <a:prstGeom prst="rect">
            <a:avLst/>
          </a:prstGeom>
          <a:noFill/>
        </p:spPr>
        <p:txBody>
          <a:bodyPr wrap="square" rtlCol="0">
            <a:spAutoFit/>
          </a:bodyPr>
          <a:lstStyle/>
          <a:p>
            <a:r>
              <a:rPr lang="en-NZ" dirty="0" err="1"/>
              <a:t>n_components</a:t>
            </a:r>
            <a:r>
              <a:rPr lang="en-NZ" dirty="0"/>
              <a:t> = 3</a:t>
            </a:r>
          </a:p>
        </p:txBody>
      </p:sp>
      <p:pic>
        <p:nvPicPr>
          <p:cNvPr id="9" name="Picture 8">
            <a:extLst>
              <a:ext uri="{FF2B5EF4-FFF2-40B4-BE49-F238E27FC236}">
                <a16:creationId xmlns:a16="http://schemas.microsoft.com/office/drawing/2014/main" id="{CFE176B0-D765-45EE-AB24-409EC7C8C86A}"/>
              </a:ext>
            </a:extLst>
          </p:cNvPr>
          <p:cNvPicPr>
            <a:picLocks noChangeAspect="1"/>
          </p:cNvPicPr>
          <p:nvPr/>
        </p:nvPicPr>
        <p:blipFill>
          <a:blip r:embed="rId3"/>
          <a:stretch>
            <a:fillRect/>
          </a:stretch>
        </p:blipFill>
        <p:spPr>
          <a:xfrm>
            <a:off x="174019" y="4807706"/>
            <a:ext cx="6512529" cy="1592947"/>
          </a:xfrm>
          <a:prstGeom prst="rect">
            <a:avLst/>
          </a:prstGeom>
        </p:spPr>
      </p:pic>
      <p:pic>
        <p:nvPicPr>
          <p:cNvPr id="10" name="Picture 9">
            <a:extLst>
              <a:ext uri="{FF2B5EF4-FFF2-40B4-BE49-F238E27FC236}">
                <a16:creationId xmlns:a16="http://schemas.microsoft.com/office/drawing/2014/main" id="{09F138F4-D5DA-483F-9939-763353194AEC}"/>
              </a:ext>
            </a:extLst>
          </p:cNvPr>
          <p:cNvPicPr>
            <a:picLocks noChangeAspect="1"/>
          </p:cNvPicPr>
          <p:nvPr/>
        </p:nvPicPr>
        <p:blipFill>
          <a:blip r:embed="rId4"/>
          <a:stretch>
            <a:fillRect/>
          </a:stretch>
        </p:blipFill>
        <p:spPr>
          <a:xfrm>
            <a:off x="7467600" y="3013549"/>
            <a:ext cx="4060220" cy="2984262"/>
          </a:xfrm>
          <a:prstGeom prst="rect">
            <a:avLst/>
          </a:prstGeom>
        </p:spPr>
      </p:pic>
      <p:sp>
        <p:nvSpPr>
          <p:cNvPr id="11" name="TextBox 10">
            <a:extLst>
              <a:ext uri="{FF2B5EF4-FFF2-40B4-BE49-F238E27FC236}">
                <a16:creationId xmlns:a16="http://schemas.microsoft.com/office/drawing/2014/main" id="{92E88176-4F16-4B3B-9AF9-1FFADB604640}"/>
              </a:ext>
            </a:extLst>
          </p:cNvPr>
          <p:cNvSpPr txBox="1"/>
          <p:nvPr/>
        </p:nvSpPr>
        <p:spPr>
          <a:xfrm>
            <a:off x="7468883" y="2375322"/>
            <a:ext cx="3507770" cy="369332"/>
          </a:xfrm>
          <a:prstGeom prst="rect">
            <a:avLst/>
          </a:prstGeom>
          <a:noFill/>
        </p:spPr>
        <p:txBody>
          <a:bodyPr wrap="square" rtlCol="0">
            <a:spAutoFit/>
          </a:bodyPr>
          <a:lstStyle/>
          <a:p>
            <a:r>
              <a:rPr lang="en-NZ" dirty="0" err="1"/>
              <a:t>n_components</a:t>
            </a:r>
            <a:r>
              <a:rPr lang="en-NZ" dirty="0"/>
              <a:t> = 2</a:t>
            </a:r>
          </a:p>
        </p:txBody>
      </p:sp>
    </p:spTree>
    <p:extLst>
      <p:ext uri="{BB962C8B-B14F-4D97-AF65-F5344CB8AC3E}">
        <p14:creationId xmlns:p14="http://schemas.microsoft.com/office/powerpoint/2010/main" val="1269792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4569-C6E7-40B1-B3F2-2237AC979120}"/>
              </a:ext>
            </a:extLst>
          </p:cNvPr>
          <p:cNvSpPr>
            <a:spLocks noGrp="1"/>
          </p:cNvSpPr>
          <p:nvPr>
            <p:ph type="title"/>
          </p:nvPr>
        </p:nvSpPr>
        <p:spPr/>
        <p:txBody>
          <a:bodyPr/>
          <a:lstStyle/>
          <a:p>
            <a:r>
              <a:rPr lang="en-NZ" dirty="0"/>
              <a:t>Can we improve with only </a:t>
            </a:r>
            <a:r>
              <a:rPr lang="en-NZ" dirty="0" err="1"/>
              <a:t>Kmeans</a:t>
            </a:r>
            <a:r>
              <a:rPr lang="en-NZ" dirty="0"/>
              <a:t>?</a:t>
            </a:r>
          </a:p>
        </p:txBody>
      </p:sp>
      <p:sp>
        <p:nvSpPr>
          <p:cNvPr id="3" name="Content Placeholder 2">
            <a:extLst>
              <a:ext uri="{FF2B5EF4-FFF2-40B4-BE49-F238E27FC236}">
                <a16:creationId xmlns:a16="http://schemas.microsoft.com/office/drawing/2014/main" id="{8DD7B4FE-97B5-44D9-8231-60BCFCFFEBBD}"/>
              </a:ext>
            </a:extLst>
          </p:cNvPr>
          <p:cNvSpPr>
            <a:spLocks noGrp="1"/>
          </p:cNvSpPr>
          <p:nvPr>
            <p:ph idx="1"/>
          </p:nvPr>
        </p:nvSpPr>
        <p:spPr>
          <a:xfrm>
            <a:off x="285750" y="2052918"/>
            <a:ext cx="11372850" cy="4352363"/>
          </a:xfrm>
        </p:spPr>
        <p:txBody>
          <a:bodyPr>
            <a:normAutofit/>
          </a:bodyPr>
          <a:lstStyle/>
          <a:p>
            <a:r>
              <a:rPr lang="en-NZ" dirty="0"/>
              <a:t>We want to see if we can squeeze everything out of </a:t>
            </a:r>
            <a:r>
              <a:rPr lang="en-NZ" dirty="0" err="1"/>
              <a:t>Kmeans</a:t>
            </a:r>
            <a:endParaRPr lang="en-NZ" dirty="0"/>
          </a:p>
          <a:p>
            <a:r>
              <a:rPr lang="en-NZ" dirty="0"/>
              <a:t>How are the initial centroids selected?</a:t>
            </a:r>
          </a:p>
          <a:p>
            <a:pPr lvl="1"/>
            <a:r>
              <a:rPr lang="en-NZ" dirty="0"/>
              <a:t>Default on python is “</a:t>
            </a:r>
            <a:r>
              <a:rPr lang="en-NZ" dirty="0" err="1"/>
              <a:t>kmeans</a:t>
            </a:r>
            <a:r>
              <a:rPr lang="en-NZ" dirty="0"/>
              <a:t>++”</a:t>
            </a:r>
          </a:p>
          <a:p>
            <a:pPr lvl="2"/>
            <a:r>
              <a:rPr lang="en-NZ" dirty="0"/>
              <a:t>This essentially picks initial cluster </a:t>
            </a:r>
            <a:r>
              <a:rPr lang="en-NZ" dirty="0" err="1"/>
              <a:t>centers</a:t>
            </a:r>
            <a:r>
              <a:rPr lang="en-NZ" dirty="0"/>
              <a:t> in a “smart way” to speed up convergence	</a:t>
            </a:r>
          </a:p>
          <a:p>
            <a:pPr marL="457200"/>
            <a:r>
              <a:rPr lang="en-NZ" dirty="0"/>
              <a:t>What other options? What about “random”</a:t>
            </a:r>
          </a:p>
          <a:p>
            <a:pPr marL="857250" lvl="1"/>
            <a:r>
              <a:rPr lang="en-NZ" dirty="0"/>
              <a:t>Chooses k observations at random </a:t>
            </a:r>
          </a:p>
          <a:p>
            <a:pPr marL="857250" lvl="1"/>
            <a:endParaRPr lang="en-NZ" dirty="0"/>
          </a:p>
          <a:p>
            <a:pPr marL="457200"/>
            <a:r>
              <a:rPr lang="en-NZ" dirty="0"/>
              <a:t>No different results!!</a:t>
            </a:r>
          </a:p>
          <a:p>
            <a:pPr marL="457200"/>
            <a:r>
              <a:rPr lang="en-NZ" dirty="0"/>
              <a:t>We’ve got to handle the outliers it seems to improve our accuracy, this may call for a different method</a:t>
            </a:r>
          </a:p>
        </p:txBody>
      </p:sp>
    </p:spTree>
    <p:extLst>
      <p:ext uri="{BB962C8B-B14F-4D97-AF65-F5344CB8AC3E}">
        <p14:creationId xmlns:p14="http://schemas.microsoft.com/office/powerpoint/2010/main" val="1801218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D379-3078-47BF-B4B0-FC6981D9763A}"/>
              </a:ext>
            </a:extLst>
          </p:cNvPr>
          <p:cNvSpPr>
            <a:spLocks noGrp="1"/>
          </p:cNvSpPr>
          <p:nvPr>
            <p:ph type="title"/>
          </p:nvPr>
        </p:nvSpPr>
        <p:spPr/>
        <p:txBody>
          <a:bodyPr/>
          <a:lstStyle/>
          <a:p>
            <a:r>
              <a:rPr lang="en-NZ" dirty="0"/>
              <a:t>Handling outliers</a:t>
            </a:r>
          </a:p>
        </p:txBody>
      </p:sp>
      <p:sp>
        <p:nvSpPr>
          <p:cNvPr id="3" name="Content Placeholder 2">
            <a:extLst>
              <a:ext uri="{FF2B5EF4-FFF2-40B4-BE49-F238E27FC236}">
                <a16:creationId xmlns:a16="http://schemas.microsoft.com/office/drawing/2014/main" id="{CDE3E95D-3715-47CB-B935-7D8DAFC09D4E}"/>
              </a:ext>
            </a:extLst>
          </p:cNvPr>
          <p:cNvSpPr>
            <a:spLocks noGrp="1"/>
          </p:cNvSpPr>
          <p:nvPr>
            <p:ph idx="1"/>
          </p:nvPr>
        </p:nvSpPr>
        <p:spPr>
          <a:xfrm>
            <a:off x="645130" y="2052918"/>
            <a:ext cx="10803920" cy="4195481"/>
          </a:xfrm>
        </p:spPr>
        <p:txBody>
          <a:bodyPr/>
          <a:lstStyle/>
          <a:p>
            <a:r>
              <a:rPr lang="en-NZ" dirty="0" err="1"/>
              <a:t>DBScan</a:t>
            </a:r>
            <a:endParaRPr lang="en-NZ" dirty="0"/>
          </a:p>
          <a:p>
            <a:pPr lvl="1"/>
            <a:r>
              <a:rPr lang="en-NZ" dirty="0"/>
              <a:t>Density Based Spatial Clustering of Applications with Noise. </a:t>
            </a:r>
          </a:p>
          <a:p>
            <a:pPr lvl="1"/>
            <a:r>
              <a:rPr lang="en-NZ" dirty="0"/>
              <a:t>Better at handling outliers</a:t>
            </a:r>
          </a:p>
          <a:p>
            <a:pPr lvl="1"/>
            <a:r>
              <a:rPr lang="en-NZ" dirty="0"/>
              <a:t>Sensitive to parameters (</a:t>
            </a:r>
            <a:r>
              <a:rPr lang="en-NZ" dirty="0" err="1"/>
              <a:t>minsamples</a:t>
            </a:r>
            <a:r>
              <a:rPr lang="en-NZ" dirty="0"/>
              <a:t> and eps)</a:t>
            </a:r>
          </a:p>
          <a:p>
            <a:pPr lvl="1"/>
            <a:r>
              <a:rPr lang="en-NZ" dirty="0"/>
              <a:t>Can be used for outlier/anomaly detection.</a:t>
            </a:r>
          </a:p>
          <a:p>
            <a:r>
              <a:rPr lang="en-NZ" dirty="0"/>
              <a:t>Agglomerative Clustering</a:t>
            </a:r>
          </a:p>
          <a:p>
            <a:pPr lvl="1"/>
            <a:r>
              <a:rPr lang="en-NZ" dirty="0"/>
              <a:t>Recursively merge the pair of clusters that minimally increases given linkage distance</a:t>
            </a:r>
          </a:p>
          <a:p>
            <a:pPr lvl="1"/>
            <a:r>
              <a:rPr lang="en-NZ" dirty="0"/>
              <a:t>Single link, complete link</a:t>
            </a:r>
          </a:p>
        </p:txBody>
      </p:sp>
    </p:spTree>
    <p:extLst>
      <p:ext uri="{BB962C8B-B14F-4D97-AF65-F5344CB8AC3E}">
        <p14:creationId xmlns:p14="http://schemas.microsoft.com/office/powerpoint/2010/main" val="3474538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CCB4-D3D0-4CCC-8664-1195C218506E}"/>
              </a:ext>
            </a:extLst>
          </p:cNvPr>
          <p:cNvSpPr>
            <a:spLocks noGrp="1"/>
          </p:cNvSpPr>
          <p:nvPr>
            <p:ph type="title"/>
          </p:nvPr>
        </p:nvSpPr>
        <p:spPr/>
        <p:txBody>
          <a:bodyPr/>
          <a:lstStyle/>
          <a:p>
            <a:r>
              <a:rPr lang="en-NZ" dirty="0" err="1"/>
              <a:t>DBScan</a:t>
            </a:r>
            <a:endParaRPr lang="en-NZ" dirty="0"/>
          </a:p>
        </p:txBody>
      </p:sp>
      <p:sp>
        <p:nvSpPr>
          <p:cNvPr id="3" name="Content Placeholder 2">
            <a:extLst>
              <a:ext uri="{FF2B5EF4-FFF2-40B4-BE49-F238E27FC236}">
                <a16:creationId xmlns:a16="http://schemas.microsoft.com/office/drawing/2014/main" id="{31A48386-7117-4468-859F-E9443DF6940F}"/>
              </a:ext>
            </a:extLst>
          </p:cNvPr>
          <p:cNvSpPr>
            <a:spLocks noGrp="1"/>
          </p:cNvSpPr>
          <p:nvPr>
            <p:ph idx="1"/>
          </p:nvPr>
        </p:nvSpPr>
        <p:spPr>
          <a:xfrm>
            <a:off x="209550" y="1437920"/>
            <a:ext cx="11087100" cy="3286480"/>
          </a:xfrm>
        </p:spPr>
        <p:txBody>
          <a:bodyPr>
            <a:normAutofit fontScale="92500"/>
          </a:bodyPr>
          <a:lstStyle/>
          <a:p>
            <a:r>
              <a:rPr lang="en-NZ" dirty="0"/>
              <a:t>Classifies points as core point, border point or outlier</a:t>
            </a:r>
          </a:p>
          <a:p>
            <a:r>
              <a:rPr lang="en-NZ" dirty="0"/>
              <a:t>We will use </a:t>
            </a:r>
            <a:r>
              <a:rPr lang="en-NZ" dirty="0" err="1"/>
              <a:t>DBScan</a:t>
            </a:r>
            <a:r>
              <a:rPr lang="en-NZ" dirty="0"/>
              <a:t> to detect the outliers, we can then decide how to assign those outliers</a:t>
            </a:r>
          </a:p>
          <a:p>
            <a:r>
              <a:rPr lang="en-NZ" dirty="0"/>
              <a:t>Need to pick a good Eps, </a:t>
            </a:r>
            <a:r>
              <a:rPr lang="en-NZ" dirty="0" err="1"/>
              <a:t>min_samples</a:t>
            </a:r>
            <a:r>
              <a:rPr lang="en-NZ" dirty="0"/>
              <a:t>, distance function parameters</a:t>
            </a:r>
          </a:p>
          <a:p>
            <a:pPr lvl="1"/>
            <a:r>
              <a:rPr lang="en-NZ" dirty="0"/>
              <a:t>- Larger value of EPS, results in broader clusters</a:t>
            </a:r>
          </a:p>
          <a:p>
            <a:pPr lvl="1"/>
            <a:r>
              <a:rPr lang="en-NZ" dirty="0"/>
              <a:t>A larger value of </a:t>
            </a:r>
            <a:r>
              <a:rPr lang="en-NZ" dirty="0" err="1"/>
              <a:t>min_samples</a:t>
            </a:r>
            <a:r>
              <a:rPr lang="en-NZ" dirty="0"/>
              <a:t> results more robust clusters but may exclude potentially smaller areas as it attempts to merge them in a larger one, smaller </a:t>
            </a:r>
            <a:r>
              <a:rPr lang="en-NZ" dirty="0" err="1"/>
              <a:t>min_samples</a:t>
            </a:r>
            <a:r>
              <a:rPr lang="en-NZ" dirty="0"/>
              <a:t> may include noise as well…</a:t>
            </a:r>
          </a:p>
          <a:p>
            <a:pPr lvl="1"/>
            <a:r>
              <a:rPr lang="en-NZ" dirty="0"/>
              <a:t>We should attempt to make </a:t>
            </a:r>
            <a:r>
              <a:rPr lang="en-NZ" dirty="0" err="1"/>
              <a:t>min_samples</a:t>
            </a:r>
            <a:r>
              <a:rPr lang="en-NZ" dirty="0"/>
              <a:t> larger, as we want to make sure outliers are detected</a:t>
            </a:r>
          </a:p>
        </p:txBody>
      </p:sp>
    </p:spTree>
    <p:extLst>
      <p:ext uri="{BB962C8B-B14F-4D97-AF65-F5344CB8AC3E}">
        <p14:creationId xmlns:p14="http://schemas.microsoft.com/office/powerpoint/2010/main" val="488834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CF9E-8C42-494B-9EBE-797E966FBB7F}"/>
              </a:ext>
            </a:extLst>
          </p:cNvPr>
          <p:cNvSpPr>
            <a:spLocks noGrp="1"/>
          </p:cNvSpPr>
          <p:nvPr>
            <p:ph type="title"/>
          </p:nvPr>
        </p:nvSpPr>
        <p:spPr/>
        <p:txBody>
          <a:bodyPr/>
          <a:lstStyle/>
          <a:p>
            <a:r>
              <a:rPr lang="en-NZ" dirty="0"/>
              <a:t>Assigning the outliers to a class</a:t>
            </a:r>
          </a:p>
        </p:txBody>
      </p:sp>
      <p:sp>
        <p:nvSpPr>
          <p:cNvPr id="3" name="Content Placeholder 2">
            <a:extLst>
              <a:ext uri="{FF2B5EF4-FFF2-40B4-BE49-F238E27FC236}">
                <a16:creationId xmlns:a16="http://schemas.microsoft.com/office/drawing/2014/main" id="{0EBD984D-9690-409E-ACF9-A69AA0A32122}"/>
              </a:ext>
            </a:extLst>
          </p:cNvPr>
          <p:cNvSpPr>
            <a:spLocks noGrp="1"/>
          </p:cNvSpPr>
          <p:nvPr>
            <p:ph idx="1"/>
          </p:nvPr>
        </p:nvSpPr>
        <p:spPr>
          <a:xfrm>
            <a:off x="646111" y="1331260"/>
            <a:ext cx="10648950" cy="1400530"/>
          </a:xfrm>
        </p:spPr>
        <p:txBody>
          <a:bodyPr/>
          <a:lstStyle/>
          <a:p>
            <a:r>
              <a:rPr lang="en-NZ" dirty="0"/>
              <a:t>Our plan will be simple, lets assign the outliers to either forged/genuine banknotes cluster and test to see which performs better?</a:t>
            </a:r>
          </a:p>
          <a:p>
            <a:r>
              <a:rPr lang="en-NZ" dirty="0"/>
              <a:t>This will tell us whether those outliers are indeed forged or not!</a:t>
            </a:r>
          </a:p>
        </p:txBody>
      </p:sp>
      <p:pic>
        <p:nvPicPr>
          <p:cNvPr id="4" name="Picture 3">
            <a:extLst>
              <a:ext uri="{FF2B5EF4-FFF2-40B4-BE49-F238E27FC236}">
                <a16:creationId xmlns:a16="http://schemas.microsoft.com/office/drawing/2014/main" id="{D0491D61-80C0-4BB8-A287-77A86A34AC37}"/>
              </a:ext>
            </a:extLst>
          </p:cNvPr>
          <p:cNvPicPr>
            <a:picLocks noChangeAspect="1"/>
          </p:cNvPicPr>
          <p:nvPr/>
        </p:nvPicPr>
        <p:blipFill>
          <a:blip r:embed="rId3"/>
          <a:stretch>
            <a:fillRect/>
          </a:stretch>
        </p:blipFill>
        <p:spPr>
          <a:xfrm>
            <a:off x="227534" y="3069275"/>
            <a:ext cx="3402866" cy="2498890"/>
          </a:xfrm>
          <a:prstGeom prst="rect">
            <a:avLst/>
          </a:prstGeom>
        </p:spPr>
      </p:pic>
      <p:sp>
        <p:nvSpPr>
          <p:cNvPr id="5" name="TextBox 4">
            <a:extLst>
              <a:ext uri="{FF2B5EF4-FFF2-40B4-BE49-F238E27FC236}">
                <a16:creationId xmlns:a16="http://schemas.microsoft.com/office/drawing/2014/main" id="{6C0F529A-508D-405A-BE20-39109596065E}"/>
              </a:ext>
            </a:extLst>
          </p:cNvPr>
          <p:cNvSpPr txBox="1"/>
          <p:nvPr/>
        </p:nvSpPr>
        <p:spPr>
          <a:xfrm>
            <a:off x="409575" y="2422944"/>
            <a:ext cx="4233863" cy="646331"/>
          </a:xfrm>
          <a:prstGeom prst="rect">
            <a:avLst/>
          </a:prstGeom>
          <a:noFill/>
        </p:spPr>
        <p:txBody>
          <a:bodyPr wrap="square" rtlCol="0">
            <a:spAutoFit/>
          </a:bodyPr>
          <a:lstStyle/>
          <a:p>
            <a:r>
              <a:rPr lang="en-NZ" dirty="0"/>
              <a:t>Eps = 0.2 </a:t>
            </a:r>
            <a:r>
              <a:rPr lang="en-NZ" dirty="0" err="1"/>
              <a:t>minPts</a:t>
            </a:r>
            <a:r>
              <a:rPr lang="en-NZ" dirty="0"/>
              <a:t> = 31, </a:t>
            </a:r>
            <a:br>
              <a:rPr lang="en-NZ" dirty="0"/>
            </a:br>
            <a:r>
              <a:rPr lang="en-NZ" dirty="0" err="1"/>
              <a:t>n_components</a:t>
            </a:r>
            <a:r>
              <a:rPr lang="en-NZ" dirty="0"/>
              <a:t> = 3 (PCA)</a:t>
            </a:r>
          </a:p>
        </p:txBody>
      </p:sp>
      <p:sp>
        <p:nvSpPr>
          <p:cNvPr id="8" name="TextBox 7">
            <a:extLst>
              <a:ext uri="{FF2B5EF4-FFF2-40B4-BE49-F238E27FC236}">
                <a16:creationId xmlns:a16="http://schemas.microsoft.com/office/drawing/2014/main" id="{78F1EC15-2C88-4E16-A40C-05DF730B832F}"/>
              </a:ext>
            </a:extLst>
          </p:cNvPr>
          <p:cNvSpPr txBox="1"/>
          <p:nvPr/>
        </p:nvSpPr>
        <p:spPr>
          <a:xfrm>
            <a:off x="5431632" y="2425853"/>
            <a:ext cx="4233863" cy="646331"/>
          </a:xfrm>
          <a:prstGeom prst="rect">
            <a:avLst/>
          </a:prstGeom>
          <a:noFill/>
        </p:spPr>
        <p:txBody>
          <a:bodyPr wrap="square" rtlCol="0">
            <a:spAutoFit/>
          </a:bodyPr>
          <a:lstStyle/>
          <a:p>
            <a:r>
              <a:rPr lang="en-NZ" dirty="0"/>
              <a:t>Eps = 0.2 </a:t>
            </a:r>
            <a:r>
              <a:rPr lang="en-NZ" dirty="0" err="1"/>
              <a:t>minPts</a:t>
            </a:r>
            <a:r>
              <a:rPr lang="en-NZ" dirty="0"/>
              <a:t> = 31, </a:t>
            </a:r>
            <a:br>
              <a:rPr lang="en-NZ" dirty="0"/>
            </a:br>
            <a:r>
              <a:rPr lang="en-NZ" dirty="0" err="1"/>
              <a:t>n_components</a:t>
            </a:r>
            <a:r>
              <a:rPr lang="en-NZ" dirty="0"/>
              <a:t> = 2 (PCA)</a:t>
            </a:r>
          </a:p>
        </p:txBody>
      </p:sp>
      <p:pic>
        <p:nvPicPr>
          <p:cNvPr id="9" name="Picture 8">
            <a:extLst>
              <a:ext uri="{FF2B5EF4-FFF2-40B4-BE49-F238E27FC236}">
                <a16:creationId xmlns:a16="http://schemas.microsoft.com/office/drawing/2014/main" id="{1155D99E-6388-4A24-92F5-7899E81B5082}"/>
              </a:ext>
            </a:extLst>
          </p:cNvPr>
          <p:cNvPicPr>
            <a:picLocks noChangeAspect="1"/>
          </p:cNvPicPr>
          <p:nvPr/>
        </p:nvPicPr>
        <p:blipFill>
          <a:blip r:embed="rId4"/>
          <a:stretch>
            <a:fillRect/>
          </a:stretch>
        </p:blipFill>
        <p:spPr>
          <a:xfrm>
            <a:off x="5970585" y="5753653"/>
            <a:ext cx="5368697" cy="696950"/>
          </a:xfrm>
          <a:prstGeom prst="rect">
            <a:avLst/>
          </a:prstGeom>
        </p:spPr>
      </p:pic>
      <p:pic>
        <p:nvPicPr>
          <p:cNvPr id="10" name="Picture 9">
            <a:extLst>
              <a:ext uri="{FF2B5EF4-FFF2-40B4-BE49-F238E27FC236}">
                <a16:creationId xmlns:a16="http://schemas.microsoft.com/office/drawing/2014/main" id="{F19D8CD0-CAD9-44F5-A9C5-934F407823FD}"/>
              </a:ext>
            </a:extLst>
          </p:cNvPr>
          <p:cNvPicPr>
            <a:picLocks noChangeAspect="1"/>
          </p:cNvPicPr>
          <p:nvPr/>
        </p:nvPicPr>
        <p:blipFill>
          <a:blip r:embed="rId5"/>
          <a:stretch>
            <a:fillRect/>
          </a:stretch>
        </p:blipFill>
        <p:spPr>
          <a:xfrm>
            <a:off x="188669" y="5753653"/>
            <a:ext cx="5242964" cy="696950"/>
          </a:xfrm>
          <a:prstGeom prst="rect">
            <a:avLst/>
          </a:prstGeom>
        </p:spPr>
      </p:pic>
      <p:pic>
        <p:nvPicPr>
          <p:cNvPr id="11" name="Picture 10">
            <a:extLst>
              <a:ext uri="{FF2B5EF4-FFF2-40B4-BE49-F238E27FC236}">
                <a16:creationId xmlns:a16="http://schemas.microsoft.com/office/drawing/2014/main" id="{9D316616-8792-4671-8712-42D5754FFC9C}"/>
              </a:ext>
            </a:extLst>
          </p:cNvPr>
          <p:cNvPicPr>
            <a:picLocks noChangeAspect="1"/>
          </p:cNvPicPr>
          <p:nvPr/>
        </p:nvPicPr>
        <p:blipFill>
          <a:blip r:embed="rId6"/>
          <a:stretch>
            <a:fillRect/>
          </a:stretch>
        </p:blipFill>
        <p:spPr>
          <a:xfrm>
            <a:off x="6020227" y="3069275"/>
            <a:ext cx="3402866" cy="2498890"/>
          </a:xfrm>
          <a:prstGeom prst="rect">
            <a:avLst/>
          </a:prstGeom>
        </p:spPr>
      </p:pic>
    </p:spTree>
    <p:extLst>
      <p:ext uri="{BB962C8B-B14F-4D97-AF65-F5344CB8AC3E}">
        <p14:creationId xmlns:p14="http://schemas.microsoft.com/office/powerpoint/2010/main" val="913047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0CA6-7AD3-4C06-969E-CBEBE0A86B23}"/>
              </a:ext>
            </a:extLst>
          </p:cNvPr>
          <p:cNvSpPr>
            <a:spLocks noGrp="1"/>
          </p:cNvSpPr>
          <p:nvPr>
            <p:ph type="title"/>
          </p:nvPr>
        </p:nvSpPr>
        <p:spPr/>
        <p:txBody>
          <a:bodyPr/>
          <a:lstStyle/>
          <a:p>
            <a:r>
              <a:rPr lang="en-NZ" dirty="0" err="1"/>
              <a:t>DBScan</a:t>
            </a:r>
            <a:r>
              <a:rPr lang="en-NZ" dirty="0"/>
              <a:t> conclusion</a:t>
            </a:r>
          </a:p>
        </p:txBody>
      </p:sp>
      <p:sp>
        <p:nvSpPr>
          <p:cNvPr id="3" name="Content Placeholder 2">
            <a:extLst>
              <a:ext uri="{FF2B5EF4-FFF2-40B4-BE49-F238E27FC236}">
                <a16:creationId xmlns:a16="http://schemas.microsoft.com/office/drawing/2014/main" id="{F809010E-6BA3-4D54-BDFD-B889F3849718}"/>
              </a:ext>
            </a:extLst>
          </p:cNvPr>
          <p:cNvSpPr>
            <a:spLocks noGrp="1"/>
          </p:cNvSpPr>
          <p:nvPr>
            <p:ph idx="1"/>
          </p:nvPr>
        </p:nvSpPr>
        <p:spPr>
          <a:xfrm>
            <a:off x="505435" y="1455043"/>
            <a:ext cx="8946541" cy="2677342"/>
          </a:xfrm>
        </p:spPr>
        <p:txBody>
          <a:bodyPr>
            <a:normAutofit/>
          </a:bodyPr>
          <a:lstStyle/>
          <a:p>
            <a:r>
              <a:rPr lang="en-NZ" dirty="0"/>
              <a:t>One of  the issues of </a:t>
            </a:r>
            <a:r>
              <a:rPr lang="en-NZ" dirty="0" err="1"/>
              <a:t>DBScan</a:t>
            </a:r>
            <a:r>
              <a:rPr lang="en-NZ" dirty="0"/>
              <a:t> is that it is heavily reliant on picking good Eps and </a:t>
            </a:r>
            <a:r>
              <a:rPr lang="en-NZ" dirty="0" err="1"/>
              <a:t>minpoints</a:t>
            </a:r>
            <a:r>
              <a:rPr lang="en-NZ" dirty="0"/>
              <a:t> values. </a:t>
            </a:r>
          </a:p>
          <a:p>
            <a:r>
              <a:rPr lang="en-NZ" dirty="0"/>
              <a:t>Time spent on discovering these values can be a lot!</a:t>
            </a:r>
          </a:p>
          <a:p>
            <a:r>
              <a:rPr lang="en-NZ" dirty="0"/>
              <a:t>There are other solutions we can look at another day:</a:t>
            </a:r>
          </a:p>
          <a:p>
            <a:pPr lvl="1"/>
            <a:r>
              <a:rPr lang="en-NZ" dirty="0"/>
              <a:t>OPTICS</a:t>
            </a:r>
          </a:p>
          <a:p>
            <a:pPr lvl="1"/>
            <a:r>
              <a:rPr lang="en-NZ" dirty="0"/>
              <a:t>Agglomerative Clustering</a:t>
            </a:r>
          </a:p>
        </p:txBody>
      </p:sp>
    </p:spTree>
    <p:extLst>
      <p:ext uri="{BB962C8B-B14F-4D97-AF65-F5344CB8AC3E}">
        <p14:creationId xmlns:p14="http://schemas.microsoft.com/office/powerpoint/2010/main" val="2499106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53E2-B908-4308-B2B8-4CA7B268DF13}"/>
              </a:ext>
            </a:extLst>
          </p:cNvPr>
          <p:cNvSpPr>
            <a:spLocks noGrp="1"/>
          </p:cNvSpPr>
          <p:nvPr>
            <p:ph type="title"/>
          </p:nvPr>
        </p:nvSpPr>
        <p:spPr/>
        <p:txBody>
          <a:bodyPr/>
          <a:lstStyle/>
          <a:p>
            <a:r>
              <a:rPr lang="en-NZ" dirty="0"/>
              <a:t>Conclusion</a:t>
            </a:r>
          </a:p>
        </p:txBody>
      </p:sp>
      <p:sp>
        <p:nvSpPr>
          <p:cNvPr id="3" name="Content Placeholder 2">
            <a:extLst>
              <a:ext uri="{FF2B5EF4-FFF2-40B4-BE49-F238E27FC236}">
                <a16:creationId xmlns:a16="http://schemas.microsoft.com/office/drawing/2014/main" id="{5D4FE04F-8E88-48BC-B4FC-98D07ED659DA}"/>
              </a:ext>
            </a:extLst>
          </p:cNvPr>
          <p:cNvSpPr>
            <a:spLocks noGrp="1"/>
          </p:cNvSpPr>
          <p:nvPr>
            <p:ph idx="1"/>
          </p:nvPr>
        </p:nvSpPr>
        <p:spPr>
          <a:xfrm>
            <a:off x="474786" y="1477108"/>
            <a:ext cx="11060722" cy="4771291"/>
          </a:xfrm>
        </p:spPr>
        <p:txBody>
          <a:bodyPr/>
          <a:lstStyle/>
          <a:p>
            <a:r>
              <a:rPr lang="en-NZ" dirty="0"/>
              <a:t>In conclusion, the aim of this analysis was to build a model that could accurately classify whether a banknote was forged or genuine using Image data. </a:t>
            </a:r>
          </a:p>
          <a:p>
            <a:r>
              <a:rPr lang="en-NZ" dirty="0"/>
              <a:t>The best accuracy I could get (at my level of experience) was 83% correct predictions using a test set on Kaggle. This was done by:</a:t>
            </a:r>
          </a:p>
          <a:p>
            <a:pPr lvl="1"/>
            <a:r>
              <a:rPr lang="en-NZ" dirty="0"/>
              <a:t>Normalizing the data</a:t>
            </a:r>
          </a:p>
          <a:p>
            <a:pPr lvl="1"/>
            <a:r>
              <a:rPr lang="en-NZ" dirty="0"/>
              <a:t>Feature processing via Principal Component Analysis</a:t>
            </a:r>
          </a:p>
          <a:p>
            <a:pPr lvl="1"/>
            <a:r>
              <a:rPr lang="en-NZ" dirty="0"/>
              <a:t>Applying K-Means clustering method on Principle Components</a:t>
            </a:r>
          </a:p>
          <a:p>
            <a:r>
              <a:rPr lang="en-NZ" dirty="0"/>
              <a:t>We also had a look at the </a:t>
            </a:r>
            <a:r>
              <a:rPr lang="en-NZ" dirty="0" err="1"/>
              <a:t>DBScan</a:t>
            </a:r>
            <a:r>
              <a:rPr lang="en-NZ" dirty="0"/>
              <a:t> model which is more based on Density rather than distance. I achieved an accuracy of 77% with tuned parameters. </a:t>
            </a:r>
          </a:p>
          <a:p>
            <a:pPr marL="400050"/>
            <a:r>
              <a:rPr lang="en-NZ" dirty="0"/>
              <a:t>Overall I believe I can improve my model with a some parameter tuning, and possibly the addition of another model in conjunction with </a:t>
            </a:r>
            <a:r>
              <a:rPr lang="en-NZ" dirty="0" err="1"/>
              <a:t>DBScan</a:t>
            </a:r>
            <a:r>
              <a:rPr lang="en-NZ" dirty="0"/>
              <a:t> or </a:t>
            </a:r>
            <a:r>
              <a:rPr lang="en-NZ" dirty="0" err="1"/>
              <a:t>Kmeans</a:t>
            </a:r>
            <a:r>
              <a:rPr lang="en-NZ" dirty="0"/>
              <a:t> (ensemble). </a:t>
            </a:r>
          </a:p>
        </p:txBody>
      </p:sp>
    </p:spTree>
    <p:extLst>
      <p:ext uri="{BB962C8B-B14F-4D97-AF65-F5344CB8AC3E}">
        <p14:creationId xmlns:p14="http://schemas.microsoft.com/office/powerpoint/2010/main" val="276335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82AF-46E0-445B-B60D-473479521392}"/>
              </a:ext>
            </a:extLst>
          </p:cNvPr>
          <p:cNvSpPr>
            <a:spLocks noGrp="1"/>
          </p:cNvSpPr>
          <p:nvPr>
            <p:ph type="title"/>
          </p:nvPr>
        </p:nvSpPr>
        <p:spPr>
          <a:xfrm>
            <a:off x="1066800" y="658079"/>
            <a:ext cx="10058400" cy="764957"/>
          </a:xfrm>
        </p:spPr>
        <p:txBody>
          <a:bodyPr/>
          <a:lstStyle/>
          <a:p>
            <a:r>
              <a:rPr lang="en-NZ" dirty="0"/>
              <a:t>Introduction</a:t>
            </a:r>
          </a:p>
        </p:txBody>
      </p:sp>
      <p:sp>
        <p:nvSpPr>
          <p:cNvPr id="3" name="Content Placeholder 2">
            <a:extLst>
              <a:ext uri="{FF2B5EF4-FFF2-40B4-BE49-F238E27FC236}">
                <a16:creationId xmlns:a16="http://schemas.microsoft.com/office/drawing/2014/main" id="{B4000C76-949C-44E7-95E0-313C12DAF2E3}"/>
              </a:ext>
            </a:extLst>
          </p:cNvPr>
          <p:cNvSpPr>
            <a:spLocks noGrp="1"/>
          </p:cNvSpPr>
          <p:nvPr>
            <p:ph idx="1"/>
          </p:nvPr>
        </p:nvSpPr>
        <p:spPr>
          <a:xfrm>
            <a:off x="240030" y="1894521"/>
            <a:ext cx="7046595" cy="4834037"/>
          </a:xfrm>
        </p:spPr>
        <p:txBody>
          <a:bodyPr/>
          <a:lstStyle/>
          <a:p>
            <a:pPr marL="0" indent="0">
              <a:buNone/>
            </a:pPr>
            <a:r>
              <a:rPr lang="en-NZ" b="1" dirty="0"/>
              <a:t>Goal</a:t>
            </a:r>
          </a:p>
          <a:p>
            <a:r>
              <a:rPr lang="en-NZ" dirty="0"/>
              <a:t>The goal of this analysis is to cluster the “banknote.csv” dataset to distinguish genuine and forged banknotes. The dataset was extracted from images that were taken from genuine and forged banknotes.</a:t>
            </a:r>
          </a:p>
          <a:p>
            <a:pPr marL="0" indent="0">
              <a:buNone/>
            </a:pPr>
            <a:r>
              <a:rPr lang="en-NZ" b="1" dirty="0"/>
              <a:t> Why? </a:t>
            </a:r>
          </a:p>
          <a:p>
            <a:r>
              <a:rPr lang="en-NZ" dirty="0"/>
              <a:t>Counterfeit notes can be a huge issue for companies, in some cases costing thousands them thousands of dollars. Visually it can be easy to detect, but one must actually take the time and effort to analyse each note, which can obviously be tedious in high-traffic businesses. A system that can detect forged banknotes would be highly beneficial. </a:t>
            </a:r>
          </a:p>
        </p:txBody>
      </p:sp>
      <p:pic>
        <p:nvPicPr>
          <p:cNvPr id="4" name="Picture 3">
            <a:extLst>
              <a:ext uri="{FF2B5EF4-FFF2-40B4-BE49-F238E27FC236}">
                <a16:creationId xmlns:a16="http://schemas.microsoft.com/office/drawing/2014/main" id="{DC5B0FA5-0801-4040-A869-5771FD67527B}"/>
              </a:ext>
            </a:extLst>
          </p:cNvPr>
          <p:cNvPicPr>
            <a:picLocks noChangeAspect="1"/>
          </p:cNvPicPr>
          <p:nvPr/>
        </p:nvPicPr>
        <p:blipFill>
          <a:blip r:embed="rId3"/>
          <a:stretch>
            <a:fillRect/>
          </a:stretch>
        </p:blipFill>
        <p:spPr>
          <a:xfrm>
            <a:off x="7495066" y="1894522"/>
            <a:ext cx="3954701" cy="4305400"/>
          </a:xfrm>
          <a:prstGeom prst="rect">
            <a:avLst/>
          </a:prstGeom>
        </p:spPr>
      </p:pic>
    </p:spTree>
    <p:extLst>
      <p:ext uri="{BB962C8B-B14F-4D97-AF65-F5344CB8AC3E}">
        <p14:creationId xmlns:p14="http://schemas.microsoft.com/office/powerpoint/2010/main" val="85982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A8FD-9BEF-4691-A3D8-F17D2FB34FC9}"/>
              </a:ext>
            </a:extLst>
          </p:cNvPr>
          <p:cNvSpPr>
            <a:spLocks noGrp="1"/>
          </p:cNvSpPr>
          <p:nvPr>
            <p:ph type="title"/>
          </p:nvPr>
        </p:nvSpPr>
        <p:spPr/>
        <p:txBody>
          <a:bodyPr/>
          <a:lstStyle/>
          <a:p>
            <a:r>
              <a:rPr lang="en-NZ" dirty="0"/>
              <a:t>About the Data	</a:t>
            </a:r>
          </a:p>
        </p:txBody>
      </p:sp>
      <p:sp>
        <p:nvSpPr>
          <p:cNvPr id="3" name="Content Placeholder 2">
            <a:extLst>
              <a:ext uri="{FF2B5EF4-FFF2-40B4-BE49-F238E27FC236}">
                <a16:creationId xmlns:a16="http://schemas.microsoft.com/office/drawing/2014/main" id="{AF03A505-9AD1-4A95-ACFE-F9AF39E1ACAE}"/>
              </a:ext>
            </a:extLst>
          </p:cNvPr>
          <p:cNvSpPr>
            <a:spLocks noGrp="1"/>
          </p:cNvSpPr>
          <p:nvPr>
            <p:ph idx="1"/>
          </p:nvPr>
        </p:nvSpPr>
        <p:spPr>
          <a:xfrm>
            <a:off x="1097280" y="1845733"/>
            <a:ext cx="10058400" cy="4612217"/>
          </a:xfrm>
        </p:spPr>
        <p:txBody>
          <a:bodyPr>
            <a:normAutofit fontScale="92500" lnSpcReduction="20000"/>
          </a:bodyPr>
          <a:lstStyle/>
          <a:p>
            <a:r>
              <a:rPr lang="en-NZ" b="1" dirty="0"/>
              <a:t>The data =&gt; “banknote.csv”</a:t>
            </a:r>
          </a:p>
          <a:p>
            <a:pPr fontAlgn="base"/>
            <a:r>
              <a:rPr lang="en-NZ" sz="1800" dirty="0"/>
              <a:t>For digitization, an industrial camera usually used for print inspection was used. The final images have 400x 400 pixels. Transform tool were used to extract features from images.</a:t>
            </a:r>
          </a:p>
          <a:p>
            <a:pPr fontAlgn="base"/>
            <a:br>
              <a:rPr lang="en-NZ" dirty="0"/>
            </a:br>
            <a:r>
              <a:rPr lang="en-NZ" dirty="0"/>
              <a:t>- V1 =&gt; Entropy</a:t>
            </a:r>
          </a:p>
          <a:p>
            <a:pPr lvl="1"/>
            <a:r>
              <a:rPr lang="en-NZ" dirty="0"/>
              <a:t>- Measure of “chaos” in the dataset, disorder</a:t>
            </a:r>
          </a:p>
          <a:p>
            <a:r>
              <a:rPr lang="en-NZ" dirty="0"/>
              <a:t>- V2 =&gt; Skewness</a:t>
            </a:r>
          </a:p>
          <a:p>
            <a:pPr lvl="1"/>
            <a:r>
              <a:rPr lang="en-NZ" dirty="0"/>
              <a:t>- Measure of asymmetry of the probability distribution</a:t>
            </a:r>
          </a:p>
          <a:p>
            <a:r>
              <a:rPr lang="en-NZ" dirty="0"/>
              <a:t>- V3 =&gt; Variance</a:t>
            </a:r>
          </a:p>
          <a:p>
            <a:pPr lvl="1"/>
            <a:r>
              <a:rPr lang="en-NZ" dirty="0"/>
              <a:t>- Spread of the data, expectation of the squared deviation of a random variable from the mean</a:t>
            </a:r>
          </a:p>
          <a:p>
            <a:r>
              <a:rPr lang="en-NZ" dirty="0"/>
              <a:t>- V4 =&gt; Kurtosis</a:t>
            </a:r>
          </a:p>
          <a:p>
            <a:pPr lvl="1"/>
            <a:r>
              <a:rPr lang="en-NZ" dirty="0"/>
              <a:t>- Measure of the “</a:t>
            </a:r>
            <a:r>
              <a:rPr lang="en-NZ" dirty="0" err="1"/>
              <a:t>tailedness</a:t>
            </a:r>
            <a:r>
              <a:rPr lang="en-NZ" dirty="0"/>
              <a:t>” of the probability distribution The kurtosis of any univariate normal distribution is 3. It is common to compare the kurtosis of a distribution to this value.</a:t>
            </a:r>
          </a:p>
        </p:txBody>
      </p:sp>
      <p:pic>
        <p:nvPicPr>
          <p:cNvPr id="4" name="Picture 3">
            <a:extLst>
              <a:ext uri="{FF2B5EF4-FFF2-40B4-BE49-F238E27FC236}">
                <a16:creationId xmlns:a16="http://schemas.microsoft.com/office/drawing/2014/main" id="{1C021404-1833-4FE2-82B1-5EC775F21ABC}"/>
              </a:ext>
            </a:extLst>
          </p:cNvPr>
          <p:cNvPicPr>
            <a:picLocks noChangeAspect="1"/>
          </p:cNvPicPr>
          <p:nvPr/>
        </p:nvPicPr>
        <p:blipFill>
          <a:blip r:embed="rId3"/>
          <a:stretch>
            <a:fillRect/>
          </a:stretch>
        </p:blipFill>
        <p:spPr>
          <a:xfrm>
            <a:off x="7848599" y="3429000"/>
            <a:ext cx="2519363" cy="951405"/>
          </a:xfrm>
          <a:prstGeom prst="rect">
            <a:avLst/>
          </a:prstGeom>
        </p:spPr>
      </p:pic>
    </p:spTree>
    <p:extLst>
      <p:ext uri="{BB962C8B-B14F-4D97-AF65-F5344CB8AC3E}">
        <p14:creationId xmlns:p14="http://schemas.microsoft.com/office/powerpoint/2010/main" val="2595841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4BC17-5F05-4E09-8D9C-AC3AD3476933}"/>
              </a:ext>
            </a:extLst>
          </p:cNvPr>
          <p:cNvSpPr>
            <a:spLocks noGrp="1"/>
          </p:cNvSpPr>
          <p:nvPr>
            <p:ph type="title"/>
          </p:nvPr>
        </p:nvSpPr>
        <p:spPr>
          <a:xfrm>
            <a:off x="911543" y="257175"/>
            <a:ext cx="9172350" cy="822960"/>
          </a:xfrm>
        </p:spPr>
        <p:txBody>
          <a:bodyPr/>
          <a:lstStyle/>
          <a:p>
            <a:r>
              <a:rPr lang="en-NZ" dirty="0"/>
              <a:t>A look at the features</a:t>
            </a:r>
          </a:p>
        </p:txBody>
      </p:sp>
      <p:pic>
        <p:nvPicPr>
          <p:cNvPr id="12" name="Picture 11">
            <a:extLst>
              <a:ext uri="{FF2B5EF4-FFF2-40B4-BE49-F238E27FC236}">
                <a16:creationId xmlns:a16="http://schemas.microsoft.com/office/drawing/2014/main" id="{E0A4CF94-6FD4-4F53-A3AC-5CC1430AB765}"/>
              </a:ext>
            </a:extLst>
          </p:cNvPr>
          <p:cNvPicPr>
            <a:picLocks noChangeAspect="1"/>
          </p:cNvPicPr>
          <p:nvPr/>
        </p:nvPicPr>
        <p:blipFill>
          <a:blip r:embed="rId3"/>
          <a:stretch>
            <a:fillRect/>
          </a:stretch>
        </p:blipFill>
        <p:spPr>
          <a:xfrm>
            <a:off x="2528329" y="1033060"/>
            <a:ext cx="3324738" cy="2636282"/>
          </a:xfrm>
          <a:prstGeom prst="rect">
            <a:avLst/>
          </a:prstGeom>
        </p:spPr>
      </p:pic>
      <p:pic>
        <p:nvPicPr>
          <p:cNvPr id="13" name="Picture 12">
            <a:extLst>
              <a:ext uri="{FF2B5EF4-FFF2-40B4-BE49-F238E27FC236}">
                <a16:creationId xmlns:a16="http://schemas.microsoft.com/office/drawing/2014/main" id="{F30629BA-83CB-43F3-AC1F-6731384EBBD3}"/>
              </a:ext>
            </a:extLst>
          </p:cNvPr>
          <p:cNvPicPr>
            <a:picLocks noChangeAspect="1"/>
          </p:cNvPicPr>
          <p:nvPr/>
        </p:nvPicPr>
        <p:blipFill>
          <a:blip r:embed="rId4"/>
          <a:stretch>
            <a:fillRect/>
          </a:stretch>
        </p:blipFill>
        <p:spPr>
          <a:xfrm>
            <a:off x="5853066" y="1033060"/>
            <a:ext cx="3324737" cy="2636282"/>
          </a:xfrm>
          <a:prstGeom prst="rect">
            <a:avLst/>
          </a:prstGeom>
        </p:spPr>
      </p:pic>
      <p:pic>
        <p:nvPicPr>
          <p:cNvPr id="14" name="Picture 13">
            <a:extLst>
              <a:ext uri="{FF2B5EF4-FFF2-40B4-BE49-F238E27FC236}">
                <a16:creationId xmlns:a16="http://schemas.microsoft.com/office/drawing/2014/main" id="{51CAA89D-FDB1-40C8-8115-B3F6DCFD5B04}"/>
              </a:ext>
            </a:extLst>
          </p:cNvPr>
          <p:cNvPicPr>
            <a:picLocks noChangeAspect="1"/>
          </p:cNvPicPr>
          <p:nvPr/>
        </p:nvPicPr>
        <p:blipFill>
          <a:blip r:embed="rId5"/>
          <a:stretch>
            <a:fillRect/>
          </a:stretch>
        </p:blipFill>
        <p:spPr>
          <a:xfrm>
            <a:off x="2528329" y="3669342"/>
            <a:ext cx="3324736" cy="2575972"/>
          </a:xfrm>
          <a:prstGeom prst="rect">
            <a:avLst/>
          </a:prstGeom>
        </p:spPr>
      </p:pic>
      <p:pic>
        <p:nvPicPr>
          <p:cNvPr id="15" name="Picture 14">
            <a:extLst>
              <a:ext uri="{FF2B5EF4-FFF2-40B4-BE49-F238E27FC236}">
                <a16:creationId xmlns:a16="http://schemas.microsoft.com/office/drawing/2014/main" id="{35B5F895-8C9C-48CA-9240-A10E397E9057}"/>
              </a:ext>
            </a:extLst>
          </p:cNvPr>
          <p:cNvPicPr>
            <a:picLocks noChangeAspect="1"/>
          </p:cNvPicPr>
          <p:nvPr/>
        </p:nvPicPr>
        <p:blipFill>
          <a:blip r:embed="rId6"/>
          <a:stretch>
            <a:fillRect/>
          </a:stretch>
        </p:blipFill>
        <p:spPr>
          <a:xfrm>
            <a:off x="5807485" y="3642236"/>
            <a:ext cx="3324736" cy="2603078"/>
          </a:xfrm>
          <a:prstGeom prst="rect">
            <a:avLst/>
          </a:prstGeom>
        </p:spPr>
      </p:pic>
    </p:spTree>
    <p:extLst>
      <p:ext uri="{BB962C8B-B14F-4D97-AF65-F5344CB8AC3E}">
        <p14:creationId xmlns:p14="http://schemas.microsoft.com/office/powerpoint/2010/main" val="3784315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8F44C-DD9E-4DC8-A275-0FEBF5B49709}"/>
              </a:ext>
            </a:extLst>
          </p:cNvPr>
          <p:cNvSpPr>
            <a:spLocks noGrp="1"/>
          </p:cNvSpPr>
          <p:nvPr>
            <p:ph type="title"/>
          </p:nvPr>
        </p:nvSpPr>
        <p:spPr/>
        <p:txBody>
          <a:bodyPr/>
          <a:lstStyle/>
          <a:p>
            <a:r>
              <a:rPr lang="en-NZ" dirty="0"/>
              <a:t>Modelling Process</a:t>
            </a:r>
          </a:p>
        </p:txBody>
      </p:sp>
      <p:sp>
        <p:nvSpPr>
          <p:cNvPr id="3" name="Content Placeholder 2">
            <a:extLst>
              <a:ext uri="{FF2B5EF4-FFF2-40B4-BE49-F238E27FC236}">
                <a16:creationId xmlns:a16="http://schemas.microsoft.com/office/drawing/2014/main" id="{48580C57-D284-48C8-8ACA-D268C14A7E77}"/>
              </a:ext>
            </a:extLst>
          </p:cNvPr>
          <p:cNvSpPr>
            <a:spLocks noGrp="1"/>
          </p:cNvSpPr>
          <p:nvPr>
            <p:ph idx="1"/>
          </p:nvPr>
        </p:nvSpPr>
        <p:spPr>
          <a:xfrm>
            <a:off x="400050" y="2052919"/>
            <a:ext cx="11125200" cy="1985682"/>
          </a:xfrm>
        </p:spPr>
        <p:txBody>
          <a:bodyPr/>
          <a:lstStyle/>
          <a:p>
            <a:r>
              <a:rPr lang="en-NZ" dirty="0"/>
              <a:t>The Method I will use to test the accuracy of my unsupervised learning processing will be to submit to Kaggle, where the labels of the data is hidden. The goal is to predict the label for each column. The prediction will be either 1 or 0, where:</a:t>
            </a:r>
          </a:p>
          <a:p>
            <a:pPr lvl="1"/>
            <a:r>
              <a:rPr lang="en-NZ" dirty="0"/>
              <a:t>0 = Genuine Banknote</a:t>
            </a:r>
          </a:p>
          <a:p>
            <a:pPr lvl="1"/>
            <a:r>
              <a:rPr lang="en-NZ" dirty="0"/>
              <a:t>1 = Forged Banknote</a:t>
            </a:r>
          </a:p>
        </p:txBody>
      </p:sp>
      <p:sp>
        <p:nvSpPr>
          <p:cNvPr id="4" name="TextBox 3">
            <a:extLst>
              <a:ext uri="{FF2B5EF4-FFF2-40B4-BE49-F238E27FC236}">
                <a16:creationId xmlns:a16="http://schemas.microsoft.com/office/drawing/2014/main" id="{D1269749-2ABD-4E2F-B258-19A7E2BE55EF}"/>
              </a:ext>
            </a:extLst>
          </p:cNvPr>
          <p:cNvSpPr txBox="1"/>
          <p:nvPr/>
        </p:nvSpPr>
        <p:spPr>
          <a:xfrm>
            <a:off x="381000" y="4248150"/>
            <a:ext cx="11182350" cy="369332"/>
          </a:xfrm>
          <a:prstGeom prst="rect">
            <a:avLst/>
          </a:prstGeom>
          <a:noFill/>
        </p:spPr>
        <p:txBody>
          <a:bodyPr wrap="square" rtlCol="0">
            <a:spAutoFit/>
          </a:bodyPr>
          <a:lstStyle/>
          <a:p>
            <a:r>
              <a:rPr lang="en-NZ" dirty="0"/>
              <a:t>- We will attempt to get the best result with the </a:t>
            </a:r>
            <a:r>
              <a:rPr lang="en-NZ" dirty="0" err="1"/>
              <a:t>KMeans</a:t>
            </a:r>
            <a:r>
              <a:rPr lang="en-NZ" dirty="0"/>
              <a:t> clustering model first</a:t>
            </a:r>
          </a:p>
        </p:txBody>
      </p:sp>
    </p:spTree>
    <p:extLst>
      <p:ext uri="{BB962C8B-B14F-4D97-AF65-F5344CB8AC3E}">
        <p14:creationId xmlns:p14="http://schemas.microsoft.com/office/powerpoint/2010/main" val="47180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025C-F5D8-4FA1-B56D-A599C1252C42}"/>
              </a:ext>
            </a:extLst>
          </p:cNvPr>
          <p:cNvSpPr>
            <a:spLocks noGrp="1"/>
          </p:cNvSpPr>
          <p:nvPr>
            <p:ph type="title"/>
          </p:nvPr>
        </p:nvSpPr>
        <p:spPr/>
        <p:txBody>
          <a:bodyPr/>
          <a:lstStyle/>
          <a:p>
            <a:r>
              <a:rPr lang="en-NZ" dirty="0" err="1"/>
              <a:t>KMeans</a:t>
            </a:r>
            <a:endParaRPr lang="en-NZ" dirty="0"/>
          </a:p>
        </p:txBody>
      </p:sp>
      <p:sp>
        <p:nvSpPr>
          <p:cNvPr id="3" name="Content Placeholder 2">
            <a:extLst>
              <a:ext uri="{FF2B5EF4-FFF2-40B4-BE49-F238E27FC236}">
                <a16:creationId xmlns:a16="http://schemas.microsoft.com/office/drawing/2014/main" id="{CF8D70F6-F722-4B45-8FDA-02D2E397C732}"/>
              </a:ext>
            </a:extLst>
          </p:cNvPr>
          <p:cNvSpPr>
            <a:spLocks noGrp="1"/>
          </p:cNvSpPr>
          <p:nvPr>
            <p:ph idx="1"/>
          </p:nvPr>
        </p:nvSpPr>
        <p:spPr>
          <a:xfrm>
            <a:off x="1103312" y="3810000"/>
            <a:ext cx="8946541" cy="2438399"/>
          </a:xfrm>
        </p:spPr>
        <p:txBody>
          <a:bodyPr/>
          <a:lstStyle/>
          <a:p>
            <a:pPr marL="0" indent="0">
              <a:buNone/>
            </a:pPr>
            <a:r>
              <a:rPr lang="en-NZ" dirty="0"/>
              <a:t>Preparations</a:t>
            </a:r>
          </a:p>
          <a:p>
            <a:r>
              <a:rPr lang="en-NZ" dirty="0"/>
              <a:t>Checked for missing data</a:t>
            </a:r>
          </a:p>
          <a:p>
            <a:r>
              <a:rPr lang="en-NZ" dirty="0"/>
              <a:t>Normalization/Standardization</a:t>
            </a:r>
          </a:p>
          <a:p>
            <a:r>
              <a:rPr lang="en-NZ" dirty="0"/>
              <a:t>Dimensionality Reduction</a:t>
            </a:r>
          </a:p>
          <a:p>
            <a:r>
              <a:rPr lang="en-NZ" dirty="0"/>
              <a:t>How to initialize centroids?</a:t>
            </a:r>
          </a:p>
        </p:txBody>
      </p:sp>
      <p:sp>
        <p:nvSpPr>
          <p:cNvPr id="4" name="TextBox 3">
            <a:extLst>
              <a:ext uri="{FF2B5EF4-FFF2-40B4-BE49-F238E27FC236}">
                <a16:creationId xmlns:a16="http://schemas.microsoft.com/office/drawing/2014/main" id="{81BDB44C-F0DD-425A-96E2-CC77F5BABE8B}"/>
              </a:ext>
            </a:extLst>
          </p:cNvPr>
          <p:cNvSpPr txBox="1"/>
          <p:nvPr/>
        </p:nvSpPr>
        <p:spPr>
          <a:xfrm>
            <a:off x="1103312" y="1191083"/>
            <a:ext cx="9404723" cy="2585323"/>
          </a:xfrm>
          <a:prstGeom prst="rect">
            <a:avLst/>
          </a:prstGeom>
          <a:noFill/>
        </p:spPr>
        <p:txBody>
          <a:bodyPr wrap="square" rtlCol="0">
            <a:spAutoFit/>
          </a:bodyPr>
          <a:lstStyle/>
          <a:p>
            <a:r>
              <a:rPr lang="en-NZ" dirty="0"/>
              <a:t>How it works?</a:t>
            </a:r>
          </a:p>
          <a:p>
            <a:endParaRPr lang="en-NZ" dirty="0"/>
          </a:p>
          <a:p>
            <a:pPr marL="285750" indent="-285750">
              <a:buFontTx/>
              <a:buChar char="-"/>
            </a:pPr>
            <a:r>
              <a:rPr lang="en-NZ" dirty="0"/>
              <a:t>Basically initializes n centroids where n is the number of clusters you want to group the data into. </a:t>
            </a:r>
          </a:p>
          <a:p>
            <a:pPr marL="285750" indent="-285750">
              <a:buFontTx/>
              <a:buChar char="-"/>
            </a:pPr>
            <a:r>
              <a:rPr lang="en-NZ" dirty="0"/>
              <a:t>Measures distance of datapoints to centroids to group data together</a:t>
            </a:r>
          </a:p>
          <a:p>
            <a:pPr marL="285750" indent="-285750">
              <a:buFontTx/>
              <a:buChar char="-"/>
            </a:pPr>
            <a:endParaRPr lang="en-NZ" dirty="0"/>
          </a:p>
          <a:p>
            <a:r>
              <a:rPr lang="en-NZ" dirty="0"/>
              <a:t>Anything to watch out for? </a:t>
            </a:r>
          </a:p>
          <a:p>
            <a:r>
              <a:rPr lang="en-NZ" dirty="0"/>
              <a:t>	- Initialization of centroids can be the downfall of </a:t>
            </a:r>
            <a:r>
              <a:rPr lang="en-NZ" dirty="0" err="1"/>
              <a:t>Kmeans</a:t>
            </a:r>
            <a:endParaRPr lang="en-NZ" dirty="0"/>
          </a:p>
          <a:p>
            <a:r>
              <a:rPr lang="en-NZ" dirty="0"/>
              <a:t>	- Positive is that we can choose the number of clusters </a:t>
            </a:r>
            <a:r>
              <a:rPr lang="en-NZ" dirty="0" err="1"/>
              <a:t>intially</a:t>
            </a:r>
            <a:endParaRPr lang="en-NZ" dirty="0"/>
          </a:p>
        </p:txBody>
      </p:sp>
    </p:spTree>
    <p:extLst>
      <p:ext uri="{BB962C8B-B14F-4D97-AF65-F5344CB8AC3E}">
        <p14:creationId xmlns:p14="http://schemas.microsoft.com/office/powerpoint/2010/main" val="2051403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8BCB-7C9A-4B5B-BF72-6589012A8DC2}"/>
              </a:ext>
            </a:extLst>
          </p:cNvPr>
          <p:cNvSpPr>
            <a:spLocks noGrp="1"/>
          </p:cNvSpPr>
          <p:nvPr>
            <p:ph type="title"/>
          </p:nvPr>
        </p:nvSpPr>
        <p:spPr/>
        <p:txBody>
          <a:bodyPr/>
          <a:lstStyle/>
          <a:p>
            <a:r>
              <a:rPr lang="en-NZ" dirty="0"/>
              <a:t>Pre-processing</a:t>
            </a:r>
          </a:p>
        </p:txBody>
      </p:sp>
      <p:sp>
        <p:nvSpPr>
          <p:cNvPr id="3" name="Content Placeholder 2">
            <a:extLst>
              <a:ext uri="{FF2B5EF4-FFF2-40B4-BE49-F238E27FC236}">
                <a16:creationId xmlns:a16="http://schemas.microsoft.com/office/drawing/2014/main" id="{6879D5A9-0792-4209-BAB7-CBE158A61907}"/>
              </a:ext>
            </a:extLst>
          </p:cNvPr>
          <p:cNvSpPr>
            <a:spLocks noGrp="1"/>
          </p:cNvSpPr>
          <p:nvPr>
            <p:ph idx="1"/>
          </p:nvPr>
        </p:nvSpPr>
        <p:spPr>
          <a:xfrm>
            <a:off x="1104293" y="1519519"/>
            <a:ext cx="8946541" cy="1718982"/>
          </a:xfrm>
        </p:spPr>
        <p:txBody>
          <a:bodyPr>
            <a:normAutofit fontScale="62500" lnSpcReduction="20000"/>
          </a:bodyPr>
          <a:lstStyle/>
          <a:p>
            <a:r>
              <a:rPr lang="en-NZ" dirty="0"/>
              <a:t>Note that our </a:t>
            </a:r>
            <a:r>
              <a:rPr lang="en-NZ" dirty="0" err="1"/>
              <a:t>beline</a:t>
            </a:r>
            <a:r>
              <a:rPr lang="en-NZ" dirty="0"/>
              <a:t> accuracy (</a:t>
            </a:r>
            <a:r>
              <a:rPr lang="en-NZ" dirty="0" err="1"/>
              <a:t>Kmeans</a:t>
            </a:r>
            <a:r>
              <a:rPr lang="en-NZ" dirty="0"/>
              <a:t> without processing) is 40%. We must do better than this of course </a:t>
            </a:r>
          </a:p>
          <a:p>
            <a:r>
              <a:rPr lang="en-NZ" dirty="0"/>
              <a:t>There is thankfully no missing data values in the dataset</a:t>
            </a:r>
          </a:p>
          <a:p>
            <a:r>
              <a:rPr lang="en-NZ" dirty="0"/>
              <a:t>We are going to Standardize the data to prepare for Principle Component Analysis, a method to reduce dimensionality</a:t>
            </a:r>
          </a:p>
          <a:p>
            <a:r>
              <a:rPr lang="en-NZ" dirty="0"/>
              <a:t>We are also going to Normalize, I want to test the accuracies of using both these pre-processing techniques (independently of course) </a:t>
            </a:r>
          </a:p>
          <a:p>
            <a:r>
              <a:rPr lang="en-NZ" dirty="0"/>
              <a:t>Note we should remove the ID column!</a:t>
            </a:r>
          </a:p>
        </p:txBody>
      </p:sp>
      <p:sp>
        <p:nvSpPr>
          <p:cNvPr id="7" name="TextBox 6">
            <a:extLst>
              <a:ext uri="{FF2B5EF4-FFF2-40B4-BE49-F238E27FC236}">
                <a16:creationId xmlns:a16="http://schemas.microsoft.com/office/drawing/2014/main" id="{2F7E9DBE-F6E1-4339-BD35-4F55500A992F}"/>
              </a:ext>
            </a:extLst>
          </p:cNvPr>
          <p:cNvSpPr txBox="1"/>
          <p:nvPr/>
        </p:nvSpPr>
        <p:spPr>
          <a:xfrm>
            <a:off x="6311037" y="3777734"/>
            <a:ext cx="4953000" cy="369332"/>
          </a:xfrm>
          <a:prstGeom prst="rect">
            <a:avLst/>
          </a:prstGeom>
          <a:noFill/>
        </p:spPr>
        <p:txBody>
          <a:bodyPr wrap="square" rtlCol="0">
            <a:spAutoFit/>
          </a:bodyPr>
          <a:lstStyle/>
          <a:p>
            <a:r>
              <a:rPr lang="en-NZ" dirty="0"/>
              <a:t>Standardization and Normalization</a:t>
            </a:r>
          </a:p>
        </p:txBody>
      </p:sp>
      <p:pic>
        <p:nvPicPr>
          <p:cNvPr id="8" name="Picture 7">
            <a:extLst>
              <a:ext uri="{FF2B5EF4-FFF2-40B4-BE49-F238E27FC236}">
                <a16:creationId xmlns:a16="http://schemas.microsoft.com/office/drawing/2014/main" id="{074B18C6-D999-4596-8B32-F8828AE5F4BD}"/>
              </a:ext>
            </a:extLst>
          </p:cNvPr>
          <p:cNvPicPr>
            <a:picLocks noChangeAspect="1"/>
          </p:cNvPicPr>
          <p:nvPr/>
        </p:nvPicPr>
        <p:blipFill>
          <a:blip r:embed="rId3"/>
          <a:stretch>
            <a:fillRect/>
          </a:stretch>
        </p:blipFill>
        <p:spPr>
          <a:xfrm>
            <a:off x="6096000" y="4147066"/>
            <a:ext cx="4686300" cy="2468773"/>
          </a:xfrm>
          <a:prstGeom prst="rect">
            <a:avLst/>
          </a:prstGeom>
        </p:spPr>
      </p:pic>
      <p:sp>
        <p:nvSpPr>
          <p:cNvPr id="9" name="TextBox 8">
            <a:extLst>
              <a:ext uri="{FF2B5EF4-FFF2-40B4-BE49-F238E27FC236}">
                <a16:creationId xmlns:a16="http://schemas.microsoft.com/office/drawing/2014/main" id="{A54700DC-89BA-41EC-A373-252D9CC2C7D7}"/>
              </a:ext>
            </a:extLst>
          </p:cNvPr>
          <p:cNvSpPr txBox="1"/>
          <p:nvPr/>
        </p:nvSpPr>
        <p:spPr>
          <a:xfrm>
            <a:off x="661263" y="3777734"/>
            <a:ext cx="4953000" cy="369332"/>
          </a:xfrm>
          <a:prstGeom prst="rect">
            <a:avLst/>
          </a:prstGeom>
          <a:noFill/>
        </p:spPr>
        <p:txBody>
          <a:bodyPr wrap="square" rtlCol="0">
            <a:spAutoFit/>
          </a:bodyPr>
          <a:lstStyle/>
          <a:p>
            <a:r>
              <a:rPr lang="en-NZ" dirty="0"/>
              <a:t>Original Data</a:t>
            </a:r>
          </a:p>
        </p:txBody>
      </p:sp>
      <p:pic>
        <p:nvPicPr>
          <p:cNvPr id="10" name="Picture 9">
            <a:extLst>
              <a:ext uri="{FF2B5EF4-FFF2-40B4-BE49-F238E27FC236}">
                <a16:creationId xmlns:a16="http://schemas.microsoft.com/office/drawing/2014/main" id="{285F3B14-386F-45CB-8466-F6721AC9733B}"/>
              </a:ext>
            </a:extLst>
          </p:cNvPr>
          <p:cNvPicPr>
            <a:picLocks noChangeAspect="1"/>
          </p:cNvPicPr>
          <p:nvPr/>
        </p:nvPicPr>
        <p:blipFill>
          <a:blip r:embed="rId4"/>
          <a:stretch>
            <a:fillRect/>
          </a:stretch>
        </p:blipFill>
        <p:spPr>
          <a:xfrm>
            <a:off x="328612" y="4173499"/>
            <a:ext cx="4953000" cy="1674254"/>
          </a:xfrm>
          <a:prstGeom prst="rect">
            <a:avLst/>
          </a:prstGeom>
        </p:spPr>
      </p:pic>
    </p:spTree>
    <p:extLst>
      <p:ext uri="{BB962C8B-B14F-4D97-AF65-F5344CB8AC3E}">
        <p14:creationId xmlns:p14="http://schemas.microsoft.com/office/powerpoint/2010/main" val="970142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54E9-459F-45B3-9A24-12F091FB5913}"/>
              </a:ext>
            </a:extLst>
          </p:cNvPr>
          <p:cNvSpPr>
            <a:spLocks noGrp="1"/>
          </p:cNvSpPr>
          <p:nvPr>
            <p:ph type="title"/>
          </p:nvPr>
        </p:nvSpPr>
        <p:spPr>
          <a:xfrm>
            <a:off x="646111" y="357468"/>
            <a:ext cx="9404723" cy="1400530"/>
          </a:xfrm>
        </p:spPr>
        <p:txBody>
          <a:bodyPr/>
          <a:lstStyle/>
          <a:p>
            <a:r>
              <a:rPr lang="en-NZ" dirty="0"/>
              <a:t>Results so far</a:t>
            </a:r>
          </a:p>
        </p:txBody>
      </p:sp>
      <p:sp>
        <p:nvSpPr>
          <p:cNvPr id="3" name="Content Placeholder 2">
            <a:extLst>
              <a:ext uri="{FF2B5EF4-FFF2-40B4-BE49-F238E27FC236}">
                <a16:creationId xmlns:a16="http://schemas.microsoft.com/office/drawing/2014/main" id="{D45E02AB-621B-416E-A8D0-DC6AEA828A92}"/>
              </a:ext>
            </a:extLst>
          </p:cNvPr>
          <p:cNvSpPr>
            <a:spLocks noGrp="1"/>
          </p:cNvSpPr>
          <p:nvPr>
            <p:ph idx="1"/>
          </p:nvPr>
        </p:nvSpPr>
        <p:spPr>
          <a:xfrm>
            <a:off x="395251" y="1284315"/>
            <a:ext cx="8946541" cy="916641"/>
          </a:xfrm>
        </p:spPr>
        <p:txBody>
          <a:bodyPr/>
          <a:lstStyle/>
          <a:p>
            <a:r>
              <a:rPr lang="en-NZ" dirty="0"/>
              <a:t>Applying </a:t>
            </a:r>
            <a:r>
              <a:rPr lang="en-NZ" dirty="0" err="1"/>
              <a:t>KMeans</a:t>
            </a:r>
            <a:r>
              <a:rPr lang="en-NZ" dirty="0"/>
              <a:t> with Python and the method of normalization results in an accuracy of 58.54%</a:t>
            </a:r>
          </a:p>
        </p:txBody>
      </p:sp>
      <p:sp>
        <p:nvSpPr>
          <p:cNvPr id="6" name="Content Placeholder 2">
            <a:extLst>
              <a:ext uri="{FF2B5EF4-FFF2-40B4-BE49-F238E27FC236}">
                <a16:creationId xmlns:a16="http://schemas.microsoft.com/office/drawing/2014/main" id="{8B25CAA9-C93A-4796-8AF0-750F4D4C42CA}"/>
              </a:ext>
            </a:extLst>
          </p:cNvPr>
          <p:cNvSpPr txBox="1">
            <a:spLocks/>
          </p:cNvSpPr>
          <p:nvPr/>
        </p:nvSpPr>
        <p:spPr>
          <a:xfrm>
            <a:off x="395250" y="3720941"/>
            <a:ext cx="8946541" cy="9166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NZ" dirty="0"/>
              <a:t>Applying </a:t>
            </a:r>
            <a:r>
              <a:rPr lang="en-NZ" dirty="0" err="1"/>
              <a:t>KMeans</a:t>
            </a:r>
            <a:r>
              <a:rPr lang="en-NZ" dirty="0"/>
              <a:t> with Python and the method of Standardization also results in a 55.3%</a:t>
            </a:r>
          </a:p>
        </p:txBody>
      </p:sp>
      <p:pic>
        <p:nvPicPr>
          <p:cNvPr id="9" name="Picture 8">
            <a:extLst>
              <a:ext uri="{FF2B5EF4-FFF2-40B4-BE49-F238E27FC236}">
                <a16:creationId xmlns:a16="http://schemas.microsoft.com/office/drawing/2014/main" id="{8C54AD53-C048-411F-9D02-10755F4AA54A}"/>
              </a:ext>
            </a:extLst>
          </p:cNvPr>
          <p:cNvPicPr>
            <a:picLocks noChangeAspect="1"/>
          </p:cNvPicPr>
          <p:nvPr/>
        </p:nvPicPr>
        <p:blipFill>
          <a:blip r:embed="rId3"/>
          <a:stretch>
            <a:fillRect/>
          </a:stretch>
        </p:blipFill>
        <p:spPr>
          <a:xfrm>
            <a:off x="8667713" y="4179261"/>
            <a:ext cx="3284166" cy="2519748"/>
          </a:xfrm>
          <a:prstGeom prst="rect">
            <a:avLst/>
          </a:prstGeom>
        </p:spPr>
      </p:pic>
      <p:pic>
        <p:nvPicPr>
          <p:cNvPr id="10" name="Picture 9">
            <a:extLst>
              <a:ext uri="{FF2B5EF4-FFF2-40B4-BE49-F238E27FC236}">
                <a16:creationId xmlns:a16="http://schemas.microsoft.com/office/drawing/2014/main" id="{BA8DBE6B-9F6B-47F0-A17F-5B15A86E610D}"/>
              </a:ext>
            </a:extLst>
          </p:cNvPr>
          <p:cNvPicPr>
            <a:picLocks noChangeAspect="1"/>
          </p:cNvPicPr>
          <p:nvPr/>
        </p:nvPicPr>
        <p:blipFill>
          <a:blip r:embed="rId4"/>
          <a:stretch>
            <a:fillRect/>
          </a:stretch>
        </p:blipFill>
        <p:spPr>
          <a:xfrm>
            <a:off x="240121" y="4515471"/>
            <a:ext cx="7676655" cy="1714278"/>
          </a:xfrm>
          <a:prstGeom prst="rect">
            <a:avLst/>
          </a:prstGeom>
        </p:spPr>
      </p:pic>
      <p:pic>
        <p:nvPicPr>
          <p:cNvPr id="11" name="Picture 10">
            <a:extLst>
              <a:ext uri="{FF2B5EF4-FFF2-40B4-BE49-F238E27FC236}">
                <a16:creationId xmlns:a16="http://schemas.microsoft.com/office/drawing/2014/main" id="{2D9222CC-BBD2-42F0-9486-9C8B0892220D}"/>
              </a:ext>
            </a:extLst>
          </p:cNvPr>
          <p:cNvPicPr>
            <a:picLocks noChangeAspect="1"/>
          </p:cNvPicPr>
          <p:nvPr/>
        </p:nvPicPr>
        <p:blipFill>
          <a:blip r:embed="rId5"/>
          <a:stretch>
            <a:fillRect/>
          </a:stretch>
        </p:blipFill>
        <p:spPr>
          <a:xfrm>
            <a:off x="8731251" y="1284315"/>
            <a:ext cx="3220628" cy="2544896"/>
          </a:xfrm>
          <a:prstGeom prst="rect">
            <a:avLst/>
          </a:prstGeom>
        </p:spPr>
      </p:pic>
      <p:pic>
        <p:nvPicPr>
          <p:cNvPr id="12" name="Picture 11">
            <a:extLst>
              <a:ext uri="{FF2B5EF4-FFF2-40B4-BE49-F238E27FC236}">
                <a16:creationId xmlns:a16="http://schemas.microsoft.com/office/drawing/2014/main" id="{4DCAC5E4-2663-4186-AC66-CC73FEBD4499}"/>
              </a:ext>
            </a:extLst>
          </p:cNvPr>
          <p:cNvPicPr>
            <a:picLocks noChangeAspect="1"/>
          </p:cNvPicPr>
          <p:nvPr/>
        </p:nvPicPr>
        <p:blipFill>
          <a:blip r:embed="rId6"/>
          <a:stretch>
            <a:fillRect/>
          </a:stretch>
        </p:blipFill>
        <p:spPr>
          <a:xfrm>
            <a:off x="240121" y="1943365"/>
            <a:ext cx="7676655" cy="1690692"/>
          </a:xfrm>
          <a:prstGeom prst="rect">
            <a:avLst/>
          </a:prstGeom>
        </p:spPr>
      </p:pic>
    </p:spTree>
    <p:extLst>
      <p:ext uri="{BB962C8B-B14F-4D97-AF65-F5344CB8AC3E}">
        <p14:creationId xmlns:p14="http://schemas.microsoft.com/office/powerpoint/2010/main" val="1544370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8E6A-3E37-452C-9EB9-11034C0F0533}"/>
              </a:ext>
            </a:extLst>
          </p:cNvPr>
          <p:cNvSpPr>
            <a:spLocks noGrp="1"/>
          </p:cNvSpPr>
          <p:nvPr>
            <p:ph type="title"/>
          </p:nvPr>
        </p:nvSpPr>
        <p:spPr/>
        <p:txBody>
          <a:bodyPr/>
          <a:lstStyle/>
          <a:p>
            <a:r>
              <a:rPr lang="en-NZ" dirty="0" err="1"/>
              <a:t>Kmeans</a:t>
            </a:r>
            <a:r>
              <a:rPr lang="en-NZ" dirty="0"/>
              <a:t> Improvements?</a:t>
            </a:r>
          </a:p>
        </p:txBody>
      </p:sp>
      <p:sp>
        <p:nvSpPr>
          <p:cNvPr id="3" name="Content Placeholder 2">
            <a:extLst>
              <a:ext uri="{FF2B5EF4-FFF2-40B4-BE49-F238E27FC236}">
                <a16:creationId xmlns:a16="http://schemas.microsoft.com/office/drawing/2014/main" id="{B6ABDA34-DC38-44DB-9A40-B161956C50B4}"/>
              </a:ext>
            </a:extLst>
          </p:cNvPr>
          <p:cNvSpPr>
            <a:spLocks noGrp="1"/>
          </p:cNvSpPr>
          <p:nvPr>
            <p:ph idx="1"/>
          </p:nvPr>
        </p:nvSpPr>
        <p:spPr>
          <a:xfrm>
            <a:off x="645130" y="1152982"/>
            <a:ext cx="9649803" cy="2657018"/>
          </a:xfrm>
        </p:spPr>
        <p:txBody>
          <a:bodyPr>
            <a:normAutofit/>
          </a:bodyPr>
          <a:lstStyle/>
          <a:p>
            <a:r>
              <a:rPr lang="en-NZ" dirty="0"/>
              <a:t>Principle Component Analysis Attempts to reduce the dimensionality of the dataset, or in other words, attempts to reduce the number of features so that we may obtain better or equal data with less variables. </a:t>
            </a:r>
          </a:p>
          <a:p>
            <a:r>
              <a:rPr lang="en-NZ" dirty="0"/>
              <a:t>We will also try to improve the way the initial centroids are chosen</a:t>
            </a:r>
          </a:p>
          <a:p>
            <a:r>
              <a:rPr lang="en-NZ" dirty="0" err="1"/>
              <a:t>Kmeans</a:t>
            </a:r>
            <a:r>
              <a:rPr lang="en-NZ" dirty="0"/>
              <a:t> is known to suffer when there are outliers present, we should figure out a way to handle this. </a:t>
            </a:r>
          </a:p>
        </p:txBody>
      </p:sp>
    </p:spTree>
    <p:extLst>
      <p:ext uri="{BB962C8B-B14F-4D97-AF65-F5344CB8AC3E}">
        <p14:creationId xmlns:p14="http://schemas.microsoft.com/office/powerpoint/2010/main" val="2381683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2180</TotalTime>
  <Words>2038</Words>
  <Application>Microsoft Office PowerPoint</Application>
  <PresentationFormat>Widescreen</PresentationFormat>
  <Paragraphs>169</Paragraphs>
  <Slides>18</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vt:lpstr>
      <vt:lpstr>Forged Banknote Clustering Analysis</vt:lpstr>
      <vt:lpstr>Introduction</vt:lpstr>
      <vt:lpstr>About the Data </vt:lpstr>
      <vt:lpstr>A look at the features</vt:lpstr>
      <vt:lpstr>Modelling Process</vt:lpstr>
      <vt:lpstr>KMeans</vt:lpstr>
      <vt:lpstr>Pre-processing</vt:lpstr>
      <vt:lpstr>Results so far</vt:lpstr>
      <vt:lpstr>Kmeans Improvements?</vt:lpstr>
      <vt:lpstr>Principle Compnent Analysis (PCA)</vt:lpstr>
      <vt:lpstr>PCA continued…</vt:lpstr>
      <vt:lpstr>K-Means with PCA</vt:lpstr>
      <vt:lpstr>Can we improve with only Kmeans?</vt:lpstr>
      <vt:lpstr>Handling outliers</vt:lpstr>
      <vt:lpstr>DBScan</vt:lpstr>
      <vt:lpstr>Assigning the outliers to a class</vt:lpstr>
      <vt:lpstr>DBScan 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Forged Banknote prediction</dc:title>
  <dc:creator>Michael Bennett</dc:creator>
  <cp:lastModifiedBy>Michael Bennett</cp:lastModifiedBy>
  <cp:revision>314</cp:revision>
  <dcterms:created xsi:type="dcterms:W3CDTF">2019-11-20T23:34:17Z</dcterms:created>
  <dcterms:modified xsi:type="dcterms:W3CDTF">2019-11-23T08:24:04Z</dcterms:modified>
</cp:coreProperties>
</file>