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287375"/>
            <a:ext cx="8520600" cy="2052600"/>
          </a:xfrm>
          <a:prstGeom prst="rect">
            <a:avLst/>
          </a:prstGeom>
        </p:spPr>
        <p:txBody>
          <a:bodyPr anchorCtr="0" anchor="b" bIns="91425" lIns="91425" rIns="91425" tIns="91425">
            <a:noAutofit/>
          </a:bodyPr>
          <a:lstStyle/>
          <a:p>
            <a:pPr lvl="0">
              <a:spcBef>
                <a:spcPts val="0"/>
              </a:spcBef>
              <a:buNone/>
            </a:pPr>
            <a:r>
              <a:rPr lang="en"/>
              <a:t>Security</a:t>
            </a:r>
          </a:p>
        </p:txBody>
      </p:sp>
      <p:sp>
        <p:nvSpPr>
          <p:cNvPr id="55" name="Shape 55"/>
          <p:cNvSpPr txBox="1"/>
          <p:nvPr>
            <p:ph idx="1" type="subTitle"/>
          </p:nvPr>
        </p:nvSpPr>
        <p:spPr>
          <a:xfrm>
            <a:off x="311700" y="2224525"/>
            <a:ext cx="8520600" cy="792600"/>
          </a:xfrm>
          <a:prstGeom prst="rect">
            <a:avLst/>
          </a:prstGeom>
        </p:spPr>
        <p:txBody>
          <a:bodyPr anchorCtr="0" anchor="t" bIns="91425" lIns="91425" rIns="91425" tIns="91425">
            <a:noAutofit/>
          </a:bodyPr>
          <a:lstStyle/>
          <a:p>
            <a:pPr lvl="0">
              <a:spcBef>
                <a:spcPts val="0"/>
              </a:spcBef>
              <a:buNone/>
            </a:pPr>
            <a:r>
              <a:rPr lang="en"/>
              <a:t>in Wireless Sensor Networks</a:t>
            </a:r>
          </a:p>
        </p:txBody>
      </p:sp>
      <p:sp>
        <p:nvSpPr>
          <p:cNvPr id="56" name="Shape 56"/>
          <p:cNvSpPr txBox="1"/>
          <p:nvPr/>
        </p:nvSpPr>
        <p:spPr>
          <a:xfrm>
            <a:off x="5692400" y="3702925"/>
            <a:ext cx="3290100" cy="1308300"/>
          </a:xfrm>
          <a:prstGeom prst="rect">
            <a:avLst/>
          </a:prstGeom>
          <a:noFill/>
          <a:ln>
            <a:noFill/>
          </a:ln>
        </p:spPr>
        <p:txBody>
          <a:bodyPr anchorCtr="0" anchor="t" bIns="91425" lIns="91425" rIns="91425" tIns="91425">
            <a:noAutofit/>
          </a:bodyPr>
          <a:lstStyle/>
          <a:p>
            <a:pPr lvl="0">
              <a:spcBef>
                <a:spcPts val="0"/>
              </a:spcBef>
              <a:buNone/>
            </a:pPr>
            <a:r>
              <a:rPr lang="en"/>
              <a:t>Group 15</a:t>
            </a:r>
          </a:p>
          <a:p>
            <a:pPr lvl="0">
              <a:spcBef>
                <a:spcPts val="0"/>
              </a:spcBef>
              <a:buNone/>
            </a:pPr>
            <a:br>
              <a:rPr lang="en"/>
            </a:br>
            <a:r>
              <a:rPr lang="en"/>
              <a:t>Manvendra Singh</a:t>
            </a:r>
          </a:p>
          <a:p>
            <a:pPr lvl="0">
              <a:spcBef>
                <a:spcPts val="0"/>
              </a:spcBef>
              <a:buNone/>
            </a:pPr>
            <a:r>
              <a:rPr lang="en"/>
              <a:t>Rohan Verma</a:t>
            </a:r>
          </a:p>
          <a:p>
            <a:pPr lvl="0">
              <a:spcBef>
                <a:spcPts val="0"/>
              </a:spcBef>
              <a:buNone/>
            </a:pPr>
            <a:r>
              <a:rPr lang="en"/>
              <a:t>Sarthak Mittal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Attacks in Wireless Sensor Networks</a:t>
            </a:r>
          </a:p>
          <a:p>
            <a:pPr lvl="0">
              <a:spcBef>
                <a:spcPts val="0"/>
              </a:spcBef>
              <a:buNone/>
            </a:pPr>
            <a:r>
              <a:t/>
            </a:r>
            <a:endParaRPr/>
          </a:p>
          <a:p>
            <a:pPr lvl="0">
              <a:spcBef>
                <a:spcPts val="0"/>
              </a:spcBef>
              <a:buClr>
                <a:schemeClr val="dk1"/>
              </a:buClr>
              <a:buSzPct val="39285"/>
              <a:buFont typeface="Arial"/>
              <a:buNone/>
            </a:pPr>
            <a:r>
              <a:t/>
            </a:r>
            <a:endParaRPr/>
          </a:p>
          <a:p>
            <a:pPr lvl="0">
              <a:spcBef>
                <a:spcPts val="0"/>
              </a:spcBef>
              <a:buNone/>
            </a:pPr>
            <a:r>
              <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Attacks on Information in transit</a:t>
            </a:r>
          </a:p>
          <a:p>
            <a:pPr lvl="0">
              <a:spcBef>
                <a:spcPts val="0"/>
              </a:spcBef>
              <a:buNone/>
            </a:pPr>
            <a:r>
              <a:rPr lang="en"/>
              <a:t>In a sensor network, sensors monitor the changes of specific parameters or values and report to the sink according to the requirement. While sending the report, the information in transit may be altered, spoofed, replayed again or vanished. As wireless communication is vulnerable to eavesdropping, any attacker can monitor the traffic flow and get into action to  interrupt, intercept, modify or fabricate packets thus, provide wrong information to the base stations or sinks.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Attacks in Wireless Sensor Networks</a:t>
            </a:r>
          </a:p>
          <a:p>
            <a:pPr lvl="0">
              <a:spcBef>
                <a:spcPts val="0"/>
              </a:spcBef>
              <a:buNone/>
            </a:pPr>
            <a:r>
              <a:t/>
            </a:r>
            <a:endParaRPr/>
          </a:p>
          <a:p>
            <a:pPr lvl="0">
              <a:spcBef>
                <a:spcPts val="0"/>
              </a:spcBef>
              <a:buClr>
                <a:schemeClr val="dk1"/>
              </a:buClr>
              <a:buSzPct val="39285"/>
              <a:buFont typeface="Arial"/>
              <a:buNone/>
            </a:pPr>
            <a:r>
              <a:t/>
            </a:r>
            <a:endParaRPr/>
          </a:p>
          <a:p>
            <a:pPr lvl="0">
              <a:spcBef>
                <a:spcPts val="0"/>
              </a:spcBef>
              <a:buClr>
                <a:schemeClr val="dk1"/>
              </a:buClr>
              <a:buSzPct val="39285"/>
              <a:buFont typeface="Arial"/>
              <a:buNone/>
            </a:pPr>
            <a:r>
              <a:t/>
            </a:r>
            <a:endParaRPr/>
          </a:p>
          <a:p>
            <a:pPr lvl="0" rtl="0">
              <a:spcBef>
                <a:spcPts val="0"/>
              </a:spcBef>
              <a:buNone/>
            </a:pPr>
            <a:r>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Sybil Attack</a:t>
            </a:r>
          </a:p>
          <a:p>
            <a:pPr lvl="0">
              <a:spcBef>
                <a:spcPts val="0"/>
              </a:spcBef>
              <a:buNone/>
            </a:pPr>
            <a:r>
              <a:rPr lang="en"/>
              <a:t>In many cases, the sensors in a wireless sensor network might need to work together to accomplish a task, hence they can use distribution of subtasks and redundancy of information. In such a situation, a node can pretend to be more than one node using the identities of other legitimate nodes</a:t>
            </a:r>
          </a:p>
          <a:p>
            <a:pPr lvl="0" rtl="0">
              <a:spcBef>
                <a:spcPts val="0"/>
              </a:spcBef>
              <a:buNone/>
            </a:pPr>
            <a:r>
              <a:t/>
            </a:r>
            <a:endParaRPr/>
          </a:p>
        </p:txBody>
      </p:sp>
      <p:pic>
        <p:nvPicPr>
          <p:cNvPr descr="sybil.png" id="117" name="Shape 117"/>
          <p:cNvPicPr preferRelativeResize="0"/>
          <p:nvPr/>
        </p:nvPicPr>
        <p:blipFill>
          <a:blip r:embed="rId3">
            <a:alphaModFix/>
          </a:blip>
          <a:stretch>
            <a:fillRect/>
          </a:stretch>
        </p:blipFill>
        <p:spPr>
          <a:xfrm>
            <a:off x="3257550" y="3420762"/>
            <a:ext cx="2628900" cy="141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Attacks in Wireless Sensor Networks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Blackhole/Sinkhole attack</a:t>
            </a:r>
          </a:p>
          <a:p>
            <a:pPr lvl="0" rtl="0">
              <a:spcBef>
                <a:spcPts val="0"/>
              </a:spcBef>
              <a:buNone/>
            </a:pPr>
            <a:r>
              <a:rPr lang="en"/>
              <a:t>In this attack, a malicious node acts as a blackhole to attract all the traffic in the sensor network. Especially in a flooding based protocol, the attacker listens to requests for routes then replies to the target nodes that it contains the high quality or shortest path to the base station.</a:t>
            </a:r>
          </a:p>
        </p:txBody>
      </p:sp>
      <p:pic>
        <p:nvPicPr>
          <p:cNvPr descr="blackhole.png" id="124" name="Shape 124"/>
          <p:cNvPicPr preferRelativeResize="0"/>
          <p:nvPr/>
        </p:nvPicPr>
        <p:blipFill>
          <a:blip r:embed="rId3">
            <a:alphaModFix/>
          </a:blip>
          <a:stretch>
            <a:fillRect/>
          </a:stretch>
        </p:blipFill>
        <p:spPr>
          <a:xfrm>
            <a:off x="3183075" y="3104712"/>
            <a:ext cx="2362200" cy="143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Attacks in Wireless Sensor Networks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Hello Flood Attack</a:t>
            </a:r>
          </a:p>
          <a:p>
            <a:pPr lvl="0">
              <a:spcBef>
                <a:spcPts val="0"/>
              </a:spcBef>
              <a:buClr>
                <a:schemeClr val="dk1"/>
              </a:buClr>
              <a:buSzPct val="61111"/>
              <a:buFont typeface="Arial"/>
              <a:buNone/>
            </a:pPr>
            <a:r>
              <a:rPr lang="en"/>
              <a:t>Hello Flood Attack is introduced in. This attack uses HELLO packets as a weapon to convince the sensors in WSN. In this sort of attack an attacker with a high radio transmission (termed as a laptop-class attacker in) range and processing power sends HELLO packets to a number of sensor nodes which are dispersed in a large area within a WSN. The sensors are thus persuaded that the adversary is their neighbor. As a consequence, while sending the information to the base station, the victim nodes try to go through the attacker as they know that it is their neighbor and are ultimately spoofed by the attacker.</a:t>
            </a:r>
          </a:p>
          <a:p>
            <a:pPr lvl="0">
              <a:spcBef>
                <a:spcPts val="0"/>
              </a:spcBef>
              <a:buClr>
                <a:schemeClr val="dk1"/>
              </a:buClr>
              <a:buSzPct val="61111"/>
              <a:buFont typeface="Arial"/>
              <a:buNone/>
            </a:pPr>
            <a:r>
              <a:t/>
            </a:r>
            <a:endParaRP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Attacks in Wireless Sensor Networks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Wormhole Attack</a:t>
            </a:r>
          </a:p>
          <a:p>
            <a:pPr lvl="0">
              <a:spcBef>
                <a:spcPts val="0"/>
              </a:spcBef>
              <a:buClr>
                <a:schemeClr val="dk1"/>
              </a:buClr>
              <a:buSzPct val="61111"/>
              <a:buFont typeface="Arial"/>
              <a:buNone/>
            </a:pPr>
            <a:r>
              <a:rPr lang="en"/>
              <a:t>Wormhole attack is a critical attack in which the attacker records the packets (or bits) at one location in the network and tunnels those to another location. The tunneling or retransmitting of bits could be done selectively. Wormhole attack is a significant threat to wireless sensor networks, because; this sort of attack does not require compromising a sensor in the network rather, it could be performed even at the initial phase when the sensors start to discover the neighboring information.</a:t>
            </a:r>
          </a:p>
          <a:p>
            <a:pPr lvl="0">
              <a:spcBef>
                <a:spcPts val="0"/>
              </a:spcBef>
              <a:buClr>
                <a:schemeClr val="dk1"/>
              </a:buClr>
              <a:buSzPct val="61111"/>
              <a:buFont typeface="Arial"/>
              <a:buNone/>
            </a:pPr>
            <a:r>
              <a:t/>
            </a:r>
            <a:endParaRPr/>
          </a:p>
          <a:p>
            <a:pPr lvl="0" rtl="0">
              <a:spcBef>
                <a:spcPts val="0"/>
              </a:spcBef>
              <a:buNone/>
            </a:pPr>
            <a:r>
              <a:t/>
            </a:r>
            <a:endParaRPr/>
          </a:p>
        </p:txBody>
      </p:sp>
      <p:pic>
        <p:nvPicPr>
          <p:cNvPr descr="wormhole.png" id="137" name="Shape 137"/>
          <p:cNvPicPr preferRelativeResize="0"/>
          <p:nvPr/>
        </p:nvPicPr>
        <p:blipFill>
          <a:blip r:embed="rId3">
            <a:alphaModFix/>
          </a:blip>
          <a:stretch>
            <a:fillRect/>
          </a:stretch>
        </p:blipFill>
        <p:spPr>
          <a:xfrm>
            <a:off x="6451050" y="364487"/>
            <a:ext cx="2381250" cy="1171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Attacks in Wireless Sensor Networks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Denial of Service Attack</a:t>
            </a:r>
          </a:p>
          <a:p>
            <a:pPr lvl="0">
              <a:spcBef>
                <a:spcPts val="0"/>
              </a:spcBef>
              <a:buClr>
                <a:schemeClr val="dk1"/>
              </a:buClr>
              <a:buSzPct val="61111"/>
              <a:buFont typeface="Arial"/>
              <a:buNone/>
            </a:pPr>
            <a:r>
              <a:rPr lang="en"/>
              <a:t>Strictly speaking, although we usually use the term Denial-of-service (DoS) to refer to an adversary’s attempt to disrupt, subvert, or destroy a network, a DoS attack is any event that diminishes or eliminates a network’s capacity to perform its expected function. Hardware failures, software bugs, resource exhaustion, environmental conditions, or any complicated interaction between these factors can cause a DoS. An adversary may possess a broad range of DoS attack capabilities in WSN. For example, a wireless sensor network can be aerially deployed in enemy territory. If the enemy already has a wired network and power grid available and can interact with the newly deployed sensor network, it can apply powerful back-end resources to subvert or disrupt the new network.</a:t>
            </a:r>
          </a:p>
          <a:p>
            <a:pPr lv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SECURE ROUTING</a:t>
            </a:r>
          </a:p>
          <a:p>
            <a:pPr lvl="0">
              <a:spcBef>
                <a:spcPts val="0"/>
              </a:spcBef>
              <a:buClr>
                <a:schemeClr val="dk1"/>
              </a:buClr>
              <a:buSzPct val="39285"/>
              <a:buFont typeface="Arial"/>
              <a:buNone/>
            </a:pPr>
            <a:r>
              <a:t/>
            </a:r>
            <a:endParaRPr/>
          </a:p>
          <a:p>
            <a:pPr lvl="0">
              <a:spcBef>
                <a:spcPts val="0"/>
              </a:spcBef>
              <a:buNone/>
            </a:pPr>
            <a:r>
              <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Essentially the purpose of the network is to provide a stable infrastructure to deliver data between source node and destination node. The main problem is data delivery and routing where we need to find path between source node and destination node. This is how routing protocol comes into the picture and this is the most critical component.</a:t>
            </a:r>
          </a:p>
          <a:p>
            <a:pPr lvl="0">
              <a:spcBef>
                <a:spcPts val="0"/>
              </a:spcBef>
              <a:buClr>
                <a:schemeClr val="dk1"/>
              </a:buClr>
              <a:buSzPct val="61111"/>
              <a:buFont typeface="Arial"/>
              <a:buNone/>
            </a:pPr>
            <a:r>
              <a:rPr lang="en"/>
              <a:t>Problems</a:t>
            </a:r>
          </a:p>
          <a:p>
            <a:pPr lvl="0">
              <a:spcBef>
                <a:spcPts val="0"/>
              </a:spcBef>
              <a:buClr>
                <a:schemeClr val="dk1"/>
              </a:buClr>
              <a:buSzPct val="61111"/>
              <a:buFont typeface="Arial"/>
              <a:buNone/>
            </a:pPr>
            <a:r>
              <a:rPr lang="en"/>
              <a:t>To minimize energy consumption, routing techniques for WSNs employ well-known tactics, as well as those particular to WSNs.</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SECURE ROUTING</a:t>
            </a:r>
          </a:p>
          <a:p>
            <a:pPr lvl="0" rtl="0">
              <a:spcBef>
                <a:spcPts val="0"/>
              </a:spcBef>
              <a:buNone/>
            </a:pPr>
            <a:r>
              <a:t/>
            </a:r>
            <a:endParaRPr/>
          </a:p>
          <a:p>
            <a:pPr lvl="0" rtl="0">
              <a:spcBef>
                <a:spcPts val="0"/>
              </a:spcBef>
              <a:buNone/>
            </a:pPr>
            <a:r>
              <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Solutions</a:t>
            </a:r>
          </a:p>
          <a:p>
            <a:pPr lvl="0" rtl="0">
              <a:spcBef>
                <a:spcPts val="0"/>
              </a:spcBef>
              <a:buNone/>
            </a:pPr>
            <a:r>
              <a:rPr lang="en"/>
              <a:t>Link-layer encryption and authentication by using a global key can protect WSNs against external attackers because they do not know the global key. However, this does not secure against node compromise because the global key can be exposed. A trustful BS can detect spoofed node identities if every node shares a unique key with it, which is studied in SPINS.  However, the centralized control can introduce too much communication or management overhead. To counter selective forwarding by malicious nodes, multipath routing can be used to increase the probability of data delivery.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SECURE ROUTING</a:t>
            </a:r>
          </a:p>
          <a:p>
            <a:pPr lvl="0" rtl="0">
              <a:spcBef>
                <a:spcPts val="0"/>
              </a:spcBef>
              <a:buNone/>
            </a:pPr>
            <a:r>
              <a:t/>
            </a:r>
            <a:endParaRPr/>
          </a:p>
          <a:p>
            <a:pPr lvl="0" rtl="0">
              <a:spcBef>
                <a:spcPts val="0"/>
              </a:spcBef>
              <a:buNone/>
            </a:pPr>
            <a:r>
              <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Open issues</a:t>
            </a:r>
          </a:p>
          <a:p>
            <a:pPr lvl="0">
              <a:spcBef>
                <a:spcPts val="0"/>
              </a:spcBef>
              <a:buNone/>
            </a:pPr>
            <a:r>
              <a:rPr lang="en"/>
              <a:t>For routing protocols, security considerations should be considered at the design stage. Considering specific application scenarios, the network administrator should analyze the possible black holes that may corrupt or disrupt the applications and deploy security countermeasure in advance. </a:t>
            </a:r>
          </a:p>
          <a:p>
            <a:pPr lvl="0">
              <a:spcBef>
                <a:spcPts val="0"/>
              </a:spcBef>
              <a:buNone/>
            </a:pPr>
            <a:r>
              <a:t/>
            </a:r>
            <a:endParaRP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INTRUSION DETECTION &amp; COUNTERMEASURES</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Node compromise</a:t>
            </a:r>
          </a:p>
          <a:p>
            <a:pPr indent="-228600" lvl="0" marL="457200" rtl="0">
              <a:spcBef>
                <a:spcPts val="0"/>
              </a:spcBef>
            </a:pPr>
            <a:r>
              <a:rPr lang="en"/>
              <a:t>Node monitoring</a:t>
            </a:r>
          </a:p>
          <a:p>
            <a:pPr indent="-228600" lvl="0" marL="457200" rtl="0">
              <a:spcBef>
                <a:spcPts val="0"/>
              </a:spcBef>
            </a:pPr>
            <a:r>
              <a:rPr lang="en"/>
              <a:t>Secure Base Station</a:t>
            </a:r>
          </a:p>
          <a:p>
            <a:pPr indent="-228600" lvl="0" marL="457200" rtl="0">
              <a:spcBef>
                <a:spcPts val="0"/>
              </a:spcBef>
            </a:pPr>
            <a:r>
              <a:rPr lang="en"/>
              <a:t>Open Issues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Abstract</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Wireless Sensor Network is an emerging area that shows great future prospects. Today such networks are used in many industrial and consumer applications, such as military, industrial process, monitoring health and in automated and smart homes. So far, the researchers have only focused on making WSNs useful, feasible, and less emphasis was placed on security. The sensors used are susceptible to different types of attacks, denial of service, physical tampering. In hostile scenarios, it is very important to protect WSNs from malicious attacks. This is the reason we need better security against these challenges, threats and issues in WSN. The intent of this paper is to shed light on the security related issues and challenges in wireless sensor networks investigated by researchers in recent years and that shed light on future directions for WSN security.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Security is becoming a major concern for WSN protocol designers because of the wide security-critical applications of WSNs. In this article, we discussed general security problems in WSNs and described corresponding solutions. However, there are still many open issues. </a:t>
            </a:r>
          </a:p>
          <a:p>
            <a:pPr lvl="0">
              <a:spcBef>
                <a:spcPts val="0"/>
              </a:spcBef>
              <a:buClr>
                <a:schemeClr val="dk1"/>
              </a:buClr>
              <a:buSzPct val="61111"/>
              <a:buFont typeface="Arial"/>
              <a:buNone/>
            </a:pPr>
            <a:r>
              <a:rPr lang="en"/>
              <a:t>On the one hand, WSNs are still under development, and many protocols designed so far for WSNs have not taken security into consideration. On the other hand, the salient features of WSNs make it very challenging to design strong security protocols while still maintaining low overheads. Hence, wireless security for WSNs is still a very fruitful research area to be explored.</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CURRENT RESEARCH CHALLENGES</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deployment and several other challenges that are faced in wireless sensor networks make security of these systems more challenging than conventional network. However, several properties of sensor networks may help address the challenge of building secure networks. First, we have the opportunity to architect security solutions into these systems from the outset, since they are still in their early design and research stages. Second, many applications are likely to involve the deployment of sensor networks under a single administrative domain, simplifying the threat model.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292625"/>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8" name="Shape 68"/>
          <p:cNvSpPr txBox="1"/>
          <p:nvPr>
            <p:ph idx="1" type="body"/>
          </p:nvPr>
        </p:nvSpPr>
        <p:spPr>
          <a:xfrm>
            <a:off x="311700" y="923875"/>
            <a:ext cx="8520600" cy="5932500"/>
          </a:xfrm>
          <a:prstGeom prst="rect">
            <a:avLst/>
          </a:prstGeom>
        </p:spPr>
        <p:txBody>
          <a:bodyPr anchorCtr="0" anchor="t" bIns="91425" lIns="91425" rIns="91425" tIns="91425">
            <a:noAutofit/>
          </a:bodyPr>
          <a:lstStyle/>
          <a:p>
            <a:pPr lvl="0">
              <a:spcBef>
                <a:spcPts val="0"/>
              </a:spcBef>
              <a:buNone/>
            </a:pPr>
            <a:r>
              <a:rPr lang="en"/>
              <a:t>The basic idea of sensor network is to disperse tiny sensing devices; which are capable of sensing some changes of incidents/parameters and communicating with other devices, over a specific geographic area for some specific purposes like target tracking, surveillance, environmental monitoring etc. </a:t>
            </a:r>
          </a:p>
          <a:p>
            <a:pPr lvl="0">
              <a:spcBef>
                <a:spcPts val="0"/>
              </a:spcBef>
              <a:buNone/>
            </a:pPr>
            <a:r>
              <a:rPr lang="en"/>
              <a:t>A major benefit of these systems is that they perform in-network processing to reduce large streams of raw data into useful aggregated information. </a:t>
            </a:r>
          </a:p>
          <a:p>
            <a:pPr lvl="0" rtl="0">
              <a:spcBef>
                <a:spcPts val="0"/>
              </a:spcBef>
              <a:buClr>
                <a:srgbClr val="000000"/>
              </a:buClr>
              <a:buSzPct val="61111"/>
              <a:buFont typeface="Arial"/>
              <a:buNone/>
            </a:pPr>
            <a:r>
              <a:rPr lang="en"/>
              <a:t>When working with the security mechanism in sensor networks key areas where one should focus on are limited energy, limited memory, limited computational power, limited communication bandwidth, limited communication range. Here, we outline security issues in these networks, we will discuss challenges and issues in WSN and suggest future directions for research</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Requirements For Sensor Network Security</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Self organization</a:t>
            </a:r>
          </a:p>
          <a:p>
            <a:pPr indent="-228600" lvl="0" marL="457200" rtl="0">
              <a:spcBef>
                <a:spcPts val="0"/>
              </a:spcBef>
            </a:pPr>
            <a:r>
              <a:rPr lang="en"/>
              <a:t>Data Confidentiality</a:t>
            </a:r>
          </a:p>
          <a:p>
            <a:pPr indent="-228600" lvl="0" marL="457200" rtl="0">
              <a:spcBef>
                <a:spcPts val="0"/>
              </a:spcBef>
            </a:pPr>
            <a:r>
              <a:rPr lang="en"/>
              <a:t>Data Authentication</a:t>
            </a:r>
          </a:p>
          <a:p>
            <a:pPr indent="-228600" lvl="0" marL="457200" rtl="0">
              <a:spcBef>
                <a:spcPts val="0"/>
              </a:spcBef>
            </a:pPr>
            <a:r>
              <a:rPr lang="en"/>
              <a:t>Data Integrity</a:t>
            </a:r>
          </a:p>
          <a:p>
            <a:pPr indent="-228600" lvl="0" marL="457200" rtl="0">
              <a:spcBef>
                <a:spcPts val="0"/>
              </a:spcBef>
            </a:pPr>
            <a:r>
              <a:rPr lang="en"/>
              <a:t>Data Freshness</a:t>
            </a:r>
          </a:p>
          <a:p>
            <a:pPr indent="-228600" lvl="0" marL="457200" rtl="0">
              <a:spcBef>
                <a:spcPts val="0"/>
              </a:spcBef>
            </a:pPr>
            <a:r>
              <a:rPr lang="en"/>
              <a:t>Time synchronization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Security Challenges, Threats and Issues In WSN</a:t>
            </a:r>
          </a:p>
          <a:p>
            <a:pPr lvl="0">
              <a:spcBef>
                <a:spcPts val="0"/>
              </a:spcBef>
              <a:buClr>
                <a:schemeClr val="dk1"/>
              </a:buClr>
              <a:buSzPct val="39285"/>
              <a:buFont typeface="Arial"/>
              <a:buNone/>
            </a:pPr>
            <a:r>
              <a:t/>
            </a:r>
            <a:endParaRPr/>
          </a:p>
          <a:p>
            <a:pPr lvl="0">
              <a:spcBef>
                <a:spcPts val="0"/>
              </a:spcBef>
              <a:buNone/>
            </a:pPr>
            <a:r>
              <a:t/>
            </a:r>
            <a:endParaRPr/>
          </a:p>
        </p:txBody>
      </p:sp>
      <p:sp>
        <p:nvSpPr>
          <p:cNvPr id="80" name="Shape 80"/>
          <p:cNvSpPr txBox="1"/>
          <p:nvPr>
            <p:ph idx="1" type="body"/>
          </p:nvPr>
        </p:nvSpPr>
        <p:spPr>
          <a:xfrm>
            <a:off x="311700" y="1152475"/>
            <a:ext cx="8520600" cy="3679200"/>
          </a:xfrm>
          <a:prstGeom prst="rect">
            <a:avLst/>
          </a:prstGeom>
        </p:spPr>
        <p:txBody>
          <a:bodyPr anchorCtr="0" anchor="t" bIns="91425" lIns="91425" rIns="91425" tIns="91425">
            <a:noAutofit/>
          </a:bodyPr>
          <a:lstStyle/>
          <a:p>
            <a:pPr indent="-228600" lvl="0" marL="457200" rtl="0">
              <a:spcBef>
                <a:spcPts val="0"/>
              </a:spcBef>
              <a:buAutoNum type="arabicPeriod"/>
            </a:pPr>
            <a:r>
              <a:rPr lang="en"/>
              <a:t>Limited Resources</a:t>
            </a:r>
            <a:br>
              <a:rPr lang="en"/>
            </a:br>
            <a:r>
              <a:rPr lang="en"/>
              <a:t>A stronger security protocol costs more resources on sensor nodes, which can lead to the performance degradation of applications. In most cases, a trade-off must be made between security and performance. However, weak security protocols can be broken easily by attackers </a:t>
            </a:r>
          </a:p>
          <a:p>
            <a:pPr indent="-228600" lvl="0" marL="457200" rtl="0">
              <a:spcBef>
                <a:spcPts val="0"/>
              </a:spcBef>
              <a:buAutoNum type="arabicPeriod"/>
            </a:pPr>
            <a:r>
              <a:rPr lang="en"/>
              <a:t>Unreliable Communication</a:t>
            </a:r>
            <a:br>
              <a:rPr lang="en"/>
            </a:br>
            <a:r>
              <a:rPr lang="en"/>
              <a:t>Due to standard activity, most protocols are known publicly. Therefore, attackers can easily launch attacks by exploiting security holes in those protocols. A WSN is usually deployed in hostile areas without any fixed infrastructure. It is difficult to perform continuous surveillance after network deployment. Therefore, a WSN may face various attacks</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Issues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(1) Key Management in WSN</a:t>
            </a:r>
          </a:p>
          <a:p>
            <a:pPr lvl="0">
              <a:spcBef>
                <a:spcPts val="0"/>
              </a:spcBef>
              <a:buClr>
                <a:schemeClr val="dk1"/>
              </a:buClr>
              <a:buSzPct val="61111"/>
              <a:buFont typeface="Arial"/>
              <a:buNone/>
            </a:pPr>
            <a:r>
              <a:rPr lang="en"/>
              <a:t>(2) Securing routing of WSN</a:t>
            </a:r>
          </a:p>
          <a:p>
            <a:pPr lvl="0">
              <a:spcBef>
                <a:spcPts val="0"/>
              </a:spcBef>
              <a:buNone/>
            </a:pPr>
            <a:r>
              <a:rPr lang="en"/>
              <a:t>(3) Prevention of Denial-of-service</a:t>
            </a:r>
          </a:p>
          <a:p>
            <a:pPr lvl="0">
              <a:spcBef>
                <a:spcPts val="0"/>
              </a:spcBef>
              <a:buNone/>
            </a:pPr>
            <a:r>
              <a:t/>
            </a:r>
            <a:endParaRP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Management</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Symmetric key management: This approach is secure from external attackers that do not know the key but not from internal attackers because the key can be exposed if a node is compromised. Due to the existence of BSs, centralized key distribution can be used.</a:t>
            </a:r>
          </a:p>
          <a:p>
            <a:pPr indent="-228600" lvl="1" marL="914400" rtl="0">
              <a:spcBef>
                <a:spcPts val="0"/>
              </a:spcBef>
            </a:pPr>
            <a:r>
              <a:rPr lang="en"/>
              <a:t>Memory cost</a:t>
            </a:r>
          </a:p>
          <a:p>
            <a:pPr indent="-228600" lvl="1" marL="914400" rtl="0">
              <a:spcBef>
                <a:spcPts val="0"/>
              </a:spcBef>
            </a:pPr>
            <a:r>
              <a:rPr lang="en"/>
              <a:t>Resilience to node compromise</a:t>
            </a:r>
          </a:p>
          <a:p>
            <a:pPr indent="-228600" lvl="1" marL="914400" rtl="0">
              <a:spcBef>
                <a:spcPts val="0"/>
              </a:spcBef>
            </a:pPr>
            <a:r>
              <a:rPr lang="en"/>
              <a:t>Local secure connectivity</a:t>
            </a:r>
          </a:p>
          <a:p>
            <a:pPr indent="-228600" lvl="0" marL="457200" rtl="0">
              <a:spcBef>
                <a:spcPts val="0"/>
              </a:spcBef>
            </a:pPr>
            <a:r>
              <a:rPr lang="en"/>
              <a:t>Asymmetric Key Management : more computationally expensive, asymmetric key technology is easier to manage and more resilient to node compromise than symmetric key technology</a:t>
            </a:r>
          </a:p>
          <a:p>
            <a:pPr indent="-228600" lvl="1" marL="914400" rtl="0">
              <a:spcBef>
                <a:spcPts val="0"/>
              </a:spcBef>
            </a:pPr>
            <a:r>
              <a:rPr lang="en"/>
              <a:t>Computational Efficiency</a:t>
            </a:r>
          </a:p>
          <a:p>
            <a:pPr indent="-228600" lvl="1" marL="914400" rtl="0">
              <a:spcBef>
                <a:spcPts val="0"/>
              </a:spcBef>
            </a:pPr>
            <a:r>
              <a:rPr lang="en"/>
              <a:t>Applications</a:t>
            </a:r>
          </a:p>
          <a:p>
            <a:pPr indent="-228600" lvl="1" marL="914400">
              <a:spcBef>
                <a:spcPts val="0"/>
              </a:spcBef>
            </a:pPr>
            <a:r>
              <a:rPr lang="en"/>
              <a:t>Authenticate Public Keys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Authentication and Integrity</a:t>
            </a:r>
          </a:p>
          <a:p>
            <a:pPr lvl="0">
              <a:spcBef>
                <a:spcPts val="0"/>
              </a:spcBef>
              <a:buClr>
                <a:schemeClr val="dk1"/>
              </a:buClr>
              <a:buSzPct val="39285"/>
              <a:buFont typeface="Arial"/>
              <a:buNone/>
            </a:pPr>
            <a:r>
              <a:t/>
            </a:r>
            <a:endParaRPr/>
          </a:p>
          <a:p>
            <a:pPr lvl="0">
              <a:spcBef>
                <a:spcPts val="0"/>
              </a:spcBef>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ONE-HOP AUTHENTICATION</a:t>
            </a:r>
          </a:p>
          <a:p>
            <a:pPr indent="-228600" lvl="0" marL="457200" rtl="0">
              <a:spcBef>
                <a:spcPts val="0"/>
              </a:spcBef>
            </a:pPr>
            <a:r>
              <a:rPr lang="en"/>
              <a:t>MULTIHOP AUTHENTICATION</a:t>
            </a:r>
          </a:p>
          <a:p>
            <a:pPr indent="-228600" lvl="0" marL="457200" rtl="0">
              <a:spcBef>
                <a:spcPts val="0"/>
              </a:spcBef>
            </a:pPr>
            <a:r>
              <a:rPr lang="en"/>
              <a:t>BROADCAST AUTHENTICATION</a:t>
            </a:r>
          </a:p>
          <a:p>
            <a:pPr indent="-228600" lvl="0" marL="457200">
              <a:spcBef>
                <a:spcPts val="0"/>
              </a:spcBef>
            </a:pPr>
            <a:r>
              <a:rPr lang="en"/>
              <a:t>OPEN ISSUES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Attacks in Wireless Sensor Networks</a:t>
            </a:r>
          </a:p>
          <a:p>
            <a:pPr lvl="0">
              <a:spcBef>
                <a:spcPts val="0"/>
              </a:spcBef>
              <a:buClr>
                <a:schemeClr val="dk1"/>
              </a:buClr>
              <a:buSzPct val="39285"/>
              <a:buFont typeface="Arial"/>
              <a:buNone/>
            </a:pPr>
            <a:r>
              <a:t/>
            </a:r>
            <a:endParaRPr/>
          </a:p>
          <a:p>
            <a:pPr lvl="0">
              <a:spcBef>
                <a:spcPts val="0"/>
              </a:spcBef>
              <a:buNone/>
            </a:pPr>
            <a:r>
              <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Denial of Service (DoS)</a:t>
            </a:r>
          </a:p>
          <a:p>
            <a:pPr lvl="0">
              <a:spcBef>
                <a:spcPts val="0"/>
              </a:spcBef>
              <a:buNone/>
            </a:pPr>
            <a:r>
              <a:rPr lang="en"/>
              <a:t>Denial of Service is produced by the unintentional failure of nodes by malicious action. The simplest DoS attack tries to exhaust the resources available to the victim node, by sending extra unnecessary packets and thus prevents legitimate network users from accessing services or resources to which they are entitled</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