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7" r:id="rId2"/>
    <p:sldId id="4657" r:id="rId3"/>
    <p:sldId id="1912" r:id="rId4"/>
    <p:sldId id="4652" r:id="rId5"/>
    <p:sldId id="4618" r:id="rId6"/>
    <p:sldId id="4634" r:id="rId7"/>
    <p:sldId id="4646" r:id="rId8"/>
    <p:sldId id="4651" r:id="rId9"/>
    <p:sldId id="4655" r:id="rId10"/>
    <p:sldId id="4636" r:id="rId11"/>
    <p:sldId id="4656" r:id="rId12"/>
    <p:sldId id="4653" r:id="rId13"/>
    <p:sldId id="4658" r:id="rId14"/>
    <p:sldId id="15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our Presentation" id="{A8D7B0BD-02B5-F641-8106-1F81A10ED379}">
          <p14:sldIdLst>
            <p14:sldId id="257"/>
            <p14:sldId id="4657"/>
            <p14:sldId id="1912"/>
            <p14:sldId id="4652"/>
            <p14:sldId id="4618"/>
            <p14:sldId id="4634"/>
            <p14:sldId id="4646"/>
            <p14:sldId id="4651"/>
            <p14:sldId id="4655"/>
            <p14:sldId id="4636"/>
            <p14:sldId id="4656"/>
            <p14:sldId id="4653"/>
            <p14:sldId id="4658"/>
            <p14:sldId id="15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3" autoAdjust="0"/>
    <p:restoredTop sz="59176" autoAdjust="0"/>
  </p:normalViewPr>
  <p:slideViewPr>
    <p:cSldViewPr snapToGrid="0" snapToObjects="1">
      <p:cViewPr varScale="1">
        <p:scale>
          <a:sx n="84" d="100"/>
          <a:sy n="84" d="100"/>
        </p:scale>
        <p:origin x="84" y="47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E9E9F-9AB5-4F19-B8B0-27B6A927657A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A70C0-1FB9-4142-806A-F836A0EC1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demo of Deploying Azure Samples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42219"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41943" eaLnBrk="0" hangingPunct="0">
              <a:defRPr/>
            </a:pPr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42219">
              <a:defRPr/>
            </a:pPr>
            <a:fld id="{9427A7F7-BB1E-479D-AFAA-B52F4D0C99F2}" type="datetime8">
              <a:rPr lang="en-US">
                <a:solidFill>
                  <a:prstClr val="black"/>
                </a:solidFill>
              </a:rPr>
              <a:pPr defTabSz="942219">
                <a:defRPr/>
              </a:pPr>
              <a:t>4/4/2023 9:55 AM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42219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42219">
                <a:defRPr/>
              </a:pPr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743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that, I thank you for being a great audience, and remember ‘With Great Power Comes Great </a:t>
            </a:r>
            <a:r>
              <a:rPr lang="en-US" dirty="0" err="1"/>
              <a:t>Responibility</a:t>
            </a:r>
            <a:r>
              <a:rPr lang="en-US" dirty="0"/>
              <a:t>.’ Secure your environments wisely.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61191">
              <a:defRPr/>
            </a:pPr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8931" defTabSz="941979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defTabSz="961191">
              <a:defRPr/>
            </a:pPr>
            <a:fld id="{38EEC551-8CDA-4EB6-89BB-2A86C9F091C8}" type="datetime8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4/4/2023 9:55 AM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961191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  <a:latin typeface="Segoe UI" pitchFamily="34" charset="0"/>
              </a:rPr>
              <a:pPr defTabSz="961191">
                <a:defRPr/>
              </a:pPr>
              <a:t>14</a:t>
            </a:fld>
            <a:endParaRPr lang="en-US">
              <a:solidFill>
                <a:prstClr val="black"/>
              </a:solidFill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988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4/4/2023 9:55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D4B78-7C46-44E9-B12B-3118B496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7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4/4/2023 9:55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DE19E-13B9-41CB-9A7D-D53217D1A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iPhone Video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to scripts</a:t>
            </a:r>
          </a:p>
          <a:p>
            <a:r>
              <a:rPr lang="en-US" dirty="0"/>
              <a:t>Run Script</a:t>
            </a:r>
          </a:p>
          <a:p>
            <a:r>
              <a:rPr lang="en-US" dirty="0"/>
              <a:t>Get-</a:t>
            </a:r>
            <a:r>
              <a:rPr lang="en-US" dirty="0" err="1"/>
              <a:t>AzVm</a:t>
            </a:r>
            <a:endParaRPr lang="en-US" dirty="0"/>
          </a:p>
          <a:p>
            <a:r>
              <a:rPr lang="en-US" dirty="0"/>
              <a:t>Switch to </a:t>
            </a:r>
            <a:r>
              <a:rPr lang="en-US" dirty="0" err="1"/>
              <a:t>AzCloudshell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07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#7</a:t>
            </a:r>
          </a:p>
          <a:p>
            <a:r>
              <a:rPr lang="en-US" dirty="0"/>
              <a:t>Start in scripts directory</a:t>
            </a:r>
          </a:p>
          <a:p>
            <a:endParaRPr lang="en-US" dirty="0"/>
          </a:p>
          <a:p>
            <a:r>
              <a:rPr lang="en-US" dirty="0"/>
              <a:t>Get-command </a:t>
            </a:r>
            <a:r>
              <a:rPr lang="en-US" dirty="0" err="1"/>
              <a:t>vi,nano,emacs</a:t>
            </a:r>
            <a:endParaRPr lang="en-US" dirty="0"/>
          </a:p>
          <a:p>
            <a:endParaRPr lang="en-US" dirty="0"/>
          </a:p>
          <a:p>
            <a:r>
              <a:rPr lang="en-US" dirty="0"/>
              <a:t>Get-command code</a:t>
            </a:r>
          </a:p>
          <a:p>
            <a:endParaRPr lang="en-US" dirty="0"/>
          </a:p>
          <a:p>
            <a:r>
              <a:rPr lang="en-US" dirty="0"/>
              <a:t>Code &lt;Script&gt; New-WinVm.ps1</a:t>
            </a:r>
          </a:p>
          <a:p>
            <a:r>
              <a:rPr lang="en-US" dirty="0"/>
              <a:t>Change subnet IP</a:t>
            </a:r>
          </a:p>
          <a:p>
            <a:endParaRPr lang="en-US" dirty="0"/>
          </a:p>
          <a:p>
            <a:r>
              <a:rPr lang="en-US" dirty="0"/>
              <a:t>Get-Module –</a:t>
            </a:r>
            <a:r>
              <a:rPr lang="en-US" dirty="0" err="1"/>
              <a:t>listAvailable</a:t>
            </a:r>
            <a:r>
              <a:rPr lang="en-US" dirty="0"/>
              <a:t> (</a:t>
            </a:r>
            <a:r>
              <a:rPr lang="en-US" dirty="0" err="1"/>
              <a:t>azureAD</a:t>
            </a:r>
            <a:r>
              <a:rPr lang="en-US" dirty="0"/>
              <a:t>&gt;SQL &amp; PS 6 modules)</a:t>
            </a:r>
          </a:p>
          <a:p>
            <a:endParaRPr lang="en-US" dirty="0"/>
          </a:p>
          <a:p>
            <a:r>
              <a:rPr lang="en-US" dirty="0"/>
              <a:t>Edit New-</a:t>
            </a:r>
            <a:r>
              <a:rPr lang="en-US" dirty="0" err="1"/>
              <a:t>LinVM</a:t>
            </a:r>
            <a:r>
              <a:rPr lang="en-US" dirty="0"/>
              <a:t> in code (local)</a:t>
            </a:r>
          </a:p>
          <a:p>
            <a:r>
              <a:rPr lang="en-US" dirty="0"/>
              <a:t>Show Azure Account extension</a:t>
            </a:r>
          </a:p>
          <a:p>
            <a:r>
              <a:rPr lang="en-US" dirty="0"/>
              <a:t>Show PowerShell Preview extension</a:t>
            </a:r>
          </a:p>
          <a:p>
            <a:endParaRPr lang="en-US" dirty="0"/>
          </a:p>
          <a:p>
            <a:r>
              <a:rPr lang="en-US" dirty="0"/>
              <a:t>Show code is connected to </a:t>
            </a:r>
          </a:p>
          <a:p>
            <a:r>
              <a:rPr lang="en-US" dirty="0"/>
              <a:t>Azure: Open Cloud Shell in Bash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/>
              <a:t>Cd Scripts</a:t>
            </a:r>
          </a:p>
          <a:p>
            <a:r>
              <a:rPr lang="en-US" dirty="0" err="1"/>
              <a:t>Uname</a:t>
            </a:r>
            <a:r>
              <a:rPr lang="en-US" dirty="0"/>
              <a:t> –a 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Azure: Open PowerShell in cloud Shell</a:t>
            </a:r>
          </a:p>
          <a:p>
            <a:r>
              <a:rPr lang="en-US" dirty="0"/>
              <a:t>Dir</a:t>
            </a:r>
          </a:p>
          <a:p>
            <a:endParaRPr lang="en-US" dirty="0"/>
          </a:p>
          <a:p>
            <a:r>
              <a:rPr lang="en-US" dirty="0"/>
              <a:t>Move back to shell</a:t>
            </a:r>
          </a:p>
          <a:p>
            <a:endParaRPr lang="en-US" dirty="0"/>
          </a:p>
          <a:p>
            <a:r>
              <a:rPr lang="en-US" dirty="0"/>
              <a:t>Webpage: Features and Tools of Cloud Shell (Review)</a:t>
            </a:r>
          </a:p>
          <a:p>
            <a:endParaRPr lang="en-US" dirty="0"/>
          </a:p>
          <a:p>
            <a:r>
              <a:rPr lang="en-US" dirty="0"/>
              <a:t>Login to Linux VM using Portal copy (SSH)</a:t>
            </a:r>
          </a:p>
          <a:p>
            <a:endParaRPr lang="en-US" dirty="0"/>
          </a:p>
          <a:p>
            <a:r>
              <a:rPr lang="en-US" dirty="0"/>
              <a:t>Get-command –module </a:t>
            </a:r>
            <a:r>
              <a:rPr lang="en-US" dirty="0" err="1"/>
              <a:t>PSCloudShellUtility</a:t>
            </a:r>
            <a:endParaRPr lang="en-US" dirty="0"/>
          </a:p>
          <a:p>
            <a:r>
              <a:rPr lang="en-US" dirty="0"/>
              <a:t>Enable-</a:t>
            </a:r>
            <a:r>
              <a:rPr lang="en-US" dirty="0" err="1"/>
              <a:t>AzVmPSRemoting</a:t>
            </a:r>
            <a:r>
              <a:rPr lang="en-US" dirty="0"/>
              <a:t> into </a:t>
            </a:r>
            <a:r>
              <a:rPr lang="en-US" dirty="0" err="1"/>
              <a:t>WindowsVM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Enter-</a:t>
            </a:r>
            <a:r>
              <a:rPr lang="en-US" dirty="0" err="1"/>
              <a:t>AzVm</a:t>
            </a:r>
            <a:endParaRPr lang="en-US" dirty="0"/>
          </a:p>
          <a:p>
            <a:endParaRPr lang="en-US" dirty="0"/>
          </a:p>
          <a:p>
            <a:r>
              <a:rPr lang="en-US" dirty="0"/>
              <a:t>Cd c:</a:t>
            </a:r>
          </a:p>
          <a:p>
            <a:r>
              <a:rPr lang="en-US" dirty="0"/>
              <a:t>Dir</a:t>
            </a:r>
          </a:p>
          <a:p>
            <a:r>
              <a:rPr lang="en-US" dirty="0"/>
              <a:t>Cd ./windows</a:t>
            </a:r>
          </a:p>
          <a:p>
            <a:r>
              <a:rPr lang="en-US" dirty="0" err="1"/>
              <a:t>Cls</a:t>
            </a:r>
            <a:endParaRPr lang="en-US" dirty="0"/>
          </a:p>
          <a:p>
            <a:r>
              <a:rPr lang="en-US" dirty="0"/>
              <a:t>Get-service</a:t>
            </a:r>
          </a:p>
          <a:p>
            <a:r>
              <a:rPr lang="en-US" dirty="0"/>
              <a:t>Exit</a:t>
            </a:r>
          </a:p>
          <a:p>
            <a:endParaRPr lang="en-US" dirty="0"/>
          </a:p>
          <a:p>
            <a:r>
              <a:rPr lang="en-US" dirty="0"/>
              <a:t>Got to </a:t>
            </a:r>
            <a:r>
              <a:rPr lang="en-US" dirty="0" err="1"/>
              <a:t>github</a:t>
            </a:r>
            <a:r>
              <a:rPr lang="en-US" dirty="0"/>
              <a:t> repo &amp; show stuff</a:t>
            </a:r>
          </a:p>
          <a:p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  <a:p>
            <a:r>
              <a:rPr lang="en-US" dirty="0"/>
              <a:t>Git clone &lt;</a:t>
            </a:r>
            <a:r>
              <a:rPr lang="en-US" dirty="0" err="1"/>
              <a:t>url</a:t>
            </a:r>
            <a:r>
              <a:rPr lang="en-US" dirty="0"/>
              <a:t> to repo&gt;</a:t>
            </a:r>
          </a:p>
          <a:p>
            <a:endParaRPr lang="en-US" dirty="0"/>
          </a:p>
          <a:p>
            <a:r>
              <a:rPr lang="en-US" dirty="0"/>
              <a:t>Dir</a:t>
            </a:r>
          </a:p>
          <a:p>
            <a:r>
              <a:rPr lang="en-US" dirty="0"/>
              <a:t>Cd &lt;cloned directory&gt;</a:t>
            </a:r>
          </a:p>
          <a:p>
            <a:r>
              <a:rPr lang="en-US" dirty="0"/>
              <a:t>Cd &lt;directory of deploy&gt; (101-Storage Account)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9:55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0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Remoting into VMS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Resource Group Deployment from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A70C0-1FB9-4142-806A-F836A0EC11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40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9:55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9:55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8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3:39</a:t>
            </a:r>
          </a:p>
          <a:p>
            <a:r>
              <a:rPr lang="en-US" dirty="0"/>
              <a:t>Open cloud Shell</a:t>
            </a:r>
          </a:p>
          <a:p>
            <a:r>
              <a:rPr lang="en-US" dirty="0"/>
              <a:t>Show </a:t>
            </a:r>
            <a:r>
              <a:rPr lang="en-US" dirty="0" err="1"/>
              <a:t>Quickstart</a:t>
            </a:r>
            <a:r>
              <a:rPr lang="en-US" dirty="0"/>
              <a:t> with VM PowerShell to show shell in docs &amp; how to use Try it</a:t>
            </a:r>
          </a:p>
          <a:p>
            <a:endParaRPr lang="en-US" dirty="0"/>
          </a:p>
          <a:p>
            <a:r>
              <a:rPr lang="en-US" dirty="0"/>
              <a:t>Cd $Home</a:t>
            </a:r>
          </a:p>
          <a:p>
            <a:r>
              <a:rPr lang="en-US" dirty="0"/>
              <a:t>Cd </a:t>
            </a:r>
            <a:r>
              <a:rPr lang="en-US" dirty="0" err="1"/>
              <a:t>CloudDrive</a:t>
            </a:r>
            <a:r>
              <a:rPr lang="en-US" dirty="0"/>
              <a:t> (to show in your stuff)</a:t>
            </a:r>
          </a:p>
          <a:p>
            <a:r>
              <a:rPr lang="en-US" dirty="0"/>
              <a:t>Copy-Paste code</a:t>
            </a:r>
          </a:p>
          <a:p>
            <a:endParaRPr lang="en-US" dirty="0"/>
          </a:p>
          <a:p>
            <a:r>
              <a:rPr lang="en-US" dirty="0"/>
              <a:t>Show Learn Module &gt; Browse to Create a Windows VM in Azure &gt; Click till you get a shell (to show sandbox) Walk </a:t>
            </a:r>
            <a:r>
              <a:rPr lang="en-US" dirty="0" err="1"/>
              <a:t>throughexercise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41943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4/4/2023 9:55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08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5656" y="3085765"/>
            <a:ext cx="11600688" cy="34925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PowerShell on the river | Chattanooga 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C8A836-FF68-9645-A220-8D2D7557F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" t="11021" r="2933" b="13804"/>
          <a:stretch/>
        </p:blipFill>
        <p:spPr>
          <a:xfrm>
            <a:off x="2776273" y="3429000"/>
            <a:ext cx="6639453" cy="2353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EFAEB-BE0A-46C7-B600-B44E2DC0B2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" y="6214207"/>
            <a:ext cx="1228344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- 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390" y="365126"/>
            <a:ext cx="10515600" cy="79546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160586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19948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518241" y="1840037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8191625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295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65125"/>
            <a:ext cx="10767060" cy="1069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6740" y="1446823"/>
            <a:ext cx="11018520" cy="18419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84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0D839-B957-410C-BAB7-66CADF5936BE}"/>
              </a:ext>
            </a:extLst>
          </p:cNvPr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AB690-2A9E-4065-B04D-955A28726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07" t="11021" r="2933" b="13804"/>
          <a:stretch/>
        </p:blipFill>
        <p:spPr>
          <a:xfrm>
            <a:off x="7226423" y="4974638"/>
            <a:ext cx="4519606" cy="160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708" y="365125"/>
            <a:ext cx="926709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86708" y="1911350"/>
            <a:ext cx="9267092" cy="358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688123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dirty="0"/>
              <a:t>DESIGN</a:t>
            </a:r>
            <a:r>
              <a:rPr lang="en-US" sz="4400" baseline="0" dirty="0"/>
              <a:t> </a:t>
            </a:r>
            <a:r>
              <a:rPr lang="en-US" sz="44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185405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4093" y="281354"/>
            <a:ext cx="87688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</a:t>
            </a:r>
            <a:r>
              <a:rPr lang="en-US" sz="8000" b="1" baseline="0" dirty="0"/>
              <a:t>K YOU!</a:t>
            </a:r>
            <a:endParaRPr lang="en-US" sz="800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770" y="1373960"/>
            <a:ext cx="8768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/>
              <a:t>Please use the event app or </a:t>
            </a:r>
            <a:r>
              <a:rPr lang="en-US" sz="2400" b="0" dirty="0" err="1"/>
              <a:t>Sched.com</a:t>
            </a:r>
            <a:r>
              <a:rPr lang="en-US" sz="2400" b="0" dirty="0"/>
              <a:t> to submit a session rating!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3" y="5610993"/>
            <a:ext cx="2052515" cy="71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AB9087-782D-4C6F-9D5F-E46DA9F669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807" t="11021" r="2933" b="13804"/>
          <a:stretch/>
        </p:blipFill>
        <p:spPr>
          <a:xfrm>
            <a:off x="7013359" y="4672191"/>
            <a:ext cx="4674548" cy="165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87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346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5549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108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-Squar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60949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033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mo-Squares-reca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E1750CB-9CBA-45C3-BA45-EB468097CB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" b="274"/>
          <a:stretch/>
        </p:blipFill>
        <p:spPr>
          <a:xfrm>
            <a:off x="0" y="860"/>
            <a:ext cx="12188944" cy="6856281"/>
          </a:xfrm>
          <a:prstGeom prst="rect">
            <a:avLst/>
          </a:prstGeom>
        </p:spPr>
      </p:pic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id="{CE330B21-D2B9-4344-9D50-39EA0699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205493-514C-4494-B28B-50CF35A14331}"/>
              </a:ext>
            </a:extLst>
          </p:cNvPr>
          <p:cNvSpPr txBox="1"/>
          <p:nvPr userDrawn="1"/>
        </p:nvSpPr>
        <p:spPr>
          <a:xfrm>
            <a:off x="403447" y="2328066"/>
            <a:ext cx="7524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DEMO Recap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184DF2A5-E372-48AA-B2D5-FB9545D570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368" y="3903495"/>
            <a:ext cx="7524163" cy="2039937"/>
          </a:xfrm>
        </p:spPr>
        <p:txBody>
          <a:bodyPr/>
          <a:lstStyle>
            <a:lvl1pPr marL="0" indent="0">
              <a:buNone/>
              <a:defRPr sz="3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3468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7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5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4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5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0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6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92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9512B7-D4A5-2744-9FEC-64365EA65A0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672663" y="5327405"/>
            <a:ext cx="1204475" cy="12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679" r:id="rId16"/>
    <p:sldLayoutId id="2147483680" r:id="rId17"/>
    <p:sldLayoutId id="2147483683" r:id="rId18"/>
    <p:sldLayoutId id="2147483684" r:id="rId19"/>
    <p:sldLayoutId id="2147483694" r:id="rId20"/>
    <p:sldLayoutId id="2147483695" r:id="rId2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zshe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A4ras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jpeg"/><Relationship Id="rId5" Type="http://schemas.openxmlformats.org/officeDocument/2006/relationships/hyperlink" Target="https://www.pluralsight.com/authors/michael-bender" TargetMode="External"/><Relationship Id="rId4" Type="http://schemas.openxmlformats.org/officeDocument/2006/relationships/hyperlink" Target="http://bit.ly/azshel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azshel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hyperlink" Target="https://portal.azure.com/" TargetMode="External"/><Relationship Id="rId7" Type="http://schemas.openxmlformats.org/officeDocument/2006/relationships/hyperlink" Target="https://azure.microsoft.com/features/azure-portal/mobile-app/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powershell/azure/azureps-vm-tutorial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marketplace.visualstudio.com/items?itemName=ms-vscode.azure-account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shell.azure.com/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572297"/>
          </a:xfrm>
        </p:spPr>
        <p:txBody>
          <a:bodyPr>
            <a:normAutofit fontScale="90000"/>
          </a:bodyPr>
          <a:lstStyle/>
          <a:p>
            <a:r>
              <a:rPr lang="en-US" dirty="0"/>
              <a:t>It’s PowerShell In the Cloud - Welcome to Azure Cloud Shell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A33B2F1-A11F-4D2A-B5B8-F615E94CD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323696"/>
            <a:ext cx="10993546" cy="762070"/>
          </a:xfrm>
        </p:spPr>
        <p:txBody>
          <a:bodyPr>
            <a:normAutofit/>
          </a:bodyPr>
          <a:lstStyle/>
          <a:p>
            <a:r>
              <a:rPr lang="en-US" dirty="0"/>
              <a:t>Michael Bender</a:t>
            </a:r>
          </a:p>
          <a:p>
            <a:r>
              <a:rPr lang="en-US" dirty="0"/>
              <a:t>Author evangelist – Pluralsight.com</a:t>
            </a:r>
          </a:p>
        </p:txBody>
      </p:sp>
    </p:spTree>
    <p:extLst>
      <p:ext uri="{BB962C8B-B14F-4D97-AF65-F5344CB8AC3E}">
        <p14:creationId xmlns:p14="http://schemas.microsoft.com/office/powerpoint/2010/main" val="59591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5409" y="3429000"/>
            <a:ext cx="3410049" cy="20399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Access Cloud Shell using Microsoft Azure App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AFF1C-C2FC-48AD-88AE-CD815001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45" y="914401"/>
            <a:ext cx="3921481" cy="548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Access Cloud Shell from everywhere</a:t>
            </a:r>
          </a:p>
        </p:txBody>
      </p:sp>
    </p:spTree>
    <p:extLst>
      <p:ext uri="{BB962C8B-B14F-4D97-AF65-F5344CB8AC3E}">
        <p14:creationId xmlns:p14="http://schemas.microsoft.com/office/powerpoint/2010/main" val="3919851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In this session we learned how you can: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31167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Azure Cloud Shell </a:t>
            </a:r>
            <a:r>
              <a:rPr lang="en-US" dirty="0"/>
              <a:t>to access your Azure Resources</a:t>
            </a:r>
            <a:br>
              <a:rPr lang="en-US" sz="1200" dirty="0"/>
            </a:br>
            <a:r>
              <a:rPr lang="en-US" sz="1200" dirty="0"/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Search for the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tools</a:t>
            </a:r>
            <a:r>
              <a:rPr lang="en-US" dirty="0"/>
              <a:t> you need in the Console</a:t>
            </a:r>
            <a:b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b="1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ual Studio Code </a:t>
            </a:r>
            <a:r>
              <a:rPr lang="en-US" dirty="0"/>
              <a:t>with Azure Cloud Shell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Remote management &amp; deployment of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VMs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Discover new ways to access and use </a:t>
            </a:r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Cloud Shell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3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536-E199-4127-977F-96BE82B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EBFC-AB92-479C-9472-12AD0139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>
                <a:hlinkClick r:id="rId2"/>
              </a:rPr>
              <a:t>http://bit.ly/azshell</a:t>
            </a:r>
            <a:endParaRPr lang="en-US" sz="8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1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/>
          <p:nvPr/>
        </p:nvGrpSpPr>
        <p:grpSpPr>
          <a:xfrm>
            <a:off x="971759" y="2086005"/>
            <a:ext cx="10549128" cy="2775608"/>
            <a:chOff x="218343" y="1566268"/>
            <a:chExt cx="11954053" cy="2831666"/>
          </a:xfrm>
        </p:grpSpPr>
        <p:sp>
          <p:nvSpPr>
            <p:cNvPr id="4" name="Rectangle 3"/>
            <p:cNvSpPr/>
            <p:nvPr/>
          </p:nvSpPr>
          <p:spPr>
            <a:xfrm>
              <a:off x="218343" y="1566268"/>
              <a:ext cx="11896286" cy="846341"/>
            </a:xfrm>
            <a:prstGeom prst="rect">
              <a:avLst/>
            </a:prstGeom>
          </p:spPr>
          <p:txBody>
            <a:bodyPr wrap="square" lIns="143407" tIns="0" rIns="143407" bIns="0">
              <a:spAutoFit/>
            </a:bodyPr>
            <a:lstStyle/>
            <a:p>
              <a:pPr algn="ctr" defTabSz="914192">
                <a:defRPr/>
              </a:pPr>
              <a:endParaRPr lang="en-US" sz="5391" spc="-98" dirty="0">
                <a:ln w="3175">
                  <a:noFill/>
                </a:ln>
                <a:solidFill>
                  <a:srgbClr val="000000"/>
                </a:solidFill>
                <a:latin typeface="Segoe UI Light"/>
                <a:cs typeface="Segoe UI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6110" y="3597367"/>
              <a:ext cx="11896286" cy="800567"/>
            </a:xfrm>
            <a:prstGeom prst="rect">
              <a:avLst/>
            </a:prstGeom>
          </p:spPr>
          <p:txBody>
            <a:bodyPr wrap="square" lIns="179259" rIns="179259">
              <a:spAutoFit/>
            </a:bodyPr>
            <a:lstStyle/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  <a:p>
              <a:pPr defTabSz="914192">
                <a:spcBef>
                  <a:spcPts val="588"/>
                </a:spcBef>
                <a:defRPr/>
              </a:pPr>
              <a:endParaRPr lang="en-US" sz="1961">
                <a:ln w="3175">
                  <a:noFill/>
                </a:ln>
                <a:solidFill>
                  <a:srgbClr val="000000"/>
                </a:solidFill>
                <a:latin typeface="Segoe Semibold" panose="020B0702040504020203" pitchFamily="34" charset="0"/>
                <a:cs typeface="Segoe UI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25C7F4B-1BEC-4EC9-9305-4B1B19C19D91}"/>
              </a:ext>
            </a:extLst>
          </p:cNvPr>
          <p:cNvSpPr/>
          <p:nvPr/>
        </p:nvSpPr>
        <p:spPr>
          <a:xfrm>
            <a:off x="5825924" y="246508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Cloud Shell docs </a:t>
            </a:r>
            <a:r>
              <a:rPr lang="en-US" sz="2000" dirty="0">
                <a:hlinkClick r:id="rId3"/>
              </a:rPr>
              <a:t>https://aka.ms/AA4ras4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GitHub Repository for presentation </a:t>
            </a:r>
            <a:r>
              <a:rPr lang="en-US" sz="2000" dirty="0">
                <a:hlinkClick r:id="rId4"/>
              </a:rPr>
              <a:t>http://bit.ly/azshell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 @</a:t>
            </a:r>
            <a:r>
              <a:rPr lang="en-US" sz="2000" dirty="0" err="1"/>
              <a:t>MichaelBender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Courses on Pluralsight - </a:t>
            </a:r>
            <a:r>
              <a:rPr lang="en-US" sz="2000" dirty="0">
                <a:hlinkClick r:id="rId5"/>
              </a:rPr>
              <a:t>https://www.pluralsight.com/authors/michael-bender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A09F5-51C2-4CCC-B054-40CB7E542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44" y="1608881"/>
            <a:ext cx="5099698" cy="38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7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C536-E199-4127-977F-96BE82BF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4EBFC-AB92-479C-9472-12AD0139B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8800" dirty="0">
                <a:hlinkClick r:id="rId2"/>
              </a:rPr>
              <a:t>http://bit.ly/azshell</a:t>
            </a:r>
            <a:endParaRPr lang="en-US" sz="8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5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Azure Cloud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600" dirty="0"/>
              <a:t>Azure Cloud Shell</a:t>
            </a:r>
          </a:p>
          <a:p>
            <a:pPr lvl="2"/>
            <a:r>
              <a:rPr lang="en-US" sz="2000" dirty="0"/>
              <a:t>Browser-Accessible</a:t>
            </a:r>
          </a:p>
          <a:p>
            <a:pPr lvl="2"/>
            <a:r>
              <a:rPr lang="en-US" sz="2000" dirty="0"/>
              <a:t>Authenticated access</a:t>
            </a:r>
          </a:p>
          <a:p>
            <a:pPr lvl="2"/>
            <a:r>
              <a:rPr lang="en-US" sz="2000" dirty="0"/>
              <a:t>Bash &amp; PowerShell</a:t>
            </a:r>
          </a:p>
          <a:p>
            <a:pPr lvl="2"/>
            <a:r>
              <a:rPr lang="en-US" sz="2000" dirty="0"/>
              <a:t>Private &amp; secure environment</a:t>
            </a:r>
          </a:p>
          <a:p>
            <a:pPr lvl="2"/>
            <a:r>
              <a:rPr lang="en-US" sz="2000" dirty="0"/>
              <a:t>Multiple Points of Entry</a:t>
            </a:r>
          </a:p>
        </p:txBody>
      </p:sp>
      <p:pic>
        <p:nvPicPr>
          <p:cNvPr id="4" name="Picture 2" descr="https://azurecomcdn.azureedge.net/cvt-acf42369e9cc88b04810c80a2cb46143cacaa089139158356e1f32ca0284bb84/images/page/features/cloud-shell/cloud-storage.png">
            <a:extLst>
              <a:ext uri="{FF2B5EF4-FFF2-40B4-BE49-F238E27FC236}">
                <a16:creationId xmlns:a16="http://schemas.microsoft.com/office/drawing/2014/main" id="{B83610EA-C2F4-4F3C-880E-23F63E7F6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413" y="4560039"/>
            <a:ext cx="2737208" cy="129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azurecomcdn.azureedge.net/cvt-a6166245402173e618b11ac0509ca83df28566ccdcec69fd827ba9905ffd7b3d/images/page/features/cloud-shell/shell-access.png">
            <a:extLst>
              <a:ext uri="{FF2B5EF4-FFF2-40B4-BE49-F238E27FC236}">
                <a16:creationId xmlns:a16="http://schemas.microsoft.com/office/drawing/2014/main" id="{5A32973D-B465-4AAB-A969-85B6D9655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11" y="4461479"/>
            <a:ext cx="2351426" cy="136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lose up of a sign&#10;&#10;Description generated with high confidence">
            <a:extLst>
              <a:ext uri="{FF2B5EF4-FFF2-40B4-BE49-F238E27FC236}">
                <a16:creationId xmlns:a16="http://schemas.microsoft.com/office/drawing/2014/main" id="{74299084-7D7A-4559-B9B6-804663A94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594" y="4592247"/>
            <a:ext cx="1959662" cy="12315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4E9B1B-81DE-42B2-B067-450EB94EDBE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6106"/>
          <a:stretch/>
        </p:blipFill>
        <p:spPr>
          <a:xfrm>
            <a:off x="5416830" y="1206671"/>
            <a:ext cx="3172120" cy="2868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A8E1B-013C-4461-BDB6-ED5666420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691" b="-1"/>
          <a:stretch/>
        </p:blipFill>
        <p:spPr>
          <a:xfrm>
            <a:off x="8658329" y="1206671"/>
            <a:ext cx="3385238" cy="286855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7DA391-6621-4C80-B3E9-3D23C9752DBC}"/>
              </a:ext>
            </a:extLst>
          </p:cNvPr>
          <p:cNvSpPr/>
          <p:nvPr/>
        </p:nvSpPr>
        <p:spPr bwMode="auto">
          <a:xfrm>
            <a:off x="5311256" y="585788"/>
            <a:ext cx="6732311" cy="3875691"/>
          </a:xfrm>
          <a:prstGeom prst="rect">
            <a:avLst/>
          </a:prstGeom>
          <a:solidFill>
            <a:schemeClr val="bg1"/>
          </a:solidFill>
          <a:ln w="5715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5C448F5-C7A6-43B4-BB12-A637D40FF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6553" y="906486"/>
            <a:ext cx="6436226" cy="362037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C10F7AE-FC5B-462F-BC54-BAAC2C0661CA}"/>
              </a:ext>
            </a:extLst>
          </p:cNvPr>
          <p:cNvGrpSpPr/>
          <p:nvPr/>
        </p:nvGrpSpPr>
        <p:grpSpPr>
          <a:xfrm>
            <a:off x="6246684" y="985754"/>
            <a:ext cx="4448324" cy="3524491"/>
            <a:chOff x="4167801" y="0"/>
            <a:chExt cx="7655151" cy="685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E096DE4-39B5-47FD-972D-B82C940DC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059908F-6B75-422E-AFF8-E85A428C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61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Multiple Experiences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6390" y="896305"/>
            <a:ext cx="5509610" cy="4421235"/>
          </a:xfrm>
        </p:spPr>
        <p:txBody>
          <a:bodyPr/>
          <a:lstStyle/>
          <a:p>
            <a:r>
              <a:rPr lang="en-US" dirty="0">
                <a:hlinkClick r:id="rId3"/>
              </a:rPr>
              <a:t>Azure portal</a:t>
            </a:r>
            <a:endParaRPr lang="en-US" dirty="0"/>
          </a:p>
          <a:p>
            <a:r>
              <a:rPr lang="en-US" dirty="0">
                <a:hlinkClick r:id="rId4"/>
              </a:rPr>
              <a:t>Shell.azure.com</a:t>
            </a:r>
            <a:endParaRPr lang="en-US" dirty="0"/>
          </a:p>
          <a:p>
            <a:r>
              <a:rPr lang="en-US" dirty="0">
                <a:hlinkClick r:id="rId5"/>
              </a:rPr>
              <a:t>Azure Extension</a:t>
            </a:r>
            <a:r>
              <a:rPr lang="en-US" dirty="0"/>
              <a:t> in Visual Studio Code</a:t>
            </a:r>
          </a:p>
          <a:p>
            <a:r>
              <a:rPr lang="en-US" dirty="0">
                <a:hlinkClick r:id="rId6"/>
              </a:rPr>
              <a:t>“Try It” integration</a:t>
            </a:r>
            <a:r>
              <a:rPr lang="en-US" dirty="0"/>
              <a:t> in docs.microsoft.com</a:t>
            </a:r>
          </a:p>
          <a:p>
            <a:r>
              <a:rPr lang="en-US" dirty="0">
                <a:hlinkClick r:id="rId7"/>
              </a:rPr>
              <a:t>Azure Mobile App</a:t>
            </a:r>
            <a:endParaRPr lang="en-US" dirty="0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381E81-6AE4-40E6-B9F6-38F6B1F716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411" y="1289493"/>
            <a:ext cx="6436226" cy="3620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0ED8BD-A042-431E-AD61-3AFE20DE7B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76411" y="1438549"/>
            <a:ext cx="6610126" cy="3322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F2EA8-9D46-4B18-BF0C-9092B87442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3498" y="1036663"/>
            <a:ext cx="6314815" cy="41260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6C3AD-940C-436E-92B4-D54F33984F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35842" y="896305"/>
            <a:ext cx="6610126" cy="440675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77B920D-968C-4743-A770-FFEEDE7397DC}"/>
              </a:ext>
            </a:extLst>
          </p:cNvPr>
          <p:cNvGrpSpPr/>
          <p:nvPr/>
        </p:nvGrpSpPr>
        <p:grpSpPr>
          <a:xfrm>
            <a:off x="5476411" y="881821"/>
            <a:ext cx="6650695" cy="4421235"/>
            <a:chOff x="4167801" y="0"/>
            <a:chExt cx="7655151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1F9CC9-8FEE-4B90-8FE7-DD512CF6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167801" y="0"/>
              <a:ext cx="3855697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2E1919E-3AE3-44F1-8963-46C936140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967255" y="0"/>
              <a:ext cx="385569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88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650D1-B683-4708-8A96-494332A90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Exploring the Shell</a:t>
            </a:r>
          </a:p>
        </p:txBody>
      </p:sp>
    </p:spTree>
    <p:extLst>
      <p:ext uri="{BB962C8B-B14F-4D97-AF65-F5344CB8AC3E}">
        <p14:creationId xmlns:p14="http://schemas.microsoft.com/office/powerpoint/2010/main" val="75649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B2A20-8358-4275-9AC5-0256945CE9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Cloud Shell Tools and VS Code Integration</a:t>
            </a:r>
          </a:p>
        </p:txBody>
      </p:sp>
    </p:spTree>
    <p:extLst>
      <p:ext uri="{BB962C8B-B14F-4D97-AF65-F5344CB8AC3E}">
        <p14:creationId xmlns:p14="http://schemas.microsoft.com/office/powerpoint/2010/main" val="427065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21405-927D-4DBF-B1DB-82A2F5A321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VM Remoting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384109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3677-2898-456F-AE22-0DCFC5A9C2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Deploy Infrastructure as Code using Terraform from docs.Microsoft.com</a:t>
            </a:r>
          </a:p>
        </p:txBody>
      </p:sp>
    </p:spTree>
    <p:extLst>
      <p:ext uri="{BB962C8B-B14F-4D97-AF65-F5344CB8AC3E}">
        <p14:creationId xmlns:p14="http://schemas.microsoft.com/office/powerpoint/2010/main" val="202042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5413B6-FAB5-4A89-9237-4656688DC2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Working with Exchange Online cmdlets</a:t>
            </a:r>
          </a:p>
        </p:txBody>
      </p:sp>
    </p:spTree>
    <p:extLst>
      <p:ext uri="{BB962C8B-B14F-4D97-AF65-F5344CB8AC3E}">
        <p14:creationId xmlns:p14="http://schemas.microsoft.com/office/powerpoint/2010/main" val="76116364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ShellRiver" id="{52A917C1-5743-4F6C-AE76-00828F97F1AD}" vid="{CF1686E4-C679-4D0E-82F0-99A3A979A9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853</Words>
  <Application>Microsoft Office PowerPoint</Application>
  <PresentationFormat>Widescreen</PresentationFormat>
  <Paragraphs>162</Paragraphs>
  <Slides>14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Gill Sans MT</vt:lpstr>
      <vt:lpstr>Segoe Semibold</vt:lpstr>
      <vt:lpstr>Segoe UI</vt:lpstr>
      <vt:lpstr>Segoe UI Light</vt:lpstr>
      <vt:lpstr>Segoe UI Semibold</vt:lpstr>
      <vt:lpstr>Wingdings 2</vt:lpstr>
      <vt:lpstr>Dividend</vt:lpstr>
      <vt:lpstr>It’s PowerShell In the Cloud - Welcome to Azure Cloud Shell </vt:lpstr>
      <vt:lpstr>Session resources</vt:lpstr>
      <vt:lpstr>Azure Cloud Shell</vt:lpstr>
      <vt:lpstr>Multiple Experiences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session we learned how you can:</vt:lpstr>
      <vt:lpstr>Session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Donald Jones</dc:creator>
  <cp:lastModifiedBy>Michael Bender</cp:lastModifiedBy>
  <cp:revision>10</cp:revision>
  <dcterms:created xsi:type="dcterms:W3CDTF">2017-08-03T21:53:21Z</dcterms:created>
  <dcterms:modified xsi:type="dcterms:W3CDTF">2023-04-04T15:35:22Z</dcterms:modified>
</cp:coreProperties>
</file>