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sldIdLst>
    <p:sldId id="257" r:id="rId5"/>
    <p:sldId id="4657" r:id="rId6"/>
    <p:sldId id="1912" r:id="rId7"/>
    <p:sldId id="4618" r:id="rId8"/>
    <p:sldId id="4634" r:id="rId9"/>
    <p:sldId id="4646" r:id="rId10"/>
    <p:sldId id="4660" r:id="rId11"/>
    <p:sldId id="4651" r:id="rId12"/>
    <p:sldId id="4655" r:id="rId13"/>
    <p:sldId id="4636" r:id="rId14"/>
    <p:sldId id="4656" r:id="rId15"/>
    <p:sldId id="4663" r:id="rId16"/>
    <p:sldId id="4659" r:id="rId17"/>
    <p:sldId id="4653" r:id="rId18"/>
    <p:sldId id="4658" r:id="rId19"/>
    <p:sldId id="1556" r:id="rId20"/>
    <p:sldId id="4652" r:id="rId21"/>
    <p:sldId id="4662" r:id="rId22"/>
    <p:sldId id="466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CA18BE-4BE5-491F-9957-85958587CA1E}">
          <p14:sldIdLst>
            <p14:sldId id="257"/>
            <p14:sldId id="4657"/>
            <p14:sldId id="1912"/>
            <p14:sldId id="4618"/>
            <p14:sldId id="4634"/>
            <p14:sldId id="4646"/>
            <p14:sldId id="4660"/>
            <p14:sldId id="4651"/>
            <p14:sldId id="4655"/>
            <p14:sldId id="4636"/>
            <p14:sldId id="4656"/>
            <p14:sldId id="4663"/>
            <p14:sldId id="4659"/>
            <p14:sldId id="4653"/>
            <p14:sldId id="4658"/>
            <p14:sldId id="1556"/>
            <p14:sldId id="4652"/>
            <p14:sldId id="4662"/>
          </p14:sldIdLst>
        </p14:section>
        <p14:section name="Private" id="{A0389D0C-A74D-4CF3-AF72-639E53664C98}">
          <p14:sldIdLst>
            <p14:sldId id="46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53452" autoAdjust="0"/>
  </p:normalViewPr>
  <p:slideViewPr>
    <p:cSldViewPr snapToGrid="0">
      <p:cViewPr varScale="1">
        <p:scale>
          <a:sx n="64" d="100"/>
          <a:sy n="6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843C4-0CDD-49C6-B800-8A64C8AC6602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7DD1-ECF4-405D-B552-3288DFAA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loud-shell/private-vne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4/4/2023 10:10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D4B78-7C46-44E9-B12B-3118B496D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77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that, I thank you for being a great audience, and remember ‘With Great Power Comes Great </a:t>
            </a:r>
            <a:r>
              <a:rPr lang="en-US" dirty="0" err="1"/>
              <a:t>Responibility</a:t>
            </a:r>
            <a:r>
              <a:rPr lang="en-US" dirty="0"/>
              <a:t>.’ Secure your environments wisely.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1191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8931" defTabSz="94197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61191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4/4/2023 10:11 AM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61191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16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4/4/2023 10:10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EDE19E-13B9-41CB-9A7D-D53217D1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Video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to scripts</a:t>
            </a:r>
          </a:p>
          <a:p>
            <a:r>
              <a:rPr lang="en-US" dirty="0"/>
              <a:t>Run Script</a:t>
            </a:r>
          </a:p>
          <a:p>
            <a:r>
              <a:rPr lang="en-US" dirty="0"/>
              <a:t>Get-</a:t>
            </a:r>
            <a:r>
              <a:rPr lang="en-US" dirty="0" err="1"/>
              <a:t>AzVm</a:t>
            </a:r>
            <a:endParaRPr lang="en-US" dirty="0"/>
          </a:p>
          <a:p>
            <a:r>
              <a:rPr lang="en-US" dirty="0"/>
              <a:t>Switch to </a:t>
            </a:r>
            <a:r>
              <a:rPr lang="en-US" dirty="0" err="1"/>
              <a:t>AzCloudshell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#7</a:t>
            </a:r>
          </a:p>
          <a:p>
            <a:r>
              <a:rPr lang="en-US" dirty="0"/>
              <a:t>Start in scripts directory</a:t>
            </a:r>
          </a:p>
          <a:p>
            <a:endParaRPr lang="en-US" dirty="0"/>
          </a:p>
          <a:p>
            <a:r>
              <a:rPr lang="en-US" dirty="0"/>
              <a:t>Get-command </a:t>
            </a:r>
            <a:r>
              <a:rPr lang="en-US" dirty="0" err="1"/>
              <a:t>vi,nano,emacs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Get-command code</a:t>
            </a:r>
          </a:p>
          <a:p>
            <a:endParaRPr lang="en-US" dirty="0"/>
          </a:p>
          <a:p>
            <a:r>
              <a:rPr lang="en-US" dirty="0"/>
              <a:t>Code &lt;Script&gt; New-WinVm.ps1</a:t>
            </a:r>
          </a:p>
          <a:p>
            <a:r>
              <a:rPr lang="en-US" dirty="0"/>
              <a:t>Change subnet IP</a:t>
            </a:r>
          </a:p>
          <a:p>
            <a:endParaRPr lang="en-US" dirty="0"/>
          </a:p>
          <a:p>
            <a:r>
              <a:rPr lang="en-US" dirty="0"/>
              <a:t>Get-Module –</a:t>
            </a:r>
            <a:r>
              <a:rPr lang="en-US" dirty="0" err="1"/>
              <a:t>listAvailable</a:t>
            </a:r>
            <a:r>
              <a:rPr lang="en-US" dirty="0"/>
              <a:t> (</a:t>
            </a:r>
            <a:r>
              <a:rPr lang="en-US" dirty="0" err="1"/>
              <a:t>azureAD</a:t>
            </a:r>
            <a:r>
              <a:rPr lang="en-US" dirty="0"/>
              <a:t>&gt;SQL &amp; PS 6 modules)</a:t>
            </a:r>
          </a:p>
          <a:p>
            <a:endParaRPr lang="en-US" dirty="0"/>
          </a:p>
          <a:p>
            <a:r>
              <a:rPr lang="en-US" dirty="0"/>
              <a:t>Edit New-</a:t>
            </a:r>
            <a:r>
              <a:rPr lang="en-US" dirty="0" err="1"/>
              <a:t>LinVM</a:t>
            </a:r>
            <a:r>
              <a:rPr lang="en-US" dirty="0"/>
              <a:t> in code (local)</a:t>
            </a:r>
          </a:p>
          <a:p>
            <a:r>
              <a:rPr lang="en-US" dirty="0"/>
              <a:t>Show Azure Account extension</a:t>
            </a:r>
          </a:p>
          <a:p>
            <a:r>
              <a:rPr lang="en-US" dirty="0"/>
              <a:t>Show PowerShell Preview extension</a:t>
            </a:r>
          </a:p>
          <a:p>
            <a:endParaRPr lang="en-US" dirty="0"/>
          </a:p>
          <a:p>
            <a:r>
              <a:rPr lang="en-US" dirty="0"/>
              <a:t>Show code is connected to </a:t>
            </a:r>
          </a:p>
          <a:p>
            <a:r>
              <a:rPr lang="en-US" dirty="0"/>
              <a:t>Azure: Open Cloud Shell in Bash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/>
              <a:t>Cd Scripts</a:t>
            </a:r>
          </a:p>
          <a:p>
            <a:r>
              <a:rPr lang="en-US" dirty="0" err="1"/>
              <a:t>Uname</a:t>
            </a:r>
            <a:r>
              <a:rPr lang="en-US" dirty="0"/>
              <a:t> –a 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Azure: Open PowerShell in cloud Shell</a:t>
            </a:r>
          </a:p>
          <a:p>
            <a:r>
              <a:rPr lang="en-US" dirty="0"/>
              <a:t>Dir</a:t>
            </a:r>
          </a:p>
          <a:p>
            <a:endParaRPr lang="en-US" dirty="0"/>
          </a:p>
          <a:p>
            <a:r>
              <a:rPr lang="en-US" dirty="0"/>
              <a:t>Move back to shell</a:t>
            </a:r>
          </a:p>
          <a:p>
            <a:endParaRPr lang="en-US" dirty="0"/>
          </a:p>
          <a:p>
            <a:r>
              <a:rPr lang="en-US" dirty="0"/>
              <a:t>Webpage: Features and Tools of Cloud Shell (Review)</a:t>
            </a:r>
          </a:p>
          <a:p>
            <a:endParaRPr lang="en-US" dirty="0"/>
          </a:p>
          <a:p>
            <a:r>
              <a:rPr lang="en-US" dirty="0"/>
              <a:t>Login to Linux VM using Portal copy (SSH)</a:t>
            </a:r>
          </a:p>
          <a:p>
            <a:endParaRPr lang="en-US" dirty="0"/>
          </a:p>
          <a:p>
            <a:r>
              <a:rPr lang="en-US" dirty="0"/>
              <a:t>Get-command –module </a:t>
            </a:r>
            <a:r>
              <a:rPr lang="en-US" dirty="0" err="1"/>
              <a:t>PSCloudShellUtility</a:t>
            </a:r>
            <a:endParaRPr lang="en-US" dirty="0"/>
          </a:p>
          <a:p>
            <a:r>
              <a:rPr lang="en-US" dirty="0"/>
              <a:t>Enable-</a:t>
            </a:r>
            <a:r>
              <a:rPr lang="en-US" dirty="0" err="1"/>
              <a:t>AzVmPSRemoting</a:t>
            </a:r>
            <a:r>
              <a:rPr lang="en-US" dirty="0"/>
              <a:t> into </a:t>
            </a:r>
            <a:r>
              <a:rPr lang="en-US" dirty="0" err="1"/>
              <a:t>WindowsVM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Enter-</a:t>
            </a:r>
            <a:r>
              <a:rPr lang="en-US" dirty="0" err="1"/>
              <a:t>AzVm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c: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./windows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Get-service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Got to </a:t>
            </a:r>
            <a:r>
              <a:rPr lang="en-US" dirty="0" err="1"/>
              <a:t>github</a:t>
            </a:r>
            <a:r>
              <a:rPr lang="en-US" dirty="0"/>
              <a:t> repo &amp; show stuff</a:t>
            </a:r>
          </a:p>
          <a:p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 to repo&gt;</a:t>
            </a:r>
          </a:p>
          <a:p>
            <a:endParaRPr lang="en-US" dirty="0"/>
          </a:p>
          <a:p>
            <a:r>
              <a:rPr lang="en-US" dirty="0"/>
              <a:t>Dir</a:t>
            </a:r>
          </a:p>
          <a:p>
            <a:r>
              <a:rPr lang="en-US" dirty="0"/>
              <a:t>Cd &lt;cloned directory&gt;</a:t>
            </a:r>
          </a:p>
          <a:p>
            <a:r>
              <a:rPr lang="en-US" dirty="0"/>
              <a:t>Cd &lt;directory of deploy&gt; (101-Storage Account)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4/4/2023 10:11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Remoting into 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 Group Deployment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0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Cloud Shell in an Azure virtual network | Microsoft Learn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37DD1-ECF4-405D-B552-3288DFAA3C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4/4/2023 10:11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6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4/4/2023 10:11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6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4/4/2023 10:11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8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demo of Deploying Azure Samples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2219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1943" eaLnBrk="0" hangingPunct="0">
              <a:defRPr/>
            </a:pPr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42219">
              <a:defRPr/>
            </a:pPr>
            <a:fld id="{9427A7F7-BB1E-479D-AFAA-B52F4D0C99F2}" type="datetime8">
              <a:rPr lang="en-US">
                <a:solidFill>
                  <a:prstClr val="black"/>
                </a:solidFill>
              </a:rPr>
              <a:pPr defTabSz="942219">
                <a:defRPr/>
              </a:pPr>
              <a:t>4/4/2023 10:11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2219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942219"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4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- 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6"/>
            <a:ext cx="10515600" cy="79546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160586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3609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18241" y="1840037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545409" y="3429000"/>
            <a:ext cx="8191625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025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65125"/>
            <a:ext cx="10767060" cy="1069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6740" y="1446823"/>
            <a:ext cx="11018520" cy="18419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822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0D839-B957-410C-BAB7-66CADF5936BE}"/>
              </a:ext>
            </a:extLst>
          </p:cNvPr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AB690-2A9E-4065-B04D-955A287269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07" t="11021" r="2933" b="13804"/>
          <a:stretch/>
        </p:blipFill>
        <p:spPr>
          <a:xfrm>
            <a:off x="7226423" y="4974638"/>
            <a:ext cx="4519606" cy="16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8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zshel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4ras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jpeg"/><Relationship Id="rId5" Type="http://schemas.openxmlformats.org/officeDocument/2006/relationships/hyperlink" Target="https://www.pluralsight.com/authors/michael-bender" TargetMode="External"/><Relationship Id="rId4" Type="http://schemas.openxmlformats.org/officeDocument/2006/relationships/hyperlink" Target="http://bit.ly/azshel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3" Type="http://schemas.openxmlformats.org/officeDocument/2006/relationships/hyperlink" Target="https://portal.azure.com/" TargetMode="External"/><Relationship Id="rId7" Type="http://schemas.openxmlformats.org/officeDocument/2006/relationships/hyperlink" Target="https://azure.microsoft.com/features/azure-portal/mobile-app/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powershell/azure/azureps-vm-tutorial" TargetMode="External"/><Relationship Id="rId11" Type="http://schemas.openxmlformats.org/officeDocument/2006/relationships/image" Target="../media/image22.png"/><Relationship Id="rId5" Type="http://schemas.openxmlformats.org/officeDocument/2006/relationships/hyperlink" Target="https://marketplace.visualstudio.com/items?itemName=ms-vscode.azure-account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shell.azure.com/" TargetMode="Externa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zshe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3B8BB-C589-2079-66D2-90009254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47765"/>
          </a:xfrm>
        </p:spPr>
        <p:txBody>
          <a:bodyPr>
            <a:normAutofit/>
          </a:bodyPr>
          <a:lstStyle/>
          <a:p>
            <a:r>
              <a:rPr lang="en-US" dirty="0"/>
              <a:t>No Computer Necessary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981649-0E19-4013-24EF-0218276C7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6836" y="836002"/>
            <a:ext cx="4443046" cy="44430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8F363-B13E-F105-4F6E-D48B392BE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1933435"/>
            <a:ext cx="3275013" cy="947766"/>
          </a:xfrm>
        </p:spPr>
        <p:txBody>
          <a:bodyPr/>
          <a:lstStyle/>
          <a:p>
            <a:r>
              <a:rPr lang="en-US" dirty="0"/>
              <a:t>Managing Azure with Azure Cloud Shell</a:t>
            </a: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BC18F5-0FEA-9EB3-F3F5-A3D6DA322EFD}"/>
              </a:ext>
            </a:extLst>
          </p:cNvPr>
          <p:cNvSpPr/>
          <p:nvPr/>
        </p:nvSpPr>
        <p:spPr>
          <a:xfrm>
            <a:off x="1444671" y="3402343"/>
            <a:ext cx="2272890" cy="2191565"/>
          </a:xfrm>
          <a:prstGeom prst="ellipse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FC4345-3290-BBAF-48DA-75EFC106BD16}"/>
              </a:ext>
            </a:extLst>
          </p:cNvPr>
          <p:cNvSpPr txBox="1"/>
          <p:nvPr/>
        </p:nvSpPr>
        <p:spPr>
          <a:xfrm>
            <a:off x="3717561" y="3976800"/>
            <a:ext cx="2867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Michael Bender</a:t>
            </a:r>
          </a:p>
          <a:p>
            <a:r>
              <a:rPr lang="en-US" dirty="0"/>
              <a:t>Senior Content Developer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5409" y="3429000"/>
            <a:ext cx="3410049" cy="20399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Access Cloud Shell using Microsoft Azure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AFF1C-C2FC-48AD-88AE-CD815001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786" y="354725"/>
            <a:ext cx="3921481" cy="54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Access Cloud Shell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39198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2C3BF-B296-E34C-7786-0486F63919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Using Azure Cloud Shell in Microsoft Learn</a:t>
            </a:r>
          </a:p>
        </p:txBody>
      </p:sp>
    </p:spTree>
    <p:extLst>
      <p:ext uri="{BB962C8B-B14F-4D97-AF65-F5344CB8AC3E}">
        <p14:creationId xmlns:p14="http://schemas.microsoft.com/office/powerpoint/2010/main" val="1611789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E82282-75B6-F8CC-BBBF-40579543A3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ChatGPT</a:t>
            </a:r>
            <a:r>
              <a:rPr lang="en-US" dirty="0"/>
              <a:t> in Azure Cloud Shell</a:t>
            </a:r>
          </a:p>
        </p:txBody>
      </p:sp>
    </p:spTree>
    <p:extLst>
      <p:ext uri="{BB962C8B-B14F-4D97-AF65-F5344CB8AC3E}">
        <p14:creationId xmlns:p14="http://schemas.microsoft.com/office/powerpoint/2010/main" val="170278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this session we learned how you can: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Azure Cloud Shell </a:t>
            </a:r>
            <a:r>
              <a:rPr lang="en-US" dirty="0"/>
              <a:t>to access your Azure Resources</a:t>
            </a:r>
            <a:br>
              <a:rPr lang="en-US" sz="1200" dirty="0"/>
            </a:br>
            <a:r>
              <a:rPr lang="en-US" sz="1200" dirty="0"/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Search for the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</a:t>
            </a:r>
            <a:r>
              <a:rPr lang="en-US" dirty="0"/>
              <a:t> you need in the Console</a:t>
            </a:r>
            <a:b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ual Studio Code </a:t>
            </a:r>
            <a:r>
              <a:rPr lang="en-US" dirty="0"/>
              <a:t>with Azure Cloud Shell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Remote management &amp; deployment of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VMs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Discover new ways to access and use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Cloud 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C536-E199-4127-977F-96BE82B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EBFC-AB92-479C-9472-12AD0139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>
                <a:hlinkClick r:id="rId2"/>
              </a:rPr>
              <a:t>http://bit.ly/azshell</a:t>
            </a:r>
            <a:endParaRPr lang="en-US" sz="8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1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971759" y="2086005"/>
            <a:ext cx="10549128" cy="2775608"/>
            <a:chOff x="218343" y="1566268"/>
            <a:chExt cx="11954053" cy="2831666"/>
          </a:xfrm>
        </p:grpSpPr>
        <p:sp>
          <p:nvSpPr>
            <p:cNvPr id="4" name="Rectangle 3"/>
            <p:cNvSpPr/>
            <p:nvPr/>
          </p:nvSpPr>
          <p:spPr>
            <a:xfrm>
              <a:off x="218343" y="1566268"/>
              <a:ext cx="11896286" cy="846341"/>
            </a:xfrm>
            <a:prstGeom prst="rect">
              <a:avLst/>
            </a:prstGeom>
          </p:spPr>
          <p:txBody>
            <a:bodyPr wrap="square" lIns="143407" tIns="0" rIns="143407" bIns="0">
              <a:spAutoFit/>
            </a:bodyPr>
            <a:lstStyle/>
            <a:p>
              <a:pPr algn="ctr" defTabSz="914192">
                <a:defRPr/>
              </a:pPr>
              <a:endParaRPr lang="en-US" sz="5391" spc="-98" dirty="0">
                <a:ln w="3175">
                  <a:noFill/>
                </a:ln>
                <a:solidFill>
                  <a:srgbClr val="000000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6110" y="3597367"/>
              <a:ext cx="11896286" cy="800567"/>
            </a:xfrm>
            <a:prstGeom prst="rect">
              <a:avLst/>
            </a:prstGeom>
          </p:spPr>
          <p:txBody>
            <a:bodyPr wrap="square" lIns="179259" rIns="179259">
              <a:spAutoFit/>
            </a:bodyPr>
            <a:lstStyle/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25C7F4B-1BEC-4EC9-9305-4B1B19C19D91}"/>
              </a:ext>
            </a:extLst>
          </p:cNvPr>
          <p:cNvSpPr/>
          <p:nvPr/>
        </p:nvSpPr>
        <p:spPr>
          <a:xfrm>
            <a:off x="5825924" y="246508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Cloud Shell docs </a:t>
            </a:r>
            <a:r>
              <a:rPr lang="en-US" sz="2000" dirty="0">
                <a:hlinkClick r:id="rId3"/>
              </a:rPr>
              <a:t>https://aka.ms/AA4ras4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GitHub Repository for presentation </a:t>
            </a:r>
            <a:r>
              <a:rPr lang="en-US" sz="2000" dirty="0">
                <a:hlinkClick r:id="rId4"/>
              </a:rPr>
              <a:t>http://bit.ly/azshell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Twitter @</a:t>
            </a:r>
            <a:r>
              <a:rPr lang="en-US" sz="2000" dirty="0" err="1"/>
              <a:t>MichaelBender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Courses on Pluralsight - </a:t>
            </a:r>
            <a:r>
              <a:rPr lang="en-US" sz="2000" dirty="0">
                <a:hlinkClick r:id="rId5"/>
              </a:rPr>
              <a:t>https://www.pluralsight.com/authors/michael-bender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A09F5-51C2-4CCC-B054-40CB7E542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44" y="1608881"/>
            <a:ext cx="5099698" cy="38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Multiple Experiences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896305"/>
            <a:ext cx="5509610" cy="2420791"/>
          </a:xfrm>
        </p:spPr>
        <p:txBody>
          <a:bodyPr/>
          <a:lstStyle/>
          <a:p>
            <a:r>
              <a:rPr lang="en-US" dirty="0">
                <a:hlinkClick r:id="rId3"/>
              </a:rPr>
              <a:t>Azure portal</a:t>
            </a:r>
            <a:endParaRPr lang="en-US" dirty="0"/>
          </a:p>
          <a:p>
            <a:r>
              <a:rPr lang="en-US" dirty="0">
                <a:hlinkClick r:id="rId4"/>
              </a:rPr>
              <a:t>Shell.azure.com</a:t>
            </a:r>
            <a:endParaRPr lang="en-US" dirty="0"/>
          </a:p>
          <a:p>
            <a:r>
              <a:rPr lang="en-US" dirty="0">
                <a:hlinkClick r:id="rId5"/>
              </a:rPr>
              <a:t>Azure Extension</a:t>
            </a:r>
            <a:r>
              <a:rPr lang="en-US" dirty="0"/>
              <a:t> in Visual Studio Code</a:t>
            </a:r>
          </a:p>
          <a:p>
            <a:r>
              <a:rPr lang="en-US" dirty="0">
                <a:hlinkClick r:id="rId6"/>
              </a:rPr>
              <a:t>“Try It” integration</a:t>
            </a:r>
            <a:r>
              <a:rPr lang="en-US" dirty="0"/>
              <a:t> in Learn.microsoft.com</a:t>
            </a:r>
          </a:p>
          <a:p>
            <a:r>
              <a:rPr lang="en-US" dirty="0">
                <a:hlinkClick r:id="rId7"/>
              </a:rPr>
              <a:t>Azure Mobile App</a:t>
            </a:r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81E81-6AE4-40E6-B9F6-38F6B1F71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11" y="1289493"/>
            <a:ext cx="6436226" cy="3620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ED8BD-A042-431E-AD61-3AFE20DE7B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411" y="1438549"/>
            <a:ext cx="6610126" cy="3322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F2EA8-9D46-4B18-BF0C-9092B8744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3498" y="1036663"/>
            <a:ext cx="6314815" cy="4126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6C3AD-940C-436E-92B4-D54F33984F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5842" y="896305"/>
            <a:ext cx="6610126" cy="44067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7B920D-968C-4743-A770-FFEEDE7397DC}"/>
              </a:ext>
            </a:extLst>
          </p:cNvPr>
          <p:cNvGrpSpPr/>
          <p:nvPr/>
        </p:nvGrpSpPr>
        <p:grpSpPr>
          <a:xfrm>
            <a:off x="5476411" y="881821"/>
            <a:ext cx="6650695" cy="4421235"/>
            <a:chOff x="4167801" y="0"/>
            <a:chExt cx="7655151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1F9CC9-8FEE-4B90-8FE7-DD512CF6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67801" y="0"/>
              <a:ext cx="3855697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E1919E-3AE3-44F1-8963-46C936140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67255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8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10CF6-E698-186A-CEE9-95F73AA4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2A86CE-B4A5-7EC6-1466-9C032A4BA6A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13270E-D060-B190-AF82-347FBCB83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9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82CFF7-DA0D-8296-3185-2159DE7B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w/ Jason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C5A1A-F185-D875-3015-B94D9630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Upcoming Changes</a:t>
            </a:r>
          </a:p>
          <a:p>
            <a:pPr lvl="1"/>
            <a:r>
              <a:rPr lang="en-US" dirty="0"/>
              <a:t>Ephemeral experience</a:t>
            </a:r>
          </a:p>
          <a:p>
            <a:pPr lvl="2"/>
            <a:r>
              <a:rPr lang="en-US" dirty="0"/>
              <a:t>No Storage Needed</a:t>
            </a:r>
          </a:p>
          <a:p>
            <a:pPr lvl="1"/>
            <a:r>
              <a:rPr lang="en-US" dirty="0"/>
              <a:t>UX Changes</a:t>
            </a:r>
          </a:p>
          <a:p>
            <a:pPr lvl="2"/>
            <a:r>
              <a:rPr lang="en-US" dirty="0"/>
              <a:t>TBA</a:t>
            </a:r>
          </a:p>
          <a:p>
            <a:r>
              <a:rPr lang="en-US" dirty="0"/>
              <a:t>Anywhere, Anytime, </a:t>
            </a:r>
            <a:r>
              <a:rPr lang="en-US" dirty="0" err="1"/>
              <a:t>Anydevice</a:t>
            </a:r>
            <a:endParaRPr lang="en-US" dirty="0"/>
          </a:p>
          <a:p>
            <a:r>
              <a:rPr lang="en-US" dirty="0"/>
              <a:t>PS/Bash are equivalent</a:t>
            </a:r>
          </a:p>
          <a:p>
            <a:r>
              <a:rPr lang="en-US" dirty="0"/>
              <a:t>One-Click SSH</a:t>
            </a:r>
          </a:p>
          <a:p>
            <a:r>
              <a:rPr lang="en-US" dirty="0"/>
              <a:t>Feedback? Send to GitHub repo.</a:t>
            </a:r>
          </a:p>
        </p:txBody>
      </p:sp>
    </p:spTree>
    <p:extLst>
      <p:ext uri="{BB962C8B-B14F-4D97-AF65-F5344CB8AC3E}">
        <p14:creationId xmlns:p14="http://schemas.microsoft.com/office/powerpoint/2010/main" val="375581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C536-E199-4127-977F-96BE82B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EBFC-AB92-479C-9472-12AD0139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>
                <a:hlinkClick r:id="rId2"/>
              </a:rPr>
              <a:t>http://bit.ly/azshell</a:t>
            </a:r>
            <a:endParaRPr lang="en-US" sz="8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Azure Cloud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600" dirty="0"/>
              <a:t>Azure Cloud Shell</a:t>
            </a:r>
          </a:p>
          <a:p>
            <a:pPr lvl="2"/>
            <a:r>
              <a:rPr lang="en-US" sz="2000" dirty="0"/>
              <a:t>Browser-Accessible</a:t>
            </a:r>
          </a:p>
          <a:p>
            <a:pPr lvl="2"/>
            <a:r>
              <a:rPr lang="en-US" sz="2000" dirty="0"/>
              <a:t>Authenticated access</a:t>
            </a:r>
          </a:p>
          <a:p>
            <a:pPr lvl="2"/>
            <a:r>
              <a:rPr lang="en-US" sz="2000" dirty="0"/>
              <a:t>Bash &amp; PowerShell</a:t>
            </a:r>
          </a:p>
          <a:p>
            <a:pPr lvl="2"/>
            <a:r>
              <a:rPr lang="en-US" sz="2000" dirty="0"/>
              <a:t>Private &amp; secure environment</a:t>
            </a:r>
          </a:p>
          <a:p>
            <a:pPr lvl="2"/>
            <a:r>
              <a:rPr lang="en-US" sz="2000" dirty="0"/>
              <a:t>Multiple Points of Entry</a:t>
            </a:r>
          </a:p>
        </p:txBody>
      </p:sp>
      <p:pic>
        <p:nvPicPr>
          <p:cNvPr id="4" name="Picture 2" descr="https://azurecomcdn.azureedge.net/cvt-acf42369e9cc88b04810c80a2cb46143cacaa089139158356e1f32ca0284bb84/images/page/features/cloud-shell/cloud-storage.png">
            <a:extLst>
              <a:ext uri="{FF2B5EF4-FFF2-40B4-BE49-F238E27FC236}">
                <a16:creationId xmlns:a16="http://schemas.microsoft.com/office/drawing/2014/main" id="{B83610EA-C2F4-4F3C-880E-23F63E7F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13" y="4560039"/>
            <a:ext cx="2737208" cy="12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azurecomcdn.azureedge.net/cvt-a6166245402173e618b11ac0509ca83df28566ccdcec69fd827ba9905ffd7b3d/images/page/features/cloud-shell/shell-access.png">
            <a:extLst>
              <a:ext uri="{FF2B5EF4-FFF2-40B4-BE49-F238E27FC236}">
                <a16:creationId xmlns:a16="http://schemas.microsoft.com/office/drawing/2014/main" id="{5A32973D-B465-4AAB-A969-85B6D965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4461479"/>
            <a:ext cx="2351426" cy="13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99084-7D7A-4559-B9B6-804663A94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94" y="4592247"/>
            <a:ext cx="1959662" cy="1231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E9B1B-81DE-42B2-B067-450EB94EDB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106"/>
          <a:stretch/>
        </p:blipFill>
        <p:spPr>
          <a:xfrm>
            <a:off x="5416830" y="1206671"/>
            <a:ext cx="3172120" cy="2868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EA8E1B-013C-4461-BDB6-ED56664204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91" b="-1"/>
          <a:stretch/>
        </p:blipFill>
        <p:spPr>
          <a:xfrm>
            <a:off x="8658329" y="1206671"/>
            <a:ext cx="3385238" cy="2868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7DA391-6621-4C80-B3E9-3D23C9752DBC}"/>
              </a:ext>
            </a:extLst>
          </p:cNvPr>
          <p:cNvSpPr/>
          <p:nvPr/>
        </p:nvSpPr>
        <p:spPr bwMode="auto">
          <a:xfrm>
            <a:off x="5311256" y="585788"/>
            <a:ext cx="6732311" cy="3875691"/>
          </a:xfrm>
          <a:prstGeom prst="rect">
            <a:avLst/>
          </a:prstGeom>
          <a:solidFill>
            <a:schemeClr val="bg1"/>
          </a:solidFill>
          <a:ln w="571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C448F5-C7A6-43B4-BB12-A637D40FF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6553" y="906486"/>
            <a:ext cx="6436226" cy="36203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C10F7AE-FC5B-462F-BC54-BAAC2C0661CA}"/>
              </a:ext>
            </a:extLst>
          </p:cNvPr>
          <p:cNvGrpSpPr/>
          <p:nvPr/>
        </p:nvGrpSpPr>
        <p:grpSpPr>
          <a:xfrm>
            <a:off x="6246684" y="985754"/>
            <a:ext cx="4448324" cy="3524491"/>
            <a:chOff x="4167801" y="0"/>
            <a:chExt cx="765515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096DE4-39B5-47FD-972D-B82C940DC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7801" y="0"/>
              <a:ext cx="385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59908F-6B75-422E-AFF8-E85A428C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67255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650D1-B683-4708-8A96-494332A90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the Shell</a:t>
            </a:r>
          </a:p>
        </p:txBody>
      </p:sp>
    </p:spTree>
    <p:extLst>
      <p:ext uri="{BB962C8B-B14F-4D97-AF65-F5344CB8AC3E}">
        <p14:creationId xmlns:p14="http://schemas.microsoft.com/office/powerpoint/2010/main" val="75649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2A20-8358-4275-9AC5-0256945CE9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Cloud Shell Tools and VS Code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7065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21405-927D-4DBF-B1DB-82A2F5A321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VM Remoting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84109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24DC68-B95F-5DD8-08F3-A86D07C3A9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Deploy Cloud Shell into an Azure 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504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Deploy Infrastructure as Code using Terraform from docs.Microsoft.com</a:t>
            </a:r>
          </a:p>
        </p:txBody>
      </p:sp>
    </p:spTree>
    <p:extLst>
      <p:ext uri="{BB962C8B-B14F-4D97-AF65-F5344CB8AC3E}">
        <p14:creationId xmlns:p14="http://schemas.microsoft.com/office/powerpoint/2010/main" val="202042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413B6-FAB5-4A89-9237-4656688DC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Working with Exchange Online cmdlets</a:t>
            </a:r>
          </a:p>
        </p:txBody>
      </p:sp>
    </p:spTree>
    <p:extLst>
      <p:ext uri="{BB962C8B-B14F-4D97-AF65-F5344CB8AC3E}">
        <p14:creationId xmlns:p14="http://schemas.microsoft.com/office/powerpoint/2010/main" val="7611636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7639</TotalTime>
  <Words>912</Words>
  <Application>Microsoft Office PowerPoint</Application>
  <PresentationFormat>Widescreen</PresentationFormat>
  <Paragraphs>178</Paragraphs>
  <Slides>19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Gill Sans MT</vt:lpstr>
      <vt:lpstr>Segoe Semibold</vt:lpstr>
      <vt:lpstr>Segoe UI</vt:lpstr>
      <vt:lpstr>Segoe UI Light</vt:lpstr>
      <vt:lpstr>Segoe UI Semibold</vt:lpstr>
      <vt:lpstr>Gallery</vt:lpstr>
      <vt:lpstr>No Computer Necessary</vt:lpstr>
      <vt:lpstr>Session resources</vt:lpstr>
      <vt:lpstr>Azure Cloud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this session we learned how you can:</vt:lpstr>
      <vt:lpstr>Session resources</vt:lpstr>
      <vt:lpstr>PowerPoint Presentation</vt:lpstr>
      <vt:lpstr>Multiple Experiences</vt:lpstr>
      <vt:lpstr>PowerPoint Presentation</vt:lpstr>
      <vt:lpstr>Chat w/ Jason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Michael Bender</cp:lastModifiedBy>
  <cp:revision>19</cp:revision>
  <dcterms:created xsi:type="dcterms:W3CDTF">2020-10-05T21:13:15Z</dcterms:created>
  <dcterms:modified xsi:type="dcterms:W3CDTF">2023-04-05T23:59:01Z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