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406220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406864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4972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561238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0356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26860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171497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59581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60569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E1FB-66E3-42C3-96F4-99922B4E802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09242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0E1FB-66E3-42C3-96F4-99922B4E802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268037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0E1FB-66E3-42C3-96F4-99922B4E802D}"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18387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0E1FB-66E3-42C3-96F4-99922B4E802D}"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393869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E1FB-66E3-42C3-96F4-99922B4E802D}"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324111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E1FB-66E3-42C3-96F4-99922B4E802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101027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E1FB-66E3-42C3-96F4-99922B4E802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D4EB2-D03E-490C-AECC-F26A81FEAD93}" type="slidenum">
              <a:rPr lang="en-US" smtClean="0"/>
              <a:t>‹#›</a:t>
            </a:fld>
            <a:endParaRPr lang="en-US"/>
          </a:p>
        </p:txBody>
      </p:sp>
    </p:spTree>
    <p:extLst>
      <p:ext uri="{BB962C8B-B14F-4D97-AF65-F5344CB8AC3E}">
        <p14:creationId xmlns:p14="http://schemas.microsoft.com/office/powerpoint/2010/main" val="313695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B0E1FB-66E3-42C3-96F4-99922B4E802D}" type="datetimeFigureOut">
              <a:rPr lang="en-US" smtClean="0"/>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FD4EB2-D03E-490C-AECC-F26A81FEAD93}" type="slidenum">
              <a:rPr lang="en-US" smtClean="0"/>
              <a:t>‹#›</a:t>
            </a:fld>
            <a:endParaRPr lang="en-US"/>
          </a:p>
        </p:txBody>
      </p:sp>
    </p:spTree>
    <p:extLst>
      <p:ext uri="{BB962C8B-B14F-4D97-AF65-F5344CB8AC3E}">
        <p14:creationId xmlns:p14="http://schemas.microsoft.com/office/powerpoint/2010/main" val="4079061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580" y="524218"/>
            <a:ext cx="7766936" cy="1646302"/>
          </a:xfrm>
        </p:spPr>
        <p:txBody>
          <a:bodyPr/>
          <a:lstStyle/>
          <a:p>
            <a:pPr algn="ctr"/>
            <a:r>
              <a:rPr lang="en-GB" sz="4400" b="1" dirty="0"/>
              <a:t>MINIMUM SPANNING TREE</a:t>
            </a:r>
            <a:endParaRPr lang="en-US" sz="4400" dirty="0"/>
          </a:p>
        </p:txBody>
      </p:sp>
      <p:sp>
        <p:nvSpPr>
          <p:cNvPr id="3" name="Subtitle 2"/>
          <p:cNvSpPr>
            <a:spLocks noGrp="1"/>
          </p:cNvSpPr>
          <p:nvPr>
            <p:ph type="subTitle" idx="1"/>
          </p:nvPr>
        </p:nvSpPr>
        <p:spPr>
          <a:xfrm>
            <a:off x="1133580" y="2569763"/>
            <a:ext cx="7766936" cy="3161336"/>
          </a:xfrm>
        </p:spPr>
        <p:txBody>
          <a:bodyPr/>
          <a:lstStyle/>
          <a:p>
            <a:pPr algn="ctr"/>
            <a:r>
              <a:rPr lang="en-GB" b="1" dirty="0"/>
              <a:t>INTRODUCTION</a:t>
            </a:r>
            <a:endParaRPr lang="en-US" b="1" dirty="0"/>
          </a:p>
          <a:p>
            <a:pPr algn="l"/>
            <a:r>
              <a:rPr lang="en-US" sz="2000" b="1" dirty="0"/>
              <a:t> </a:t>
            </a:r>
            <a:r>
              <a:rPr lang="en-GB" sz="2000" dirty="0"/>
              <a:t>A minimum spanning tree is a subset of the edges of a connected, edged-weighted undirected graph that connects all the vertices together, without any cycles and with the minimum possible total edge weight</a:t>
            </a:r>
            <a:r>
              <a:rPr lang="en-GB" dirty="0"/>
              <a:t>. </a:t>
            </a:r>
            <a:endParaRPr lang="en-US" dirty="0"/>
          </a:p>
        </p:txBody>
      </p:sp>
    </p:spTree>
    <p:extLst>
      <p:ext uri="{BB962C8B-B14F-4D97-AF65-F5344CB8AC3E}">
        <p14:creationId xmlns:p14="http://schemas.microsoft.com/office/powerpoint/2010/main" val="103123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How to Find the Minimum Spanning Tree?</a:t>
            </a:r>
            <a:br>
              <a:rPr lang="en-US" dirty="0"/>
            </a:br>
            <a:endParaRPr lang="en-US" dirty="0"/>
          </a:p>
        </p:txBody>
      </p:sp>
      <p:sp>
        <p:nvSpPr>
          <p:cNvPr id="3" name="Content Placeholder 2"/>
          <p:cNvSpPr>
            <a:spLocks noGrp="1"/>
          </p:cNvSpPr>
          <p:nvPr>
            <p:ph idx="1"/>
          </p:nvPr>
        </p:nvSpPr>
        <p:spPr>
          <a:xfrm>
            <a:off x="406878" y="2137893"/>
            <a:ext cx="8867124" cy="3864832"/>
          </a:xfrm>
        </p:spPr>
        <p:txBody>
          <a:bodyPr/>
          <a:lstStyle/>
          <a:p>
            <a:pPr marL="0" indent="0">
              <a:buNone/>
            </a:pPr>
            <a:r>
              <a:rPr lang="en-US" sz="2800" dirty="0"/>
              <a:t>They are two methods in algorithm we can use which are;</a:t>
            </a:r>
          </a:p>
          <a:p>
            <a:r>
              <a:rPr lang="en-GB" sz="2800" b="1" dirty="0"/>
              <a:t>Prim’s Algorithm</a:t>
            </a:r>
          </a:p>
          <a:p>
            <a:r>
              <a:rPr lang="en-GB" sz="2800" b="1" dirty="0" err="1"/>
              <a:t>Kruskal’s</a:t>
            </a:r>
            <a:r>
              <a:rPr lang="en-GB" sz="2800" b="1" dirty="0"/>
              <a:t> Algorithm</a:t>
            </a:r>
            <a:endParaRPr lang="en-US" dirty="0"/>
          </a:p>
        </p:txBody>
      </p:sp>
    </p:spTree>
    <p:extLst>
      <p:ext uri="{BB962C8B-B14F-4D97-AF65-F5344CB8AC3E}">
        <p14:creationId xmlns:p14="http://schemas.microsoft.com/office/powerpoint/2010/main" val="267483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normAutofit fontScale="90000"/>
          </a:bodyPr>
          <a:lstStyle/>
          <a:p>
            <a:pPr algn="ctr"/>
            <a:r>
              <a:rPr lang="en-GB" b="1" dirty="0"/>
              <a:t>Prim’s Algorithm</a:t>
            </a:r>
            <a:br>
              <a:rPr lang="en-GB" b="1" dirty="0"/>
            </a:br>
            <a:endParaRPr lang="en-US" dirty="0"/>
          </a:p>
        </p:txBody>
      </p:sp>
      <p:sp>
        <p:nvSpPr>
          <p:cNvPr id="3" name="Content Placeholder 2"/>
          <p:cNvSpPr>
            <a:spLocks noGrp="1"/>
          </p:cNvSpPr>
          <p:nvPr>
            <p:ph idx="1"/>
          </p:nvPr>
        </p:nvSpPr>
        <p:spPr>
          <a:xfrm>
            <a:off x="677334" y="1545465"/>
            <a:ext cx="8596668" cy="4495897"/>
          </a:xfrm>
        </p:spPr>
        <p:txBody>
          <a:bodyPr/>
          <a:lstStyle/>
          <a:p>
            <a:pPr marL="0" indent="0">
              <a:buNone/>
            </a:pPr>
            <a:r>
              <a:rPr lang="en-GB" dirty="0"/>
              <a:t>   </a:t>
            </a:r>
            <a:r>
              <a:rPr lang="en-GB" sz="3200" dirty="0"/>
              <a:t>Prim's algorithm begins with a single node and adds up adjacent nodes one by one by discovering all of the connected edges along the way.</a:t>
            </a:r>
          </a:p>
          <a:p>
            <a:pPr marL="0" indent="0">
              <a:buNone/>
            </a:pPr>
            <a:endParaRPr lang="en-US" dirty="0"/>
          </a:p>
        </p:txBody>
      </p:sp>
    </p:spTree>
    <p:extLst>
      <p:ext uri="{BB962C8B-B14F-4D97-AF65-F5344CB8AC3E}">
        <p14:creationId xmlns:p14="http://schemas.microsoft.com/office/powerpoint/2010/main" val="281775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Steps involved in Prim’s algorithms </a:t>
            </a:r>
            <a:endParaRPr lang="en-US" dirty="0"/>
          </a:p>
        </p:txBody>
      </p:sp>
      <p:sp>
        <p:nvSpPr>
          <p:cNvPr id="3" name="Content Placeholder 2"/>
          <p:cNvSpPr>
            <a:spLocks noGrp="1"/>
          </p:cNvSpPr>
          <p:nvPr>
            <p:ph idx="1"/>
          </p:nvPr>
        </p:nvSpPr>
        <p:spPr/>
        <p:txBody>
          <a:bodyPr/>
          <a:lstStyle/>
          <a:p>
            <a:pPr lvl="0"/>
            <a:r>
              <a:rPr lang="en-GB" b="1" dirty="0"/>
              <a:t>Step 1</a:t>
            </a:r>
            <a:r>
              <a:rPr lang="en-GB" dirty="0"/>
              <a:t>: Choose any vertex as a starting vertex.</a:t>
            </a:r>
            <a:endParaRPr lang="en-US" dirty="0"/>
          </a:p>
          <a:p>
            <a:pPr lvl="0"/>
            <a:r>
              <a:rPr lang="en-GB" b="1" dirty="0"/>
              <a:t>Step 2</a:t>
            </a:r>
            <a:r>
              <a:rPr lang="en-GB" dirty="0"/>
              <a:t>: Pick an edge connecting any tree vertex and fringe vertex (adjacent vertex to visited vertex) having the minimum edge weight. </a:t>
            </a:r>
            <a:endParaRPr lang="en-US" dirty="0"/>
          </a:p>
          <a:p>
            <a:pPr lvl="0"/>
            <a:r>
              <a:rPr lang="en-GB" b="1" dirty="0"/>
              <a:t>Step 3</a:t>
            </a:r>
            <a:r>
              <a:rPr lang="en-GB" dirty="0"/>
              <a:t>: Add the selected edge to MST only if it doesn't form any closed cycle.</a:t>
            </a:r>
            <a:endParaRPr lang="en-US" dirty="0"/>
          </a:p>
          <a:p>
            <a:pPr lvl="0"/>
            <a:r>
              <a:rPr lang="en-GB" b="1" dirty="0"/>
              <a:t>Step 4</a:t>
            </a:r>
            <a:r>
              <a:rPr lang="en-GB" dirty="0"/>
              <a:t>: Keep repeating steps 2 and 3 until the fringe vertices exist.</a:t>
            </a:r>
            <a:endParaRPr lang="en-US" dirty="0"/>
          </a:p>
          <a:p>
            <a:pPr lvl="0"/>
            <a:r>
              <a:rPr lang="fr-FR" b="1" dirty="0" err="1"/>
              <a:t>Step</a:t>
            </a:r>
            <a:r>
              <a:rPr lang="fr-FR" b="1" dirty="0"/>
              <a:t> 5</a:t>
            </a:r>
            <a:r>
              <a:rPr lang="fr-FR" dirty="0"/>
              <a:t>: End.</a:t>
            </a:r>
            <a:endParaRPr lang="en-US" dirty="0"/>
          </a:p>
        </p:txBody>
      </p:sp>
    </p:spTree>
    <p:extLst>
      <p:ext uri="{BB962C8B-B14F-4D97-AF65-F5344CB8AC3E}">
        <p14:creationId xmlns:p14="http://schemas.microsoft.com/office/powerpoint/2010/main" val="196806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Kruskal’s</a:t>
            </a:r>
            <a:r>
              <a:rPr lang="en-GB" dirty="0"/>
              <a:t> Algorithm</a:t>
            </a:r>
            <a:endParaRPr lang="en-US" dirty="0"/>
          </a:p>
        </p:txBody>
      </p:sp>
      <p:sp>
        <p:nvSpPr>
          <p:cNvPr id="3" name="Content Placeholder 2"/>
          <p:cNvSpPr>
            <a:spLocks noGrp="1"/>
          </p:cNvSpPr>
          <p:nvPr>
            <p:ph idx="1"/>
          </p:nvPr>
        </p:nvSpPr>
        <p:spPr/>
        <p:txBody>
          <a:bodyPr>
            <a:normAutofit/>
          </a:bodyPr>
          <a:lstStyle/>
          <a:p>
            <a:r>
              <a:rPr lang="en-GB" sz="2400" dirty="0" err="1"/>
              <a:t>Kruskal's</a:t>
            </a:r>
            <a:r>
              <a:rPr lang="en-GB" sz="2400" dirty="0"/>
              <a:t> approach sorts all the edges in ascending order of edge weights and only adds nodes to the tree if the chosen edge does not form a cycle. It also selects the edge with the lowest cost first and the edge with the highest cost last</a:t>
            </a:r>
            <a:endParaRPr lang="en-US" sz="2400" dirty="0"/>
          </a:p>
        </p:txBody>
      </p:sp>
    </p:spTree>
    <p:extLst>
      <p:ext uri="{BB962C8B-B14F-4D97-AF65-F5344CB8AC3E}">
        <p14:creationId xmlns:p14="http://schemas.microsoft.com/office/powerpoint/2010/main" val="191264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steps involved in </a:t>
            </a:r>
            <a:r>
              <a:rPr lang="en-GB" dirty="0" err="1"/>
              <a:t>Kruskal’s</a:t>
            </a:r>
            <a:r>
              <a:rPr lang="en-GB" dirty="0"/>
              <a:t> algorithm </a:t>
            </a:r>
            <a:endParaRPr lang="en-US" dirty="0"/>
          </a:p>
        </p:txBody>
      </p:sp>
      <p:sp>
        <p:nvSpPr>
          <p:cNvPr id="3" name="Content Placeholder 2"/>
          <p:cNvSpPr>
            <a:spLocks noGrp="1"/>
          </p:cNvSpPr>
          <p:nvPr>
            <p:ph idx="1"/>
          </p:nvPr>
        </p:nvSpPr>
        <p:spPr/>
        <p:txBody>
          <a:bodyPr/>
          <a:lstStyle/>
          <a:p>
            <a:pPr lvl="0"/>
            <a:r>
              <a:rPr lang="en-GB" b="1" dirty="0"/>
              <a:t>Step 1</a:t>
            </a:r>
            <a:r>
              <a:rPr lang="en-GB" dirty="0"/>
              <a:t>: Sort all edges in increasing order of their edge weights.</a:t>
            </a:r>
            <a:endParaRPr lang="en-US" dirty="0"/>
          </a:p>
          <a:p>
            <a:pPr lvl="0"/>
            <a:r>
              <a:rPr lang="en-GB" b="1" dirty="0"/>
              <a:t>Step 2</a:t>
            </a:r>
            <a:r>
              <a:rPr lang="en-GB" dirty="0"/>
              <a:t>: Pick the smallest edge.</a:t>
            </a:r>
            <a:endParaRPr lang="en-US" dirty="0"/>
          </a:p>
          <a:p>
            <a:pPr lvl="0"/>
            <a:r>
              <a:rPr lang="en-GB" b="1" dirty="0"/>
              <a:t>Step 3</a:t>
            </a:r>
            <a:r>
              <a:rPr lang="en-GB" dirty="0"/>
              <a:t>: Check if the new edge creates a cycle or loop in a spanning tree.</a:t>
            </a:r>
            <a:endParaRPr lang="en-US" dirty="0"/>
          </a:p>
          <a:p>
            <a:pPr lvl="0"/>
            <a:r>
              <a:rPr lang="en-GB" b="1" dirty="0"/>
              <a:t>Step 4</a:t>
            </a:r>
            <a:r>
              <a:rPr lang="en-GB" dirty="0"/>
              <a:t>: If it doesn’t form the cycle, then include that edge in MST.  </a:t>
            </a:r>
            <a:r>
              <a:rPr lang="fr-FR" dirty="0" err="1"/>
              <a:t>Otherwise</a:t>
            </a:r>
            <a:r>
              <a:rPr lang="fr-FR" dirty="0"/>
              <a:t>,  </a:t>
            </a:r>
            <a:r>
              <a:rPr lang="fr-FR" dirty="0" err="1"/>
              <a:t>discard</a:t>
            </a:r>
            <a:r>
              <a:rPr lang="fr-FR" dirty="0"/>
              <a:t>  </a:t>
            </a:r>
            <a:r>
              <a:rPr lang="fr-FR" dirty="0" err="1"/>
              <a:t>it</a:t>
            </a:r>
            <a:r>
              <a:rPr lang="fr-FR" dirty="0"/>
              <a:t>.</a:t>
            </a:r>
            <a:endParaRPr lang="en-US" dirty="0"/>
          </a:p>
          <a:p>
            <a:pPr lvl="0"/>
            <a:r>
              <a:rPr lang="en-GB" b="1" dirty="0"/>
              <a:t>Step 5</a:t>
            </a:r>
            <a:r>
              <a:rPr lang="en-GB" dirty="0"/>
              <a:t>: Repeat from step 2 until it includes |V| - 1 edges in MST.</a:t>
            </a:r>
            <a:endParaRPr lang="en-US" dirty="0"/>
          </a:p>
          <a:p>
            <a:pPr marL="0" indent="0">
              <a:buNone/>
            </a:pPr>
            <a:endParaRPr lang="en-US" dirty="0"/>
          </a:p>
        </p:txBody>
      </p:sp>
    </p:spTree>
    <p:extLst>
      <p:ext uri="{BB962C8B-B14F-4D97-AF65-F5344CB8AC3E}">
        <p14:creationId xmlns:p14="http://schemas.microsoft.com/office/powerpoint/2010/main" val="373237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Applications of Minimum Spanning Tree</a:t>
            </a:r>
            <a:br>
              <a:rPr lang="en-US" b="1" dirty="0"/>
            </a:br>
            <a:endParaRPr lang="en-US" dirty="0"/>
          </a:p>
        </p:txBody>
      </p:sp>
      <p:sp>
        <p:nvSpPr>
          <p:cNvPr id="3" name="Content Placeholder 2"/>
          <p:cNvSpPr>
            <a:spLocks noGrp="1"/>
          </p:cNvSpPr>
          <p:nvPr>
            <p:ph idx="1"/>
          </p:nvPr>
        </p:nvSpPr>
        <p:spPr/>
        <p:txBody>
          <a:bodyPr/>
          <a:lstStyle/>
          <a:p>
            <a:pPr marL="0" indent="0">
              <a:buNone/>
            </a:pPr>
            <a:r>
              <a:rPr lang="en-GB" dirty="0"/>
              <a:t>  </a:t>
            </a:r>
            <a:r>
              <a:rPr lang="en-GB" sz="2000" dirty="0"/>
              <a:t>The following are the applications of minimum spanning tree in data structures:</a:t>
            </a:r>
            <a:endParaRPr lang="en-US" sz="2000" dirty="0"/>
          </a:p>
          <a:p>
            <a:r>
              <a:rPr lang="en-US" sz="2000" dirty="0"/>
              <a:t>   </a:t>
            </a:r>
            <a:r>
              <a:rPr lang="en-GB" sz="2000" dirty="0"/>
              <a:t>Telecommunication Network Building: A basic naive approach will be more expensive if we develop a telecommunication network for the entire city. Using the MST approach in data structures, we can design a communication system at a much lesser cost. The distinction between Naive and MST routing is illustrated in the diagram below.</a:t>
            </a:r>
            <a:endParaRPr lang="en-US" sz="2000" dirty="0"/>
          </a:p>
          <a:p>
            <a:pPr marL="0" indent="0">
              <a:buNone/>
            </a:pPr>
            <a:endParaRPr lang="en-US" dirty="0"/>
          </a:p>
        </p:txBody>
      </p:sp>
    </p:spTree>
    <p:extLst>
      <p:ext uri="{BB962C8B-B14F-4D97-AF65-F5344CB8AC3E}">
        <p14:creationId xmlns:p14="http://schemas.microsoft.com/office/powerpoint/2010/main" val="64039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aive_vs_MST-Minimum_Spanning_Tree"/>
          <p:cNvPicPr/>
          <p:nvPr/>
        </p:nvPicPr>
        <p:blipFill>
          <a:blip r:embed="rId2">
            <a:extLst>
              <a:ext uri="{28A0092B-C50C-407E-A947-70E740481C1C}">
                <a14:useLocalDpi xmlns:a14="http://schemas.microsoft.com/office/drawing/2010/main" val="0"/>
              </a:ext>
            </a:extLst>
          </a:blip>
          <a:srcRect/>
          <a:stretch>
            <a:fillRect/>
          </a:stretch>
        </p:blipFill>
        <p:spPr bwMode="auto">
          <a:xfrm>
            <a:off x="755773" y="345270"/>
            <a:ext cx="7641252" cy="4458550"/>
          </a:xfrm>
          <a:prstGeom prst="rect">
            <a:avLst/>
          </a:prstGeom>
          <a:noFill/>
          <a:ln>
            <a:noFill/>
          </a:ln>
        </p:spPr>
      </p:pic>
    </p:spTree>
    <p:extLst>
      <p:ext uri="{BB962C8B-B14F-4D97-AF65-F5344CB8AC3E}">
        <p14:creationId xmlns:p14="http://schemas.microsoft.com/office/powerpoint/2010/main" val="178925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712" y="1076918"/>
            <a:ext cx="7615708" cy="3233834"/>
          </a:xfrm>
          <a:prstGeom prst="rect">
            <a:avLst/>
          </a:prstGeom>
        </p:spPr>
        <p:txBody>
          <a:bodyPr wrap="square">
            <a:spAutoFit/>
          </a:bodyPr>
          <a:lstStyle/>
          <a:p>
            <a:pPr marL="342900" marR="0" lvl="0" indent="-342900">
              <a:lnSpc>
                <a:spcPct val="107000"/>
              </a:lnSpc>
              <a:spcBef>
                <a:spcPts val="0"/>
              </a:spcBef>
              <a:spcAft>
                <a:spcPts val="1050"/>
              </a:spcAft>
              <a:buSzPts val="1000"/>
              <a:buFont typeface="Symbol" panose="05050102010706020507" pitchFamily="18" charset="2"/>
              <a:buChar char=""/>
              <a:tabLst>
                <a:tab pos="457200" algn="l"/>
              </a:tabLst>
            </a:pPr>
            <a:r>
              <a:rPr lang="en-GB" sz="2400" dirty="0">
                <a:solidFill>
                  <a:srgbClr val="51565E"/>
                </a:solidFill>
                <a:effectLst/>
                <a:latin typeface="Roboto"/>
                <a:ea typeface="Calibri" panose="020F0502020204030204" pitchFamily="34" charset="0"/>
                <a:cs typeface="Times New Roman" panose="02020603050405020304" pitchFamily="18" charset="0"/>
              </a:rPr>
              <a:t>Constructing Highways or Railroads: The Minimum Spanning Tree (MST) technique is used globally for building roadways or railroads. The MST approach determines the best route between two cities depending on all potential routes. Essentially, the algorithm treats cities as vertices and roads connecting them as edges to produce a subtree that connects two cities with less cost.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6896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454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Roboto</vt:lpstr>
      <vt:lpstr>Symbol</vt:lpstr>
      <vt:lpstr>Trebuchet MS</vt:lpstr>
      <vt:lpstr>Wingdings 3</vt:lpstr>
      <vt:lpstr>Facet</vt:lpstr>
      <vt:lpstr>MINIMUM SPANNING TREE</vt:lpstr>
      <vt:lpstr>How to Find the Minimum Spanning Tree? </vt:lpstr>
      <vt:lpstr>Prim’s Algorithm </vt:lpstr>
      <vt:lpstr>Steps involved in Prim’s algorithms </vt:lpstr>
      <vt:lpstr>Kruskal’s Algorithm</vt:lpstr>
      <vt:lpstr>The steps involved in Kruskal’s algorithm </vt:lpstr>
      <vt:lpstr>Applications of Minimum Spanning Tree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dc:title>
  <dc:creator>Windows User</dc:creator>
  <cp:lastModifiedBy>mbeng</cp:lastModifiedBy>
  <cp:revision>5</cp:revision>
  <dcterms:created xsi:type="dcterms:W3CDTF">2023-12-02T09:12:26Z</dcterms:created>
  <dcterms:modified xsi:type="dcterms:W3CDTF">2023-12-02T12:20:26Z</dcterms:modified>
</cp:coreProperties>
</file>