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enson182/GitTutorial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66B-E35C-4545-8546-C23EE1B10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Robotics Club Lecture Series: An Introduction 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14E1-3CED-44FF-9DDD-F3556A52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Benson</a:t>
            </a:r>
          </a:p>
          <a:p>
            <a:r>
              <a:rPr lang="en-US" dirty="0"/>
              <a:t>February 7, 2019</a:t>
            </a:r>
          </a:p>
        </p:txBody>
      </p:sp>
    </p:spTree>
    <p:extLst>
      <p:ext uri="{BB962C8B-B14F-4D97-AF65-F5344CB8AC3E}">
        <p14:creationId xmlns:p14="http://schemas.microsoft.com/office/powerpoint/2010/main" val="153036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E9BA-E9C6-444C-AAD9-2FFC4FE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EB8F-5B16-4796-A440-C39AAAC8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every time you add a new feature and it works</a:t>
            </a:r>
          </a:p>
          <a:p>
            <a:pPr lvl="1"/>
            <a:r>
              <a:rPr lang="en-US" dirty="0"/>
              <a:t>Typically a few times per hour</a:t>
            </a:r>
          </a:p>
          <a:p>
            <a:r>
              <a:rPr lang="en-US" dirty="0"/>
              <a:t>Merge toward master/develop only when feature is tested to be working with the rest of the system</a:t>
            </a:r>
          </a:p>
          <a:p>
            <a:r>
              <a:rPr lang="en-US" dirty="0"/>
              <a:t>This gets easier the more you use it!</a:t>
            </a:r>
          </a:p>
          <a:p>
            <a:pPr lvl="1"/>
            <a:r>
              <a:rPr lang="en-US" dirty="0"/>
              <a:t>Feel free to try it out on homework, projects, etc.</a:t>
            </a:r>
          </a:p>
          <a:p>
            <a:pPr lvl="1"/>
            <a:r>
              <a:rPr lang="en-US" dirty="0"/>
              <a:t>This </a:t>
            </a:r>
            <a:r>
              <a:rPr lang="en-US" b="1" i="1" dirty="0"/>
              <a:t>WILL</a:t>
            </a:r>
            <a:r>
              <a:rPr lang="en-US" dirty="0"/>
              <a:t> be used for all Robotics Club software</a:t>
            </a:r>
          </a:p>
        </p:txBody>
      </p:sp>
    </p:spTree>
    <p:extLst>
      <p:ext uri="{BB962C8B-B14F-4D97-AF65-F5344CB8AC3E}">
        <p14:creationId xmlns:p14="http://schemas.microsoft.com/office/powerpoint/2010/main" val="302739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jbxOX.png">
            <a:extLst>
              <a:ext uri="{FF2B5EF4-FFF2-40B4-BE49-F238E27FC236}">
                <a16:creationId xmlns:a16="http://schemas.microsoft.com/office/drawing/2014/main" id="{A15B171C-D2A1-4C70-A0A4-8DAC7559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54993D-983D-4B03-B08A-AAE7DFAF6C71}"/>
              </a:ext>
            </a:extLst>
          </p:cNvPr>
          <p:cNvGrpSpPr/>
          <p:nvPr/>
        </p:nvGrpSpPr>
        <p:grpSpPr>
          <a:xfrm>
            <a:off x="1363376" y="2138289"/>
            <a:ext cx="9465248" cy="4421949"/>
            <a:chOff x="379827" y="908657"/>
            <a:chExt cx="10886086" cy="5377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2FDBDB-FC35-4B73-B47A-3695FE91F92C}"/>
                </a:ext>
              </a:extLst>
            </p:cNvPr>
            <p:cNvGrpSpPr/>
            <p:nvPr/>
          </p:nvGrpSpPr>
          <p:grpSpPr>
            <a:xfrm>
              <a:off x="5266836" y="5099466"/>
              <a:ext cx="5999077" cy="1186452"/>
              <a:chOff x="3465703" y="4848589"/>
              <a:chExt cx="6609317" cy="1478760"/>
            </a:xfrm>
          </p:grpSpPr>
          <p:pic>
            <p:nvPicPr>
              <p:cNvPr id="1026" name="Picture 2" descr="Image result for Arduino logo">
                <a:extLst>
                  <a:ext uri="{FF2B5EF4-FFF2-40B4-BE49-F238E27FC236}">
                    <a16:creationId xmlns:a16="http://schemas.microsoft.com/office/drawing/2014/main" id="{0088986F-9EB5-405A-BF79-246FD4F93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9591" y="4851920"/>
                <a:ext cx="1475429" cy="1472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python programming logo">
                <a:extLst>
                  <a:ext uri="{FF2B5EF4-FFF2-40B4-BE49-F238E27FC236}">
                    <a16:creationId xmlns:a16="http://schemas.microsoft.com/office/drawing/2014/main" id="{59588820-CAC8-4F9D-A226-175652BAD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0187" y="4851920"/>
                <a:ext cx="1475429" cy="147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c/c++ logo">
                <a:extLst>
                  <a:ext uri="{FF2B5EF4-FFF2-40B4-BE49-F238E27FC236}">
                    <a16:creationId xmlns:a16="http://schemas.microsoft.com/office/drawing/2014/main" id="{317DABE2-F1C8-4425-BF0C-340218EE3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974" y="4848589"/>
                <a:ext cx="1967238" cy="147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simulink logo">
                <a:extLst>
                  <a:ext uri="{FF2B5EF4-FFF2-40B4-BE49-F238E27FC236}">
                    <a16:creationId xmlns:a16="http://schemas.microsoft.com/office/drawing/2014/main" id="{A06139D3-0B75-4B3E-8FDF-4BE9A361C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5703" y="4848589"/>
                <a:ext cx="1439296" cy="1475429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EE91D-3D53-4982-9FDC-47F467CF1460}"/>
                </a:ext>
              </a:extLst>
            </p:cNvPr>
            <p:cNvGrpSpPr/>
            <p:nvPr/>
          </p:nvGrpSpPr>
          <p:grpSpPr>
            <a:xfrm>
              <a:off x="4138047" y="2929886"/>
              <a:ext cx="7127866" cy="1181107"/>
              <a:chOff x="1912341" y="3056443"/>
              <a:chExt cx="7906514" cy="1466910"/>
            </a:xfrm>
          </p:grpSpPr>
          <p:pic>
            <p:nvPicPr>
              <p:cNvPr id="1034" name="Picture 10" descr="Image result for matlab logo">
                <a:extLst>
                  <a:ext uri="{FF2B5EF4-FFF2-40B4-BE49-F238E27FC236}">
                    <a16:creationId xmlns:a16="http://schemas.microsoft.com/office/drawing/2014/main" id="{D01AEF4E-C740-4717-9560-1D33CEFFA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341" y="3056443"/>
                <a:ext cx="2823801" cy="1466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Image result for ROS logo">
                <a:extLst>
                  <a:ext uri="{FF2B5EF4-FFF2-40B4-BE49-F238E27FC236}">
                    <a16:creationId xmlns:a16="http://schemas.microsoft.com/office/drawing/2014/main" id="{2E437456-523E-469E-BBB5-8DEE8EF98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3267" b="-23267"/>
              <a:stretch/>
            </p:blipFill>
            <p:spPr bwMode="auto">
              <a:xfrm>
                <a:off x="4804136" y="3056443"/>
                <a:ext cx="3755880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1038" name="Picture 14" descr="Image result for open cv">
                <a:extLst>
                  <a:ext uri="{FF2B5EF4-FFF2-40B4-BE49-F238E27FC236}">
                    <a16:creationId xmlns:a16="http://schemas.microsoft.com/office/drawing/2014/main" id="{8234637E-BE6C-462B-901D-AF0DF1C6C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8010" y="3056443"/>
                <a:ext cx="1190845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FFEEAD-76E5-4833-821B-5376D0DD33F4}"/>
                </a:ext>
              </a:extLst>
            </p:cNvPr>
            <p:cNvGrpSpPr/>
            <p:nvPr/>
          </p:nvGrpSpPr>
          <p:grpSpPr>
            <a:xfrm>
              <a:off x="3235569" y="908657"/>
              <a:ext cx="8030344" cy="1107699"/>
              <a:chOff x="1388115" y="657488"/>
              <a:chExt cx="10257332" cy="1470119"/>
            </a:xfrm>
          </p:grpSpPr>
          <p:pic>
            <p:nvPicPr>
              <p:cNvPr id="1040" name="Picture 16" descr="Image result for git logo">
                <a:extLst>
                  <a:ext uri="{FF2B5EF4-FFF2-40B4-BE49-F238E27FC236}">
                    <a16:creationId xmlns:a16="http://schemas.microsoft.com/office/drawing/2014/main" id="{FC6AC21F-5208-44EE-B982-3EFE2DFBF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746" y="657488"/>
                <a:ext cx="3512861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1042" name="Picture 18" descr="Image result for github">
                <a:extLst>
                  <a:ext uri="{FF2B5EF4-FFF2-40B4-BE49-F238E27FC236}">
                    <a16:creationId xmlns:a16="http://schemas.microsoft.com/office/drawing/2014/main" id="{37B0A685-4137-489A-B355-DD5E80DD4E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115" y="657488"/>
                <a:ext cx="2625212" cy="1470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Image result for bitbucket logo">
                <a:extLst>
                  <a:ext uri="{FF2B5EF4-FFF2-40B4-BE49-F238E27FC236}">
                    <a16:creationId xmlns:a16="http://schemas.microsoft.com/office/drawing/2014/main" id="{156373FA-1413-4AAA-8D34-5874789E7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026" y="657488"/>
                <a:ext cx="3950421" cy="1466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7551A8-CD51-4EA7-B5C8-F6F441D95735}"/>
                </a:ext>
              </a:extLst>
            </p:cNvPr>
            <p:cNvSpPr txBox="1"/>
            <p:nvPr/>
          </p:nvSpPr>
          <p:spPr>
            <a:xfrm>
              <a:off x="379827" y="5214301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Low-level &amp; embedded software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BFC6EF-7648-412C-8C2A-5CB2F38AADD2}"/>
                </a:ext>
              </a:extLst>
            </p:cNvPr>
            <p:cNvSpPr txBox="1"/>
            <p:nvPr/>
          </p:nvSpPr>
          <p:spPr>
            <a:xfrm>
              <a:off x="379827" y="2951946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Middleware &amp; processing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820F7-358D-47E3-844C-386CCC5911B0}"/>
                </a:ext>
              </a:extLst>
            </p:cNvPr>
            <p:cNvSpPr txBox="1"/>
            <p:nvPr/>
          </p:nvSpPr>
          <p:spPr>
            <a:xfrm>
              <a:off x="379827" y="984244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Management &amp; version control</a:t>
              </a:r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BF74CF01-F086-40F2-AE8A-6EC506E733D4}"/>
                </a:ext>
              </a:extLst>
            </p:cNvPr>
            <p:cNvSpPr/>
            <p:nvPr/>
          </p:nvSpPr>
          <p:spPr>
            <a:xfrm>
              <a:off x="7757436" y="4181899"/>
              <a:ext cx="831477" cy="843988"/>
            </a:xfrm>
            <a:prstGeom prst="up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ABE10547-A86F-4B52-A260-0A104436518C}"/>
                </a:ext>
              </a:extLst>
            </p:cNvPr>
            <p:cNvSpPr/>
            <p:nvPr/>
          </p:nvSpPr>
          <p:spPr>
            <a:xfrm>
              <a:off x="7757436" y="2062762"/>
              <a:ext cx="831477" cy="843988"/>
            </a:xfrm>
            <a:prstGeom prst="up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A9B0C69E-99CC-471B-A264-019A0F72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 Club Development Roadmap</a:t>
            </a:r>
          </a:p>
        </p:txBody>
      </p:sp>
    </p:spTree>
    <p:extLst>
      <p:ext uri="{BB962C8B-B14F-4D97-AF65-F5344CB8AC3E}">
        <p14:creationId xmlns:p14="http://schemas.microsoft.com/office/powerpoint/2010/main" val="41361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DE47-B4AB-4D39-97FE-3C99F7F3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68F5-1A59-41EA-8CE1-2F380FC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solo projects are easy to keep track of (e.g., homework)</a:t>
            </a:r>
          </a:p>
          <a:p>
            <a:r>
              <a:rPr lang="en-US" dirty="0"/>
              <a:t>As project gets larger, this becomes harder</a:t>
            </a:r>
          </a:p>
          <a:p>
            <a:pPr lvl="1"/>
            <a:r>
              <a:rPr lang="en-US" dirty="0"/>
              <a:t>New features &amp; reworks can break code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No history?</a:t>
            </a:r>
          </a:p>
          <a:p>
            <a:r>
              <a:rPr lang="en-US" dirty="0"/>
              <a:t>Group projects exacerbate these problems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How does a robotics group maintain a working version of code for their platforms while also creating new features?</a:t>
            </a:r>
          </a:p>
        </p:txBody>
      </p:sp>
    </p:spTree>
    <p:extLst>
      <p:ext uri="{BB962C8B-B14F-4D97-AF65-F5344CB8AC3E}">
        <p14:creationId xmlns:p14="http://schemas.microsoft.com/office/powerpoint/2010/main" val="1505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252-EA13-4916-A870-8BB0950A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1FF-4D84-472D-850C-0837490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Tracking</a:t>
            </a:r>
            <a:r>
              <a:rPr lang="en-US" dirty="0"/>
              <a:t> of every change by every contributor</a:t>
            </a:r>
          </a:p>
          <a:p>
            <a:pPr lvl="1"/>
            <a:r>
              <a:rPr lang="en-US" dirty="0"/>
              <a:t>Dropbox, etc. starting to add these features</a:t>
            </a:r>
          </a:p>
          <a:p>
            <a:r>
              <a:rPr lang="en-US" b="1" dirty="0"/>
              <a:t>Branching </a:t>
            </a:r>
            <a:r>
              <a:rPr lang="en-US" dirty="0"/>
              <a:t>allows for totally isolated workspaces </a:t>
            </a:r>
          </a:p>
          <a:p>
            <a:r>
              <a:rPr lang="en-US" b="1" dirty="0"/>
              <a:t>Remotes</a:t>
            </a:r>
            <a:r>
              <a:rPr lang="en-US" dirty="0"/>
              <a:t> allow for saving and managing it all online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Bitbucket2</a:t>
            </a:r>
          </a:p>
          <a:p>
            <a:r>
              <a:rPr lang="en-US" b="1" dirty="0"/>
              <a:t>Traceability </a:t>
            </a:r>
            <a:r>
              <a:rPr lang="en-US" dirty="0"/>
              <a:t>to see who broke it (be nice)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No more FinalProjectV3, V5, V37, Final, Final2, </a:t>
            </a:r>
            <a:r>
              <a:rPr lang="en-US" i="1" dirty="0" err="1"/>
              <a:t>ActuallyFinalThisTime</a:t>
            </a:r>
            <a:r>
              <a:rPr lang="en-US" i="1" dirty="0"/>
              <a:t>, etc.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03AE24-B92C-4D1C-8698-C97E73D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6253"/>
            <a:ext cx="8144134" cy="1373070"/>
          </a:xfrm>
        </p:spPr>
        <p:txBody>
          <a:bodyPr/>
          <a:lstStyle/>
          <a:p>
            <a:r>
              <a:rPr lang="en-US" dirty="0"/>
              <a:t>THE BEST WAY TO LEARN GIT IS TO USE IT (A LOT)</a:t>
            </a:r>
          </a:p>
        </p:txBody>
      </p:sp>
    </p:spTree>
    <p:extLst>
      <p:ext uri="{BB962C8B-B14F-4D97-AF65-F5344CB8AC3E}">
        <p14:creationId xmlns:p14="http://schemas.microsoft.com/office/powerpoint/2010/main" val="312245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862-1A6B-4366-A21C-CC936E64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E442-8C42-4758-8A77-AFA36630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</a:t>
            </a:r>
          </a:p>
          <a:p>
            <a:r>
              <a:rPr lang="en-US" dirty="0"/>
              <a:t>Have git installed already? (see email)</a:t>
            </a:r>
          </a:p>
          <a:p>
            <a:endParaRPr lang="en-US" dirty="0"/>
          </a:p>
          <a:p>
            <a:r>
              <a:rPr lang="en-US" dirty="0"/>
              <a:t>Open “Git Bash” from the Start Menu</a:t>
            </a:r>
          </a:p>
          <a:p>
            <a:r>
              <a:rPr lang="en-US" dirty="0"/>
              <a:t>Type “cd Documents” and hit Enter</a:t>
            </a:r>
          </a:p>
          <a:p>
            <a:r>
              <a:rPr lang="en-US" dirty="0"/>
              <a:t>Type “git clone </a:t>
            </a:r>
            <a:r>
              <a:rPr lang="en-US" dirty="0">
                <a:hlinkClick r:id="rId2"/>
              </a:rPr>
              <a:t>https://github.com/mbenson182/</a:t>
            </a:r>
            <a:r>
              <a:rPr lang="en-US" dirty="0" err="1">
                <a:hlinkClick r:id="rId2"/>
              </a:rPr>
              <a:t>GitTutorial.git</a:t>
            </a:r>
            <a:r>
              <a:rPr lang="en-US" dirty="0"/>
              <a:t>” and hit enter</a:t>
            </a:r>
          </a:p>
        </p:txBody>
      </p:sp>
    </p:spTree>
    <p:extLst>
      <p:ext uri="{BB962C8B-B14F-4D97-AF65-F5344CB8AC3E}">
        <p14:creationId xmlns:p14="http://schemas.microsoft.com/office/powerpoint/2010/main" val="40713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A9EC-2EAD-4A1A-AD42-73A5162E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B3A-7E95-4378-A4C8-CF084D3B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 config --global user.name "Your Name"</a:t>
            </a:r>
          </a:p>
          <a:p>
            <a:pPr marL="0" indent="0">
              <a:buNone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</p:spTree>
    <p:extLst>
      <p:ext uri="{BB962C8B-B14F-4D97-AF65-F5344CB8AC3E}">
        <p14:creationId xmlns:p14="http://schemas.microsoft.com/office/powerpoint/2010/main" val="428661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DE9-8FCC-4781-8FB3-7528A556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4E96-3BA0-4E10-86D2-7C35D3A8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Follow instructions in README.md</a:t>
            </a:r>
          </a:p>
          <a:p>
            <a:pPr marL="0" indent="0" algn="ctr">
              <a:buNone/>
            </a:pPr>
            <a:r>
              <a:rPr lang="en-US" dirty="0"/>
              <a:t>(can open using File Explorer)</a:t>
            </a:r>
          </a:p>
        </p:txBody>
      </p:sp>
    </p:spTree>
    <p:extLst>
      <p:ext uri="{BB962C8B-B14F-4D97-AF65-F5344CB8AC3E}">
        <p14:creationId xmlns:p14="http://schemas.microsoft.com/office/powerpoint/2010/main" val="256589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0454-F26F-4FA5-9092-3A02180F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2BF7-3BBE-4B29-A509-66A0E256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to get repositories from the internet</a:t>
            </a:r>
            <a:r>
              <a:rPr lang="en-US" b="1" dirty="0"/>
              <a:t> </a:t>
            </a:r>
            <a:r>
              <a:rPr lang="en-US" dirty="0"/>
              <a:t>(for starting repos from scratch, use git </a:t>
            </a:r>
            <a:r>
              <a:rPr lang="en-US" b="1" dirty="0" err="1"/>
              <a:t>init</a:t>
            </a:r>
            <a:r>
              <a:rPr lang="en-US" dirty="0"/>
              <a:t>)</a:t>
            </a:r>
          </a:p>
          <a:p>
            <a:r>
              <a:rPr lang="en-US" b="1" dirty="0"/>
              <a:t>branch </a:t>
            </a:r>
            <a:r>
              <a:rPr lang="en-US" dirty="0"/>
              <a:t>to view and add branches</a:t>
            </a:r>
            <a:endParaRPr lang="en-US" b="1" dirty="0"/>
          </a:p>
          <a:p>
            <a:r>
              <a:rPr lang="en-US" b="1" dirty="0"/>
              <a:t>checkout</a:t>
            </a:r>
            <a:r>
              <a:rPr lang="en-US" dirty="0"/>
              <a:t> to switch between branches</a:t>
            </a:r>
          </a:p>
          <a:p>
            <a:r>
              <a:rPr lang="en-US" b="1" dirty="0"/>
              <a:t>add </a:t>
            </a:r>
            <a:r>
              <a:rPr lang="en-US" dirty="0"/>
              <a:t>and </a:t>
            </a:r>
            <a:r>
              <a:rPr lang="en-US" b="1" dirty="0"/>
              <a:t>commit</a:t>
            </a:r>
            <a:r>
              <a:rPr lang="en-US" dirty="0"/>
              <a:t> to save iterations of our project</a:t>
            </a:r>
          </a:p>
          <a:p>
            <a:r>
              <a:rPr lang="en-US" b="1" dirty="0"/>
              <a:t>merge</a:t>
            </a:r>
            <a:r>
              <a:rPr lang="en-US" dirty="0"/>
              <a:t> to combine branches</a:t>
            </a:r>
          </a:p>
          <a:p>
            <a:r>
              <a:rPr lang="en-US" b="1" dirty="0"/>
              <a:t>push</a:t>
            </a:r>
            <a:r>
              <a:rPr lang="en-US" dirty="0"/>
              <a:t>, </a:t>
            </a:r>
            <a:r>
              <a:rPr lang="en-US" b="1" dirty="0"/>
              <a:t>pull</a:t>
            </a:r>
            <a:r>
              <a:rPr lang="en-US" dirty="0"/>
              <a:t>, and </a:t>
            </a:r>
            <a:r>
              <a:rPr lang="en-US" b="1" dirty="0"/>
              <a:t>fetch</a:t>
            </a:r>
            <a:r>
              <a:rPr lang="en-US" dirty="0"/>
              <a:t> to interact with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37561630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407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Robotics Club Lecture Series: An Introduction to Git</vt:lpstr>
      <vt:lpstr>Robotics Club Development Roadmap</vt:lpstr>
      <vt:lpstr>Version Control Systems: Motivation</vt:lpstr>
      <vt:lpstr>What is Version Control?</vt:lpstr>
      <vt:lpstr>THE BEST WAY TO LEARN GIT IS TO USE IT (A LOT)</vt:lpstr>
      <vt:lpstr>Learn by Doing: git clone</vt:lpstr>
      <vt:lpstr>Learn by Doing: git config</vt:lpstr>
      <vt:lpstr>Learn by Doing: git </vt:lpstr>
      <vt:lpstr>What did we learn?</vt:lpstr>
      <vt:lpstr>Some general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Club Lecture Series: An Introduction to Git</dc:title>
  <dc:creator>Michael Benson</dc:creator>
  <cp:lastModifiedBy>Michael Benson</cp:lastModifiedBy>
  <cp:revision>13</cp:revision>
  <dcterms:created xsi:type="dcterms:W3CDTF">2019-02-05T17:49:22Z</dcterms:created>
  <dcterms:modified xsi:type="dcterms:W3CDTF">2019-02-05T18:52:39Z</dcterms:modified>
</cp:coreProperties>
</file>