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73" r:id="rId3"/>
    <p:sldId id="274" r:id="rId4"/>
    <p:sldId id="275" r:id="rId5"/>
    <p:sldId id="276" r:id="rId6"/>
    <p:sldId id="277" r:id="rId7"/>
    <p:sldId id="278" r:id="rId8"/>
    <p:sldId id="279" r:id="rId9"/>
    <p:sldId id="280" r:id="rId10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375E"/>
    <a:srgbClr val="344F6A"/>
    <a:srgbClr val="2B2B2B"/>
    <a:srgbClr val="54416B"/>
    <a:srgbClr val="4F6228"/>
    <a:srgbClr val="262626"/>
    <a:srgbClr val="6D9A00"/>
    <a:srgbClr val="87BE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2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dba4fbf02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dba4fbf02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6" name="Google Shape;96;g5dba4fbf02_0_32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 sz="1400"/>
          </a:p>
        </p:txBody>
      </p:sp>
    </p:spTree>
    <p:extLst>
      <p:ext uri="{BB962C8B-B14F-4D97-AF65-F5344CB8AC3E}">
        <p14:creationId xmlns:p14="http://schemas.microsoft.com/office/powerpoint/2010/main" val="12772834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dba4fbf02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dba4fbf02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6" name="Google Shape;96;g5dba4fbf02_0_32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 sz="1400"/>
          </a:p>
        </p:txBody>
      </p:sp>
    </p:spTree>
    <p:extLst>
      <p:ext uri="{BB962C8B-B14F-4D97-AF65-F5344CB8AC3E}">
        <p14:creationId xmlns:p14="http://schemas.microsoft.com/office/powerpoint/2010/main" val="7669319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dba4fbf02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dba4fbf02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6" name="Google Shape;96;g5dba4fbf02_0_32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 sz="1400"/>
          </a:p>
        </p:txBody>
      </p:sp>
    </p:spTree>
    <p:extLst>
      <p:ext uri="{BB962C8B-B14F-4D97-AF65-F5344CB8AC3E}">
        <p14:creationId xmlns:p14="http://schemas.microsoft.com/office/powerpoint/2010/main" val="867745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dba4fbf02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dba4fbf02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6" name="Google Shape;96;g5dba4fbf02_0_32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 sz="1400"/>
          </a:p>
        </p:txBody>
      </p:sp>
    </p:spTree>
    <p:extLst>
      <p:ext uri="{BB962C8B-B14F-4D97-AF65-F5344CB8AC3E}">
        <p14:creationId xmlns:p14="http://schemas.microsoft.com/office/powerpoint/2010/main" val="16484290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dba4fbf02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dba4fbf02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6" name="Google Shape;96;g5dba4fbf02_0_32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 sz="1400"/>
          </a:p>
        </p:txBody>
      </p:sp>
    </p:spTree>
    <p:extLst>
      <p:ext uri="{BB962C8B-B14F-4D97-AF65-F5344CB8AC3E}">
        <p14:creationId xmlns:p14="http://schemas.microsoft.com/office/powerpoint/2010/main" val="11468573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dba4fbf02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dba4fbf02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6" name="Google Shape;96;g5dba4fbf02_0_32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 sz="1400"/>
          </a:p>
        </p:txBody>
      </p:sp>
    </p:spTree>
    <p:extLst>
      <p:ext uri="{BB962C8B-B14F-4D97-AF65-F5344CB8AC3E}">
        <p14:creationId xmlns:p14="http://schemas.microsoft.com/office/powerpoint/2010/main" val="18739691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dba4fbf02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dba4fbf02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6" name="Google Shape;96;g5dba4fbf02_0_32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 sz="1400"/>
          </a:p>
        </p:txBody>
      </p:sp>
    </p:spTree>
    <p:extLst>
      <p:ext uri="{BB962C8B-B14F-4D97-AF65-F5344CB8AC3E}">
        <p14:creationId xmlns:p14="http://schemas.microsoft.com/office/powerpoint/2010/main" val="38110683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dba4fbf02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dba4fbf02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6" name="Google Shape;96;g5dba4fbf02_0_32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 sz="1400"/>
          </a:p>
        </p:txBody>
      </p:sp>
    </p:spTree>
    <p:extLst>
      <p:ext uri="{BB962C8B-B14F-4D97-AF65-F5344CB8AC3E}">
        <p14:creationId xmlns:p14="http://schemas.microsoft.com/office/powerpoint/2010/main" val="30740874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is" type="vertTitleAndTx">
  <p:cSld name="VERTICAL_TITLE_AND_VERTICAL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9"/>
            <a:ext cx="4525962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3" descr="FAI_template_graduacao_capa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87" y="0"/>
            <a:ext cx="914082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3"/>
          <p:cNvSpPr txBox="1"/>
          <p:nvPr/>
        </p:nvSpPr>
        <p:spPr>
          <a:xfrm>
            <a:off x="3348037" y="3429000"/>
            <a:ext cx="4994275" cy="36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Laboratório de Desenvolvimento de Software II</a:t>
            </a:r>
            <a:endParaRPr/>
          </a:p>
        </p:txBody>
      </p:sp>
      <p:sp>
        <p:nvSpPr>
          <p:cNvPr id="91" name="Google Shape;91;p13"/>
          <p:cNvSpPr txBox="1"/>
          <p:nvPr/>
        </p:nvSpPr>
        <p:spPr>
          <a:xfrm>
            <a:off x="3348037" y="4581525"/>
            <a:ext cx="2641946" cy="36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Marcelo </a:t>
            </a:r>
            <a:r>
              <a:rPr lang="en-US" sz="18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Bernardes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dirty="0"/>
          </a:p>
        </p:txBody>
      </p:sp>
      <p:sp>
        <p:nvSpPr>
          <p:cNvPr id="92" name="Google Shape;92;p13"/>
          <p:cNvSpPr txBox="1"/>
          <p:nvPr/>
        </p:nvSpPr>
        <p:spPr>
          <a:xfrm>
            <a:off x="3228769" y="5687529"/>
            <a:ext cx="5159860" cy="36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1800" dirty="0" err="1">
                <a:solidFill>
                  <a:schemeClr val="lt1"/>
                </a:solidFill>
              </a:rPr>
              <a:t>Introdução</a:t>
            </a:r>
            <a:r>
              <a:rPr lang="en-US" sz="1800" dirty="0">
                <a:solidFill>
                  <a:schemeClr val="lt1"/>
                </a:solidFill>
              </a:rPr>
              <a:t> a </a:t>
            </a:r>
            <a:r>
              <a:rPr lang="en-US" sz="1800" dirty="0" err="1">
                <a:solidFill>
                  <a:schemeClr val="lt1"/>
                </a:solidFill>
              </a:rPr>
              <a:t>computação</a:t>
            </a:r>
            <a:r>
              <a:rPr lang="en-US" sz="1800" dirty="0">
                <a:solidFill>
                  <a:schemeClr val="lt1"/>
                </a:solidFill>
              </a:rPr>
              <a:t> </a:t>
            </a:r>
            <a:r>
              <a:rPr lang="en-US" sz="1800" dirty="0" err="1">
                <a:solidFill>
                  <a:schemeClr val="lt1"/>
                </a:solidFill>
              </a:rPr>
              <a:t>em</a:t>
            </a:r>
            <a:r>
              <a:rPr lang="en-US" sz="1800" dirty="0">
                <a:solidFill>
                  <a:schemeClr val="lt1"/>
                </a:solidFill>
              </a:rPr>
              <a:t> </a:t>
            </a:r>
            <a:r>
              <a:rPr lang="en-US" sz="1800" dirty="0" err="1">
                <a:solidFill>
                  <a:schemeClr val="lt1"/>
                </a:solidFill>
              </a:rPr>
              <a:t>nuvem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D6C112AC-0AED-409F-A046-42B8C81D7B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061" y="174580"/>
            <a:ext cx="746574" cy="358356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271F94DF-0C4F-4EC5-8956-4969FA418718}"/>
              </a:ext>
            </a:extLst>
          </p:cNvPr>
          <p:cNvSpPr/>
          <p:nvPr/>
        </p:nvSpPr>
        <p:spPr>
          <a:xfrm>
            <a:off x="0" y="0"/>
            <a:ext cx="450166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bg1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445294E5-3ADA-46DE-9D79-9BCEAAF12D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-148204" y="6213725"/>
            <a:ext cx="746574" cy="358356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F0069CE5-7C5D-4662-AABB-EB02AB282D94}"/>
              </a:ext>
            </a:extLst>
          </p:cNvPr>
          <p:cNvSpPr txBox="1"/>
          <p:nvPr/>
        </p:nvSpPr>
        <p:spPr>
          <a:xfrm rot="16200000">
            <a:off x="-2323823" y="3225011"/>
            <a:ext cx="5097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FAI - Centro de Ensino Superior em Gestão, Tecnologia e Educação</a:t>
            </a:r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6116879A-0ED7-47C5-A7F1-3BE9B9E35DD5}"/>
              </a:ext>
            </a:extLst>
          </p:cNvPr>
          <p:cNvCxnSpPr>
            <a:cxnSpLocks/>
          </p:cNvCxnSpPr>
          <p:nvPr/>
        </p:nvCxnSpPr>
        <p:spPr>
          <a:xfrm>
            <a:off x="632061" y="633045"/>
            <a:ext cx="8258721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3">
                    <a:lumMod val="75000"/>
                  </a:schemeClr>
                </a:gs>
                <a:gs pos="100000">
                  <a:srgbClr val="4F6228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AB2590AA-3343-4190-B86B-78CB48B423DE}"/>
              </a:ext>
            </a:extLst>
          </p:cNvPr>
          <p:cNvSpPr txBox="1"/>
          <p:nvPr/>
        </p:nvSpPr>
        <p:spPr>
          <a:xfrm>
            <a:off x="6534462" y="6392903"/>
            <a:ext cx="2356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Prof. Marcelo Bernardes</a:t>
            </a:r>
            <a:endParaRPr lang="pt-BR" b="1" dirty="0">
              <a:solidFill>
                <a:schemeClr val="tx1">
                  <a:lumMod val="85000"/>
                  <a:lumOff val="1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70FD696-55B4-4029-9AA0-B5185AC903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4652" y="1440108"/>
            <a:ext cx="6333538" cy="4487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327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D6C112AC-0AED-409F-A046-42B8C81D7B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061" y="174580"/>
            <a:ext cx="746574" cy="358356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271F94DF-0C4F-4EC5-8956-4969FA418718}"/>
              </a:ext>
            </a:extLst>
          </p:cNvPr>
          <p:cNvSpPr/>
          <p:nvPr/>
        </p:nvSpPr>
        <p:spPr>
          <a:xfrm>
            <a:off x="0" y="0"/>
            <a:ext cx="450166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bg1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445294E5-3ADA-46DE-9D79-9BCEAAF12D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-148204" y="6213725"/>
            <a:ext cx="746574" cy="358356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F0069CE5-7C5D-4662-AABB-EB02AB282D94}"/>
              </a:ext>
            </a:extLst>
          </p:cNvPr>
          <p:cNvSpPr txBox="1"/>
          <p:nvPr/>
        </p:nvSpPr>
        <p:spPr>
          <a:xfrm rot="16200000">
            <a:off x="-2323823" y="3225011"/>
            <a:ext cx="5097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FAI - Centro de Ensino Superior em Gestão, Tecnologia e Educação</a:t>
            </a:r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6116879A-0ED7-47C5-A7F1-3BE9B9E35DD5}"/>
              </a:ext>
            </a:extLst>
          </p:cNvPr>
          <p:cNvCxnSpPr>
            <a:cxnSpLocks/>
          </p:cNvCxnSpPr>
          <p:nvPr/>
        </p:nvCxnSpPr>
        <p:spPr>
          <a:xfrm>
            <a:off x="632061" y="633045"/>
            <a:ext cx="8258721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3">
                    <a:lumMod val="75000"/>
                  </a:schemeClr>
                </a:gs>
                <a:gs pos="100000">
                  <a:srgbClr val="4F6228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>
            <a:extLst>
              <a:ext uri="{FF2B5EF4-FFF2-40B4-BE49-F238E27FC236}">
                <a16:creationId xmlns:a16="http://schemas.microsoft.com/office/drawing/2014/main" id="{3548DAB1-1617-4C62-BB13-2E5562961B8E}"/>
              </a:ext>
            </a:extLst>
          </p:cNvPr>
          <p:cNvSpPr txBox="1"/>
          <p:nvPr/>
        </p:nvSpPr>
        <p:spPr>
          <a:xfrm>
            <a:off x="1195260" y="2732350"/>
            <a:ext cx="716686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Computação em nuvem é a possibilidade de acessar arquivos e executar diferentes tarefas de forma remota pela internet, sem a necessidade de instalar aplicativos no computador localmente. </a:t>
            </a:r>
          </a:p>
          <a:p>
            <a:pPr algn="just"/>
            <a:endParaRPr lang="pt-BR" sz="1800" dirty="0">
              <a:solidFill>
                <a:schemeClr val="tx1">
                  <a:lumMod val="85000"/>
                  <a:lumOff val="1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pPr algn="just"/>
            <a:r>
              <a:rPr lang="pt-B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O armazenamento de dados é feito em serviços on-line. 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AEB5DE1B-6B9F-4A13-AED1-8D6CA41E3B34}"/>
              </a:ext>
            </a:extLst>
          </p:cNvPr>
          <p:cNvSpPr txBox="1"/>
          <p:nvPr/>
        </p:nvSpPr>
        <p:spPr>
          <a:xfrm>
            <a:off x="3753529" y="1682699"/>
            <a:ext cx="2015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O conceito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00469AFD-D531-4F7A-B0B3-2E1794784ADA}"/>
              </a:ext>
            </a:extLst>
          </p:cNvPr>
          <p:cNvSpPr txBox="1"/>
          <p:nvPr/>
        </p:nvSpPr>
        <p:spPr>
          <a:xfrm>
            <a:off x="6534462" y="6392903"/>
            <a:ext cx="2356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Prof. Marcelo Bernardes</a:t>
            </a:r>
            <a:endParaRPr lang="pt-BR" b="1" dirty="0">
              <a:solidFill>
                <a:schemeClr val="tx1">
                  <a:lumMod val="85000"/>
                  <a:lumOff val="1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6707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D6C112AC-0AED-409F-A046-42B8C81D7B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061" y="174580"/>
            <a:ext cx="746574" cy="358356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271F94DF-0C4F-4EC5-8956-4969FA418718}"/>
              </a:ext>
            </a:extLst>
          </p:cNvPr>
          <p:cNvSpPr/>
          <p:nvPr/>
        </p:nvSpPr>
        <p:spPr>
          <a:xfrm>
            <a:off x="0" y="0"/>
            <a:ext cx="450166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bg1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445294E5-3ADA-46DE-9D79-9BCEAAF12D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-148204" y="6213725"/>
            <a:ext cx="746574" cy="358356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F0069CE5-7C5D-4662-AABB-EB02AB282D94}"/>
              </a:ext>
            </a:extLst>
          </p:cNvPr>
          <p:cNvSpPr txBox="1"/>
          <p:nvPr/>
        </p:nvSpPr>
        <p:spPr>
          <a:xfrm rot="16200000">
            <a:off x="-2323823" y="3225011"/>
            <a:ext cx="5097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FAI - Centro de Ensino Superior em Gestão, Tecnologia e Educação</a:t>
            </a:r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6116879A-0ED7-47C5-A7F1-3BE9B9E35DD5}"/>
              </a:ext>
            </a:extLst>
          </p:cNvPr>
          <p:cNvCxnSpPr>
            <a:cxnSpLocks/>
          </p:cNvCxnSpPr>
          <p:nvPr/>
        </p:nvCxnSpPr>
        <p:spPr>
          <a:xfrm>
            <a:off x="632061" y="633045"/>
            <a:ext cx="8258721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3">
                    <a:lumMod val="75000"/>
                  </a:schemeClr>
                </a:gs>
                <a:gs pos="100000">
                  <a:srgbClr val="4F6228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>
            <a:extLst>
              <a:ext uri="{FF2B5EF4-FFF2-40B4-BE49-F238E27FC236}">
                <a16:creationId xmlns:a16="http://schemas.microsoft.com/office/drawing/2014/main" id="{3548DAB1-1617-4C62-BB13-2E5562961B8E}"/>
              </a:ext>
            </a:extLst>
          </p:cNvPr>
          <p:cNvSpPr txBox="1"/>
          <p:nvPr/>
        </p:nvSpPr>
        <p:spPr>
          <a:xfrm>
            <a:off x="1195260" y="2732350"/>
            <a:ext cx="716686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A partir de qualquer computador ou dispositivo móvel e em qualquer lugar, podemos acessar informações, arquivos e programas num sistema único. </a:t>
            </a:r>
          </a:p>
          <a:p>
            <a:pPr algn="just"/>
            <a:endParaRPr lang="pt-BR" sz="1800" dirty="0">
              <a:solidFill>
                <a:schemeClr val="tx1">
                  <a:lumMod val="85000"/>
                  <a:lumOff val="1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pPr algn="just"/>
            <a:r>
              <a:rPr lang="pt-B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Com a computação em nuvem, os seus dados não estão salvos em seu computador, mas sim disponíveis na web. 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AEB5DE1B-6B9F-4A13-AED1-8D6CA41E3B34}"/>
              </a:ext>
            </a:extLst>
          </p:cNvPr>
          <p:cNvSpPr txBox="1"/>
          <p:nvPr/>
        </p:nvSpPr>
        <p:spPr>
          <a:xfrm>
            <a:off x="3753529" y="1682699"/>
            <a:ext cx="2015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O conceito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00469AFD-D531-4F7A-B0B3-2E1794784ADA}"/>
              </a:ext>
            </a:extLst>
          </p:cNvPr>
          <p:cNvSpPr txBox="1"/>
          <p:nvPr/>
        </p:nvSpPr>
        <p:spPr>
          <a:xfrm>
            <a:off x="6534462" y="6392903"/>
            <a:ext cx="2356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Prof. Marcelo Bernardes</a:t>
            </a:r>
            <a:endParaRPr lang="pt-BR" b="1" dirty="0">
              <a:solidFill>
                <a:schemeClr val="tx1">
                  <a:lumMod val="85000"/>
                  <a:lumOff val="1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4726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D6C112AC-0AED-409F-A046-42B8C81D7B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061" y="174580"/>
            <a:ext cx="746574" cy="358356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271F94DF-0C4F-4EC5-8956-4969FA418718}"/>
              </a:ext>
            </a:extLst>
          </p:cNvPr>
          <p:cNvSpPr/>
          <p:nvPr/>
        </p:nvSpPr>
        <p:spPr>
          <a:xfrm>
            <a:off x="0" y="0"/>
            <a:ext cx="450166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bg1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445294E5-3ADA-46DE-9D79-9BCEAAF12D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-148204" y="6213725"/>
            <a:ext cx="746574" cy="358356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F0069CE5-7C5D-4662-AABB-EB02AB282D94}"/>
              </a:ext>
            </a:extLst>
          </p:cNvPr>
          <p:cNvSpPr txBox="1"/>
          <p:nvPr/>
        </p:nvSpPr>
        <p:spPr>
          <a:xfrm rot="16200000">
            <a:off x="-2323823" y="3225011"/>
            <a:ext cx="5097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FAI - Centro de Ensino Superior em Gestão, Tecnologia e Educação</a:t>
            </a:r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6116879A-0ED7-47C5-A7F1-3BE9B9E35DD5}"/>
              </a:ext>
            </a:extLst>
          </p:cNvPr>
          <p:cNvCxnSpPr>
            <a:cxnSpLocks/>
          </p:cNvCxnSpPr>
          <p:nvPr/>
        </p:nvCxnSpPr>
        <p:spPr>
          <a:xfrm>
            <a:off x="632061" y="633045"/>
            <a:ext cx="8258721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3">
                    <a:lumMod val="75000"/>
                  </a:schemeClr>
                </a:gs>
                <a:gs pos="100000">
                  <a:srgbClr val="4F6228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>
            <a:extLst>
              <a:ext uri="{FF2B5EF4-FFF2-40B4-BE49-F238E27FC236}">
                <a16:creationId xmlns:a16="http://schemas.microsoft.com/office/drawing/2014/main" id="{3548DAB1-1617-4C62-BB13-2E5562961B8E}"/>
              </a:ext>
            </a:extLst>
          </p:cNvPr>
          <p:cNvSpPr txBox="1"/>
          <p:nvPr/>
        </p:nvSpPr>
        <p:spPr>
          <a:xfrm>
            <a:off x="1195260" y="2732350"/>
            <a:ext cx="71668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Dentre os principais fornecedores deste tipo de tecnologia estão a Microsoft, Google e </a:t>
            </a:r>
            <a:r>
              <a:rPr lang="pt-BR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Amazon</a:t>
            </a:r>
            <a:r>
              <a:rPr lang="pt-B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. 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AEB5DE1B-6B9F-4A13-AED1-8D6CA41E3B34}"/>
              </a:ext>
            </a:extLst>
          </p:cNvPr>
          <p:cNvSpPr txBox="1"/>
          <p:nvPr/>
        </p:nvSpPr>
        <p:spPr>
          <a:xfrm>
            <a:off x="3753529" y="1682699"/>
            <a:ext cx="2015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O conceito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00469AFD-D531-4F7A-B0B3-2E1794784ADA}"/>
              </a:ext>
            </a:extLst>
          </p:cNvPr>
          <p:cNvSpPr txBox="1"/>
          <p:nvPr/>
        </p:nvSpPr>
        <p:spPr>
          <a:xfrm>
            <a:off x="6534462" y="6392903"/>
            <a:ext cx="2356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Prof. Marcelo Bernardes</a:t>
            </a:r>
            <a:endParaRPr lang="pt-BR" b="1" dirty="0">
              <a:solidFill>
                <a:schemeClr val="tx1">
                  <a:lumMod val="85000"/>
                  <a:lumOff val="1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</p:txBody>
      </p:sp>
      <p:pic>
        <p:nvPicPr>
          <p:cNvPr id="2052" name="Picture 4" descr="Imagem relacionada">
            <a:extLst>
              <a:ext uri="{FF2B5EF4-FFF2-40B4-BE49-F238E27FC236}">
                <a16:creationId xmlns:a16="http://schemas.microsoft.com/office/drawing/2014/main" id="{18D40B51-DADF-4E9D-937A-BDB0A39DBD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421" y="3622478"/>
            <a:ext cx="2645219" cy="1498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Resultado de imagem para microsoft logo png">
            <a:extLst>
              <a:ext uri="{FF2B5EF4-FFF2-40B4-BE49-F238E27FC236}">
                <a16:creationId xmlns:a16="http://schemas.microsoft.com/office/drawing/2014/main" id="{E3C7F5AF-999E-48D8-81CC-1DB73A588C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9941" y="4274619"/>
            <a:ext cx="2857500" cy="2181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Resultado de imagem para amazon aws logo png">
            <a:extLst>
              <a:ext uri="{FF2B5EF4-FFF2-40B4-BE49-F238E27FC236}">
                <a16:creationId xmlns:a16="http://schemas.microsoft.com/office/drawing/2014/main" id="{48A48F3B-9A7B-45FC-B854-672666CE9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5160" y="3812764"/>
            <a:ext cx="2462085" cy="923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7071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D6C112AC-0AED-409F-A046-42B8C81D7B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061" y="174580"/>
            <a:ext cx="746574" cy="358356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271F94DF-0C4F-4EC5-8956-4969FA418718}"/>
              </a:ext>
            </a:extLst>
          </p:cNvPr>
          <p:cNvSpPr/>
          <p:nvPr/>
        </p:nvSpPr>
        <p:spPr>
          <a:xfrm>
            <a:off x="0" y="0"/>
            <a:ext cx="450166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bg1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445294E5-3ADA-46DE-9D79-9BCEAAF12D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-148204" y="6213725"/>
            <a:ext cx="746574" cy="358356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F0069CE5-7C5D-4662-AABB-EB02AB282D94}"/>
              </a:ext>
            </a:extLst>
          </p:cNvPr>
          <p:cNvSpPr txBox="1"/>
          <p:nvPr/>
        </p:nvSpPr>
        <p:spPr>
          <a:xfrm rot="16200000">
            <a:off x="-2323823" y="3225011"/>
            <a:ext cx="5097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FAI - Centro de Ensino Superior em Gestão, Tecnologia e Educação</a:t>
            </a:r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6116879A-0ED7-47C5-A7F1-3BE9B9E35DD5}"/>
              </a:ext>
            </a:extLst>
          </p:cNvPr>
          <p:cNvCxnSpPr>
            <a:cxnSpLocks/>
          </p:cNvCxnSpPr>
          <p:nvPr/>
        </p:nvCxnSpPr>
        <p:spPr>
          <a:xfrm>
            <a:off x="632061" y="633045"/>
            <a:ext cx="8258721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3">
                    <a:lumMod val="75000"/>
                  </a:schemeClr>
                </a:gs>
                <a:gs pos="100000">
                  <a:srgbClr val="4F6228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>
            <a:extLst>
              <a:ext uri="{FF2B5EF4-FFF2-40B4-BE49-F238E27FC236}">
                <a16:creationId xmlns:a16="http://schemas.microsoft.com/office/drawing/2014/main" id="{3548DAB1-1617-4C62-BB13-2E5562961B8E}"/>
              </a:ext>
            </a:extLst>
          </p:cNvPr>
          <p:cNvSpPr txBox="1"/>
          <p:nvPr/>
        </p:nvSpPr>
        <p:spPr>
          <a:xfrm>
            <a:off x="1195260" y="2732350"/>
            <a:ext cx="71668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Um exemplo desta tecnologia é o Google </a:t>
            </a:r>
            <a:r>
              <a:rPr lang="pt-BR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Docs</a:t>
            </a:r>
            <a:r>
              <a:rPr lang="pt-B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, serviço em que você pode criar documentos e armazená-los on-line.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AEB5DE1B-6B9F-4A13-AED1-8D6CA41E3B34}"/>
              </a:ext>
            </a:extLst>
          </p:cNvPr>
          <p:cNvSpPr txBox="1"/>
          <p:nvPr/>
        </p:nvSpPr>
        <p:spPr>
          <a:xfrm>
            <a:off x="3753529" y="1682699"/>
            <a:ext cx="2015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O conceito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00469AFD-D531-4F7A-B0B3-2E1794784ADA}"/>
              </a:ext>
            </a:extLst>
          </p:cNvPr>
          <p:cNvSpPr txBox="1"/>
          <p:nvPr/>
        </p:nvSpPr>
        <p:spPr>
          <a:xfrm>
            <a:off x="6534462" y="6392903"/>
            <a:ext cx="2356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Prof. Marcelo Bernardes</a:t>
            </a:r>
            <a:endParaRPr lang="pt-BR" b="1" dirty="0">
              <a:solidFill>
                <a:schemeClr val="tx1">
                  <a:lumMod val="85000"/>
                  <a:lumOff val="1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7536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D6C112AC-0AED-409F-A046-42B8C81D7B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061" y="174580"/>
            <a:ext cx="746574" cy="358356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271F94DF-0C4F-4EC5-8956-4969FA418718}"/>
              </a:ext>
            </a:extLst>
          </p:cNvPr>
          <p:cNvSpPr/>
          <p:nvPr/>
        </p:nvSpPr>
        <p:spPr>
          <a:xfrm>
            <a:off x="0" y="0"/>
            <a:ext cx="450166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bg1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445294E5-3ADA-46DE-9D79-9BCEAAF12D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-148204" y="6213725"/>
            <a:ext cx="746574" cy="358356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F0069CE5-7C5D-4662-AABB-EB02AB282D94}"/>
              </a:ext>
            </a:extLst>
          </p:cNvPr>
          <p:cNvSpPr txBox="1"/>
          <p:nvPr/>
        </p:nvSpPr>
        <p:spPr>
          <a:xfrm rot="16200000">
            <a:off x="-2323823" y="3225011"/>
            <a:ext cx="5097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FAI - Centro de Ensino Superior em Gestão, Tecnologia e Educação</a:t>
            </a:r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6116879A-0ED7-47C5-A7F1-3BE9B9E35DD5}"/>
              </a:ext>
            </a:extLst>
          </p:cNvPr>
          <p:cNvCxnSpPr>
            <a:cxnSpLocks/>
          </p:cNvCxnSpPr>
          <p:nvPr/>
        </p:nvCxnSpPr>
        <p:spPr>
          <a:xfrm>
            <a:off x="632061" y="633045"/>
            <a:ext cx="8258721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3">
                    <a:lumMod val="75000"/>
                  </a:schemeClr>
                </a:gs>
                <a:gs pos="100000">
                  <a:srgbClr val="4F6228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>
            <a:extLst>
              <a:ext uri="{FF2B5EF4-FFF2-40B4-BE49-F238E27FC236}">
                <a16:creationId xmlns:a16="http://schemas.microsoft.com/office/drawing/2014/main" id="{3548DAB1-1617-4C62-BB13-2E5562961B8E}"/>
              </a:ext>
            </a:extLst>
          </p:cNvPr>
          <p:cNvSpPr txBox="1"/>
          <p:nvPr/>
        </p:nvSpPr>
        <p:spPr>
          <a:xfrm>
            <a:off x="1195260" y="2732350"/>
            <a:ext cx="716686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Dentre as muitas vantagens proporcionadas pela computação em nuvem está o fato de não precisarmos de uma máquina com muitos recursos computacionais, já que todas as tarefas são executadas em servidores remotos.</a:t>
            </a:r>
          </a:p>
          <a:p>
            <a:pPr algn="just"/>
            <a:endParaRPr lang="pt-BR" sz="1800" dirty="0">
              <a:solidFill>
                <a:schemeClr val="tx1">
                  <a:lumMod val="85000"/>
                  <a:lumOff val="1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pPr algn="just"/>
            <a:r>
              <a:rPr lang="pt-B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Outros benefícios são a agilidade e a praticidade, ou seja, existe a possibilidade de acessar dados, arquivos e aplicativos a partir de qualquer lugar e por diferentes aparelhos, bastando para isto uma conexão com a internet.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AEB5DE1B-6B9F-4A13-AED1-8D6CA41E3B34}"/>
              </a:ext>
            </a:extLst>
          </p:cNvPr>
          <p:cNvSpPr txBox="1"/>
          <p:nvPr/>
        </p:nvSpPr>
        <p:spPr>
          <a:xfrm>
            <a:off x="2669244" y="1770825"/>
            <a:ext cx="3805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Vantagens e desvantagens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00469AFD-D531-4F7A-B0B3-2E1794784ADA}"/>
              </a:ext>
            </a:extLst>
          </p:cNvPr>
          <p:cNvSpPr txBox="1"/>
          <p:nvPr/>
        </p:nvSpPr>
        <p:spPr>
          <a:xfrm>
            <a:off x="6534462" y="6392903"/>
            <a:ext cx="2356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Prof. Marcelo Bernardes</a:t>
            </a:r>
            <a:endParaRPr lang="pt-BR" b="1" dirty="0">
              <a:solidFill>
                <a:schemeClr val="tx1">
                  <a:lumMod val="85000"/>
                  <a:lumOff val="1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28765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D6C112AC-0AED-409F-A046-42B8C81D7B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061" y="174580"/>
            <a:ext cx="746574" cy="358356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271F94DF-0C4F-4EC5-8956-4969FA418718}"/>
              </a:ext>
            </a:extLst>
          </p:cNvPr>
          <p:cNvSpPr/>
          <p:nvPr/>
        </p:nvSpPr>
        <p:spPr>
          <a:xfrm>
            <a:off x="0" y="0"/>
            <a:ext cx="450166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bg1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445294E5-3ADA-46DE-9D79-9BCEAAF12D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-148204" y="6213725"/>
            <a:ext cx="746574" cy="358356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F0069CE5-7C5D-4662-AABB-EB02AB282D94}"/>
              </a:ext>
            </a:extLst>
          </p:cNvPr>
          <p:cNvSpPr txBox="1"/>
          <p:nvPr/>
        </p:nvSpPr>
        <p:spPr>
          <a:xfrm rot="16200000">
            <a:off x="-2323823" y="3225011"/>
            <a:ext cx="5097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FAI - Centro de Ensino Superior em Gestão, Tecnologia e Educação</a:t>
            </a:r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6116879A-0ED7-47C5-A7F1-3BE9B9E35DD5}"/>
              </a:ext>
            </a:extLst>
          </p:cNvPr>
          <p:cNvCxnSpPr>
            <a:cxnSpLocks/>
          </p:cNvCxnSpPr>
          <p:nvPr/>
        </p:nvCxnSpPr>
        <p:spPr>
          <a:xfrm>
            <a:off x="632061" y="633045"/>
            <a:ext cx="8258721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3">
                    <a:lumMod val="75000"/>
                  </a:schemeClr>
                </a:gs>
                <a:gs pos="100000">
                  <a:srgbClr val="4F6228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>
            <a:extLst>
              <a:ext uri="{FF2B5EF4-FFF2-40B4-BE49-F238E27FC236}">
                <a16:creationId xmlns:a16="http://schemas.microsoft.com/office/drawing/2014/main" id="{3548DAB1-1617-4C62-BB13-2E5562961B8E}"/>
              </a:ext>
            </a:extLst>
          </p:cNvPr>
          <p:cNvSpPr txBox="1"/>
          <p:nvPr/>
        </p:nvSpPr>
        <p:spPr>
          <a:xfrm>
            <a:off x="1195260" y="2732350"/>
            <a:ext cx="71668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Este conceito permite o compartilhamento de recursos por um grande número de usuários e com serviços fáceis de usar.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AEB5DE1B-6B9F-4A13-AED1-8D6CA41E3B34}"/>
              </a:ext>
            </a:extLst>
          </p:cNvPr>
          <p:cNvSpPr txBox="1"/>
          <p:nvPr/>
        </p:nvSpPr>
        <p:spPr>
          <a:xfrm>
            <a:off x="2669244" y="1770825"/>
            <a:ext cx="3805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Vantagens e desvantagens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00469AFD-D531-4F7A-B0B3-2E1794784ADA}"/>
              </a:ext>
            </a:extLst>
          </p:cNvPr>
          <p:cNvSpPr txBox="1"/>
          <p:nvPr/>
        </p:nvSpPr>
        <p:spPr>
          <a:xfrm>
            <a:off x="6534462" y="6392903"/>
            <a:ext cx="2356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Prof. Marcelo Bernardes</a:t>
            </a:r>
            <a:endParaRPr lang="pt-BR" b="1" dirty="0">
              <a:solidFill>
                <a:schemeClr val="tx1">
                  <a:lumMod val="85000"/>
                  <a:lumOff val="1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47135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D6C112AC-0AED-409F-A046-42B8C81D7B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061" y="174580"/>
            <a:ext cx="746574" cy="358356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271F94DF-0C4F-4EC5-8956-4969FA418718}"/>
              </a:ext>
            </a:extLst>
          </p:cNvPr>
          <p:cNvSpPr/>
          <p:nvPr/>
        </p:nvSpPr>
        <p:spPr>
          <a:xfrm>
            <a:off x="0" y="0"/>
            <a:ext cx="450166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bg1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445294E5-3ADA-46DE-9D79-9BCEAAF12D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-148204" y="6213725"/>
            <a:ext cx="746574" cy="358356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F0069CE5-7C5D-4662-AABB-EB02AB282D94}"/>
              </a:ext>
            </a:extLst>
          </p:cNvPr>
          <p:cNvSpPr txBox="1"/>
          <p:nvPr/>
        </p:nvSpPr>
        <p:spPr>
          <a:xfrm rot="16200000">
            <a:off x="-2323823" y="3225011"/>
            <a:ext cx="5097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FAI - Centro de Ensino Superior em Gestão, Tecnologia e Educação</a:t>
            </a:r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6116879A-0ED7-47C5-A7F1-3BE9B9E35DD5}"/>
              </a:ext>
            </a:extLst>
          </p:cNvPr>
          <p:cNvCxnSpPr>
            <a:cxnSpLocks/>
          </p:cNvCxnSpPr>
          <p:nvPr/>
        </p:nvCxnSpPr>
        <p:spPr>
          <a:xfrm>
            <a:off x="632061" y="633045"/>
            <a:ext cx="8258721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3">
                    <a:lumMod val="75000"/>
                  </a:schemeClr>
                </a:gs>
                <a:gs pos="100000">
                  <a:srgbClr val="4F6228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>
            <a:extLst>
              <a:ext uri="{FF2B5EF4-FFF2-40B4-BE49-F238E27FC236}">
                <a16:creationId xmlns:a16="http://schemas.microsoft.com/office/drawing/2014/main" id="{3548DAB1-1617-4C62-BB13-2E5562961B8E}"/>
              </a:ext>
            </a:extLst>
          </p:cNvPr>
          <p:cNvSpPr txBox="1"/>
          <p:nvPr/>
        </p:nvSpPr>
        <p:spPr>
          <a:xfrm>
            <a:off x="1195260" y="2732350"/>
            <a:ext cx="716686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No entanto, a computação em nuvem também possui as suas desvantagens. </a:t>
            </a:r>
          </a:p>
          <a:p>
            <a:pPr algn="just"/>
            <a:endParaRPr lang="pt-BR" sz="1800" dirty="0">
              <a:solidFill>
                <a:schemeClr val="tx1">
                  <a:lumMod val="85000"/>
                  <a:lumOff val="1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pPr algn="just"/>
            <a:r>
              <a:rPr lang="pt-B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Uma delas diz respeito à segurança dos dados. </a:t>
            </a:r>
          </a:p>
          <a:p>
            <a:pPr algn="just"/>
            <a:endParaRPr lang="pt-BR" sz="1800" dirty="0">
              <a:solidFill>
                <a:schemeClr val="tx1">
                  <a:lumMod val="85000"/>
                  <a:lumOff val="1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pPr algn="just"/>
            <a:r>
              <a:rPr lang="pt-B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Muitas pessoas desconfiam e não se sentem à vontade com informações importantes em um ambiente virtual.</a:t>
            </a:r>
          </a:p>
          <a:p>
            <a:pPr algn="just"/>
            <a:endParaRPr lang="pt-BR" sz="1800" dirty="0">
              <a:solidFill>
                <a:schemeClr val="tx1">
                  <a:lumMod val="85000"/>
                  <a:lumOff val="1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pPr algn="just"/>
            <a:r>
              <a:rPr lang="pt-B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Para evitar este tipo de problema, as empresas fornecedoras da computação investem bastante em segurança em </a:t>
            </a:r>
            <a:r>
              <a:rPr lang="pt-BR" sz="180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seus servidores.</a:t>
            </a:r>
            <a:endParaRPr lang="pt-BR" sz="1800" dirty="0">
              <a:solidFill>
                <a:schemeClr val="tx1">
                  <a:lumMod val="85000"/>
                  <a:lumOff val="1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AEB5DE1B-6B9F-4A13-AED1-8D6CA41E3B34}"/>
              </a:ext>
            </a:extLst>
          </p:cNvPr>
          <p:cNvSpPr txBox="1"/>
          <p:nvPr/>
        </p:nvSpPr>
        <p:spPr>
          <a:xfrm>
            <a:off x="2669244" y="1770825"/>
            <a:ext cx="3805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Vantagens e desvantagens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00469AFD-D531-4F7A-B0B3-2E1794784ADA}"/>
              </a:ext>
            </a:extLst>
          </p:cNvPr>
          <p:cNvSpPr txBox="1"/>
          <p:nvPr/>
        </p:nvSpPr>
        <p:spPr>
          <a:xfrm>
            <a:off x="6534462" y="6392903"/>
            <a:ext cx="2356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Prof. Marcelo Bernardes</a:t>
            </a:r>
            <a:endParaRPr lang="pt-BR" b="1" dirty="0">
              <a:solidFill>
                <a:schemeClr val="tx1">
                  <a:lumMod val="85000"/>
                  <a:lumOff val="1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525487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2088</TotalTime>
  <Words>442</Words>
  <Application>Microsoft Office PowerPoint</Application>
  <PresentationFormat>Apresentação na tela (4:3)</PresentationFormat>
  <Paragraphs>54</Paragraphs>
  <Slides>9</Slides>
  <Notes>9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Arial</vt:lpstr>
      <vt:lpstr>Calibri</vt:lpstr>
      <vt:lpstr>Verdana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lastModifiedBy>Marcelo</cp:lastModifiedBy>
  <cp:revision>170</cp:revision>
  <dcterms:modified xsi:type="dcterms:W3CDTF">2019-11-20T19:58:00Z</dcterms:modified>
</cp:coreProperties>
</file>