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4" r:id="rId18"/>
    <p:sldId id="275" r:id="rId19"/>
    <p:sldId id="280" r:id="rId20"/>
    <p:sldId id="281" r:id="rId21"/>
    <p:sldId id="277" r:id="rId22"/>
    <p:sldId id="273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4294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99621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05285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13938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6903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372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091977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6798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99534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512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2344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3817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21419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08006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82479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48313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79358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1194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4454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78822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1874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1794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7391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7938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4652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4877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92450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Java com Banco de Dados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Menor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Maior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&lt;&gt;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Diferente de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Menor ou igual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Maior ou igual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Igual a</a:t>
            </a:r>
          </a:p>
        </p:txBody>
      </p:sp>
    </p:spTree>
    <p:extLst>
      <p:ext uri="{BB962C8B-B14F-4D97-AF65-F5344CB8AC3E}">
        <p14:creationId xmlns:p14="http://schemas.microsoft.com/office/powerpoint/2010/main" val="284509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Utilizado para especificar um intervalo de valores</a:t>
            </a:r>
          </a:p>
          <a:p>
            <a:pPr lvl="8"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212A96-67E1-4E65-BAE1-9DEA4B980080}"/>
              </a:ext>
            </a:extLst>
          </p:cNvPr>
          <p:cNvSpPr txBox="1"/>
          <p:nvPr/>
        </p:nvSpPr>
        <p:spPr>
          <a:xfrm>
            <a:off x="929258" y="3742153"/>
            <a:ext cx="364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20;</a:t>
            </a:r>
            <a:endParaRPr lang="pt-BR" sz="2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5318F2-DE1B-4890-B008-FE54CC7DC1C6}"/>
              </a:ext>
            </a:extLst>
          </p:cNvPr>
          <p:cNvSpPr txBox="1"/>
          <p:nvPr/>
        </p:nvSpPr>
        <p:spPr>
          <a:xfrm>
            <a:off x="4595836" y="4927920"/>
            <a:ext cx="405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20;</a:t>
            </a:r>
            <a:endParaRPr lang="pt-BR" sz="25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7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 operador LIKE é usado em uma cláusula </a:t>
            </a:r>
            <a:r>
              <a:rPr lang="pt-BR" sz="18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procurar 	um padrão especificado em uma coluna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10B8E1-4534-48A6-A0F0-614EA3943CB4}"/>
              </a:ext>
            </a:extLst>
          </p:cNvPr>
          <p:cNvSpPr txBox="1"/>
          <p:nvPr/>
        </p:nvSpPr>
        <p:spPr>
          <a:xfrm>
            <a:off x="1051568" y="4028290"/>
            <a:ext cx="349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'a%';</a:t>
            </a:r>
            <a:endParaRPr lang="pt-BR" sz="2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509FC4-D822-4382-8B14-C26A4CD2FB77}"/>
              </a:ext>
            </a:extLst>
          </p:cNvPr>
          <p:cNvSpPr txBox="1"/>
          <p:nvPr/>
        </p:nvSpPr>
        <p:spPr>
          <a:xfrm>
            <a:off x="2677557" y="5400982"/>
            <a:ext cx="363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‘%a%';</a:t>
            </a:r>
            <a:endParaRPr lang="pt-BR" sz="2500" b="1" dirty="0">
              <a:solidFill>
                <a:schemeClr val="accent5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B6E7F1-C10C-4945-A5BC-66A47F276242}"/>
              </a:ext>
            </a:extLst>
          </p:cNvPr>
          <p:cNvSpPr txBox="1"/>
          <p:nvPr/>
        </p:nvSpPr>
        <p:spPr>
          <a:xfrm>
            <a:off x="5149567" y="4505890"/>
            <a:ext cx="349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customer_name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‘%a';</a:t>
            </a:r>
            <a:endParaRPr lang="pt-BR" sz="25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4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3308021" y="942565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6358098" y="3471839"/>
            <a:ext cx="2532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referentes 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Linguagem Java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F6D26EE-F01E-4FFF-8365-22CF6A15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92158"/>
              </p:ext>
            </p:extLst>
          </p:nvPr>
        </p:nvGraphicFramePr>
        <p:xfrm>
          <a:off x="723985" y="1033508"/>
          <a:ext cx="398756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83">
                  <a:extLst>
                    <a:ext uri="{9D8B030D-6E8A-4147-A177-3AD203B41FA5}">
                      <a16:colId xmlns:a16="http://schemas.microsoft.com/office/drawing/2014/main" val="547241969"/>
                    </a:ext>
                  </a:extLst>
                </a:gridCol>
                <a:gridCol w="1993783">
                  <a:extLst>
                    <a:ext uri="{9D8B030D-6E8A-4147-A177-3AD203B41FA5}">
                      <a16:colId xmlns:a16="http://schemas.microsoft.com/office/drawing/2014/main" val="1114572976"/>
                    </a:ext>
                  </a:extLst>
                </a:gridCol>
              </a:tblGrid>
              <a:tr h="2511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Dados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Dados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7383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20454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25618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94817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java.math.BigDecimal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565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java.math.BigDecimal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13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6156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6333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625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87045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1475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5936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74323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20004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46097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788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5810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java.sql.Date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42135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java.sql.Time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49193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java.sql.Timestamp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65148"/>
                  </a:ext>
                </a:extLst>
              </a:tr>
            </a:tbl>
          </a:graphicData>
        </a:graphic>
      </p:graphicFrame>
      <p:sp>
        <p:nvSpPr>
          <p:cNvPr id="3" name="Chave Direita 2">
            <a:extLst>
              <a:ext uri="{FF2B5EF4-FFF2-40B4-BE49-F238E27FC236}">
                <a16:creationId xmlns:a16="http://schemas.microsoft.com/office/drawing/2014/main" id="{591C85C3-9CD3-4B0F-99B5-0AEDF1290C8D}"/>
              </a:ext>
            </a:extLst>
          </p:cNvPr>
          <p:cNvSpPr/>
          <p:nvPr/>
        </p:nvSpPr>
        <p:spPr>
          <a:xfrm>
            <a:off x="4831761" y="1250351"/>
            <a:ext cx="1494236" cy="530475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85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da Base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3062499" y="3590378"/>
            <a:ext cx="3397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DATABASE </a:t>
            </a:r>
            <a:r>
              <a:rPr lang="en-US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5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8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de tabelas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2289560" y="3089572"/>
            <a:ext cx="4943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</a:p>
          <a:p>
            <a:pPr lvl="8" algn="just"/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BIGSERIAL PRIMARY KEY,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BIGINT,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_name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VARCHAR(100) NOT NULL,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INTEGER NOT NULL,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VARCHAR(20)</a:t>
            </a:r>
          </a:p>
          <a:p>
            <a:pPr lvl="8" algn="just"/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pt-BR" sz="25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6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Inserção, Atualização, Busca e Remoção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1015510" y="2254637"/>
            <a:ext cx="7491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guest(id,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_name, age,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phone)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guest_id_seq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'), 1,'Maria', '38', '11111111111', '35992033458');</a:t>
            </a: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null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5;</a:t>
            </a:r>
            <a:endParaRPr lang="en-US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_name = 'Maria';</a:t>
            </a: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1;</a:t>
            </a:r>
          </a:p>
        </p:txBody>
      </p:sp>
    </p:spTree>
    <p:extLst>
      <p:ext uri="{BB962C8B-B14F-4D97-AF65-F5344CB8AC3E}">
        <p14:creationId xmlns:p14="http://schemas.microsoft.com/office/powerpoint/2010/main" val="313395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978844" y="2948012"/>
            <a:ext cx="7688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Planejamento e construção da base de dados do projeto SGH</a:t>
            </a:r>
          </a:p>
        </p:txBody>
      </p:sp>
    </p:spTree>
    <p:extLst>
      <p:ext uri="{BB962C8B-B14F-4D97-AF65-F5344CB8AC3E}">
        <p14:creationId xmlns:p14="http://schemas.microsoft.com/office/powerpoint/2010/main" val="273417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C3C0EB-9298-4C14-9593-4FE148B4B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35" y="633072"/>
            <a:ext cx="7291181" cy="60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17BF1B-B6BA-4901-9AD0-25AFFFE6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1" y="733155"/>
            <a:ext cx="8190612" cy="60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0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9044B7-D0EB-48DF-B242-01E25ABA1797}"/>
              </a:ext>
            </a:extLst>
          </p:cNvPr>
          <p:cNvSpPr txBox="1"/>
          <p:nvPr/>
        </p:nvSpPr>
        <p:spPr>
          <a:xfrm>
            <a:off x="2279812" y="3063428"/>
            <a:ext cx="49632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 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75403" y="2111712"/>
            <a:ext cx="76887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arenR"/>
            </a:pP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Acesse o </a:t>
            </a:r>
            <a:r>
              <a:rPr lang="pt-BR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pgAdmin</a:t>
            </a: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crie a base de dados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Crie as tabelas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room_product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896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05348" y="1102415"/>
            <a:ext cx="7688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  Utilize o 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-script-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dml.sql</a:t>
            </a: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testes de inserção e busca de dados</a:t>
            </a: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5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2851282" y="2755651"/>
            <a:ext cx="382027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195262" y="1216768"/>
            <a:ext cx="713231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 conjunto de classes e interfaces escritas em linguagem Java, que auxiliam uma aplicação qualquer se conectar em diferentes bancos de dados relacionais, de forma padronizada.</a:t>
            </a:r>
          </a:p>
          <a:p>
            <a:pPr algn="just"/>
            <a:endParaRPr lang="pt-BR" sz="25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 comunicação entre a aplicação e um SGBD é necessário possuir um driver. Geralmente, os fabricantes de </a:t>
            </a:r>
            <a:r>
              <a:rPr lang="pt-BR" sz="25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oferecem esse driver de conexão, e sua implementação segue a especificação JDBC.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71061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2" name="Fluxograma: Disco Magnético 1">
            <a:extLst>
              <a:ext uri="{FF2B5EF4-FFF2-40B4-BE49-F238E27FC236}">
                <a16:creationId xmlns:a16="http://schemas.microsoft.com/office/drawing/2014/main" id="{30BFC59F-8DA7-49A5-9D11-67155199CC00}"/>
              </a:ext>
            </a:extLst>
          </p:cNvPr>
          <p:cNvSpPr/>
          <p:nvPr/>
        </p:nvSpPr>
        <p:spPr>
          <a:xfrm>
            <a:off x="6381652" y="4619541"/>
            <a:ext cx="2138941" cy="192078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4C0AF6C-9BE2-407A-AAEF-8C64458F83AE}"/>
              </a:ext>
            </a:extLst>
          </p:cNvPr>
          <p:cNvSpPr/>
          <p:nvPr/>
        </p:nvSpPr>
        <p:spPr>
          <a:xfrm>
            <a:off x="1378635" y="1060180"/>
            <a:ext cx="3537922" cy="5459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Java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2C1833-6C18-46CD-97A9-AD5BDEE31AA7}"/>
              </a:ext>
            </a:extLst>
          </p:cNvPr>
          <p:cNvSpPr/>
          <p:nvPr/>
        </p:nvSpPr>
        <p:spPr>
          <a:xfrm>
            <a:off x="2186813" y="5232067"/>
            <a:ext cx="1921566" cy="6957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729B4E-6F71-4C05-9CA1-96FD6C854E95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4108379" y="5579936"/>
            <a:ext cx="2273273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0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 um tradutor de Drivers. 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Depois de definido qual Banco de Dados utilizar, o driver correspondente deve ser registrado no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Dessa forma ele irá fornecer todos os métodos para gerência do JDBC.</a:t>
            </a:r>
          </a:p>
        </p:txBody>
      </p:sp>
    </p:spTree>
    <p:extLst>
      <p:ext uri="{BB962C8B-B14F-4D97-AF65-F5344CB8AC3E}">
        <p14:creationId xmlns:p14="http://schemas.microsoft.com/office/powerpoint/2010/main" val="4096164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catch (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SQLException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finally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(!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conn.isClosed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conn.close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}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4359964" y="4257741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Caminho do banco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6122504" y="5457531"/>
            <a:ext cx="1096532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E85312-DB05-40BA-855D-B3A87F93782D}"/>
              </a:ext>
            </a:extLst>
          </p:cNvPr>
          <p:cNvSpPr/>
          <p:nvPr/>
        </p:nvSpPr>
        <p:spPr>
          <a:xfrm>
            <a:off x="7411813" y="4812799"/>
            <a:ext cx="895975" cy="371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B04A1B8-AD4E-4B73-BEDF-E28DDAAE92F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241234" y="3429001"/>
            <a:ext cx="15198" cy="82874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0FC89CB-DE1A-4F9E-9D8E-1B9FEC48E0C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859801" y="3372210"/>
            <a:ext cx="0" cy="144058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24B3224-A7FE-4A43-A989-A8745331163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70770" y="3395325"/>
            <a:ext cx="0" cy="206220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1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10868" y="829993"/>
            <a:ext cx="1701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00640"/>
            <a:ext cx="5286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catch (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SQLException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finally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(!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.isClosed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.close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}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7221933" y="2888976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Conectar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4982349" y="5215002"/>
            <a:ext cx="1274056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Desconectar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E7B0F48D-C585-4516-9A0E-06D8617ED5AC}"/>
              </a:ext>
            </a:extLst>
          </p:cNvPr>
          <p:cNvSpPr/>
          <p:nvPr/>
        </p:nvSpPr>
        <p:spPr>
          <a:xfrm>
            <a:off x="6337766" y="2464904"/>
            <a:ext cx="778651" cy="1219194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E834DD02-5099-49A7-BFF5-560D7F08962C}"/>
              </a:ext>
            </a:extLst>
          </p:cNvPr>
          <p:cNvSpPr/>
          <p:nvPr/>
        </p:nvSpPr>
        <p:spPr>
          <a:xfrm>
            <a:off x="4027254" y="4863548"/>
            <a:ext cx="778651" cy="1073958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2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69378" y="829993"/>
            <a:ext cx="15840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Statement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conn.createStatement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("SELECT *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1126549" y="5742281"/>
            <a:ext cx="7451765" cy="371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estáticos</a:t>
            </a:r>
          </a:p>
        </p:txBody>
      </p:sp>
    </p:spTree>
    <p:extLst>
      <p:ext uri="{BB962C8B-B14F-4D97-AF65-F5344CB8AC3E}">
        <p14:creationId xmlns:p14="http://schemas.microsoft.com/office/powerpoint/2010/main" val="2129363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357833" y="829993"/>
            <a:ext cx="2807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"SELECT * FROM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WHERE id = </a:t>
            </a:r>
            <a:r>
              <a:rPr lang="pt-BR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PreparedStatement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conn.prepareStatement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.setInt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1126549" y="5742281"/>
            <a:ext cx="7451765" cy="371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PrepareStatement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-compilados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1F5C8F6-1159-4B7F-A3E5-2AE9F8D05B69}"/>
              </a:ext>
            </a:extLst>
          </p:cNvPr>
          <p:cNvCxnSpPr/>
          <p:nvPr/>
        </p:nvCxnSpPr>
        <p:spPr>
          <a:xfrm flipH="1" flipV="1">
            <a:off x="5870713" y="3429000"/>
            <a:ext cx="2120348" cy="86470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4C3256B-B02B-482F-B3F1-6F9D15A0A0A1}"/>
              </a:ext>
            </a:extLst>
          </p:cNvPr>
          <p:cNvCxnSpPr>
            <a:cxnSpLocks/>
          </p:cNvCxnSpPr>
          <p:nvPr/>
        </p:nvCxnSpPr>
        <p:spPr>
          <a:xfrm flipH="1" flipV="1">
            <a:off x="2316596" y="4155500"/>
            <a:ext cx="267578" cy="58877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8D99CB-3365-4350-BB5C-F302D7DAF860}"/>
              </a:ext>
            </a:extLst>
          </p:cNvPr>
          <p:cNvSpPr txBox="1"/>
          <p:nvPr/>
        </p:nvSpPr>
        <p:spPr>
          <a:xfrm>
            <a:off x="1765425" y="1043340"/>
            <a:ext cx="59919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 Banco de Dados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básicos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(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Query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básicos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de tabelas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Inserção, remoção, busca e atualização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Planejamento e construção da base de dados do projeto SGH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 (Java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Sigleton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Factoty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 Data Access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(DAO)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 CRUD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5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4040714" y="829993"/>
            <a:ext cx="14414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632061" y="1420441"/>
            <a:ext cx="79462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Connection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"SELECT * FROM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WHERE id = </a:t>
            </a:r>
            <a:r>
              <a:rPr lang="pt-BR" sz="1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PreparedStatement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conn.prepareStatement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stmt.setInt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ResultSet</a:t>
            </a:r>
            <a:r>
              <a:rPr lang="pt-BR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stmt.executeQuery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rs.next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guest.setId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.getLong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("id"));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guest.setIdRoom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.getLong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id_room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guest.setName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("_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guest.setAge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.getInt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("age"));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guest.setCpf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cpf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guest.setPhone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phone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guestList.add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1282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2950170" y="1141813"/>
            <a:ext cx="36225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é Banco de Dados?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1996828"/>
            <a:ext cx="73720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uma coleção de dados inter-relacionados, representando informações sobre um domínio específico.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Agenda telefônica</a:t>
            </a:r>
          </a:p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Acervo de uma biblioteca</a:t>
            </a:r>
          </a:p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Cadastro de hóspedes de um hotel</a:t>
            </a:r>
          </a:p>
        </p:txBody>
      </p:sp>
    </p:spTree>
    <p:extLst>
      <p:ext uri="{BB962C8B-B14F-4D97-AF65-F5344CB8AC3E}">
        <p14:creationId xmlns:p14="http://schemas.microsoft.com/office/powerpoint/2010/main" val="25667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378636" y="1141813"/>
            <a:ext cx="7132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 – Sistema de Gerenciamento de Banco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2502369"/>
            <a:ext cx="73720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uma coleção de programas que permitem ao usuário definir, construir e manipular Base de Dados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principal objetivo é retirar da aplicação cliente a responsabilidade de gerenciar o acesso, manipulação e organização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3997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378636" y="1141813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Principais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mercado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61368"/>
            <a:ext cx="73720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98897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–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Query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2111713"/>
            <a:ext cx="737203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é uma linguagem padrão para acessar e manipular Banco de Dados</a:t>
            </a: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suportado por quase todos os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como Oracle, MySQL,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SQL Server,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entre outros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DDL – Linguagem de definição de dados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DML – Linguagem de manipulação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46501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Cláusulas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1776255"/>
            <a:ext cx="7372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especificar a tabela que se vai selecionar os registros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especificar as condições que devem reunir os 	registros que serão selecionados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separar os registros selecionados em grupos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expressar a condição que deve satisfazer cada grupo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ordenar os registros selecionados em uma ordem 	específica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selecionar dados sem repetição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7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Lógicos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– E lógico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Avalia as condições e devolve um valor verdadeiro caso ambos 	sejam corretos</a:t>
            </a:r>
          </a:p>
          <a:p>
            <a:pPr lvl="8" algn="just"/>
            <a:endParaRPr lang="pt-BR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– OU lógico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Avalia as condições e devolve um valor verdadeiro se algum for 	correto</a:t>
            </a:r>
          </a:p>
          <a:p>
            <a:pPr lvl="8" algn="just"/>
            <a:endParaRPr lang="pt-BR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– Negação lógica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Devolve o valor contrário da expressão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20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1551</Words>
  <Application>Microsoft Office PowerPoint</Application>
  <PresentationFormat>Apresentação na tela (4:3)</PresentationFormat>
  <Paragraphs>380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95</cp:revision>
  <dcterms:modified xsi:type="dcterms:W3CDTF">2019-08-14T03:11:17Z</dcterms:modified>
</cp:coreProperties>
</file>