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7" r:id="rId3"/>
    <p:sldId id="259" r:id="rId4"/>
    <p:sldId id="260" r:id="rId5"/>
    <p:sldId id="261" r:id="rId6"/>
    <p:sldId id="265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6" r:id="rId17"/>
    <p:sldId id="274" r:id="rId18"/>
    <p:sldId id="275" r:id="rId19"/>
    <p:sldId id="280" r:id="rId20"/>
    <p:sldId id="281" r:id="rId21"/>
    <p:sldId id="277" r:id="rId22"/>
    <p:sldId id="273" r:id="rId23"/>
    <p:sldId id="279" r:id="rId24"/>
    <p:sldId id="282" r:id="rId25"/>
    <p:sldId id="283" r:id="rId26"/>
    <p:sldId id="284" r:id="rId27"/>
    <p:sldId id="285" r:id="rId28"/>
    <p:sldId id="286" r:id="rId29"/>
    <p:sldId id="287" r:id="rId30"/>
    <p:sldId id="288" r:id="rId3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6228"/>
    <a:srgbClr val="17375E"/>
    <a:srgbClr val="262626"/>
    <a:srgbClr val="6D9A00"/>
    <a:srgbClr val="87BE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3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242940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5996216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5052856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6139385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8690304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237233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0919776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8679877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2995348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165126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sz="14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123448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1638172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2772834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7214190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1080063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4824793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6483135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1793581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711946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644542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4788220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018749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817943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473918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4279380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946524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448770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924508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 descr="FAI_template_graduacao_cap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7" y="0"/>
            <a:ext cx="9140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3348037" y="3429000"/>
            <a:ext cx="499427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Laboratório de Desenvolvimento de Software II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3348037" y="4581525"/>
            <a:ext cx="113347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Marcelo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3348037" y="5661025"/>
            <a:ext cx="4051569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</a:rPr>
              <a:t>Java com Banco de Dados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7375E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rgbClr val="17375E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8401546" y="170911"/>
            <a:ext cx="4892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9FDC52B-D94C-4CD2-95D8-63D69FDBF011}"/>
              </a:ext>
            </a:extLst>
          </p:cNvPr>
          <p:cNvSpPr txBox="1"/>
          <p:nvPr/>
        </p:nvSpPr>
        <p:spPr>
          <a:xfrm>
            <a:off x="1005348" y="1133852"/>
            <a:ext cx="71323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Operadores Relacionais</a:t>
            </a:r>
            <a:endParaRPr lang="pt-BR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6C4B862-ABF1-456F-8F2F-B118DB4FBF6D}"/>
              </a:ext>
            </a:extLst>
          </p:cNvPr>
          <p:cNvSpPr txBox="1"/>
          <p:nvPr/>
        </p:nvSpPr>
        <p:spPr>
          <a:xfrm>
            <a:off x="1075403" y="2111712"/>
            <a:ext cx="73720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- Menor que</a:t>
            </a:r>
          </a:p>
          <a:p>
            <a:pPr algn="just"/>
            <a:r>
              <a:rPr lang="pt-BR" sz="3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- Maior que</a:t>
            </a:r>
          </a:p>
          <a:p>
            <a:pPr algn="just"/>
            <a:r>
              <a:rPr lang="pt-BR" sz="3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&lt;&gt;</a:t>
            </a: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- Diferente de</a:t>
            </a:r>
          </a:p>
          <a:p>
            <a:pPr algn="just"/>
            <a:r>
              <a:rPr lang="pt-BR" sz="3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&lt;=</a:t>
            </a: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- Menor ou igual que</a:t>
            </a:r>
          </a:p>
          <a:p>
            <a:pPr algn="just"/>
            <a:r>
              <a:rPr lang="pt-BR" sz="3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&gt;=</a:t>
            </a: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- Maior ou igual que</a:t>
            </a:r>
          </a:p>
          <a:p>
            <a:pPr algn="just"/>
            <a:r>
              <a:rPr lang="pt-BR" sz="3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- Igual a</a:t>
            </a:r>
          </a:p>
        </p:txBody>
      </p:sp>
    </p:spTree>
    <p:extLst>
      <p:ext uri="{BB962C8B-B14F-4D97-AF65-F5344CB8AC3E}">
        <p14:creationId xmlns:p14="http://schemas.microsoft.com/office/powerpoint/2010/main" val="2845092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7375E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rgbClr val="17375E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8401546" y="170911"/>
            <a:ext cx="4892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9FDC52B-D94C-4CD2-95D8-63D69FDBF011}"/>
              </a:ext>
            </a:extLst>
          </p:cNvPr>
          <p:cNvSpPr txBox="1"/>
          <p:nvPr/>
        </p:nvSpPr>
        <p:spPr>
          <a:xfrm>
            <a:off x="1005348" y="1133852"/>
            <a:ext cx="71323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Operadores Relacionais</a:t>
            </a:r>
            <a:endParaRPr lang="pt-BR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6C4B862-ABF1-456F-8F2F-B118DB4FBF6D}"/>
              </a:ext>
            </a:extLst>
          </p:cNvPr>
          <p:cNvSpPr txBox="1"/>
          <p:nvPr/>
        </p:nvSpPr>
        <p:spPr>
          <a:xfrm>
            <a:off x="1075403" y="2111712"/>
            <a:ext cx="737203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BETWEEN</a:t>
            </a:r>
          </a:p>
          <a:p>
            <a:pPr lvl="8" algn="just"/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Utilizado para especificar um intervalo de valores</a:t>
            </a:r>
          </a:p>
          <a:p>
            <a:pPr lvl="8" algn="just"/>
            <a:endParaRPr lang="pt-BR" sz="25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E212A96-67E1-4E65-BAE1-9DEA4B980080}"/>
              </a:ext>
            </a:extLst>
          </p:cNvPr>
          <p:cNvSpPr txBox="1"/>
          <p:nvPr/>
        </p:nvSpPr>
        <p:spPr>
          <a:xfrm>
            <a:off x="929258" y="3742153"/>
            <a:ext cx="3642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 algn="just"/>
            <a:r>
              <a:rPr lang="en-US" sz="18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</a:t>
            </a:r>
            <a:r>
              <a:rPr lang="en-US" sz="18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* </a:t>
            </a:r>
            <a:r>
              <a:rPr lang="en-US" sz="18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en-US" sz="18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products</a:t>
            </a:r>
          </a:p>
          <a:p>
            <a:pPr lvl="8" algn="just"/>
            <a:r>
              <a:rPr lang="en-US" sz="18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en-US" sz="18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price </a:t>
            </a:r>
            <a:r>
              <a:rPr lang="en-US" sz="18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lang="en-US" sz="18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10 </a:t>
            </a:r>
            <a:r>
              <a:rPr lang="en-US" sz="18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18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20;</a:t>
            </a:r>
            <a:endParaRPr lang="pt-BR" sz="25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25318F2-DE1B-4890-B008-FE54CC7DC1C6}"/>
              </a:ext>
            </a:extLst>
          </p:cNvPr>
          <p:cNvSpPr txBox="1"/>
          <p:nvPr/>
        </p:nvSpPr>
        <p:spPr>
          <a:xfrm>
            <a:off x="4595836" y="4927920"/>
            <a:ext cx="4050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 algn="just"/>
            <a:r>
              <a:rPr lang="en-US" sz="18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</a:t>
            </a:r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* </a:t>
            </a:r>
            <a:r>
              <a:rPr lang="en-US" sz="18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products</a:t>
            </a:r>
          </a:p>
          <a:p>
            <a:pPr lvl="8" algn="just"/>
            <a:r>
              <a:rPr lang="en-US" sz="18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price </a:t>
            </a:r>
            <a:r>
              <a:rPr lang="en-US" sz="18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10 </a:t>
            </a:r>
            <a:r>
              <a:rPr lang="en-US" sz="18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20;</a:t>
            </a:r>
            <a:endParaRPr lang="pt-BR" sz="2500" b="1" dirty="0">
              <a:solidFill>
                <a:srgbClr val="92D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276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7375E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rgbClr val="17375E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8401546" y="170911"/>
            <a:ext cx="4892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9FDC52B-D94C-4CD2-95D8-63D69FDBF011}"/>
              </a:ext>
            </a:extLst>
          </p:cNvPr>
          <p:cNvSpPr txBox="1"/>
          <p:nvPr/>
        </p:nvSpPr>
        <p:spPr>
          <a:xfrm>
            <a:off x="1005348" y="1133852"/>
            <a:ext cx="71323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Operadores Relacionais</a:t>
            </a:r>
            <a:endParaRPr lang="pt-BR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6C4B862-ABF1-456F-8F2F-B118DB4FBF6D}"/>
              </a:ext>
            </a:extLst>
          </p:cNvPr>
          <p:cNvSpPr txBox="1"/>
          <p:nvPr/>
        </p:nvSpPr>
        <p:spPr>
          <a:xfrm>
            <a:off x="1075403" y="2111712"/>
            <a:ext cx="737203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LIKE</a:t>
            </a:r>
          </a:p>
          <a:p>
            <a:pPr lvl="8" algn="just"/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O operador LIKE é usado em uma cláusula </a:t>
            </a:r>
            <a:r>
              <a:rPr lang="pt-BR" sz="18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para procurar 	um padrão especificado em uma coluna</a:t>
            </a:r>
            <a:endParaRPr lang="pt-BR" sz="25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8" algn="just"/>
            <a:endParaRPr lang="pt-BR" sz="25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410B8E1-4534-48A6-A0F0-614EA3943CB4}"/>
              </a:ext>
            </a:extLst>
          </p:cNvPr>
          <p:cNvSpPr txBox="1"/>
          <p:nvPr/>
        </p:nvSpPr>
        <p:spPr>
          <a:xfrm>
            <a:off x="1051568" y="4028290"/>
            <a:ext cx="3496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 algn="just"/>
            <a:r>
              <a:rPr lang="en-US" sz="18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</a:t>
            </a:r>
            <a:r>
              <a:rPr lang="en-US" sz="18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* </a:t>
            </a:r>
            <a:r>
              <a:rPr lang="en-US" sz="18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en-US" sz="18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customers</a:t>
            </a:r>
          </a:p>
          <a:p>
            <a:pPr lvl="8" algn="just"/>
            <a:r>
              <a:rPr lang="en-US" sz="18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en-US" sz="18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customer_name</a:t>
            </a:r>
            <a:r>
              <a:rPr lang="en-US" sz="18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LIKE</a:t>
            </a:r>
            <a:r>
              <a:rPr lang="en-US" sz="18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'a%';</a:t>
            </a:r>
            <a:endParaRPr lang="pt-BR" sz="25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2509FC4-D822-4382-8B14-C26A4CD2FB77}"/>
              </a:ext>
            </a:extLst>
          </p:cNvPr>
          <p:cNvSpPr txBox="1"/>
          <p:nvPr/>
        </p:nvSpPr>
        <p:spPr>
          <a:xfrm>
            <a:off x="2677557" y="5400982"/>
            <a:ext cx="3638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 algn="just"/>
            <a:r>
              <a:rPr lang="en-US" sz="18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</a:t>
            </a:r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* </a:t>
            </a:r>
            <a:r>
              <a:rPr lang="en-US" sz="18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customers</a:t>
            </a:r>
          </a:p>
          <a:p>
            <a:pPr lvl="8" algn="just"/>
            <a:r>
              <a:rPr lang="en-US" sz="18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customer_name</a:t>
            </a:r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LIKE</a:t>
            </a:r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‘%a%';</a:t>
            </a:r>
            <a:endParaRPr lang="pt-BR" sz="2500" b="1" dirty="0">
              <a:solidFill>
                <a:schemeClr val="accent5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EB6E7F1-C10C-4945-A5BC-66A47F276242}"/>
              </a:ext>
            </a:extLst>
          </p:cNvPr>
          <p:cNvSpPr txBox="1"/>
          <p:nvPr/>
        </p:nvSpPr>
        <p:spPr>
          <a:xfrm>
            <a:off x="5149567" y="4505890"/>
            <a:ext cx="3496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 algn="just"/>
            <a:r>
              <a:rPr lang="en-US" sz="18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</a:t>
            </a:r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* </a:t>
            </a:r>
            <a:r>
              <a:rPr lang="en-US" sz="18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customers</a:t>
            </a:r>
          </a:p>
          <a:p>
            <a:pPr lvl="8" algn="just"/>
            <a:r>
              <a:rPr lang="en-US" sz="18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customer_name</a:t>
            </a:r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LIKE</a:t>
            </a:r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‘%a';</a:t>
            </a:r>
            <a:endParaRPr lang="pt-BR" sz="2500" b="1" dirty="0">
              <a:solidFill>
                <a:srgbClr val="92D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443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7375E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rgbClr val="17375E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8401546" y="170911"/>
            <a:ext cx="4892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9FDC52B-D94C-4CD2-95D8-63D69FDBF011}"/>
              </a:ext>
            </a:extLst>
          </p:cNvPr>
          <p:cNvSpPr txBox="1"/>
          <p:nvPr/>
        </p:nvSpPr>
        <p:spPr>
          <a:xfrm>
            <a:off x="3308021" y="942565"/>
            <a:ext cx="71323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Tipos de Dados</a:t>
            </a:r>
            <a:endParaRPr lang="pt-BR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6C4B862-ABF1-456F-8F2F-B118DB4FBF6D}"/>
              </a:ext>
            </a:extLst>
          </p:cNvPr>
          <p:cNvSpPr txBox="1"/>
          <p:nvPr/>
        </p:nvSpPr>
        <p:spPr>
          <a:xfrm>
            <a:off x="6358098" y="3471839"/>
            <a:ext cx="25326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Tipos referentes </a:t>
            </a:r>
          </a:p>
          <a:p>
            <a:pPr algn="ctr"/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à Linguagem Java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2F6D26EE-F01E-4FFF-8365-22CF6A151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892158"/>
              </p:ext>
            </p:extLst>
          </p:nvPr>
        </p:nvGraphicFramePr>
        <p:xfrm>
          <a:off x="723985" y="1033508"/>
          <a:ext cx="3987566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783">
                  <a:extLst>
                    <a:ext uri="{9D8B030D-6E8A-4147-A177-3AD203B41FA5}">
                      <a16:colId xmlns:a16="http://schemas.microsoft.com/office/drawing/2014/main" val="547241969"/>
                    </a:ext>
                  </a:extLst>
                </a:gridCol>
                <a:gridCol w="1993783">
                  <a:extLst>
                    <a:ext uri="{9D8B030D-6E8A-4147-A177-3AD203B41FA5}">
                      <a16:colId xmlns:a16="http://schemas.microsoft.com/office/drawing/2014/main" val="1114572976"/>
                    </a:ext>
                  </a:extLst>
                </a:gridCol>
              </a:tblGrid>
              <a:tr h="251188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Tipo de Dados 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Tipo de Dados 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673831"/>
                  </a:ext>
                </a:extLst>
              </a:tr>
              <a:tr h="251188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String</a:t>
                      </a:r>
                      <a:endParaRPr lang="pt-B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20454"/>
                  </a:ext>
                </a:extLst>
              </a:tr>
              <a:tr h="251188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String</a:t>
                      </a:r>
                      <a:endParaRPr lang="pt-B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725618"/>
                  </a:ext>
                </a:extLst>
              </a:tr>
              <a:tr h="251188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LONGVARCHAR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String</a:t>
                      </a:r>
                      <a:endParaRPr lang="pt-B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494817"/>
                  </a:ext>
                </a:extLst>
              </a:tr>
              <a:tr h="251188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java.math.BigDecimal</a:t>
                      </a:r>
                      <a:endParaRPr lang="pt-B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775652"/>
                  </a:ext>
                </a:extLst>
              </a:tr>
              <a:tr h="251188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java.math.BigDecimal</a:t>
                      </a:r>
                      <a:endParaRPr lang="pt-B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02132"/>
                  </a:ext>
                </a:extLst>
              </a:tr>
              <a:tr h="251188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boolean</a:t>
                      </a:r>
                      <a:endParaRPr lang="pt-B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961562"/>
                  </a:ext>
                </a:extLst>
              </a:tr>
              <a:tr h="251188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TINYINT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263336"/>
                  </a:ext>
                </a:extLst>
              </a:tr>
              <a:tr h="251188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SMALLINT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36251"/>
                  </a:ext>
                </a:extLst>
              </a:tr>
              <a:tr h="251188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</a:t>
                      </a:r>
                      <a:endParaRPr lang="pt-B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887045"/>
                  </a:ext>
                </a:extLst>
              </a:tr>
              <a:tr h="251188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BIGINT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long</a:t>
                      </a:r>
                      <a:endParaRPr lang="pt-B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314756"/>
                  </a:ext>
                </a:extLst>
              </a:tr>
              <a:tr h="251188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float</a:t>
                      </a:r>
                      <a:endParaRPr lang="pt-B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459366"/>
                  </a:ext>
                </a:extLst>
              </a:tr>
              <a:tr h="251188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double</a:t>
                      </a:r>
                      <a:endParaRPr lang="pt-B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674323"/>
                  </a:ext>
                </a:extLst>
              </a:tr>
              <a:tr h="251188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double</a:t>
                      </a:r>
                      <a:endParaRPr lang="pt-B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820004"/>
                  </a:ext>
                </a:extLst>
              </a:tr>
              <a:tr h="251188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byte[]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346097"/>
                  </a:ext>
                </a:extLst>
              </a:tr>
              <a:tr h="251188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byte[]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9788"/>
                  </a:ext>
                </a:extLst>
              </a:tr>
              <a:tr h="251188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LONGVARBINARY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byte[]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758101"/>
                  </a:ext>
                </a:extLst>
              </a:tr>
              <a:tr h="251188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java.sql.Date</a:t>
                      </a:r>
                      <a:endParaRPr lang="pt-B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342135"/>
                  </a:ext>
                </a:extLst>
              </a:tr>
              <a:tr h="251188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java.sql.Time</a:t>
                      </a:r>
                      <a:endParaRPr lang="pt-B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549193"/>
                  </a:ext>
                </a:extLst>
              </a:tr>
              <a:tr h="251188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java.sql.Timestamp</a:t>
                      </a:r>
                      <a:endParaRPr lang="pt-B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265148"/>
                  </a:ext>
                </a:extLst>
              </a:tr>
            </a:tbl>
          </a:graphicData>
        </a:graphic>
      </p:graphicFrame>
      <p:sp>
        <p:nvSpPr>
          <p:cNvPr id="3" name="Chave Direita 2">
            <a:extLst>
              <a:ext uri="{FF2B5EF4-FFF2-40B4-BE49-F238E27FC236}">
                <a16:creationId xmlns:a16="http://schemas.microsoft.com/office/drawing/2014/main" id="{591C85C3-9CD3-4B0F-99B5-0AEDF1290C8D}"/>
              </a:ext>
            </a:extLst>
          </p:cNvPr>
          <p:cNvSpPr/>
          <p:nvPr/>
        </p:nvSpPr>
        <p:spPr>
          <a:xfrm>
            <a:off x="4831761" y="1250351"/>
            <a:ext cx="1494236" cy="5304751"/>
          </a:xfrm>
          <a:prstGeom prst="rightBrace">
            <a:avLst>
              <a:gd name="adj1" fmla="val 8333"/>
              <a:gd name="adj2" fmla="val 50000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5857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7375E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rgbClr val="17375E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8401546" y="170911"/>
            <a:ext cx="4892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9FDC52B-D94C-4CD2-95D8-63D69FDBF011}"/>
              </a:ext>
            </a:extLst>
          </p:cNvPr>
          <p:cNvSpPr txBox="1"/>
          <p:nvPr/>
        </p:nvSpPr>
        <p:spPr>
          <a:xfrm>
            <a:off x="1005348" y="1133852"/>
            <a:ext cx="71323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Criação da Base de Dados</a:t>
            </a:r>
            <a:endParaRPr lang="pt-BR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6C4B862-ABF1-456F-8F2F-B118DB4FBF6D}"/>
              </a:ext>
            </a:extLst>
          </p:cNvPr>
          <p:cNvSpPr txBox="1"/>
          <p:nvPr/>
        </p:nvSpPr>
        <p:spPr>
          <a:xfrm>
            <a:off x="1075403" y="2111712"/>
            <a:ext cx="73720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Exemplo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144C6E9-0557-4B6E-9A6C-27B393B70AFA}"/>
              </a:ext>
            </a:extLst>
          </p:cNvPr>
          <p:cNvSpPr txBox="1"/>
          <p:nvPr/>
        </p:nvSpPr>
        <p:spPr>
          <a:xfrm>
            <a:off x="3062499" y="3590378"/>
            <a:ext cx="33978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 algn="just"/>
            <a:r>
              <a:rPr lang="en-US" sz="25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DATABASE </a:t>
            </a:r>
            <a:r>
              <a:rPr lang="en-US" sz="25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sgh</a:t>
            </a:r>
            <a:r>
              <a:rPr lang="en-US"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pt-BR" sz="2500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084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7375E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rgbClr val="17375E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8401546" y="170911"/>
            <a:ext cx="4892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9FDC52B-D94C-4CD2-95D8-63D69FDBF011}"/>
              </a:ext>
            </a:extLst>
          </p:cNvPr>
          <p:cNvSpPr txBox="1"/>
          <p:nvPr/>
        </p:nvSpPr>
        <p:spPr>
          <a:xfrm>
            <a:off x="1005348" y="1133852"/>
            <a:ext cx="71323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Criação de tabelas</a:t>
            </a:r>
            <a:endParaRPr lang="pt-BR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6C4B862-ABF1-456F-8F2F-B118DB4FBF6D}"/>
              </a:ext>
            </a:extLst>
          </p:cNvPr>
          <p:cNvSpPr txBox="1"/>
          <p:nvPr/>
        </p:nvSpPr>
        <p:spPr>
          <a:xfrm>
            <a:off x="1075403" y="2111712"/>
            <a:ext cx="73720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Exemplo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144C6E9-0557-4B6E-9A6C-27B393B70AFA}"/>
              </a:ext>
            </a:extLst>
          </p:cNvPr>
          <p:cNvSpPr txBox="1"/>
          <p:nvPr/>
        </p:nvSpPr>
        <p:spPr>
          <a:xfrm>
            <a:off x="2289560" y="3089572"/>
            <a:ext cx="494372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 algn="just"/>
            <a:r>
              <a:rPr lang="en-US" sz="25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TABLE </a:t>
            </a:r>
            <a:r>
              <a:rPr lang="en-US" sz="25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guest</a:t>
            </a:r>
          </a:p>
          <a:p>
            <a:pPr lvl="8" algn="just"/>
            <a:r>
              <a:rPr lang="en-US"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pPr lvl="8" algn="just"/>
            <a:r>
              <a:rPr lang="en-US" sz="25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5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</a:t>
            </a:r>
            <a:r>
              <a:rPr lang="en-US" sz="25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BIGSERIAL PRIMARY KEY,</a:t>
            </a:r>
          </a:p>
          <a:p>
            <a:pPr lvl="8" algn="just"/>
            <a:r>
              <a:rPr lang="en-US" sz="25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5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id_room</a:t>
            </a:r>
            <a:r>
              <a:rPr lang="en-US"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BIGINT,</a:t>
            </a:r>
          </a:p>
          <a:p>
            <a:pPr lvl="8" algn="just"/>
            <a:r>
              <a:rPr lang="en-US" sz="25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5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_name</a:t>
            </a:r>
            <a:r>
              <a:rPr lang="en-US"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VARCHAR(100) NOT NULL,</a:t>
            </a:r>
          </a:p>
          <a:p>
            <a:pPr lvl="8" algn="just"/>
            <a:r>
              <a:rPr lang="en-US" sz="25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5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  <a:r>
              <a:rPr lang="en-US" sz="25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INTEGER NOT NULL,</a:t>
            </a:r>
          </a:p>
          <a:p>
            <a:pPr lvl="8" algn="just"/>
            <a:r>
              <a:rPr lang="en-US" sz="25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5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phone</a:t>
            </a:r>
            <a:r>
              <a:rPr lang="en-US" sz="25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VARCHAR(20)</a:t>
            </a:r>
          </a:p>
          <a:p>
            <a:pPr lvl="8" algn="just"/>
            <a:r>
              <a:rPr lang="en-US"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pt-BR" sz="2500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764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7375E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rgbClr val="17375E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8401546" y="170911"/>
            <a:ext cx="4892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9FDC52B-D94C-4CD2-95D8-63D69FDBF011}"/>
              </a:ext>
            </a:extLst>
          </p:cNvPr>
          <p:cNvSpPr txBox="1"/>
          <p:nvPr/>
        </p:nvSpPr>
        <p:spPr>
          <a:xfrm>
            <a:off x="1005348" y="1133852"/>
            <a:ext cx="71323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Inserção, Atualização, Busca e Remoção</a:t>
            </a:r>
            <a:endParaRPr lang="pt-BR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144C6E9-0557-4B6E-9A6C-27B393B70AFA}"/>
              </a:ext>
            </a:extLst>
          </p:cNvPr>
          <p:cNvSpPr txBox="1"/>
          <p:nvPr/>
        </p:nvSpPr>
        <p:spPr>
          <a:xfrm>
            <a:off x="1015510" y="2254637"/>
            <a:ext cx="74918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 algn="just"/>
            <a:r>
              <a:rPr lang="en-US" sz="18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 INTO 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guest(id, 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id_room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_name, age, 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cpf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phone) </a:t>
            </a:r>
            <a:r>
              <a:rPr lang="en-US" sz="18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VALUES 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nextval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('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guest_id_seq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'), 1,'Maria', '38', '11111111111', '35992033458');</a:t>
            </a:r>
          </a:p>
          <a:p>
            <a:pPr lvl="8" algn="just"/>
            <a:endParaRPr lang="en-US" sz="18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8" algn="just"/>
            <a:endParaRPr lang="en-US" sz="18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8" algn="just"/>
            <a:r>
              <a:rPr lang="en-US" sz="18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</a:t>
            </a: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guest</a:t>
            </a: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</a:t>
            </a: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id_room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null </a:t>
            </a:r>
            <a:r>
              <a:rPr lang="en-US" sz="18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 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 = 5;</a:t>
            </a:r>
            <a:endParaRPr lang="en-US" sz="25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8" algn="just"/>
            <a:endParaRPr lang="en-US" sz="1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8" algn="just"/>
            <a:endParaRPr lang="en-US" sz="18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8" algn="just"/>
            <a:endParaRPr lang="en-US" sz="18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8" algn="just"/>
            <a:r>
              <a:rPr lang="en-US" sz="18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sz="18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FROM 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guest</a:t>
            </a: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 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_name = 'Maria';</a:t>
            </a:r>
          </a:p>
          <a:p>
            <a:pPr lvl="8" algn="just"/>
            <a:endParaRPr lang="en-US" sz="18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8" algn="just"/>
            <a:endParaRPr lang="en-US" sz="18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8" algn="just"/>
            <a:endParaRPr lang="en-US" sz="18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8" algn="just"/>
            <a:r>
              <a:rPr lang="en-US" sz="18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DELETE FROM 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guest</a:t>
            </a: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 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 = 1;</a:t>
            </a:r>
          </a:p>
        </p:txBody>
      </p:sp>
    </p:spTree>
    <p:extLst>
      <p:ext uri="{BB962C8B-B14F-4D97-AF65-F5344CB8AC3E}">
        <p14:creationId xmlns:p14="http://schemas.microsoft.com/office/powerpoint/2010/main" val="3133959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7923242" y="170911"/>
            <a:ext cx="9669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Exercícios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C5EFF38-75F4-4CA6-900D-36757ECF57EE}"/>
              </a:ext>
            </a:extLst>
          </p:cNvPr>
          <p:cNvSpPr txBox="1"/>
          <p:nvPr/>
        </p:nvSpPr>
        <p:spPr>
          <a:xfrm>
            <a:off x="978844" y="2948012"/>
            <a:ext cx="76887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Planejamento e construção da base de dados do projeto SGH</a:t>
            </a:r>
          </a:p>
        </p:txBody>
      </p:sp>
    </p:spTree>
    <p:extLst>
      <p:ext uri="{BB962C8B-B14F-4D97-AF65-F5344CB8AC3E}">
        <p14:creationId xmlns:p14="http://schemas.microsoft.com/office/powerpoint/2010/main" val="2734172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7923242" y="170911"/>
            <a:ext cx="9669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Exercícios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C9440A6-4C2C-4613-91E0-419086D6D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635" y="784779"/>
            <a:ext cx="7139746" cy="598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923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7923242" y="170911"/>
            <a:ext cx="9669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Exercícios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D256AFE-7506-4898-9713-50C365DF5F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833" y="772013"/>
            <a:ext cx="7901163" cy="591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302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1A9044B7-D0EB-48DF-B242-01E25ABA1797}"/>
              </a:ext>
            </a:extLst>
          </p:cNvPr>
          <p:cNvSpPr txBox="1"/>
          <p:nvPr/>
        </p:nvSpPr>
        <p:spPr>
          <a:xfrm>
            <a:off x="2279812" y="3063428"/>
            <a:ext cx="49632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 com Banco de Dados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rgbClr val="26262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7923242" y="170911"/>
            <a:ext cx="9669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Exercícios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C5EFF38-75F4-4CA6-900D-36757ECF57EE}"/>
              </a:ext>
            </a:extLst>
          </p:cNvPr>
          <p:cNvSpPr txBox="1"/>
          <p:nvPr/>
        </p:nvSpPr>
        <p:spPr>
          <a:xfrm>
            <a:off x="1075403" y="2111712"/>
            <a:ext cx="768876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AutoNum type="arabicParenR"/>
            </a:pPr>
            <a:r>
              <a:rPr lang="pt-BR" sz="2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Acesse o </a:t>
            </a:r>
            <a:r>
              <a:rPr lang="pt-BR" sz="2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pgAdmin</a:t>
            </a:r>
            <a:r>
              <a:rPr lang="pt-BR" sz="2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 crie a base de dados </a:t>
            </a:r>
            <a:r>
              <a:rPr lang="pt-BR" sz="2500" b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sgh</a:t>
            </a:r>
            <a:endParaRPr lang="pt-BR" sz="2500" b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AutoNum type="arabicParenR"/>
            </a:pPr>
            <a:endParaRPr lang="pt-BR" sz="2500" b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AutoNum type="arabicParenR"/>
            </a:pPr>
            <a:r>
              <a:rPr lang="pt-BR" sz="2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Crie as tabelas </a:t>
            </a:r>
            <a:r>
              <a:rPr lang="pt-BR" sz="2500" b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guest</a:t>
            </a:r>
            <a:r>
              <a:rPr lang="pt-BR" sz="25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2500" b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room</a:t>
            </a:r>
            <a:r>
              <a:rPr lang="pt-BR" sz="25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2500" b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</a:t>
            </a:r>
            <a:r>
              <a:rPr lang="pt-BR" sz="25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pt-BR" sz="2500" b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room_product</a:t>
            </a:r>
            <a:r>
              <a:rPr lang="pt-BR" sz="25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408961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7923242" y="170911"/>
            <a:ext cx="9669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Exercícios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C5EFF38-75F4-4CA6-900D-36757ECF57EE}"/>
              </a:ext>
            </a:extLst>
          </p:cNvPr>
          <p:cNvSpPr txBox="1"/>
          <p:nvPr/>
        </p:nvSpPr>
        <p:spPr>
          <a:xfrm>
            <a:off x="1005348" y="1102415"/>
            <a:ext cx="76887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3)   Utilize o </a:t>
            </a:r>
            <a:r>
              <a:rPr lang="pt-BR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sgh</a:t>
            </a:r>
            <a:r>
              <a:rPr lang="pt-BR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-script-</a:t>
            </a:r>
            <a:r>
              <a:rPr lang="pt-BR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dml.sql</a:t>
            </a:r>
            <a:r>
              <a:rPr lang="pt-BR" sz="2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para testes de inserção e busca de dados</a:t>
            </a:r>
            <a:endParaRPr lang="pt-BR" sz="2500" b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354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6228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8382993" y="170911"/>
            <a:ext cx="5806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JDBC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FC72A31-1463-464D-819C-1DB48F7E7E5D}"/>
              </a:ext>
            </a:extLst>
          </p:cNvPr>
          <p:cNvSpPr txBox="1"/>
          <p:nvPr/>
        </p:nvSpPr>
        <p:spPr>
          <a:xfrm>
            <a:off x="2851282" y="2755651"/>
            <a:ext cx="3820278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JDBC</a:t>
            </a:r>
          </a:p>
          <a:p>
            <a:pPr algn="ctr"/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 </a:t>
            </a:r>
            <a:r>
              <a:rPr lang="pt-BR" sz="2500" b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Database</a:t>
            </a: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500" b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Connectivity</a:t>
            </a:r>
            <a:endParaRPr lang="pt-BR" sz="25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3278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6228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D9FDC52B-D94C-4CD2-95D8-63D69FDBF011}"/>
              </a:ext>
            </a:extLst>
          </p:cNvPr>
          <p:cNvSpPr txBox="1"/>
          <p:nvPr/>
        </p:nvSpPr>
        <p:spPr>
          <a:xfrm>
            <a:off x="1195262" y="1216768"/>
            <a:ext cx="7132318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5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 um conjunto de classes e interfaces escritas em linguagem Java, que auxiliam uma aplicação qualquer se conectar em diferentes bancos de dados relacionais, de forma padronizada.</a:t>
            </a:r>
          </a:p>
          <a:p>
            <a:pPr algn="just"/>
            <a:endParaRPr lang="pt-BR" sz="25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25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a comunicação entre a aplicação e um SGBD é necessário possuir um driver. Geralmente, os fabricantes de </a:t>
            </a:r>
            <a:r>
              <a:rPr lang="pt-BR" sz="25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SGBDs</a:t>
            </a:r>
            <a:r>
              <a:rPr lang="pt-BR" sz="25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oferecem esse driver de conexão, e sua implementação segue a especificação JDBC.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1254F97-DD5D-4818-A486-CCC884A513BD}"/>
              </a:ext>
            </a:extLst>
          </p:cNvPr>
          <p:cNvSpPr txBox="1"/>
          <p:nvPr/>
        </p:nvSpPr>
        <p:spPr>
          <a:xfrm>
            <a:off x="8382993" y="170911"/>
            <a:ext cx="5806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JDBC</a:t>
            </a:r>
          </a:p>
        </p:txBody>
      </p:sp>
    </p:spTree>
    <p:extLst>
      <p:ext uri="{BB962C8B-B14F-4D97-AF65-F5344CB8AC3E}">
        <p14:creationId xmlns:p14="http://schemas.microsoft.com/office/powerpoint/2010/main" val="1710618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6228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1254F97-DD5D-4818-A486-CCC884A513BD}"/>
              </a:ext>
            </a:extLst>
          </p:cNvPr>
          <p:cNvSpPr txBox="1"/>
          <p:nvPr/>
        </p:nvSpPr>
        <p:spPr>
          <a:xfrm>
            <a:off x="8382993" y="170911"/>
            <a:ext cx="5806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JDBC</a:t>
            </a:r>
          </a:p>
        </p:txBody>
      </p:sp>
      <p:sp>
        <p:nvSpPr>
          <p:cNvPr id="2" name="Fluxograma: Disco Magnético 1">
            <a:extLst>
              <a:ext uri="{FF2B5EF4-FFF2-40B4-BE49-F238E27FC236}">
                <a16:creationId xmlns:a16="http://schemas.microsoft.com/office/drawing/2014/main" id="{30BFC59F-8DA7-49A5-9D11-67155199CC00}"/>
              </a:ext>
            </a:extLst>
          </p:cNvPr>
          <p:cNvSpPr/>
          <p:nvPr/>
        </p:nvSpPr>
        <p:spPr>
          <a:xfrm>
            <a:off x="6381652" y="4619541"/>
            <a:ext cx="2138941" cy="1920789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Database</a:t>
            </a:r>
            <a:endParaRPr lang="pt-B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14C0AF6C-9BE2-407A-AAEF-8C64458F83AE}"/>
              </a:ext>
            </a:extLst>
          </p:cNvPr>
          <p:cNvSpPr/>
          <p:nvPr/>
        </p:nvSpPr>
        <p:spPr>
          <a:xfrm>
            <a:off x="1378635" y="1060180"/>
            <a:ext cx="3537922" cy="545988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</a:rPr>
              <a:t>Java </a:t>
            </a:r>
            <a:r>
              <a:rPr lang="pt-BR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Application</a:t>
            </a:r>
            <a:endParaRPr lang="pt-B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142C1833-6C18-46CD-97A9-AD5BDEE31AA7}"/>
              </a:ext>
            </a:extLst>
          </p:cNvPr>
          <p:cNvSpPr/>
          <p:nvPr/>
        </p:nvSpPr>
        <p:spPr>
          <a:xfrm>
            <a:off x="2186813" y="5232067"/>
            <a:ext cx="1921566" cy="69573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JDBC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5E729B4E-6F71-4C05-9CA1-96FD6C854E95}"/>
              </a:ext>
            </a:extLst>
          </p:cNvPr>
          <p:cNvCxnSpPr>
            <a:cxnSpLocks/>
            <a:stCxn id="11" idx="3"/>
            <a:endCxn id="2" idx="2"/>
          </p:cNvCxnSpPr>
          <p:nvPr/>
        </p:nvCxnSpPr>
        <p:spPr>
          <a:xfrm flipV="1">
            <a:off x="4108379" y="5579936"/>
            <a:ext cx="2273273" cy="1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804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6228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8382993" y="170911"/>
            <a:ext cx="5806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JDBC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FC72A31-1463-464D-819C-1DB48F7E7E5D}"/>
              </a:ext>
            </a:extLst>
          </p:cNvPr>
          <p:cNvSpPr txBox="1"/>
          <p:nvPr/>
        </p:nvSpPr>
        <p:spPr>
          <a:xfrm>
            <a:off x="3659196" y="829993"/>
            <a:ext cx="22044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500" b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DriverManager</a:t>
            </a:r>
            <a:endParaRPr lang="pt-BR" sz="25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F99B6F9-5796-4245-899C-D63C137EEBFE}"/>
              </a:ext>
            </a:extLst>
          </p:cNvPr>
          <p:cNvSpPr txBox="1"/>
          <p:nvPr/>
        </p:nvSpPr>
        <p:spPr>
          <a:xfrm>
            <a:off x="836212" y="1749913"/>
            <a:ext cx="78504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É um tradutor de Drivers. </a:t>
            </a:r>
          </a:p>
          <a:p>
            <a:endParaRPr lang="pt-BR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Depois de definido qual Banco de Dados utilizar, o driver correspondente deve ser registrado no 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DriverManager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Dessa forma ele irá fornecer todos os métodos para gerência do JDBC.</a:t>
            </a:r>
          </a:p>
        </p:txBody>
      </p:sp>
    </p:spTree>
    <p:extLst>
      <p:ext uri="{BB962C8B-B14F-4D97-AF65-F5344CB8AC3E}">
        <p14:creationId xmlns:p14="http://schemas.microsoft.com/office/powerpoint/2010/main" val="40961641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6228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8382993" y="170911"/>
            <a:ext cx="5806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JDBC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FC72A31-1463-464D-819C-1DB48F7E7E5D}"/>
              </a:ext>
            </a:extLst>
          </p:cNvPr>
          <p:cNvSpPr txBox="1"/>
          <p:nvPr/>
        </p:nvSpPr>
        <p:spPr>
          <a:xfrm>
            <a:off x="3659196" y="829993"/>
            <a:ext cx="22044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500" b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DriverManager</a:t>
            </a:r>
            <a:endParaRPr lang="pt-BR" sz="25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F99B6F9-5796-4245-899C-D63C137EEBFE}"/>
              </a:ext>
            </a:extLst>
          </p:cNvPr>
          <p:cNvSpPr txBox="1"/>
          <p:nvPr/>
        </p:nvSpPr>
        <p:spPr>
          <a:xfrm>
            <a:off x="836212" y="1749913"/>
            <a:ext cx="785041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Connection 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conn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null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endParaRPr lang="pt-BR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try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{</a:t>
            </a:r>
          </a:p>
          <a:p>
            <a:endParaRPr lang="pt-BR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conn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pt-BR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DriverManager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.getConnection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"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jdbc:postgresql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://localhost:5432/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sgh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", "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postgres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", "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postgres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");</a:t>
            </a: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</a:t>
            </a: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} catch (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SQLException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e) {</a:t>
            </a:r>
          </a:p>
          <a:p>
            <a:endParaRPr lang="pt-BR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System.out.println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(e);</a:t>
            </a: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} 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finally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{</a:t>
            </a:r>
          </a:p>
          <a:p>
            <a:endParaRPr lang="pt-BR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if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(!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conn.isClosed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()) {</a:t>
            </a:r>
          </a:p>
          <a:p>
            <a:endParaRPr lang="pt-BR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conn.close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();</a:t>
            </a: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}</a:t>
            </a: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}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3CA9FD8-17D8-4861-9911-3346A3025B62}"/>
              </a:ext>
            </a:extLst>
          </p:cNvPr>
          <p:cNvSpPr/>
          <p:nvPr/>
        </p:nvSpPr>
        <p:spPr>
          <a:xfrm>
            <a:off x="4359964" y="4257741"/>
            <a:ext cx="1762539" cy="3710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Caminho do banco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5ADB178-7280-48F1-82C5-895F598CCFCC}"/>
              </a:ext>
            </a:extLst>
          </p:cNvPr>
          <p:cNvSpPr/>
          <p:nvPr/>
        </p:nvSpPr>
        <p:spPr>
          <a:xfrm>
            <a:off x="6122504" y="5457531"/>
            <a:ext cx="1096532" cy="371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Usuário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AE85312-DB05-40BA-855D-B3A87F93782D}"/>
              </a:ext>
            </a:extLst>
          </p:cNvPr>
          <p:cNvSpPr/>
          <p:nvPr/>
        </p:nvSpPr>
        <p:spPr>
          <a:xfrm>
            <a:off x="7411813" y="4812799"/>
            <a:ext cx="895975" cy="371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Senha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3B04A1B8-AD4E-4B73-BEDF-E28DDAAE92F6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5241234" y="3429001"/>
            <a:ext cx="15198" cy="82874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20FC89CB-DE1A-4F9E-9D8E-1B9FEC48E0CB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7859801" y="3372210"/>
            <a:ext cx="0" cy="144058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524B3224-A7FE-4A43-A989-A87453311638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6670770" y="3395325"/>
            <a:ext cx="0" cy="2062206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6174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6228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8382993" y="170911"/>
            <a:ext cx="5806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JDBC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FC72A31-1463-464D-819C-1DB48F7E7E5D}"/>
              </a:ext>
            </a:extLst>
          </p:cNvPr>
          <p:cNvSpPr txBox="1"/>
          <p:nvPr/>
        </p:nvSpPr>
        <p:spPr>
          <a:xfrm>
            <a:off x="3910868" y="829993"/>
            <a:ext cx="170110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Connection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F99B6F9-5796-4245-899C-D63C137EEBFE}"/>
              </a:ext>
            </a:extLst>
          </p:cNvPr>
          <p:cNvSpPr txBox="1"/>
          <p:nvPr/>
        </p:nvSpPr>
        <p:spPr>
          <a:xfrm>
            <a:off x="836212" y="1700640"/>
            <a:ext cx="52862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Connection </a:t>
            </a:r>
            <a:r>
              <a:rPr lang="pt-BR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conn</a:t>
            </a: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 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null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endParaRPr lang="pt-BR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try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{</a:t>
            </a:r>
          </a:p>
          <a:p>
            <a:endParaRPr lang="pt-BR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lang="pt-BR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conn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DriverManager.getConnection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"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jdbc:postgresql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://localhost:5432/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sgh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", </a:t>
            </a: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"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postgres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", "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postgres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");</a:t>
            </a: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</a:t>
            </a: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} catch (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SQLException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e) {</a:t>
            </a:r>
          </a:p>
          <a:p>
            <a:endParaRPr lang="pt-BR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System.out.println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(e);</a:t>
            </a: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} 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finally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{</a:t>
            </a:r>
          </a:p>
          <a:p>
            <a:endParaRPr lang="pt-BR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if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(!</a:t>
            </a:r>
            <a:r>
              <a:rPr lang="pt-BR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conn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.isClosed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()) {</a:t>
            </a: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</a:t>
            </a: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</a:t>
            </a:r>
            <a:r>
              <a:rPr lang="pt-BR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conn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.close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();</a:t>
            </a: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}</a:t>
            </a: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}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3CA9FD8-17D8-4861-9911-3346A3025B62}"/>
              </a:ext>
            </a:extLst>
          </p:cNvPr>
          <p:cNvSpPr/>
          <p:nvPr/>
        </p:nvSpPr>
        <p:spPr>
          <a:xfrm>
            <a:off x="7221933" y="2888976"/>
            <a:ext cx="1762539" cy="3710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Conectar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5ADB178-7280-48F1-82C5-895F598CCFCC}"/>
              </a:ext>
            </a:extLst>
          </p:cNvPr>
          <p:cNvSpPr/>
          <p:nvPr/>
        </p:nvSpPr>
        <p:spPr>
          <a:xfrm>
            <a:off x="4982349" y="5215002"/>
            <a:ext cx="1274056" cy="371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Desconectar</a:t>
            </a:r>
          </a:p>
        </p:txBody>
      </p:sp>
      <p:sp>
        <p:nvSpPr>
          <p:cNvPr id="20" name="Chave Direita 19">
            <a:extLst>
              <a:ext uri="{FF2B5EF4-FFF2-40B4-BE49-F238E27FC236}">
                <a16:creationId xmlns:a16="http://schemas.microsoft.com/office/drawing/2014/main" id="{E7B0F48D-C585-4516-9A0E-06D8617ED5AC}"/>
              </a:ext>
            </a:extLst>
          </p:cNvPr>
          <p:cNvSpPr/>
          <p:nvPr/>
        </p:nvSpPr>
        <p:spPr>
          <a:xfrm>
            <a:off x="6337766" y="2464904"/>
            <a:ext cx="778651" cy="1219194"/>
          </a:xfrm>
          <a:prstGeom prst="rightBrac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have Direita 20">
            <a:extLst>
              <a:ext uri="{FF2B5EF4-FFF2-40B4-BE49-F238E27FC236}">
                <a16:creationId xmlns:a16="http://schemas.microsoft.com/office/drawing/2014/main" id="{E834DD02-5099-49A7-BFF5-560D7F08962C}"/>
              </a:ext>
            </a:extLst>
          </p:cNvPr>
          <p:cNvSpPr/>
          <p:nvPr/>
        </p:nvSpPr>
        <p:spPr>
          <a:xfrm>
            <a:off x="4027254" y="4863548"/>
            <a:ext cx="778651" cy="1073958"/>
          </a:xfrm>
          <a:prstGeom prst="rightBrac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328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6228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8382993" y="170911"/>
            <a:ext cx="5806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JDBC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FC72A31-1463-464D-819C-1DB48F7E7E5D}"/>
              </a:ext>
            </a:extLst>
          </p:cNvPr>
          <p:cNvSpPr txBox="1"/>
          <p:nvPr/>
        </p:nvSpPr>
        <p:spPr>
          <a:xfrm>
            <a:off x="3969378" y="829993"/>
            <a:ext cx="158408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500" b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Statement</a:t>
            </a:r>
            <a:endParaRPr lang="pt-BR" sz="25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F99B6F9-5796-4245-899C-D63C137EEBFE}"/>
              </a:ext>
            </a:extLst>
          </p:cNvPr>
          <p:cNvSpPr txBox="1"/>
          <p:nvPr/>
        </p:nvSpPr>
        <p:spPr>
          <a:xfrm>
            <a:off x="879305" y="1679802"/>
            <a:ext cx="79462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Connection 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conn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null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endParaRPr lang="pt-BR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try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{</a:t>
            </a:r>
          </a:p>
          <a:p>
            <a:endParaRPr lang="pt-BR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conn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DriverManager.getConnection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"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jdbc:postgresql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://localhost:5432/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sgh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", "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postgres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", "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postgres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");</a:t>
            </a:r>
          </a:p>
          <a:p>
            <a:endParaRPr lang="pt-BR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lang="pt-BR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Statement</a:t>
            </a: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stmt</a:t>
            </a: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 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conn.createStatement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("SELECT * 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guest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");</a:t>
            </a:r>
          </a:p>
          <a:p>
            <a:endParaRPr lang="pt-BR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5ADB178-7280-48F1-82C5-895F598CCFCC}"/>
              </a:ext>
            </a:extLst>
          </p:cNvPr>
          <p:cNvSpPr/>
          <p:nvPr/>
        </p:nvSpPr>
        <p:spPr>
          <a:xfrm>
            <a:off x="1126549" y="5742281"/>
            <a:ext cx="7451765" cy="3710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Statement</a:t>
            </a:r>
            <a:r>
              <a:rPr lang="pt-BR" dirty="0"/>
              <a:t> é um objeto usado para execução de </a:t>
            </a:r>
            <a:r>
              <a:rPr lang="pt-BR" dirty="0" err="1"/>
              <a:t>SQLs</a:t>
            </a:r>
            <a:r>
              <a:rPr lang="pt-BR" dirty="0"/>
              <a:t> estáticos</a:t>
            </a:r>
          </a:p>
        </p:txBody>
      </p:sp>
    </p:spTree>
    <p:extLst>
      <p:ext uri="{BB962C8B-B14F-4D97-AF65-F5344CB8AC3E}">
        <p14:creationId xmlns:p14="http://schemas.microsoft.com/office/powerpoint/2010/main" val="21293639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6228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8382993" y="170911"/>
            <a:ext cx="5806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JDBC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FC72A31-1463-464D-819C-1DB48F7E7E5D}"/>
              </a:ext>
            </a:extLst>
          </p:cNvPr>
          <p:cNvSpPr txBox="1"/>
          <p:nvPr/>
        </p:nvSpPr>
        <p:spPr>
          <a:xfrm>
            <a:off x="3357833" y="829993"/>
            <a:ext cx="28071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500" b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PreparedStatement</a:t>
            </a:r>
            <a:endParaRPr lang="pt-BR" sz="25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F99B6F9-5796-4245-899C-D63C137EEBFE}"/>
              </a:ext>
            </a:extLst>
          </p:cNvPr>
          <p:cNvSpPr txBox="1"/>
          <p:nvPr/>
        </p:nvSpPr>
        <p:spPr>
          <a:xfrm>
            <a:off x="879305" y="1679802"/>
            <a:ext cx="794625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Connection </a:t>
            </a:r>
            <a:r>
              <a:rPr lang="pt-BR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conn</a:t>
            </a:r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pt-BR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null</a:t>
            </a:r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endParaRPr lang="pt-B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try</a:t>
            </a:r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{</a:t>
            </a:r>
          </a:p>
          <a:p>
            <a:endParaRPr lang="pt-B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lang="pt-BR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conn</a:t>
            </a:r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pt-BR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DriverManager.getConnection</a:t>
            </a:r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</a:p>
          <a:p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"</a:t>
            </a:r>
            <a:r>
              <a:rPr lang="pt-BR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jdbc:postgresql</a:t>
            </a:r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://localhost:5432/</a:t>
            </a:r>
            <a:r>
              <a:rPr lang="pt-BR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sgh</a:t>
            </a:r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", "</a:t>
            </a:r>
            <a:r>
              <a:rPr lang="pt-BR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postgres</a:t>
            </a:r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", "</a:t>
            </a:r>
            <a:r>
              <a:rPr lang="pt-BR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postgres</a:t>
            </a:r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");</a:t>
            </a:r>
          </a:p>
          <a:p>
            <a:endParaRPr lang="pt-B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lang="pt-BR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String</a:t>
            </a:r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</a:t>
            </a:r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"SELECT * FROM </a:t>
            </a:r>
            <a:r>
              <a:rPr lang="pt-BR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guest</a:t>
            </a:r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WHERE id = </a:t>
            </a:r>
            <a:r>
              <a:rPr lang="pt-BR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?</a:t>
            </a:r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";</a:t>
            </a:r>
          </a:p>
          <a:p>
            <a:endParaRPr lang="pt-B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PreparedStatement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stmt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 </a:t>
            </a:r>
            <a:r>
              <a:rPr lang="pt-BR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conn.prepareStatement</a:t>
            </a:r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</a:t>
            </a:r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);</a:t>
            </a:r>
          </a:p>
          <a:p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stmt</a:t>
            </a:r>
            <a:r>
              <a:rPr lang="pt-BR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.setInt</a:t>
            </a:r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(1);</a:t>
            </a:r>
          </a:p>
          <a:p>
            <a:endParaRPr lang="pt-B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5ADB178-7280-48F1-82C5-895F598CCFCC}"/>
              </a:ext>
            </a:extLst>
          </p:cNvPr>
          <p:cNvSpPr/>
          <p:nvPr/>
        </p:nvSpPr>
        <p:spPr>
          <a:xfrm>
            <a:off x="1126549" y="5742281"/>
            <a:ext cx="7451765" cy="3710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PrepareStatement</a:t>
            </a:r>
            <a:r>
              <a:rPr lang="pt-BR" dirty="0"/>
              <a:t> é um objeto usado para execução de </a:t>
            </a:r>
            <a:r>
              <a:rPr lang="pt-BR" dirty="0" err="1"/>
              <a:t>SQLs</a:t>
            </a:r>
            <a:r>
              <a:rPr lang="pt-BR" dirty="0"/>
              <a:t> </a:t>
            </a:r>
            <a:r>
              <a:rPr lang="pt-BR" dirty="0" err="1"/>
              <a:t>Pré</a:t>
            </a:r>
            <a:r>
              <a:rPr lang="pt-BR" dirty="0"/>
              <a:t>-compilados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F1F5C8F6-1159-4B7F-A3E5-2AE9F8D05B69}"/>
              </a:ext>
            </a:extLst>
          </p:cNvPr>
          <p:cNvCxnSpPr/>
          <p:nvPr/>
        </p:nvCxnSpPr>
        <p:spPr>
          <a:xfrm flipH="1" flipV="1">
            <a:off x="5870713" y="3429000"/>
            <a:ext cx="2120348" cy="864704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94C3256B-B02B-482F-B3F1-6F9D15A0A0A1}"/>
              </a:ext>
            </a:extLst>
          </p:cNvPr>
          <p:cNvCxnSpPr>
            <a:cxnSpLocks/>
          </p:cNvCxnSpPr>
          <p:nvPr/>
        </p:nvCxnSpPr>
        <p:spPr>
          <a:xfrm flipH="1" flipV="1">
            <a:off x="2316596" y="4155500"/>
            <a:ext cx="267578" cy="588778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15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rgbClr val="26262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2C8D99CB-3365-4350-BB5C-F302D7DAF860}"/>
              </a:ext>
            </a:extLst>
          </p:cNvPr>
          <p:cNvSpPr txBox="1"/>
          <p:nvPr/>
        </p:nvSpPr>
        <p:spPr>
          <a:xfrm>
            <a:off x="1765425" y="1043340"/>
            <a:ext cx="5991991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 com Banco de Dados</a:t>
            </a:r>
          </a:p>
          <a:p>
            <a:pPr lvl="2"/>
            <a:r>
              <a:rPr lang="pt-BR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Conceitos básicos</a:t>
            </a:r>
          </a:p>
          <a:p>
            <a:pPr lvl="2"/>
            <a:endParaRPr lang="pt-BR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pt-BR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 (</a:t>
            </a:r>
            <a:r>
              <a:rPr lang="pt-BR" sz="2500" b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Structure</a:t>
            </a: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Query </a:t>
            </a:r>
            <a:r>
              <a:rPr lang="pt-BR" sz="2500" b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2"/>
            <a:r>
              <a:rPr lang="pt-BR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Conceitos básicos</a:t>
            </a:r>
          </a:p>
          <a:p>
            <a:pPr lvl="2"/>
            <a:r>
              <a:rPr lang="pt-BR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Criação de tabelas</a:t>
            </a:r>
          </a:p>
          <a:p>
            <a:pPr lvl="2"/>
            <a:r>
              <a:rPr lang="pt-BR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Inserção, remoção, busca e atualização</a:t>
            </a:r>
          </a:p>
          <a:p>
            <a:pPr lvl="2"/>
            <a:endParaRPr lang="pt-BR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EXERCÍCIOS</a:t>
            </a:r>
          </a:p>
          <a:p>
            <a:pPr lvl="2"/>
            <a:r>
              <a:rPr lang="pt-BR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Planejamento e construção da base de dados do projeto SGH</a:t>
            </a:r>
          </a:p>
          <a:p>
            <a:pPr lvl="2"/>
            <a:endParaRPr lang="pt-BR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JDBC (Java </a:t>
            </a:r>
            <a:r>
              <a:rPr lang="pt-BR" sz="2500" b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Database</a:t>
            </a: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500" b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Connectivity</a:t>
            </a: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2"/>
            <a:r>
              <a:rPr lang="pt-BR" b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DriverManager</a:t>
            </a:r>
            <a:endParaRPr lang="pt-BR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pt-BR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Connection</a:t>
            </a:r>
          </a:p>
          <a:p>
            <a:pPr lvl="2"/>
            <a:r>
              <a:rPr lang="pt-BR" b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Statement</a:t>
            </a:r>
            <a:endParaRPr lang="pt-BR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pt-BR" b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PreparedStatement</a:t>
            </a:r>
            <a:endParaRPr lang="pt-BR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pt-BR" b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ResultSet</a:t>
            </a:r>
            <a:endParaRPr lang="pt-BR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pt-BR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Padrão </a:t>
            </a:r>
            <a:r>
              <a:rPr lang="pt-BR" b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Sigleton</a:t>
            </a:r>
            <a:endParaRPr lang="pt-BR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pt-BR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Padrão </a:t>
            </a:r>
            <a:r>
              <a:rPr lang="pt-BR" b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Factoty</a:t>
            </a:r>
            <a:endParaRPr lang="pt-BR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pt-BR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Padrão Data Access </a:t>
            </a:r>
            <a:r>
              <a:rPr lang="pt-BR" b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pt-BR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(DAO)</a:t>
            </a:r>
          </a:p>
          <a:p>
            <a:pPr lvl="2"/>
            <a:r>
              <a:rPr lang="pt-BR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Métodos CRUD</a:t>
            </a:r>
          </a:p>
          <a:p>
            <a:pPr lvl="2"/>
            <a:endParaRPr lang="pt-BR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4599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6228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8382993" y="170911"/>
            <a:ext cx="5806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JDBC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FC72A31-1463-464D-819C-1DB48F7E7E5D}"/>
              </a:ext>
            </a:extLst>
          </p:cNvPr>
          <p:cNvSpPr txBox="1"/>
          <p:nvPr/>
        </p:nvSpPr>
        <p:spPr>
          <a:xfrm>
            <a:off x="4040714" y="829993"/>
            <a:ext cx="144142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500" b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ResultSet</a:t>
            </a:r>
            <a:endParaRPr lang="pt-BR" sz="25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F99B6F9-5796-4245-899C-D63C137EEBFE}"/>
              </a:ext>
            </a:extLst>
          </p:cNvPr>
          <p:cNvSpPr txBox="1"/>
          <p:nvPr/>
        </p:nvSpPr>
        <p:spPr>
          <a:xfrm>
            <a:off x="632061" y="1420441"/>
            <a:ext cx="794625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List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Guest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guestList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new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ArrayList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&lt;&gt;();</a:t>
            </a:r>
          </a:p>
          <a:p>
            <a:endParaRPr lang="pt-BR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Connection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conn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null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endParaRPr lang="pt-BR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try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{</a:t>
            </a:r>
          </a:p>
          <a:p>
            <a:endParaRPr lang="pt-BR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conn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DriverManager.getConnection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</a:p>
          <a:p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         "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jdbc:postgresql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://localhost:5432/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sgh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", "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postgres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", "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postgres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");</a:t>
            </a:r>
          </a:p>
          <a:p>
            <a:endParaRPr lang="pt-BR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String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"SELECT * FROM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guest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WHERE id = </a:t>
            </a:r>
            <a:r>
              <a:rPr lang="pt-BR" sz="12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?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";</a:t>
            </a:r>
          </a:p>
          <a:p>
            <a:endParaRPr lang="pt-BR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PreparedStatement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stmt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conn.prepareStatement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);</a:t>
            </a:r>
          </a:p>
          <a:p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stmt.setInt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(1);</a:t>
            </a:r>
          </a:p>
          <a:p>
            <a:endParaRPr lang="pt-BR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</a:t>
            </a:r>
            <a:r>
              <a:rPr lang="pt-BR" sz="12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ResultSet</a:t>
            </a:r>
            <a:r>
              <a:rPr lang="pt-BR" sz="1200" dirty="0">
                <a:solidFill>
                  <a:schemeClr val="bg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2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rs</a:t>
            </a:r>
            <a:r>
              <a:rPr lang="pt-BR" sz="1200" dirty="0">
                <a:solidFill>
                  <a:schemeClr val="bg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stmt.executeQuery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();</a:t>
            </a:r>
          </a:p>
          <a:p>
            <a:endParaRPr lang="pt-BR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while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rs.next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()) {</a:t>
            </a:r>
          </a:p>
          <a:p>
            <a:endParaRPr lang="pt-BR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 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Guest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guest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new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Guest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();</a:t>
            </a:r>
          </a:p>
          <a:p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 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guest.setId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pt-BR" sz="12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rs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.getLong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("id"));</a:t>
            </a:r>
          </a:p>
          <a:p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 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guest.setIdRoom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pt-BR" sz="12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rs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.getLong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("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id_room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"));</a:t>
            </a:r>
          </a:p>
          <a:p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 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guest.setName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pt-BR" sz="12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rs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.getString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("_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name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"));</a:t>
            </a:r>
          </a:p>
          <a:p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 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guest.setAge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pt-BR" sz="12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rs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.getInt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("age"));</a:t>
            </a:r>
          </a:p>
          <a:p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 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guest.setCpf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pt-BR" sz="12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rs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.getString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("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cpf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"));</a:t>
            </a:r>
          </a:p>
          <a:p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 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guest.setPhone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pt-BR" sz="12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rs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.getString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("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phone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"));</a:t>
            </a:r>
          </a:p>
          <a:p>
            <a:endParaRPr lang="pt-BR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 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guestList.add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guest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);</a:t>
            </a:r>
          </a:p>
          <a:p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4128264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rgbClr val="26262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7574451" y="174580"/>
            <a:ext cx="145905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Banco de Dados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9FDC52B-D94C-4CD2-95D8-63D69FDBF011}"/>
              </a:ext>
            </a:extLst>
          </p:cNvPr>
          <p:cNvSpPr txBox="1"/>
          <p:nvPr/>
        </p:nvSpPr>
        <p:spPr>
          <a:xfrm>
            <a:off x="2950170" y="1141813"/>
            <a:ext cx="36225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que é Banco de Dados?</a:t>
            </a:r>
          </a:p>
          <a:p>
            <a:pPr lvl="2"/>
            <a:endParaRPr lang="pt-BR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6C4B862-ABF1-456F-8F2F-B118DB4FBF6D}"/>
              </a:ext>
            </a:extLst>
          </p:cNvPr>
          <p:cNvSpPr txBox="1"/>
          <p:nvPr/>
        </p:nvSpPr>
        <p:spPr>
          <a:xfrm>
            <a:off x="1138919" y="1996828"/>
            <a:ext cx="7372035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 uma coleção de dados inter-relacionados, representando informações sobre um domínio específico.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pt-BR" sz="25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pt-BR" sz="25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Exemplo</a:t>
            </a:r>
          </a:p>
          <a:p>
            <a:pPr algn="just"/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Agenda telefônica</a:t>
            </a:r>
          </a:p>
          <a:p>
            <a:pPr algn="just"/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Acervo de uma biblioteca</a:t>
            </a:r>
          </a:p>
          <a:p>
            <a:pPr algn="just"/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Cadastro de hóspedes de um hotel</a:t>
            </a:r>
          </a:p>
        </p:txBody>
      </p:sp>
    </p:spTree>
    <p:extLst>
      <p:ext uri="{BB962C8B-B14F-4D97-AF65-F5344CB8AC3E}">
        <p14:creationId xmlns:p14="http://schemas.microsoft.com/office/powerpoint/2010/main" val="256678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rgbClr val="26262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7574451" y="174580"/>
            <a:ext cx="145905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Banco de Dados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9FDC52B-D94C-4CD2-95D8-63D69FDBF011}"/>
              </a:ext>
            </a:extLst>
          </p:cNvPr>
          <p:cNvSpPr txBox="1"/>
          <p:nvPr/>
        </p:nvSpPr>
        <p:spPr>
          <a:xfrm>
            <a:off x="1378636" y="1141813"/>
            <a:ext cx="71323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SGBD – Sistema de Gerenciamento de Banco de Dados</a:t>
            </a:r>
            <a:endParaRPr lang="pt-BR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6C4B862-ABF1-456F-8F2F-B118DB4FBF6D}"/>
              </a:ext>
            </a:extLst>
          </p:cNvPr>
          <p:cNvSpPr txBox="1"/>
          <p:nvPr/>
        </p:nvSpPr>
        <p:spPr>
          <a:xfrm>
            <a:off x="1138919" y="2502369"/>
            <a:ext cx="737203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 uma coleção de programas que permitem ao usuário definir, construir e manipular Base de Dados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pt-BR" sz="25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pt-BR" sz="25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principal objetivo é retirar da aplicação cliente a responsabilidade de gerenciar o acesso, manipulação e organização dos dados</a:t>
            </a:r>
          </a:p>
        </p:txBody>
      </p:sp>
    </p:spTree>
    <p:extLst>
      <p:ext uri="{BB962C8B-B14F-4D97-AF65-F5344CB8AC3E}">
        <p14:creationId xmlns:p14="http://schemas.microsoft.com/office/powerpoint/2010/main" val="2399757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rgbClr val="26262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7574451" y="174580"/>
            <a:ext cx="145905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Banco de Dados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9FDC52B-D94C-4CD2-95D8-63D69FDBF011}"/>
              </a:ext>
            </a:extLst>
          </p:cNvPr>
          <p:cNvSpPr txBox="1"/>
          <p:nvPr/>
        </p:nvSpPr>
        <p:spPr>
          <a:xfrm>
            <a:off x="1378636" y="1141813"/>
            <a:ext cx="71323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Principais </a:t>
            </a:r>
            <a:r>
              <a:rPr lang="pt-BR" sz="2500" b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SGBDs</a:t>
            </a: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do mercado</a:t>
            </a:r>
            <a:endParaRPr lang="pt-BR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6C4B862-ABF1-456F-8F2F-B118DB4FBF6D}"/>
              </a:ext>
            </a:extLst>
          </p:cNvPr>
          <p:cNvSpPr txBox="1"/>
          <p:nvPr/>
        </p:nvSpPr>
        <p:spPr>
          <a:xfrm>
            <a:off x="1075403" y="2161368"/>
            <a:ext cx="7372035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Oracle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pt-BR" sz="25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 Server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pt-BR" sz="25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MySQL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pt-BR" sz="25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500" b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MariaDB</a:t>
            </a:r>
            <a:endParaRPr lang="pt-BR" sz="25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pt-BR" sz="25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PostgreSQL</a:t>
            </a:r>
          </a:p>
        </p:txBody>
      </p:sp>
    </p:spTree>
    <p:extLst>
      <p:ext uri="{BB962C8B-B14F-4D97-AF65-F5344CB8AC3E}">
        <p14:creationId xmlns:p14="http://schemas.microsoft.com/office/powerpoint/2010/main" val="1988974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7375E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rgbClr val="17375E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8401546" y="170911"/>
            <a:ext cx="4892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9FDC52B-D94C-4CD2-95D8-63D69FDBF011}"/>
              </a:ext>
            </a:extLst>
          </p:cNvPr>
          <p:cNvSpPr txBox="1"/>
          <p:nvPr/>
        </p:nvSpPr>
        <p:spPr>
          <a:xfrm>
            <a:off x="1005348" y="1133852"/>
            <a:ext cx="71323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 – </a:t>
            </a:r>
            <a:r>
              <a:rPr lang="pt-BR" sz="2500" b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Structured</a:t>
            </a: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Query </a:t>
            </a:r>
            <a:r>
              <a:rPr lang="pt-BR" sz="2500" b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  <a:endParaRPr lang="pt-BR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6C4B862-ABF1-456F-8F2F-B118DB4FBF6D}"/>
              </a:ext>
            </a:extLst>
          </p:cNvPr>
          <p:cNvSpPr txBox="1"/>
          <p:nvPr/>
        </p:nvSpPr>
        <p:spPr>
          <a:xfrm>
            <a:off x="1138919" y="2111713"/>
            <a:ext cx="737203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 é uma linguagem padrão para acessar e manipular Banco de Dados</a:t>
            </a:r>
          </a:p>
          <a:p>
            <a:pPr algn="just"/>
            <a:endParaRPr lang="pt-BR" sz="25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 suportado por quase todos os </a:t>
            </a:r>
            <a:r>
              <a:rPr lang="pt-BR" sz="2500" b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SGBDs</a:t>
            </a: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como Oracle, MySQL, </a:t>
            </a:r>
            <a:r>
              <a:rPr lang="pt-BR" sz="2500" b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MariaDB</a:t>
            </a: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SQL Server, </a:t>
            </a:r>
            <a:r>
              <a:rPr lang="pt-BR" sz="2500" b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PostgreSql</a:t>
            </a: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entre outros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pt-BR" sz="25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DDL – Linguagem de definição de dados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pt-BR" sz="25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DML – Linguagem de manipulação de dados</a:t>
            </a:r>
          </a:p>
        </p:txBody>
      </p:sp>
    </p:spTree>
    <p:extLst>
      <p:ext uri="{BB962C8B-B14F-4D97-AF65-F5344CB8AC3E}">
        <p14:creationId xmlns:p14="http://schemas.microsoft.com/office/powerpoint/2010/main" val="1465019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7375E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rgbClr val="17375E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8401546" y="170911"/>
            <a:ext cx="4892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9FDC52B-D94C-4CD2-95D8-63D69FDBF011}"/>
              </a:ext>
            </a:extLst>
          </p:cNvPr>
          <p:cNvSpPr txBox="1"/>
          <p:nvPr/>
        </p:nvSpPr>
        <p:spPr>
          <a:xfrm>
            <a:off x="1005348" y="1133852"/>
            <a:ext cx="71323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Cláusulas</a:t>
            </a:r>
            <a:endParaRPr lang="pt-BR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6C4B862-ABF1-456F-8F2F-B118DB4FBF6D}"/>
              </a:ext>
            </a:extLst>
          </p:cNvPr>
          <p:cNvSpPr txBox="1"/>
          <p:nvPr/>
        </p:nvSpPr>
        <p:spPr>
          <a:xfrm>
            <a:off x="1075403" y="1776255"/>
            <a:ext cx="737203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</a:p>
          <a:p>
            <a:pPr lvl="8" algn="just"/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Utilizada para especificar a tabela que se vai selecionar os registros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</a:t>
            </a:r>
          </a:p>
          <a:p>
            <a:pPr lvl="8" algn="just"/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Utilizada para especificar as condições que devem reunir os 	registros que serão selecionados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BY</a:t>
            </a:r>
          </a:p>
          <a:p>
            <a:pPr lvl="8" algn="just"/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Utilizada para separar os registros selecionados em grupos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HAVING</a:t>
            </a:r>
          </a:p>
          <a:p>
            <a:pPr lvl="8" algn="just"/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Utilizada para expressar a condição que deve satisfazer cada grupo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ORDER BY</a:t>
            </a:r>
          </a:p>
          <a:p>
            <a:pPr lvl="8" algn="just"/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Utilizada para ordenar os registros selecionados em uma ordem 	específica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DISTINCT</a:t>
            </a:r>
          </a:p>
          <a:p>
            <a:pPr lvl="8" algn="just"/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Utilizada para selecionar dados sem repetição</a:t>
            </a:r>
            <a:endParaRPr lang="pt-BR" sz="25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074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7375E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rgbClr val="17375E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8401546" y="170911"/>
            <a:ext cx="4892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9FDC52B-D94C-4CD2-95D8-63D69FDBF011}"/>
              </a:ext>
            </a:extLst>
          </p:cNvPr>
          <p:cNvSpPr txBox="1"/>
          <p:nvPr/>
        </p:nvSpPr>
        <p:spPr>
          <a:xfrm>
            <a:off x="1005348" y="1133852"/>
            <a:ext cx="71323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Operadores Lógicos</a:t>
            </a:r>
            <a:endParaRPr lang="pt-BR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6C4B862-ABF1-456F-8F2F-B118DB4FBF6D}"/>
              </a:ext>
            </a:extLst>
          </p:cNvPr>
          <p:cNvSpPr txBox="1"/>
          <p:nvPr/>
        </p:nvSpPr>
        <p:spPr>
          <a:xfrm>
            <a:off x="1075403" y="2111712"/>
            <a:ext cx="7372035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– E lógico</a:t>
            </a:r>
          </a:p>
          <a:p>
            <a:pPr lvl="8" algn="just"/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Avalia as condições e devolve um valor verdadeiro caso ambos 	sejam corretos</a:t>
            </a:r>
          </a:p>
          <a:p>
            <a:pPr lvl="8" algn="just"/>
            <a:endParaRPr lang="pt-BR" sz="18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 – OU lógico</a:t>
            </a:r>
          </a:p>
          <a:p>
            <a:pPr lvl="8" algn="just"/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Avalia as condições e devolve um valor verdadeiro se algum for 	correto</a:t>
            </a:r>
          </a:p>
          <a:p>
            <a:pPr lvl="8" algn="just"/>
            <a:endParaRPr lang="pt-BR" sz="18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– Negação lógica</a:t>
            </a:r>
          </a:p>
          <a:p>
            <a:pPr lvl="8" algn="just"/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Devolve o valor contrário da expressão</a:t>
            </a:r>
            <a:endParaRPr lang="pt-BR" sz="25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1209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1551</Words>
  <Application>Microsoft Office PowerPoint</Application>
  <PresentationFormat>Apresentação na tela (4:3)</PresentationFormat>
  <Paragraphs>380</Paragraphs>
  <Slides>30</Slides>
  <Notes>30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5" baseType="lpstr">
      <vt:lpstr>Arial</vt:lpstr>
      <vt:lpstr>Calibri</vt:lpstr>
      <vt:lpstr>Verdana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Marcelo</cp:lastModifiedBy>
  <cp:revision>92</cp:revision>
  <dcterms:modified xsi:type="dcterms:W3CDTF">2019-08-13T20:41:51Z</dcterms:modified>
</cp:coreProperties>
</file>