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4" r:id="rId18"/>
    <p:sldId id="275" r:id="rId19"/>
    <p:sldId id="277" r:id="rId20"/>
    <p:sldId id="278" r:id="rId21"/>
    <p:sldId id="273" r:id="rId22"/>
    <p:sldId id="279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4294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599621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05285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13938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69030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372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091977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67987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99534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381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00826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2141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7882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1794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7391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7938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4652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4877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92450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Java com Banco de Dados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Menor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Maior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&lt;&gt;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Diferente de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Menor ou igual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Maior ou igual que</a:t>
            </a:r>
          </a:p>
          <a:p>
            <a:pPr algn="just"/>
            <a:r>
              <a:rPr lang="pt-BR" sz="3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- Igual a</a:t>
            </a:r>
          </a:p>
        </p:txBody>
      </p:sp>
    </p:spTree>
    <p:extLst>
      <p:ext uri="{BB962C8B-B14F-4D97-AF65-F5344CB8AC3E}">
        <p14:creationId xmlns:p14="http://schemas.microsoft.com/office/powerpoint/2010/main" val="284509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Utilizado para especificar um intervalo de valores</a:t>
            </a:r>
          </a:p>
          <a:p>
            <a:pPr lvl="8"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212A96-67E1-4E65-BAE1-9DEA4B980080}"/>
              </a:ext>
            </a:extLst>
          </p:cNvPr>
          <p:cNvSpPr txBox="1"/>
          <p:nvPr/>
        </p:nvSpPr>
        <p:spPr>
          <a:xfrm>
            <a:off x="929258" y="3742153"/>
            <a:ext cx="364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Products</a:t>
            </a: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20;</a:t>
            </a:r>
            <a:endParaRPr lang="pt-BR" sz="25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5318F2-DE1B-4890-B008-FE54CC7DC1C6}"/>
              </a:ext>
            </a:extLst>
          </p:cNvPr>
          <p:cNvSpPr txBox="1"/>
          <p:nvPr/>
        </p:nvSpPr>
        <p:spPr>
          <a:xfrm>
            <a:off x="4595836" y="4927920"/>
            <a:ext cx="405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Products</a:t>
            </a:r>
          </a:p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20;</a:t>
            </a:r>
            <a:endParaRPr lang="pt-BR" sz="25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7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Relacionais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O operador LIKE é usado em uma cláusula </a:t>
            </a:r>
            <a:r>
              <a:rPr lang="pt-BR" sz="18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procurar 	um padrão especificado em uma coluna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10B8E1-4534-48A6-A0F0-614EA3943CB4}"/>
              </a:ext>
            </a:extLst>
          </p:cNvPr>
          <p:cNvSpPr txBox="1"/>
          <p:nvPr/>
        </p:nvSpPr>
        <p:spPr>
          <a:xfrm>
            <a:off x="1051568" y="4028290"/>
            <a:ext cx="349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CustomerName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'a%';</a:t>
            </a:r>
            <a:endParaRPr lang="pt-BR" sz="25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2509FC4-D822-4382-8B14-C26A4CD2FB77}"/>
              </a:ext>
            </a:extLst>
          </p:cNvPr>
          <p:cNvSpPr txBox="1"/>
          <p:nvPr/>
        </p:nvSpPr>
        <p:spPr>
          <a:xfrm>
            <a:off x="2677557" y="5400982"/>
            <a:ext cx="363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CustomerName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‘%a%';</a:t>
            </a:r>
            <a:endParaRPr lang="pt-BR" sz="2500" b="1" dirty="0">
              <a:solidFill>
                <a:schemeClr val="accent5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B6E7F1-C10C-4945-A5BC-66A47F276242}"/>
              </a:ext>
            </a:extLst>
          </p:cNvPr>
          <p:cNvSpPr txBox="1"/>
          <p:nvPr/>
        </p:nvSpPr>
        <p:spPr>
          <a:xfrm>
            <a:off x="5149567" y="4505890"/>
            <a:ext cx="349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Customers</a:t>
            </a:r>
          </a:p>
          <a:p>
            <a:pPr lvl="8" algn="just"/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CustomerName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en-US" sz="1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‘%a';</a:t>
            </a:r>
            <a:endParaRPr lang="pt-BR" sz="25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4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3308021" y="942565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6358098" y="3471839"/>
            <a:ext cx="2532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referentes </a:t>
            </a:r>
          </a:p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Linguagem Java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F6D26EE-F01E-4FFF-8365-22CF6A15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92158"/>
              </p:ext>
            </p:extLst>
          </p:nvPr>
        </p:nvGraphicFramePr>
        <p:xfrm>
          <a:off x="723985" y="1033508"/>
          <a:ext cx="398756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783">
                  <a:extLst>
                    <a:ext uri="{9D8B030D-6E8A-4147-A177-3AD203B41FA5}">
                      <a16:colId xmlns:a16="http://schemas.microsoft.com/office/drawing/2014/main" val="547241969"/>
                    </a:ext>
                  </a:extLst>
                </a:gridCol>
                <a:gridCol w="1993783">
                  <a:extLst>
                    <a:ext uri="{9D8B030D-6E8A-4147-A177-3AD203B41FA5}">
                      <a16:colId xmlns:a16="http://schemas.microsoft.com/office/drawing/2014/main" val="1114572976"/>
                    </a:ext>
                  </a:extLst>
                </a:gridCol>
              </a:tblGrid>
              <a:tr h="2511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Dados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Dados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7383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20454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25618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94817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java.math.BigDecimal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565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java.math.BigDecimal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213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61562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6333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625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87045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1475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59366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74323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20004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46097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788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LONGVARBINARY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58101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java.sql.Date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42135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java.sql.Time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49193"/>
                  </a:ext>
                </a:extLst>
              </a:tr>
              <a:tr h="25118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java.sql.Timestamp</a:t>
                      </a:r>
                      <a:endParaRPr lang="pt-B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65148"/>
                  </a:ext>
                </a:extLst>
              </a:tr>
            </a:tbl>
          </a:graphicData>
        </a:graphic>
      </p:graphicFrame>
      <p:sp>
        <p:nvSpPr>
          <p:cNvPr id="3" name="Chave Direita 2">
            <a:extLst>
              <a:ext uri="{FF2B5EF4-FFF2-40B4-BE49-F238E27FC236}">
                <a16:creationId xmlns:a16="http://schemas.microsoft.com/office/drawing/2014/main" id="{591C85C3-9CD3-4B0F-99B5-0AEDF1290C8D}"/>
              </a:ext>
            </a:extLst>
          </p:cNvPr>
          <p:cNvSpPr/>
          <p:nvPr/>
        </p:nvSpPr>
        <p:spPr>
          <a:xfrm>
            <a:off x="4831761" y="1250351"/>
            <a:ext cx="1494236" cy="5304751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85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da Base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3062499" y="3590378"/>
            <a:ext cx="33978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DATABASE </a:t>
            </a:r>
            <a:r>
              <a:rPr lang="en-US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sgh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5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8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de tabelas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2289560" y="3089572"/>
            <a:ext cx="4943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</a:p>
          <a:p>
            <a:pPr lvl="8" algn="just"/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BIGSERIAL PRIMARY KEY,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BIGINT,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_name</a:t>
            </a:r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VARCHAR(100) NOT NULL,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INTEGER NOT NULL,</a:t>
            </a:r>
          </a:p>
          <a:p>
            <a:pPr lvl="8" algn="just"/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en-US" sz="2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VARCHAR(20)</a:t>
            </a:r>
          </a:p>
          <a:p>
            <a:pPr lvl="8" algn="just"/>
            <a:r>
              <a:rPr lang="en-US" sz="25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pt-BR" sz="2500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6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Inserção, Remoção, Busca e Atualização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44C6E9-0557-4B6E-9A6C-27B393B70AFA}"/>
              </a:ext>
            </a:extLst>
          </p:cNvPr>
          <p:cNvSpPr txBox="1"/>
          <p:nvPr/>
        </p:nvSpPr>
        <p:spPr>
          <a:xfrm>
            <a:off x="1015510" y="2254637"/>
            <a:ext cx="74918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just"/>
            <a:r>
              <a:rPr lang="en-US" sz="18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guest(id, id_room, _name, age, phone) </a:t>
            </a:r>
            <a:r>
              <a:rPr lang="en-US" sz="18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(nextval('guest_id_seq'), 1, 'João', '38', '3534711234');</a:t>
            </a:r>
          </a:p>
          <a:p>
            <a:pPr lvl="8" algn="just"/>
            <a:endParaRPr lang="en-US" sz="1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FROM </a:t>
            </a: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 </a:t>
            </a:r>
            <a:r>
              <a:rPr lang="en-US" sz="18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1;</a:t>
            </a:r>
          </a:p>
          <a:p>
            <a:pPr lvl="8" algn="just"/>
            <a:endParaRPr lang="en-US" sz="1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* FROM </a:t>
            </a: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 </a:t>
            </a:r>
            <a:r>
              <a:rPr lang="en-US" sz="18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_name = 'João';</a:t>
            </a:r>
          </a:p>
          <a:p>
            <a:pPr lvl="8" algn="just"/>
            <a:endParaRPr lang="en-US" sz="1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endParaRPr lang="en-US" sz="18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8" algn="just"/>
            <a:r>
              <a:rPr lang="en-US" sz="18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guest </a:t>
            </a:r>
            <a:r>
              <a:rPr lang="en-US" sz="18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id_room = null </a:t>
            </a:r>
            <a:r>
              <a:rPr lang="en-US" sz="18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= 5;</a:t>
            </a:r>
            <a:endParaRPr lang="en-US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5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1075403" y="2111712"/>
            <a:ext cx="76887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arenR"/>
            </a:pP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Acesse o </a:t>
            </a:r>
            <a:r>
              <a:rPr lang="pt-BR" sz="2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pgAdmin</a:t>
            </a: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crie a base de dados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sgh</a:t>
            </a: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AutoNum type="arabicParenR"/>
            </a:pP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AutoNum type="arabicParenR"/>
            </a:pPr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Crie as tabelas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5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room_product</a:t>
            </a:r>
            <a:r>
              <a:rPr lang="pt-BR" sz="25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3417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CF5B33-AE17-4E44-831C-6EB3927A1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0" y="829993"/>
            <a:ext cx="8258721" cy="58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2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1005348" y="1102415"/>
            <a:ext cx="7688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  Insira os dados abaixo para testes</a:t>
            </a: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681955-EEEC-4076-AE2D-C9DDAA7EB77D}"/>
              </a:ext>
            </a:extLst>
          </p:cNvPr>
          <p:cNvSpPr txBox="1"/>
          <p:nvPr/>
        </p:nvSpPr>
        <p:spPr>
          <a:xfrm>
            <a:off x="727615" y="2090172"/>
            <a:ext cx="7966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(id, num, _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_status) VALUES (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nextval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room_id_seq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'), '602', 'luxe', 'checkout’);</a:t>
            </a:r>
          </a:p>
          <a:p>
            <a:pPr algn="just"/>
            <a:endParaRPr lang="pt-BR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(id, num, _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_status) VALUES (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nextval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room_id_seq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'), '605', 'luxe', 'checkout’);</a:t>
            </a:r>
          </a:p>
          <a:p>
            <a:pPr algn="just"/>
            <a:endParaRPr lang="pt-BR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(id,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_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age,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VALUES (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nextval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guest_id_seq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'), 1, 'João', '38', '35992033441’);</a:t>
            </a:r>
          </a:p>
          <a:p>
            <a:pPr algn="just"/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(id,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_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age,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VALUES (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nextval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guest_id_seq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'), 1, 'Maria', '29', '35992568844’);</a:t>
            </a:r>
          </a:p>
          <a:p>
            <a:pPr algn="just"/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(id,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_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age,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VALUES (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nextval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guest_id_seq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’), 2, 'Tiago', '36', '35992356688’);</a:t>
            </a:r>
          </a:p>
          <a:p>
            <a:pPr algn="just"/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(id,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id_room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_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age,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VALUES (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nextval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guest_id_seq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'Ana', '32', '35992534477');</a:t>
            </a:r>
          </a:p>
        </p:txBody>
      </p:sp>
    </p:spTree>
    <p:extLst>
      <p:ext uri="{BB962C8B-B14F-4D97-AF65-F5344CB8AC3E}">
        <p14:creationId xmlns:p14="http://schemas.microsoft.com/office/powerpoint/2010/main" val="181735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9044B7-D0EB-48DF-B242-01E25ABA1797}"/>
              </a:ext>
            </a:extLst>
          </p:cNvPr>
          <p:cNvSpPr txBox="1"/>
          <p:nvPr/>
        </p:nvSpPr>
        <p:spPr>
          <a:xfrm>
            <a:off x="2279812" y="3063428"/>
            <a:ext cx="49632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 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923242" y="170911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5EFF38-75F4-4CA6-900D-36757ECF57EE}"/>
              </a:ext>
            </a:extLst>
          </p:cNvPr>
          <p:cNvSpPr txBox="1"/>
          <p:nvPr/>
        </p:nvSpPr>
        <p:spPr>
          <a:xfrm>
            <a:off x="1005348" y="1102415"/>
            <a:ext cx="7688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  Busque os dados conforme abaixo</a:t>
            </a:r>
            <a:endParaRPr lang="pt-BR" sz="25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681955-EEEC-4076-AE2D-C9DDAA7EB77D}"/>
              </a:ext>
            </a:extLst>
          </p:cNvPr>
          <p:cNvSpPr txBox="1"/>
          <p:nvPr/>
        </p:nvSpPr>
        <p:spPr>
          <a:xfrm>
            <a:off x="727615" y="2090172"/>
            <a:ext cx="796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5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852907" y="170911"/>
            <a:ext cx="1156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SGH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2851282" y="2755651"/>
            <a:ext cx="382027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</a:p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4F622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852907" y="170911"/>
            <a:ext cx="1156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 SGH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asdsadasdasd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8D99CB-3365-4350-BB5C-F302D7DAF860}"/>
              </a:ext>
            </a:extLst>
          </p:cNvPr>
          <p:cNvSpPr txBox="1"/>
          <p:nvPr/>
        </p:nvSpPr>
        <p:spPr>
          <a:xfrm>
            <a:off x="1765425" y="1043340"/>
            <a:ext cx="59919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 Banco de Dados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básicos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(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Query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básicos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Criação de tabelas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Inserção, remoção, busca e atualização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EXERCÍCIOS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Planejamento e construção da base de dados do projeto SGH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 (Java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DriverManager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PreparedStatement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ResultSet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 </a:t>
            </a: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Sigleton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 </a:t>
            </a: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Factoty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Padrão Data Access </a:t>
            </a:r>
            <a:r>
              <a:rPr lang="pt-BR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(DAO)</a:t>
            </a:r>
          </a:p>
          <a:p>
            <a:pPr lvl="2"/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Métodos CRUD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45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574451" y="174580"/>
            <a:ext cx="1459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2950170" y="1141813"/>
            <a:ext cx="36225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é Banco de Dados?</a:t>
            </a:r>
          </a:p>
          <a:p>
            <a:pPr lvl="2"/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138919" y="1996828"/>
            <a:ext cx="73720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uma coleção de dados inter-relacionados, representando informações sobre um domínio específico.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</a:p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Agenda telefônica</a:t>
            </a:r>
          </a:p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Acervo de uma biblioteca</a:t>
            </a:r>
          </a:p>
          <a:p>
            <a:pPr algn="just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Cadastro de hóspedes de um hotel</a:t>
            </a:r>
          </a:p>
        </p:txBody>
      </p:sp>
    </p:spTree>
    <p:extLst>
      <p:ext uri="{BB962C8B-B14F-4D97-AF65-F5344CB8AC3E}">
        <p14:creationId xmlns:p14="http://schemas.microsoft.com/office/powerpoint/2010/main" val="25667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574451" y="174580"/>
            <a:ext cx="1459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378636" y="1141813"/>
            <a:ext cx="7132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 – Sistema de Gerenciamento de Banco de Dados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138919" y="2502369"/>
            <a:ext cx="73720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uma coleção de programas que permitem ao usuário definir, construir e manipular Base de Dados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principal objetivo é retirar da aplicação cliente a responsabilidade de gerenciar o acesso, manipulação e organização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239975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rgbClr val="26262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574451" y="174580"/>
            <a:ext cx="14590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Banco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378636" y="1141813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Principais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SGBDs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mercado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61368"/>
            <a:ext cx="73720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MariaDB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98897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–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Query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138919" y="2111713"/>
            <a:ext cx="737203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é uma linguagem padrão para acessar e manipular Banco de Dados</a:t>
            </a:r>
          </a:p>
          <a:p>
            <a:pPr algn="just"/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 suportado por quase todos os Sistemas de Gestão de Base de dados relacional (RDBMS) como Oracle, MySQL,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MariaDB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SQLServer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500" b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entre outros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DDL – Linguagem de definição de dados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DML – Linguagem de manipulação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46501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Cláusulas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1776255"/>
            <a:ext cx="73720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especificar a tabela que se vai selecionar os registros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especificar as condições que devem reunir os 	registros que serão selecionados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separar os registros selecionados em grupos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expressar a condição que deve satisfazer cada grupo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ordenar os registros selecionados em uma ordem 	específica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DISTINCT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Utilizada para selecionar dados sem repetição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7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17375E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17375E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8401546" y="170911"/>
            <a:ext cx="489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FDC52B-D94C-4CD2-95D8-63D69FDBF011}"/>
              </a:ext>
            </a:extLst>
          </p:cNvPr>
          <p:cNvSpPr txBox="1"/>
          <p:nvPr/>
        </p:nvSpPr>
        <p:spPr>
          <a:xfrm>
            <a:off x="1005348" y="1133852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Lógicos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C4B862-ABF1-456F-8F2F-B118DB4FBF6D}"/>
              </a:ext>
            </a:extLst>
          </p:cNvPr>
          <p:cNvSpPr txBox="1"/>
          <p:nvPr/>
        </p:nvSpPr>
        <p:spPr>
          <a:xfrm>
            <a:off x="1075403" y="2111712"/>
            <a:ext cx="737203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– E lógico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Avalia as condições e devolve um valor verdadeiro caso ambos 	sejam corretos</a:t>
            </a:r>
          </a:p>
          <a:p>
            <a:pPr lvl="8" algn="just"/>
            <a:endParaRPr lang="pt-BR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– OU lógico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Avalia as condições e devolve um valor verdadeiro se algum for 	correto</a:t>
            </a:r>
          </a:p>
          <a:p>
            <a:pPr lvl="8" algn="just"/>
            <a:endParaRPr lang="pt-BR" sz="1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5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– Negação lógica</a:t>
            </a:r>
          </a:p>
          <a:p>
            <a:pPr lvl="8"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Devolve o valor contrário da expressão</a:t>
            </a:r>
            <a:endParaRPr lang="pt-BR" sz="25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20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1059</Words>
  <Application>Microsoft Office PowerPoint</Application>
  <PresentationFormat>Apresentação na tela (4:3)</PresentationFormat>
  <Paragraphs>254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62</cp:revision>
  <dcterms:modified xsi:type="dcterms:W3CDTF">2019-08-12T20:30:42Z</dcterms:modified>
</cp:coreProperties>
</file>