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73" r:id="rId3"/>
    <p:sldId id="274" r:id="rId4"/>
    <p:sldId id="276" r:id="rId5"/>
    <p:sldId id="277" r:id="rId6"/>
    <p:sldId id="278" r:id="rId7"/>
    <p:sldId id="275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344F6A"/>
    <a:srgbClr val="2B2B2B"/>
    <a:srgbClr val="54416B"/>
    <a:srgbClr val="4F6228"/>
    <a:srgbClr val="262626"/>
    <a:srgbClr val="6D9A00"/>
    <a:srgbClr val="87BE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604538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860105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494539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075135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477302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91423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277283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766931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584485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245595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940963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171901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40722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195060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 descr="FAI_template_graduacao_cap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" y="0"/>
            <a:ext cx="9140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3348037" y="3429000"/>
            <a:ext cx="49942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Laboratório de Desenvolvimento de Software II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3348037" y="4581525"/>
            <a:ext cx="2641946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Marcelo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Bernardes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dirty="0"/>
          </a:p>
        </p:txBody>
      </p:sp>
      <p:sp>
        <p:nvSpPr>
          <p:cNvPr id="92" name="Google Shape;92;p13"/>
          <p:cNvSpPr txBox="1"/>
          <p:nvPr/>
        </p:nvSpPr>
        <p:spPr>
          <a:xfrm>
            <a:off x="3228769" y="5687529"/>
            <a:ext cx="515986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dirty="0" err="1">
                <a:solidFill>
                  <a:schemeClr val="lt1"/>
                </a:solidFill>
              </a:rPr>
              <a:t>Autenticação</a:t>
            </a:r>
            <a:r>
              <a:rPr lang="en-US" sz="1800" dirty="0">
                <a:solidFill>
                  <a:schemeClr val="lt1"/>
                </a:solidFill>
              </a:rPr>
              <a:t> e </a:t>
            </a:r>
            <a:r>
              <a:rPr lang="en-US" sz="1800" dirty="0" err="1">
                <a:solidFill>
                  <a:schemeClr val="lt1"/>
                </a:solidFill>
              </a:rPr>
              <a:t>controle</a:t>
            </a:r>
            <a:r>
              <a:rPr lang="en-US" sz="1800" dirty="0">
                <a:solidFill>
                  <a:schemeClr val="lt1"/>
                </a:solidFill>
              </a:rPr>
              <a:t> de </a:t>
            </a:r>
            <a:r>
              <a:rPr lang="en-US" sz="1800" dirty="0" err="1">
                <a:solidFill>
                  <a:schemeClr val="lt1"/>
                </a:solidFill>
              </a:rPr>
              <a:t>acesso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7E1C235B-5474-499C-A397-560C7CBBE19F}"/>
              </a:ext>
            </a:extLst>
          </p:cNvPr>
          <p:cNvSpPr txBox="1"/>
          <p:nvPr/>
        </p:nvSpPr>
        <p:spPr>
          <a:xfrm>
            <a:off x="2380325" y="1735707"/>
            <a:ext cx="479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Controle de acesso no projeto SGH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48DAB1-1617-4C62-BB13-2E5562961B8E}"/>
              </a:ext>
            </a:extLst>
          </p:cNvPr>
          <p:cNvSpPr txBox="1"/>
          <p:nvPr/>
        </p:nvSpPr>
        <p:spPr>
          <a:xfrm>
            <a:off x="1195260" y="2732350"/>
            <a:ext cx="7166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No evento </a:t>
            </a:r>
            <a:r>
              <a:rPr lang="pt-B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request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do login em nossa </a:t>
            </a:r>
            <a:r>
              <a:rPr lang="pt-B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api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o </a:t>
            </a:r>
            <a:r>
              <a:rPr lang="pt-B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spring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boot instancia um objeto do tipo </a:t>
            </a:r>
            <a:r>
              <a:rPr lang="pt-B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HttpSession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 </a:t>
            </a:r>
          </a:p>
          <a:p>
            <a:pPr algn="just"/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Depois de validar o usuário e senha consultando no banco de dados, podemos atribuir a sessão este novo usuário logado.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574D5BB-3763-4769-B6AA-E50CD9672097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970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7E1C235B-5474-499C-A397-560C7CBBE19F}"/>
              </a:ext>
            </a:extLst>
          </p:cNvPr>
          <p:cNvSpPr txBox="1"/>
          <p:nvPr/>
        </p:nvSpPr>
        <p:spPr>
          <a:xfrm>
            <a:off x="2380325" y="1735707"/>
            <a:ext cx="479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Controle de acesso no projeto SGH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48DAB1-1617-4C62-BB13-2E5562961B8E}"/>
              </a:ext>
            </a:extLst>
          </p:cNvPr>
          <p:cNvSpPr txBox="1"/>
          <p:nvPr/>
        </p:nvSpPr>
        <p:spPr>
          <a:xfrm>
            <a:off x="1195260" y="2732350"/>
            <a:ext cx="71668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@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PostMapping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("/login/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verify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")</a:t>
            </a:r>
          </a:p>
          <a:p>
            <a:pPr algn="just"/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public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String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verify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(@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ModelAttribute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("login") @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Validated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Login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login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BindingResult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result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Model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model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     </a:t>
            </a:r>
          </a:p>
          <a:p>
            <a:pPr algn="just"/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                        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HttpSession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session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) {</a:t>
            </a:r>
          </a:p>
          <a:p>
            <a:pPr algn="just"/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   </a:t>
            </a:r>
          </a:p>
          <a:p>
            <a:pPr algn="just"/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       //validação do usuário         </a:t>
            </a:r>
          </a:p>
          <a:p>
            <a:pPr algn="just"/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       .</a:t>
            </a:r>
          </a:p>
          <a:p>
            <a:pPr algn="just"/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       .</a:t>
            </a:r>
          </a:p>
          <a:p>
            <a:pPr algn="just"/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       .</a:t>
            </a:r>
          </a:p>
          <a:p>
            <a:pPr algn="just"/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	</a:t>
            </a:r>
          </a:p>
          <a:p>
            <a:pPr algn="just"/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       //Após validar o usuário</a:t>
            </a:r>
          </a:p>
          <a:p>
            <a:pPr algn="just"/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      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session.setAttribute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("id",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login.getId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());</a:t>
            </a:r>
          </a:p>
          <a:p>
            <a:pPr algn="just"/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      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session.setAttribute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("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user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",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login.getUser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());</a:t>
            </a:r>
          </a:p>
          <a:p>
            <a:pPr algn="just"/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                   </a:t>
            </a:r>
          </a:p>
          <a:p>
            <a:pPr algn="just"/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      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return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"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redirect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:/dashboard/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list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";</a:t>
            </a:r>
          </a:p>
          <a:p>
            <a:pPr algn="just"/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   </a:t>
            </a:r>
          </a:p>
          <a:p>
            <a:pPr algn="just"/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}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71811C9-B867-47B6-A06C-16FACC8811C3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497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7E1C235B-5474-499C-A397-560C7CBBE19F}"/>
              </a:ext>
            </a:extLst>
          </p:cNvPr>
          <p:cNvSpPr txBox="1"/>
          <p:nvPr/>
        </p:nvSpPr>
        <p:spPr>
          <a:xfrm>
            <a:off x="3575553" y="1524210"/>
            <a:ext cx="228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Interceptadores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48DAB1-1617-4C62-BB13-2E5562961B8E}"/>
              </a:ext>
            </a:extLst>
          </p:cNvPr>
          <p:cNvSpPr txBox="1"/>
          <p:nvPr/>
        </p:nvSpPr>
        <p:spPr>
          <a:xfrm>
            <a:off x="1177990" y="2194469"/>
            <a:ext cx="71668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Os interceptadores em Spring Boot permitem que todas as requisições possam ser interceptadas, os métodos disponíveis são:</a:t>
            </a:r>
          </a:p>
          <a:p>
            <a:pPr algn="just"/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prehandle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– Antes da solicitação ser processada.</a:t>
            </a:r>
          </a:p>
          <a:p>
            <a:pPr algn="just"/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postHandle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– Despois da solicitação ser processada, porém antes de gerar a exibição.</a:t>
            </a:r>
          </a:p>
          <a:p>
            <a:pPr algn="just"/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afterCompletion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- Depois que a solicitação completa foi concluída e a exibição foi gerada.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51F03A7-36A1-417A-8070-983C02ADC453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159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7E1C235B-5474-499C-A397-560C7CBBE19F}"/>
              </a:ext>
            </a:extLst>
          </p:cNvPr>
          <p:cNvSpPr txBox="1"/>
          <p:nvPr/>
        </p:nvSpPr>
        <p:spPr>
          <a:xfrm>
            <a:off x="3575553" y="1524210"/>
            <a:ext cx="228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Interceptadores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48DAB1-1617-4C62-BB13-2E5562961B8E}"/>
              </a:ext>
            </a:extLst>
          </p:cNvPr>
          <p:cNvSpPr txBox="1"/>
          <p:nvPr/>
        </p:nvSpPr>
        <p:spPr>
          <a:xfrm>
            <a:off x="1177990" y="2194469"/>
            <a:ext cx="7166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Para controle de acesso do nosso projeto iremos utilizar apenas o </a:t>
            </a:r>
            <a:r>
              <a:rPr lang="pt-BR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prehandle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como segue.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51F03A7-36A1-417A-8070-983C02ADC453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84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7E1C235B-5474-499C-A397-560C7CBBE19F}"/>
              </a:ext>
            </a:extLst>
          </p:cNvPr>
          <p:cNvSpPr txBox="1"/>
          <p:nvPr/>
        </p:nvSpPr>
        <p:spPr>
          <a:xfrm>
            <a:off x="2315127" y="1485768"/>
            <a:ext cx="489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Classe </a:t>
            </a:r>
            <a:r>
              <a:rPr lang="pt-BR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ServiceInterceptorAppConfig</a:t>
            </a:r>
            <a:endParaRPr lang="pt-BR" sz="1800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48DAB1-1617-4C62-BB13-2E5562961B8E}"/>
              </a:ext>
            </a:extLst>
          </p:cNvPr>
          <p:cNvSpPr txBox="1"/>
          <p:nvPr/>
        </p:nvSpPr>
        <p:spPr>
          <a:xfrm>
            <a:off x="1177990" y="2194469"/>
            <a:ext cx="71668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@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Component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public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class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ServiceInterceptorAppConfig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extends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WebMvcConfigurerAdapter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{</a:t>
            </a:r>
          </a:p>
          <a:p>
            <a:pPr algn="just"/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@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Autowired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ServiceInterceptor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perviceInterceptor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;</a:t>
            </a:r>
          </a:p>
          <a:p>
            <a:pPr algn="just"/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@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Override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public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void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addInterceptors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(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InterceptorRegistry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registry) {</a:t>
            </a:r>
          </a:p>
          <a:p>
            <a:pPr algn="just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   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registry.addInterceptor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(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perviceInterceptor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);</a:t>
            </a:r>
          </a:p>
          <a:p>
            <a:pPr algn="just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}</a:t>
            </a:r>
          </a:p>
          <a:p>
            <a:pPr algn="just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51F03A7-36A1-417A-8070-983C02ADC453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255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7E1C235B-5474-499C-A397-560C7CBBE19F}"/>
              </a:ext>
            </a:extLst>
          </p:cNvPr>
          <p:cNvSpPr txBox="1"/>
          <p:nvPr/>
        </p:nvSpPr>
        <p:spPr>
          <a:xfrm>
            <a:off x="2787581" y="1499021"/>
            <a:ext cx="356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Classe </a:t>
            </a:r>
            <a:r>
              <a:rPr lang="pt-BR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ServiceInterceptor</a:t>
            </a:r>
            <a:endParaRPr lang="pt-BR" sz="1800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48DAB1-1617-4C62-BB13-2E5562961B8E}"/>
              </a:ext>
            </a:extLst>
          </p:cNvPr>
          <p:cNvSpPr txBox="1"/>
          <p:nvPr/>
        </p:nvSpPr>
        <p:spPr>
          <a:xfrm>
            <a:off x="905025" y="2159105"/>
            <a:ext cx="77127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@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Component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public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class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ServiceInterceptor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implements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HandlerInterceptor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{</a:t>
            </a:r>
          </a:p>
          <a:p>
            <a:pPr algn="just"/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@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Override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public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boolean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preHandle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(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HttpServletRequest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request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HttpServletResponse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response,</a:t>
            </a:r>
          </a:p>
          <a:p>
            <a:pPr algn="just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                                    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Object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handler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) 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throws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Exception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{</a:t>
            </a:r>
          </a:p>
          <a:p>
            <a:pPr algn="just"/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   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String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uri = 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request.getRequestURI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();</a:t>
            </a:r>
          </a:p>
          <a:p>
            <a:pPr algn="just"/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   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if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(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uri.equals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("/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sgh-client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/") || 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uri.endsWith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("login") || 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uri.endsWith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("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verify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") ||  </a:t>
            </a:r>
          </a:p>
          <a:p>
            <a:pPr algn="just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       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uri.endsWith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("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error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") || 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uri.contains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("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resources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")) {</a:t>
            </a:r>
          </a:p>
          <a:p>
            <a:pPr algn="just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       </a:t>
            </a:r>
          </a:p>
          <a:p>
            <a:pPr algn="just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       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return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true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;</a:t>
            </a:r>
          </a:p>
          <a:p>
            <a:pPr algn="just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   }</a:t>
            </a:r>
          </a:p>
          <a:p>
            <a:pPr algn="just"/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   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if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(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request.getSession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().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getAttribute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("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user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") != 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null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) {</a:t>
            </a:r>
          </a:p>
          <a:p>
            <a:pPr algn="just"/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       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return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true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;</a:t>
            </a:r>
          </a:p>
          <a:p>
            <a:pPr algn="just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   }</a:t>
            </a:r>
          </a:p>
          <a:p>
            <a:pPr algn="just"/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   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response.sendRedirect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("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error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");</a:t>
            </a:r>
          </a:p>
          <a:p>
            <a:pPr algn="just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   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return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false;</a:t>
            </a:r>
          </a:p>
          <a:p>
            <a:pPr algn="just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}</a:t>
            </a:r>
          </a:p>
          <a:p>
            <a:pPr algn="just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51F03A7-36A1-417A-8070-983C02ADC453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6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C72A31-1463-464D-819C-1DB48F7E7E5D}"/>
              </a:ext>
            </a:extLst>
          </p:cNvPr>
          <p:cNvSpPr txBox="1"/>
          <p:nvPr/>
        </p:nvSpPr>
        <p:spPr>
          <a:xfrm>
            <a:off x="991816" y="2755651"/>
            <a:ext cx="75392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Autenticação e controle de acesso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B2590AA-3343-4190-B86B-78CB48B423DE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32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48DAB1-1617-4C62-BB13-2E5562961B8E}"/>
              </a:ext>
            </a:extLst>
          </p:cNvPr>
          <p:cNvSpPr txBox="1"/>
          <p:nvPr/>
        </p:nvSpPr>
        <p:spPr>
          <a:xfrm>
            <a:off x="1195260" y="2732350"/>
            <a:ext cx="7166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É comum acessarmos alguma aplicação Web que peça para fazermos o login e ter acesso as suas funcionalidades. </a:t>
            </a:r>
          </a:p>
          <a:p>
            <a:pPr algn="just"/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Esse processo também é conhecido como autenticação.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EB5DE1B-6B9F-4A13-AED1-8D6CA41E3B34}"/>
              </a:ext>
            </a:extLst>
          </p:cNvPr>
          <p:cNvSpPr txBox="1"/>
          <p:nvPr/>
        </p:nvSpPr>
        <p:spPr>
          <a:xfrm>
            <a:off x="3753529" y="1682699"/>
            <a:ext cx="2015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Autenticação</a:t>
            </a:r>
          </a:p>
          <a:p>
            <a:pPr algn="just"/>
            <a:endParaRPr lang="pt-BR" sz="1800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0469AFD-D531-4F7A-B0B3-2E1794784ADA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70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7E1C235B-5474-499C-A397-560C7CBBE19F}"/>
              </a:ext>
            </a:extLst>
          </p:cNvPr>
          <p:cNvSpPr txBox="1"/>
          <p:nvPr/>
        </p:nvSpPr>
        <p:spPr>
          <a:xfrm>
            <a:off x="3753529" y="1682699"/>
            <a:ext cx="2015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Autenticação</a:t>
            </a:r>
          </a:p>
          <a:p>
            <a:pPr algn="just"/>
            <a:endParaRPr lang="pt-BR" sz="1800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48DAB1-1617-4C62-BB13-2E5562961B8E}"/>
              </a:ext>
            </a:extLst>
          </p:cNvPr>
          <p:cNvSpPr txBox="1"/>
          <p:nvPr/>
        </p:nvSpPr>
        <p:spPr>
          <a:xfrm>
            <a:off x="1195260" y="2732350"/>
            <a:ext cx="71668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</a:t>
            </a:r>
            <a:r>
              <a:rPr lang="pt-B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autenticação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é a capacidade de provar que um usuário ou aplicativo é realmente quem essa pessoa ou o que esse aplicativo diz ser.</a:t>
            </a:r>
          </a:p>
          <a:p>
            <a:pPr algn="just"/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Por exemplo, considere um usuário que entre no sistema com um </a:t>
            </a:r>
            <a:r>
              <a:rPr lang="pt-B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ID 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de usuário e uma senha. O sistema usa o ID para identificar o usuário. O sistema </a:t>
            </a:r>
            <a:r>
              <a:rPr lang="pt-B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autentica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o usuário no momento do login verificando se a senha fornecida está correta e em seguida </a:t>
            </a:r>
            <a:r>
              <a:rPr lang="pt-B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autoriza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o acesso.</a:t>
            </a:r>
            <a:endParaRPr lang="pt-BR" sz="1800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801318C-F464-4ADD-9F97-5F02A48DA941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38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7E1C235B-5474-499C-A397-560C7CBBE19F}"/>
              </a:ext>
            </a:extLst>
          </p:cNvPr>
          <p:cNvSpPr txBox="1"/>
          <p:nvPr/>
        </p:nvSpPr>
        <p:spPr>
          <a:xfrm>
            <a:off x="3265934" y="1682698"/>
            <a:ext cx="2763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Cookies x Sessão</a:t>
            </a:r>
          </a:p>
          <a:p>
            <a:pPr algn="just"/>
            <a:endParaRPr lang="pt-BR" sz="1800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48DAB1-1617-4C62-BB13-2E5562961B8E}"/>
              </a:ext>
            </a:extLst>
          </p:cNvPr>
          <p:cNvSpPr txBox="1"/>
          <p:nvPr/>
        </p:nvSpPr>
        <p:spPr>
          <a:xfrm>
            <a:off x="1195260" y="2732350"/>
            <a:ext cx="71668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Utilizar </a:t>
            </a:r>
            <a:r>
              <a:rPr lang="pt-B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cookie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ou </a:t>
            </a:r>
            <a:r>
              <a:rPr lang="pt-B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sessão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?</a:t>
            </a:r>
          </a:p>
          <a:p>
            <a:pPr algn="just"/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Cookies são arquivos de texto simples, enviados pela aplicação Web ao navegador, na primeira vez que você o visita. Em seu próximo acesso, o navegador reenvia os dados ao site para que suas informações sejam configuradas de forma automática.</a:t>
            </a:r>
          </a:p>
          <a:p>
            <a:pPr algn="just"/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Utilizar cookies pode facilitar muito a vida, mas através de um cookie não é possível marcar um cliente com um objeto customizado, somente com texto simples, ou seja, </a:t>
            </a:r>
            <a:r>
              <a:rPr lang="pt-BR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strings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09B30B3-7A36-4580-ADF9-847E10EEB63F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85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7E1C235B-5474-499C-A397-560C7CBBE19F}"/>
              </a:ext>
            </a:extLst>
          </p:cNvPr>
          <p:cNvSpPr txBox="1"/>
          <p:nvPr/>
        </p:nvSpPr>
        <p:spPr>
          <a:xfrm>
            <a:off x="3265934" y="1682698"/>
            <a:ext cx="26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Cookies x Sessão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48DAB1-1617-4C62-BB13-2E5562961B8E}"/>
              </a:ext>
            </a:extLst>
          </p:cNvPr>
          <p:cNvSpPr txBox="1"/>
          <p:nvPr/>
        </p:nvSpPr>
        <p:spPr>
          <a:xfrm>
            <a:off x="1195260" y="2732350"/>
            <a:ext cx="71668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Imagine gravar os dados do usuário logado através de cookies. Seria necessário um cookie para cada atributo, por exemplo: usuário, senha, id e data. </a:t>
            </a:r>
          </a:p>
          <a:p>
            <a:pPr algn="just"/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abordagem para controle de acesso utilizando </a:t>
            </a:r>
            <a:r>
              <a:rPr lang="pt-B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apenas cookies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é desencorajada, além de ser insegura, todos os dados são mantidos de forma temporária do lado cliente.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262B6A4-1A78-425D-A0C7-9AA5C3419AD4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15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7E1C235B-5474-499C-A397-560C7CBBE19F}"/>
              </a:ext>
            </a:extLst>
          </p:cNvPr>
          <p:cNvSpPr txBox="1"/>
          <p:nvPr/>
        </p:nvSpPr>
        <p:spPr>
          <a:xfrm>
            <a:off x="3565391" y="1656194"/>
            <a:ext cx="242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Cookies x Sessão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48DAB1-1617-4C62-BB13-2E5562961B8E}"/>
              </a:ext>
            </a:extLst>
          </p:cNvPr>
          <p:cNvSpPr txBox="1"/>
          <p:nvPr/>
        </p:nvSpPr>
        <p:spPr>
          <a:xfrm>
            <a:off x="1195260" y="2732350"/>
            <a:ext cx="71668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As </a:t>
            </a:r>
            <a:r>
              <a:rPr lang="pt-B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sessões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têm um princípio similar aos cookies, só que o armazenamento do estado é feito pelo servidor web, e não pelo navegador.</a:t>
            </a:r>
          </a:p>
          <a:p>
            <a:pPr algn="just"/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Por exemplo, quando construímos uma aplicação que necessita de autenticação, no momento em que o usuário efetuar o login, podemos até permitir que algumas informações sejam armazenadas em um cookie, mas dados sensíveis, são mais interessantes de serem guardadas em sessões.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DE82F87-59D9-43DC-8FC1-7BED7FF7874E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917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7E1C235B-5474-499C-A397-560C7CBBE19F}"/>
              </a:ext>
            </a:extLst>
          </p:cNvPr>
          <p:cNvSpPr txBox="1"/>
          <p:nvPr/>
        </p:nvSpPr>
        <p:spPr>
          <a:xfrm>
            <a:off x="3565391" y="1656194"/>
            <a:ext cx="242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Cookies x Sessão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48DAB1-1617-4C62-BB13-2E5562961B8E}"/>
              </a:ext>
            </a:extLst>
          </p:cNvPr>
          <p:cNvSpPr txBox="1"/>
          <p:nvPr/>
        </p:nvSpPr>
        <p:spPr>
          <a:xfrm>
            <a:off x="1195260" y="2732350"/>
            <a:ext cx="7166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Observe que a melhor abordagem é utilizar as duas técnicas em conjunto.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E5FA055-9892-40EB-B568-5363F9E8BB2C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828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7E1C235B-5474-499C-A397-560C7CBBE19F}"/>
              </a:ext>
            </a:extLst>
          </p:cNvPr>
          <p:cNvSpPr txBox="1"/>
          <p:nvPr/>
        </p:nvSpPr>
        <p:spPr>
          <a:xfrm>
            <a:off x="2380325" y="1735707"/>
            <a:ext cx="479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Controle de acesso no projeto SGH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48DAB1-1617-4C62-BB13-2E5562961B8E}"/>
              </a:ext>
            </a:extLst>
          </p:cNvPr>
          <p:cNvSpPr txBox="1"/>
          <p:nvPr/>
        </p:nvSpPr>
        <p:spPr>
          <a:xfrm>
            <a:off x="1195260" y="2732350"/>
            <a:ext cx="7166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Em nosso projeto iremos fazer a autenticação e o controle de acesso utilizando sessão.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51F03A7-36A1-417A-8070-983C02ADC453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949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2068</TotalTime>
  <Words>955</Words>
  <Application>Microsoft Office PowerPoint</Application>
  <PresentationFormat>Apresentação na tela (4:3)</PresentationFormat>
  <Paragraphs>143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Marcelo</cp:lastModifiedBy>
  <cp:revision>166</cp:revision>
  <dcterms:modified xsi:type="dcterms:W3CDTF">2019-10-21T23:05:23Z</dcterms:modified>
</cp:coreProperties>
</file>