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73" r:id="rId3"/>
    <p:sldId id="279" r:id="rId4"/>
    <p:sldId id="282" r:id="rId5"/>
    <p:sldId id="283" r:id="rId6"/>
    <p:sldId id="284" r:id="rId7"/>
    <p:sldId id="285" r:id="rId8"/>
    <p:sldId id="286" r:id="rId9"/>
    <p:sldId id="287" r:id="rId10"/>
    <p:sldId id="288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6228"/>
    <a:srgbClr val="17375E"/>
    <a:srgbClr val="262626"/>
    <a:srgbClr val="6D9A00"/>
    <a:srgbClr val="87BE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018749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277283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721419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108006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482479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648313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179358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71194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644542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 descr="FAI_template_graduacao_cap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7" y="0"/>
            <a:ext cx="9140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3348037" y="3429000"/>
            <a:ext cx="49942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Laboratório de Desenvolvimento de Software II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3348037" y="4581525"/>
            <a:ext cx="11334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Marcelo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3348037" y="5661025"/>
            <a:ext cx="4051569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JDBC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622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8382993" y="170911"/>
            <a:ext cx="5806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JDBC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FC72A31-1463-464D-819C-1DB48F7E7E5D}"/>
              </a:ext>
            </a:extLst>
          </p:cNvPr>
          <p:cNvSpPr txBox="1"/>
          <p:nvPr/>
        </p:nvSpPr>
        <p:spPr>
          <a:xfrm>
            <a:off x="4040714" y="829993"/>
            <a:ext cx="14414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500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ResultSet</a:t>
            </a:r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F99B6F9-5796-4245-899C-D63C137EEBFE}"/>
              </a:ext>
            </a:extLst>
          </p:cNvPr>
          <p:cNvSpPr txBox="1"/>
          <p:nvPr/>
        </p:nvSpPr>
        <p:spPr>
          <a:xfrm>
            <a:off x="1797223" y="1307047"/>
            <a:ext cx="5928396" cy="526297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Guest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guestList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ArrayList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&lt;&gt;();</a:t>
            </a:r>
          </a:p>
          <a:p>
            <a:b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200" dirty="0">
                <a:solidFill>
                  <a:srgbClr val="4EC9B0"/>
                </a:solidFill>
                <a:latin typeface="Consolas" panose="020B0609020204030204" pitchFamily="49" charset="0"/>
              </a:rPr>
              <a:t>Connection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conn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200" dirty="0" err="1">
                <a:solidFill>
                  <a:srgbClr val="C586C0"/>
                </a:solidFill>
                <a:latin typeface="Consolas" panose="020B0609020204030204" pitchFamily="49" charset="0"/>
              </a:rPr>
              <a:t>try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b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pt-B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conn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DriverManager</a:t>
            </a:r>
            <a:r>
              <a:rPr lang="pt-B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getConnection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pt-BR" sz="1200" dirty="0">
                <a:solidFill>
                  <a:srgbClr val="CE9178"/>
                </a:solidFill>
                <a:latin typeface="Consolas" panose="020B0609020204030204" pitchFamily="49" charset="0"/>
              </a:rPr>
              <a:t>   "</a:t>
            </a:r>
            <a:r>
              <a:rPr lang="pt-B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jdbc:postgresql</a:t>
            </a:r>
            <a:r>
              <a:rPr lang="pt-BR" sz="1200" dirty="0">
                <a:solidFill>
                  <a:srgbClr val="CE9178"/>
                </a:solidFill>
                <a:latin typeface="Consolas" panose="020B0609020204030204" pitchFamily="49" charset="0"/>
              </a:rPr>
              <a:t>://localhost:5432/</a:t>
            </a:r>
            <a:r>
              <a:rPr lang="pt-B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sgh</a:t>
            </a:r>
            <a:r>
              <a:rPr lang="pt-B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postgres</a:t>
            </a:r>
            <a:r>
              <a:rPr lang="pt-B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postgres</a:t>
            </a:r>
            <a:r>
              <a:rPr lang="pt-B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pt-B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sql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rgbClr val="CE9178"/>
                </a:solidFill>
                <a:latin typeface="Consolas" panose="020B0609020204030204" pitchFamily="49" charset="0"/>
              </a:rPr>
              <a:t>"SELECT * FROM </a:t>
            </a:r>
            <a:r>
              <a:rPr lang="pt-B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guest</a:t>
            </a:r>
            <a:r>
              <a:rPr lang="pt-BR" sz="1200" dirty="0">
                <a:solidFill>
                  <a:srgbClr val="CE9178"/>
                </a:solidFill>
                <a:latin typeface="Consolas" panose="020B0609020204030204" pitchFamily="49" charset="0"/>
              </a:rPr>
              <a:t> WHERE id = ?"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pt-B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PreparedStatement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stmt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conn</a:t>
            </a:r>
            <a:r>
              <a:rPr lang="pt-B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prepareStatement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sql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  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stmt</a:t>
            </a:r>
            <a:r>
              <a:rPr lang="pt-B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setInt</a:t>
            </a:r>
            <a:r>
              <a:rPr lang="pt-BR" sz="12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200">
                <a:solidFill>
                  <a:srgbClr val="B5CEA8"/>
                </a:solidFill>
                <a:latin typeface="Consolas" panose="020B0609020204030204" pitchFamily="49" charset="0"/>
              </a:rPr>
              <a:t>1, 5</a:t>
            </a:r>
            <a:r>
              <a:rPr lang="pt-BR" sz="12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t-B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pt-B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ResultSet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rs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stmt</a:t>
            </a:r>
            <a:r>
              <a:rPr lang="pt-B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executeQuery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pt-BR" sz="1200" dirty="0" err="1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rs</a:t>
            </a:r>
            <a:r>
              <a:rPr lang="pt-B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next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()) {</a:t>
            </a:r>
          </a:p>
          <a:p>
            <a:b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pt-B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Guest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guest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Guest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  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guest</a:t>
            </a:r>
            <a:r>
              <a:rPr lang="pt-B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setId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rs</a:t>
            </a:r>
            <a:r>
              <a:rPr lang="pt-B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getLong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CE9178"/>
                </a:solidFill>
                <a:latin typeface="Consolas" panose="020B0609020204030204" pitchFamily="49" charset="0"/>
              </a:rPr>
              <a:t>"id"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  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guest</a:t>
            </a:r>
            <a:r>
              <a:rPr lang="pt-B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setIdRoom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rs</a:t>
            </a:r>
            <a:r>
              <a:rPr lang="pt-B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getLong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id_room</a:t>
            </a:r>
            <a:r>
              <a:rPr lang="pt-B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  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guest</a:t>
            </a:r>
            <a:r>
              <a:rPr lang="pt-B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setName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rs</a:t>
            </a:r>
            <a:r>
              <a:rPr lang="pt-B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getString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CE9178"/>
                </a:solidFill>
                <a:latin typeface="Consolas" panose="020B0609020204030204" pitchFamily="49" charset="0"/>
              </a:rPr>
              <a:t>"_</a:t>
            </a:r>
            <a:r>
              <a:rPr lang="pt-B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name</a:t>
            </a:r>
            <a:r>
              <a:rPr lang="pt-B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  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guest</a:t>
            </a:r>
            <a:r>
              <a:rPr lang="pt-B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setAge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rs</a:t>
            </a:r>
            <a:r>
              <a:rPr lang="pt-B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getInt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CE9178"/>
                </a:solidFill>
                <a:latin typeface="Consolas" panose="020B0609020204030204" pitchFamily="49" charset="0"/>
              </a:rPr>
              <a:t>"age"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  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guest</a:t>
            </a:r>
            <a:r>
              <a:rPr lang="pt-B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setCpf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rs</a:t>
            </a:r>
            <a:r>
              <a:rPr lang="pt-B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getString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cpf</a:t>
            </a:r>
            <a:r>
              <a:rPr lang="pt-B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  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guest</a:t>
            </a:r>
            <a:r>
              <a:rPr lang="pt-B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setPhone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rs</a:t>
            </a:r>
            <a:r>
              <a:rPr lang="pt-B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getString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phone</a:t>
            </a:r>
            <a:r>
              <a:rPr lang="pt-B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b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guestList</a:t>
            </a:r>
            <a:r>
              <a:rPr lang="pt-B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guest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8264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622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8382993" y="170911"/>
            <a:ext cx="5806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JDBC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FC72A31-1463-464D-819C-1DB48F7E7E5D}"/>
              </a:ext>
            </a:extLst>
          </p:cNvPr>
          <p:cNvSpPr txBox="1"/>
          <p:nvPr/>
        </p:nvSpPr>
        <p:spPr>
          <a:xfrm>
            <a:off x="2191647" y="2755651"/>
            <a:ext cx="5139548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000" b="1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JDBC</a:t>
            </a:r>
          </a:p>
          <a:p>
            <a:pPr algn="ctr"/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Java </a:t>
            </a:r>
            <a:r>
              <a:rPr lang="pt-BR" sz="2500" b="1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Database</a:t>
            </a: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pt-BR" sz="2500" b="1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Connectivity</a:t>
            </a:r>
            <a:endParaRPr lang="pt-BR" sz="2500" b="1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327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622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D9FDC52B-D94C-4CD2-95D8-63D69FDBF011}"/>
              </a:ext>
            </a:extLst>
          </p:cNvPr>
          <p:cNvSpPr txBox="1"/>
          <p:nvPr/>
        </p:nvSpPr>
        <p:spPr>
          <a:xfrm>
            <a:off x="1195262" y="1947738"/>
            <a:ext cx="71323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É um conjunto de classes e interfaces escritas em linguagem Java, que auxiliam uma aplicação qualquer se conectar em diferentes bancos de dados relacionais, de forma padronizada.</a:t>
            </a:r>
          </a:p>
          <a:p>
            <a:pPr algn="just"/>
            <a:endParaRPr lang="pt-BR" sz="18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endParaRPr lang="pt-BR" sz="18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Para a comunicação entre a aplicação e um SGBD é necessário possuir um driver. Geralmente, os fabricantes de </a:t>
            </a:r>
            <a:r>
              <a:rPr lang="pt-BR" sz="18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SGBDs</a:t>
            </a:r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oferecem esse driver de conexão, e sua implementação segue a especificação JDBC.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1254F97-DD5D-4818-A486-CCC884A513BD}"/>
              </a:ext>
            </a:extLst>
          </p:cNvPr>
          <p:cNvSpPr txBox="1"/>
          <p:nvPr/>
        </p:nvSpPr>
        <p:spPr>
          <a:xfrm>
            <a:off x="8382993" y="170911"/>
            <a:ext cx="5806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JDBC</a:t>
            </a:r>
          </a:p>
        </p:txBody>
      </p:sp>
    </p:spTree>
    <p:extLst>
      <p:ext uri="{BB962C8B-B14F-4D97-AF65-F5344CB8AC3E}">
        <p14:creationId xmlns:p14="http://schemas.microsoft.com/office/powerpoint/2010/main" val="1710618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622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1254F97-DD5D-4818-A486-CCC884A513BD}"/>
              </a:ext>
            </a:extLst>
          </p:cNvPr>
          <p:cNvSpPr txBox="1"/>
          <p:nvPr/>
        </p:nvSpPr>
        <p:spPr>
          <a:xfrm>
            <a:off x="8382993" y="170911"/>
            <a:ext cx="5806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JDBC</a:t>
            </a:r>
          </a:p>
        </p:txBody>
      </p:sp>
      <p:sp>
        <p:nvSpPr>
          <p:cNvPr id="2" name="Fluxograma: Disco Magnético 1">
            <a:extLst>
              <a:ext uri="{FF2B5EF4-FFF2-40B4-BE49-F238E27FC236}">
                <a16:creationId xmlns:a16="http://schemas.microsoft.com/office/drawing/2014/main" id="{30BFC59F-8DA7-49A5-9D11-67155199CC00}"/>
              </a:ext>
            </a:extLst>
          </p:cNvPr>
          <p:cNvSpPr/>
          <p:nvPr/>
        </p:nvSpPr>
        <p:spPr>
          <a:xfrm>
            <a:off x="6381652" y="4619541"/>
            <a:ext cx="2138941" cy="1920789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Database</a:t>
            </a:r>
            <a:endParaRPr lang="pt-B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14C0AF6C-9BE2-407A-AAEF-8C64458F83AE}"/>
              </a:ext>
            </a:extLst>
          </p:cNvPr>
          <p:cNvSpPr/>
          <p:nvPr/>
        </p:nvSpPr>
        <p:spPr>
          <a:xfrm>
            <a:off x="1378635" y="1060180"/>
            <a:ext cx="3537922" cy="545988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</a:rPr>
              <a:t>Java </a:t>
            </a:r>
            <a:r>
              <a:rPr lang="pt-BR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Application</a:t>
            </a:r>
            <a:endParaRPr lang="pt-B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42C1833-6C18-46CD-97A9-AD5BDEE31AA7}"/>
              </a:ext>
            </a:extLst>
          </p:cNvPr>
          <p:cNvSpPr/>
          <p:nvPr/>
        </p:nvSpPr>
        <p:spPr>
          <a:xfrm>
            <a:off x="2186813" y="5232067"/>
            <a:ext cx="1921566" cy="69573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JDBC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5E729B4E-6F71-4C05-9CA1-96FD6C854E95}"/>
              </a:ext>
            </a:extLst>
          </p:cNvPr>
          <p:cNvCxnSpPr>
            <a:cxnSpLocks/>
            <a:stCxn id="11" idx="3"/>
            <a:endCxn id="2" idx="2"/>
          </p:cNvCxnSpPr>
          <p:nvPr/>
        </p:nvCxnSpPr>
        <p:spPr>
          <a:xfrm flipV="1">
            <a:off x="4108379" y="5579936"/>
            <a:ext cx="2273273" cy="1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804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622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8382993" y="170911"/>
            <a:ext cx="5806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JDBC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FC72A31-1463-464D-819C-1DB48F7E7E5D}"/>
              </a:ext>
            </a:extLst>
          </p:cNvPr>
          <p:cNvSpPr txBox="1"/>
          <p:nvPr/>
        </p:nvSpPr>
        <p:spPr>
          <a:xfrm>
            <a:off x="3659196" y="829993"/>
            <a:ext cx="22044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500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DriverManager</a:t>
            </a:r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F99B6F9-5796-4245-899C-D63C137EEBFE}"/>
              </a:ext>
            </a:extLst>
          </p:cNvPr>
          <p:cNvSpPr txBox="1"/>
          <p:nvPr/>
        </p:nvSpPr>
        <p:spPr>
          <a:xfrm>
            <a:off x="836212" y="1749913"/>
            <a:ext cx="78504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É um tradutor de Drivers. </a:t>
            </a:r>
          </a:p>
          <a:p>
            <a:pPr algn="just"/>
            <a:endParaRPr lang="pt-BR" sz="18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Depois de definido qual Banco de Dados utilizar, o driver correspondente deve ser registrado no </a:t>
            </a:r>
            <a:r>
              <a:rPr lang="pt-BR" sz="18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DriverManager</a:t>
            </a:r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Dessa forma ele irá fornecer todos os métodos para gerência do JDBC.</a:t>
            </a:r>
          </a:p>
        </p:txBody>
      </p:sp>
    </p:spTree>
    <p:extLst>
      <p:ext uri="{BB962C8B-B14F-4D97-AF65-F5344CB8AC3E}">
        <p14:creationId xmlns:p14="http://schemas.microsoft.com/office/powerpoint/2010/main" val="4096164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622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8382993" y="170911"/>
            <a:ext cx="5806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JDBC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FC72A31-1463-464D-819C-1DB48F7E7E5D}"/>
              </a:ext>
            </a:extLst>
          </p:cNvPr>
          <p:cNvSpPr txBox="1"/>
          <p:nvPr/>
        </p:nvSpPr>
        <p:spPr>
          <a:xfrm>
            <a:off x="3659196" y="829993"/>
            <a:ext cx="22044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500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DriverManager</a:t>
            </a:r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F99B6F9-5796-4245-899C-D63C137EEBFE}"/>
              </a:ext>
            </a:extLst>
          </p:cNvPr>
          <p:cNvSpPr txBox="1"/>
          <p:nvPr/>
        </p:nvSpPr>
        <p:spPr>
          <a:xfrm>
            <a:off x="836212" y="1749913"/>
            <a:ext cx="8054570" cy="477053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4EC9B0"/>
                </a:solidFill>
                <a:latin typeface="Consolas" panose="020B0609020204030204" pitchFamily="49" charset="0"/>
              </a:rPr>
              <a:t>Connection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conn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600" dirty="0" err="1">
                <a:solidFill>
                  <a:srgbClr val="C586C0"/>
                </a:solidFill>
                <a:latin typeface="Consolas" panose="020B0609020204030204" pitchFamily="49" charset="0"/>
              </a:rPr>
              <a:t>try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pt-B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conn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DriverManager</a:t>
            </a:r>
            <a:r>
              <a:rPr lang="pt-B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getConnection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   "</a:t>
            </a:r>
            <a:r>
              <a:rPr lang="pt-B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jdbc:postgresql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://localhost:5432/</a:t>
            </a:r>
            <a:r>
              <a:rPr lang="pt-B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sgh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postgres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postgres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pt-BR" sz="1600" dirty="0">
                <a:solidFill>
                  <a:srgbClr val="C586C0"/>
                </a:solidFill>
                <a:latin typeface="Consolas" panose="020B0609020204030204" pitchFamily="49" charset="0"/>
              </a:rPr>
              <a:t>catch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pt-BR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SQLException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b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System</a:t>
            </a:r>
            <a:r>
              <a:rPr lang="pt-B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pt-B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(e);</a:t>
            </a:r>
          </a:p>
          <a:p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pt-BR" sz="1600" dirty="0" err="1">
                <a:solidFill>
                  <a:srgbClr val="C586C0"/>
                </a:solidFill>
                <a:latin typeface="Consolas" panose="020B0609020204030204" pitchFamily="49" charset="0"/>
              </a:rPr>
              <a:t>finally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b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pt-BR" sz="16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(!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conn</a:t>
            </a:r>
            <a:r>
              <a:rPr lang="pt-B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isClosed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()) {</a:t>
            </a:r>
          </a:p>
          <a:p>
            <a:b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  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conn</a:t>
            </a:r>
            <a:r>
              <a:rPr lang="pt-B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close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  }</a:t>
            </a:r>
          </a:p>
          <a:p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3CA9FD8-17D8-4861-9911-3346A3025B62}"/>
              </a:ext>
            </a:extLst>
          </p:cNvPr>
          <p:cNvSpPr/>
          <p:nvPr/>
        </p:nvSpPr>
        <p:spPr>
          <a:xfrm>
            <a:off x="4306427" y="4285572"/>
            <a:ext cx="1762539" cy="3710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Nome do banco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5ADB178-7280-48F1-82C5-895F598CCFCC}"/>
              </a:ext>
            </a:extLst>
          </p:cNvPr>
          <p:cNvSpPr/>
          <p:nvPr/>
        </p:nvSpPr>
        <p:spPr>
          <a:xfrm>
            <a:off x="5846057" y="5577770"/>
            <a:ext cx="1096532" cy="371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Usuário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AE85312-DB05-40BA-855D-B3A87F93782D}"/>
              </a:ext>
            </a:extLst>
          </p:cNvPr>
          <p:cNvSpPr/>
          <p:nvPr/>
        </p:nvSpPr>
        <p:spPr>
          <a:xfrm>
            <a:off x="6976798" y="4884616"/>
            <a:ext cx="895975" cy="371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Senha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3B04A1B8-AD4E-4B73-BEDF-E28DDAAE92F6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5187697" y="3456832"/>
            <a:ext cx="15198" cy="82874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20FC89CB-DE1A-4F9E-9D8E-1B9FEC48E0CB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7424786" y="3372212"/>
            <a:ext cx="0" cy="1512404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524B3224-A7FE-4A43-A989-A87453311638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6394323" y="3442574"/>
            <a:ext cx="0" cy="2135196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617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622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8382993" y="170911"/>
            <a:ext cx="5806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JDBC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FC72A31-1463-464D-819C-1DB48F7E7E5D}"/>
              </a:ext>
            </a:extLst>
          </p:cNvPr>
          <p:cNvSpPr txBox="1"/>
          <p:nvPr/>
        </p:nvSpPr>
        <p:spPr>
          <a:xfrm>
            <a:off x="3910868" y="829993"/>
            <a:ext cx="17011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Connection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F99B6F9-5796-4245-899C-D63C137EEBFE}"/>
              </a:ext>
            </a:extLst>
          </p:cNvPr>
          <p:cNvSpPr txBox="1"/>
          <p:nvPr/>
        </p:nvSpPr>
        <p:spPr>
          <a:xfrm>
            <a:off x="836212" y="1700640"/>
            <a:ext cx="5420194" cy="477053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4EC9B0"/>
                </a:solidFill>
                <a:latin typeface="Consolas" panose="020B0609020204030204" pitchFamily="49" charset="0"/>
              </a:rPr>
              <a:t>Connection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conn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600" dirty="0" err="1">
                <a:solidFill>
                  <a:srgbClr val="C586C0"/>
                </a:solidFill>
                <a:latin typeface="Consolas" panose="020B0609020204030204" pitchFamily="49" charset="0"/>
              </a:rPr>
              <a:t>try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b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pt-B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conn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DriverManager</a:t>
            </a:r>
            <a:r>
              <a:rPr lang="pt-B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getConnection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   "</a:t>
            </a:r>
            <a:r>
              <a:rPr lang="pt-B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jdbc:postgresql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://localhost:5432/</a:t>
            </a:r>
            <a:r>
              <a:rPr lang="pt-B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sgh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   "</a:t>
            </a:r>
            <a:r>
              <a:rPr lang="pt-B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postgres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postgres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pt-BR" sz="1600" dirty="0">
                <a:solidFill>
                  <a:srgbClr val="C586C0"/>
                </a:solidFill>
                <a:latin typeface="Consolas" panose="020B0609020204030204" pitchFamily="49" charset="0"/>
              </a:rPr>
              <a:t>catch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pt-BR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SQLException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b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System</a:t>
            </a:r>
            <a:r>
              <a:rPr lang="pt-B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pt-B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(e);</a:t>
            </a:r>
          </a:p>
          <a:p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pt-BR" sz="1600" dirty="0" err="1">
                <a:solidFill>
                  <a:srgbClr val="C586C0"/>
                </a:solidFill>
                <a:latin typeface="Consolas" panose="020B0609020204030204" pitchFamily="49" charset="0"/>
              </a:rPr>
              <a:t>finally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b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pt-BR" sz="16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(!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conn</a:t>
            </a:r>
            <a:r>
              <a:rPr lang="pt-B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isClosed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pt-BR" sz="1600" dirty="0">
                <a:solidFill>
                  <a:srgbClr val="9CDCFE"/>
                </a:solidFill>
                <a:latin typeface="Consolas" panose="020B0609020204030204" pitchFamily="49" charset="0"/>
              </a:rPr>
              <a:t>      </a:t>
            </a:r>
          </a:p>
          <a:p>
            <a:r>
              <a:rPr lang="pt-BR" sz="1600" dirty="0">
                <a:solidFill>
                  <a:srgbClr val="9CDCFE"/>
                </a:solidFill>
                <a:latin typeface="Consolas" panose="020B0609020204030204" pitchFamily="49" charset="0"/>
              </a:rPr>
              <a:t>      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conn</a:t>
            </a:r>
            <a:r>
              <a:rPr lang="pt-B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close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3CA9FD8-17D8-4861-9911-3346A3025B62}"/>
              </a:ext>
            </a:extLst>
          </p:cNvPr>
          <p:cNvSpPr/>
          <p:nvPr/>
        </p:nvSpPr>
        <p:spPr>
          <a:xfrm>
            <a:off x="6545249" y="2888975"/>
            <a:ext cx="1762539" cy="3710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Conectar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5ADB178-7280-48F1-82C5-895F598CCFCC}"/>
              </a:ext>
            </a:extLst>
          </p:cNvPr>
          <p:cNvSpPr/>
          <p:nvPr/>
        </p:nvSpPr>
        <p:spPr>
          <a:xfrm>
            <a:off x="4982349" y="5215002"/>
            <a:ext cx="1274056" cy="371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Desconectar</a:t>
            </a:r>
          </a:p>
        </p:txBody>
      </p:sp>
      <p:sp>
        <p:nvSpPr>
          <p:cNvPr id="20" name="Chave Direita 19">
            <a:extLst>
              <a:ext uri="{FF2B5EF4-FFF2-40B4-BE49-F238E27FC236}">
                <a16:creationId xmlns:a16="http://schemas.microsoft.com/office/drawing/2014/main" id="{E7B0F48D-C585-4516-9A0E-06D8617ED5AC}"/>
              </a:ext>
            </a:extLst>
          </p:cNvPr>
          <p:cNvSpPr/>
          <p:nvPr/>
        </p:nvSpPr>
        <p:spPr>
          <a:xfrm>
            <a:off x="5619377" y="2464903"/>
            <a:ext cx="778651" cy="1219194"/>
          </a:xfrm>
          <a:prstGeom prst="rightBrac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have Direita 20">
            <a:extLst>
              <a:ext uri="{FF2B5EF4-FFF2-40B4-BE49-F238E27FC236}">
                <a16:creationId xmlns:a16="http://schemas.microsoft.com/office/drawing/2014/main" id="{E834DD02-5099-49A7-BFF5-560D7F08962C}"/>
              </a:ext>
            </a:extLst>
          </p:cNvPr>
          <p:cNvSpPr/>
          <p:nvPr/>
        </p:nvSpPr>
        <p:spPr>
          <a:xfrm>
            <a:off x="4027254" y="4863548"/>
            <a:ext cx="778651" cy="1073958"/>
          </a:xfrm>
          <a:prstGeom prst="rightBrac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32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622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8382993" y="170911"/>
            <a:ext cx="5806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JDBC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FC72A31-1463-464D-819C-1DB48F7E7E5D}"/>
              </a:ext>
            </a:extLst>
          </p:cNvPr>
          <p:cNvSpPr txBox="1"/>
          <p:nvPr/>
        </p:nvSpPr>
        <p:spPr>
          <a:xfrm>
            <a:off x="3969378" y="829993"/>
            <a:ext cx="15840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500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Statement</a:t>
            </a:r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F99B6F9-5796-4245-899C-D63C137EEBFE}"/>
              </a:ext>
            </a:extLst>
          </p:cNvPr>
          <p:cNvSpPr txBox="1"/>
          <p:nvPr/>
        </p:nvSpPr>
        <p:spPr>
          <a:xfrm>
            <a:off x="879305" y="1679802"/>
            <a:ext cx="7946254" cy="403187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4EC9B0"/>
                </a:solidFill>
                <a:latin typeface="Consolas" panose="020B0609020204030204" pitchFamily="49" charset="0"/>
              </a:rPr>
              <a:t>Connection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conn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600" dirty="0" err="1">
                <a:solidFill>
                  <a:srgbClr val="C586C0"/>
                </a:solidFill>
                <a:latin typeface="Consolas" panose="020B0609020204030204" pitchFamily="49" charset="0"/>
              </a:rPr>
              <a:t>try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b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pt-B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conn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DriverManager</a:t>
            </a:r>
            <a:r>
              <a:rPr lang="pt-B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getConnection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   "</a:t>
            </a:r>
            <a:r>
              <a:rPr lang="pt-B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jdbc:postgresql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://localhost:5432/</a:t>
            </a:r>
            <a:r>
              <a:rPr lang="pt-B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sgh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postgres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postgres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pt-BR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Statement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stmt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conn</a:t>
            </a:r>
            <a:r>
              <a:rPr lang="pt-B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createStatement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"SELECT * </a:t>
            </a:r>
            <a:r>
              <a:rPr lang="pt-B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from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guest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</a:p>
          <a:p>
            <a:b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5ADB178-7280-48F1-82C5-895F598CCFCC}"/>
              </a:ext>
            </a:extLst>
          </p:cNvPr>
          <p:cNvSpPr/>
          <p:nvPr/>
        </p:nvSpPr>
        <p:spPr>
          <a:xfrm>
            <a:off x="879305" y="6019616"/>
            <a:ext cx="7946254" cy="37104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Statement</a:t>
            </a:r>
            <a:r>
              <a:rPr lang="pt-BR" dirty="0"/>
              <a:t> é um objeto usado para execução de </a:t>
            </a:r>
            <a:r>
              <a:rPr lang="pt-BR" dirty="0" err="1"/>
              <a:t>SQLs</a:t>
            </a:r>
            <a:r>
              <a:rPr lang="pt-BR" dirty="0"/>
              <a:t> estáticos</a:t>
            </a:r>
          </a:p>
        </p:txBody>
      </p:sp>
    </p:spTree>
    <p:extLst>
      <p:ext uri="{BB962C8B-B14F-4D97-AF65-F5344CB8AC3E}">
        <p14:creationId xmlns:p14="http://schemas.microsoft.com/office/powerpoint/2010/main" val="2129363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622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8382993" y="170911"/>
            <a:ext cx="5806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JDBC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FC72A31-1463-464D-819C-1DB48F7E7E5D}"/>
              </a:ext>
            </a:extLst>
          </p:cNvPr>
          <p:cNvSpPr txBox="1"/>
          <p:nvPr/>
        </p:nvSpPr>
        <p:spPr>
          <a:xfrm>
            <a:off x="3357833" y="829993"/>
            <a:ext cx="28071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500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PreparedStatement</a:t>
            </a:r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F99B6F9-5796-4245-899C-D63C137EEBFE}"/>
              </a:ext>
            </a:extLst>
          </p:cNvPr>
          <p:cNvSpPr txBox="1"/>
          <p:nvPr/>
        </p:nvSpPr>
        <p:spPr>
          <a:xfrm>
            <a:off x="879305" y="1679802"/>
            <a:ext cx="7946254" cy="375487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Connection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conn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rgbClr val="C586C0"/>
                </a:solidFill>
                <a:latin typeface="Consolas" panose="020B0609020204030204" pitchFamily="49" charset="0"/>
              </a:rPr>
              <a:t>try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conn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DriverManager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getConnection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jdbc:postgresql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://localhost:5432/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sgh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postgres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postgres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sql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"SELECT * FROM 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guest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 WHERE id = ?"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rgbClr val="4EC9B0"/>
                </a:solidFill>
                <a:latin typeface="Consolas" panose="020B0609020204030204" pitchFamily="49" charset="0"/>
              </a:rPr>
              <a:t>PreparedStatement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stmt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conn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prepareStatement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sql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stmt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setInt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1, 5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5ADB178-7280-48F1-82C5-895F598CCFCC}"/>
              </a:ext>
            </a:extLst>
          </p:cNvPr>
          <p:cNvSpPr/>
          <p:nvPr/>
        </p:nvSpPr>
        <p:spPr>
          <a:xfrm>
            <a:off x="879305" y="5635257"/>
            <a:ext cx="7946254" cy="47807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PrepareStatement</a:t>
            </a:r>
            <a:r>
              <a:rPr lang="pt-BR" dirty="0"/>
              <a:t> é um objeto usado para execução de </a:t>
            </a:r>
            <a:r>
              <a:rPr lang="pt-BR" dirty="0" err="1"/>
              <a:t>SQLs</a:t>
            </a:r>
            <a:r>
              <a:rPr lang="pt-BR" dirty="0"/>
              <a:t> </a:t>
            </a:r>
            <a:r>
              <a:rPr lang="pt-BR" dirty="0" err="1"/>
              <a:t>Pré</a:t>
            </a:r>
            <a:r>
              <a:rPr lang="pt-BR" dirty="0"/>
              <a:t>-compilados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F1F5C8F6-1159-4B7F-A3E5-2AE9F8D05B69}"/>
              </a:ext>
            </a:extLst>
          </p:cNvPr>
          <p:cNvCxnSpPr/>
          <p:nvPr/>
        </p:nvCxnSpPr>
        <p:spPr>
          <a:xfrm flipH="1" flipV="1">
            <a:off x="5518704" y="3373101"/>
            <a:ext cx="2120348" cy="864704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94C3256B-B02B-482F-B3F1-6F9D15A0A0A1}"/>
              </a:ext>
            </a:extLst>
          </p:cNvPr>
          <p:cNvCxnSpPr>
            <a:cxnSpLocks/>
          </p:cNvCxnSpPr>
          <p:nvPr/>
        </p:nvCxnSpPr>
        <p:spPr>
          <a:xfrm flipH="1" flipV="1">
            <a:off x="2227105" y="4104090"/>
            <a:ext cx="267578" cy="588778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150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</TotalTime>
  <Words>307</Words>
  <Application>Microsoft Office PowerPoint</Application>
  <PresentationFormat>Apresentação na tela (4:3)</PresentationFormat>
  <Paragraphs>128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Consolas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Marcelo</cp:lastModifiedBy>
  <cp:revision>103</cp:revision>
  <dcterms:modified xsi:type="dcterms:W3CDTF">2019-08-20T03:07:03Z</dcterms:modified>
</cp:coreProperties>
</file>