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73" r:id="rId3"/>
    <p:sldId id="289" r:id="rId4"/>
    <p:sldId id="290" r:id="rId5"/>
    <p:sldId id="293" r:id="rId6"/>
    <p:sldId id="291" r:id="rId7"/>
    <p:sldId id="299" r:id="rId8"/>
    <p:sldId id="294" r:id="rId9"/>
    <p:sldId id="292" r:id="rId10"/>
    <p:sldId id="300" r:id="rId11"/>
    <p:sldId id="295" r:id="rId12"/>
    <p:sldId id="296" r:id="rId13"/>
    <p:sldId id="297" r:id="rId14"/>
    <p:sldId id="298" r:id="rId1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B2B"/>
    <a:srgbClr val="54416B"/>
    <a:srgbClr val="4F6228"/>
    <a:srgbClr val="17375E"/>
    <a:srgbClr val="262626"/>
    <a:srgbClr val="6D9A00"/>
    <a:srgbClr val="87BE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207984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1984046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0366271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9417613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997915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277283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452527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795641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450311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192346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808962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270867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a4fbf0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a4fbf0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g5dba4fbf02_0_32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323519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 descr="FAI_template_graduacao_cap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7" y="0"/>
            <a:ext cx="9140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3348037" y="3429000"/>
            <a:ext cx="499427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Laboratório de Desenvolvimento de Software II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3348037" y="4581525"/>
            <a:ext cx="113347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Marcelo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3348037" y="5661025"/>
            <a:ext cx="4051569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Design patterns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416B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416B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4636108B-A405-4D07-A0DC-738CBB4E2677}"/>
              </a:ext>
            </a:extLst>
          </p:cNvPr>
          <p:cNvSpPr txBox="1"/>
          <p:nvPr/>
        </p:nvSpPr>
        <p:spPr>
          <a:xfrm>
            <a:off x="1195262" y="1947738"/>
            <a:ext cx="71323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O objetivo principal do padrão </a:t>
            </a:r>
            <a:r>
              <a:rPr lang="pt-BR" sz="18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Factory</a:t>
            </a:r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é encapsular a criação ou instanciação de objetos, garantindo assim que a camada de modelo da aplicação fique isolada. </a:t>
            </a:r>
          </a:p>
          <a:p>
            <a:pPr algn="just"/>
            <a:endParaRPr lang="pt-BR" sz="18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Por exemplo, uma fábrica de conexões com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2495615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416B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416B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E21B1250-A8A1-4771-8929-41EC66F5748E}"/>
              </a:ext>
            </a:extLst>
          </p:cNvPr>
          <p:cNvSpPr txBox="1"/>
          <p:nvPr/>
        </p:nvSpPr>
        <p:spPr>
          <a:xfrm>
            <a:off x="1195262" y="3024956"/>
            <a:ext cx="71323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bg1">
                  <a:lumMod val="85000"/>
                </a:schemeClr>
              </a:buClr>
            </a:pPr>
            <a:r>
              <a:rPr lang="pt-BR" sz="40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DAO</a:t>
            </a:r>
          </a:p>
        </p:txBody>
      </p:sp>
    </p:spTree>
    <p:extLst>
      <p:ext uri="{BB962C8B-B14F-4D97-AF65-F5344CB8AC3E}">
        <p14:creationId xmlns:p14="http://schemas.microsoft.com/office/powerpoint/2010/main" val="734261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416B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416B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E21B1250-A8A1-4771-8929-41EC66F5748E}"/>
              </a:ext>
            </a:extLst>
          </p:cNvPr>
          <p:cNvSpPr txBox="1"/>
          <p:nvPr/>
        </p:nvSpPr>
        <p:spPr>
          <a:xfrm>
            <a:off x="1195262" y="1947738"/>
            <a:ext cx="71323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O padrão Data Access </a:t>
            </a:r>
            <a:r>
              <a:rPr lang="pt-BR" sz="18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Object</a:t>
            </a:r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(DAO) é um padrão estrutural que também nos permite isolar a camada de modelo da camada de persistência, normalmente classes Java que fazem a conexão com um banco de dados relacional.</a:t>
            </a:r>
          </a:p>
          <a:p>
            <a:pPr algn="just"/>
            <a:endParaRPr lang="pt-BR" sz="18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 sua principal  função é ocultar da camada de modelo toda a complexidade envolvida na execução de operações do tipo CRUD.</a:t>
            </a:r>
          </a:p>
          <a:p>
            <a:pPr algn="just"/>
            <a:endParaRPr lang="pt-BR" sz="18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Isso permite que as duas camadas evoluam separadamente sem saber nada uma da outra.</a:t>
            </a:r>
          </a:p>
        </p:txBody>
      </p:sp>
    </p:spTree>
    <p:extLst>
      <p:ext uri="{BB962C8B-B14F-4D97-AF65-F5344CB8AC3E}">
        <p14:creationId xmlns:p14="http://schemas.microsoft.com/office/powerpoint/2010/main" val="829373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416B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416B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E21B1250-A8A1-4771-8929-41EC66F5748E}"/>
              </a:ext>
            </a:extLst>
          </p:cNvPr>
          <p:cNvSpPr txBox="1"/>
          <p:nvPr/>
        </p:nvSpPr>
        <p:spPr>
          <a:xfrm>
            <a:off x="1195262" y="829993"/>
            <a:ext cx="7132318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5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1º - </a:t>
            </a:r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Vamos criar uma interface para padronizar o acesso aos métodos do nosso DAO 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0E0CC6B-812B-4F4D-98D2-ED48DBF93802}"/>
              </a:ext>
            </a:extLst>
          </p:cNvPr>
          <p:cNvSpPr txBox="1"/>
          <p:nvPr/>
        </p:nvSpPr>
        <p:spPr>
          <a:xfrm>
            <a:off x="2474386" y="2731400"/>
            <a:ext cx="45740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IGuestDao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569CD6"/>
                </a:solidFill>
                <a:latin typeface="Consolas" panose="020B0609020204030204" pitchFamily="49" charset="0"/>
              </a:rPr>
              <a:t>   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Guest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guest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Guest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 </a:t>
            </a:r>
            <a:r>
              <a:rPr lang="pt-B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readAll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Guest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readById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long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DCDCAA"/>
                </a:solidFill>
                <a:latin typeface="Consolas" panose="020B0609020204030204" pitchFamily="49" charset="0"/>
              </a:rPr>
              <a:t>update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Guest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guest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pt-B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DCDCAA"/>
                </a:solidFill>
                <a:latin typeface="Consolas" panose="020B0609020204030204" pitchFamily="49" charset="0"/>
              </a:rPr>
              <a:t>delete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Guest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guest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7262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416B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416B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E21B1250-A8A1-4771-8929-41EC66F5748E}"/>
              </a:ext>
            </a:extLst>
          </p:cNvPr>
          <p:cNvSpPr txBox="1"/>
          <p:nvPr/>
        </p:nvSpPr>
        <p:spPr>
          <a:xfrm>
            <a:off x="1195262" y="829993"/>
            <a:ext cx="71323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5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2º </a:t>
            </a:r>
            <a:r>
              <a:rPr lang="pt-BR" sz="25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- </a:t>
            </a:r>
            <a:r>
              <a:rPr lang="pt-BR" sz="18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Criamos </a:t>
            </a:r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 implementamos nossa classe DAO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0E0CC6B-812B-4F4D-98D2-ED48DBF93802}"/>
              </a:ext>
            </a:extLst>
          </p:cNvPr>
          <p:cNvSpPr txBox="1"/>
          <p:nvPr/>
        </p:nvSpPr>
        <p:spPr>
          <a:xfrm>
            <a:off x="2633110" y="1626846"/>
            <a:ext cx="425662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GuestDao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implements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IGuestDao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b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closeConnection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  }</a:t>
            </a:r>
          </a:p>
          <a:p>
            <a:b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  @</a:t>
            </a:r>
            <a:r>
              <a:rPr lang="pt-B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Override</a:t>
            </a:r>
            <a:endParaRPr lang="pt-B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569CD6"/>
                </a:solidFill>
                <a:latin typeface="Consolas" panose="020B0609020204030204" pitchFamily="49" charset="0"/>
              </a:rPr>
              <a:t>  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Guest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guest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  }</a:t>
            </a:r>
          </a:p>
          <a:p>
            <a:b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  @</a:t>
            </a:r>
            <a:r>
              <a:rPr lang="pt-B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Override</a:t>
            </a:r>
            <a:endParaRPr lang="pt-B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569CD6"/>
                </a:solidFill>
                <a:latin typeface="Consolas" panose="020B0609020204030204" pitchFamily="49" charset="0"/>
              </a:rPr>
              <a:t>  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pt-B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Guest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&gt; 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readAll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  }</a:t>
            </a:r>
          </a:p>
          <a:p>
            <a:b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  @</a:t>
            </a:r>
            <a:r>
              <a:rPr lang="pt-B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Override</a:t>
            </a:r>
            <a:endParaRPr lang="pt-B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569CD6"/>
                </a:solidFill>
                <a:latin typeface="Consolas" panose="020B0609020204030204" pitchFamily="49" charset="0"/>
              </a:rPr>
              <a:t>  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Guest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readById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long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  }</a:t>
            </a:r>
          </a:p>
          <a:p>
            <a:b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  @</a:t>
            </a:r>
            <a:r>
              <a:rPr lang="pt-B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Override</a:t>
            </a:r>
            <a:endParaRPr lang="pt-B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569CD6"/>
                </a:solidFill>
                <a:latin typeface="Consolas" panose="020B0609020204030204" pitchFamily="49" charset="0"/>
              </a:rPr>
              <a:t>  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DCDCAA"/>
                </a:solidFill>
                <a:latin typeface="Consolas" panose="020B0609020204030204" pitchFamily="49" charset="0"/>
              </a:rPr>
              <a:t>update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Guest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guest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  }</a:t>
            </a:r>
          </a:p>
          <a:p>
            <a:b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  @</a:t>
            </a:r>
            <a:r>
              <a:rPr lang="pt-B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Override</a:t>
            </a:r>
            <a:endParaRPr lang="pt-B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569CD6"/>
                </a:solidFill>
                <a:latin typeface="Consolas" panose="020B0609020204030204" pitchFamily="49" charset="0"/>
              </a:rPr>
              <a:t>   </a:t>
            </a:r>
            <a:r>
              <a:rPr lang="pt-B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DCDCAA"/>
                </a:solidFill>
                <a:latin typeface="Consolas" panose="020B0609020204030204" pitchFamily="49" charset="0"/>
              </a:rPr>
              <a:t>delete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Guest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guest</a:t>
            </a: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   }</a:t>
            </a:r>
          </a:p>
          <a:p>
            <a:b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5287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416B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416B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FC72A31-1463-464D-819C-1DB48F7E7E5D}"/>
              </a:ext>
            </a:extLst>
          </p:cNvPr>
          <p:cNvSpPr txBox="1"/>
          <p:nvPr/>
        </p:nvSpPr>
        <p:spPr>
          <a:xfrm>
            <a:off x="1795706" y="2755651"/>
            <a:ext cx="593143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000" b="1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Design </a:t>
            </a:r>
            <a:r>
              <a:rPr lang="pt-BR" sz="5000" b="1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Patterns</a:t>
            </a:r>
            <a:endParaRPr lang="pt-BR" sz="5000" b="1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327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416B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416B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E21B1250-A8A1-4771-8929-41EC66F5748E}"/>
              </a:ext>
            </a:extLst>
          </p:cNvPr>
          <p:cNvSpPr txBox="1"/>
          <p:nvPr/>
        </p:nvSpPr>
        <p:spPr>
          <a:xfrm>
            <a:off x="1195262" y="1947738"/>
            <a:ext cx="71323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Design </a:t>
            </a:r>
            <a:r>
              <a:rPr lang="pt-BR" sz="18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Patterns</a:t>
            </a:r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ou padrões de projetos são soluções generalistas para problemas recorrentes durante o desenvolvimento de um software. </a:t>
            </a:r>
          </a:p>
          <a:p>
            <a:pPr algn="just"/>
            <a:endParaRPr lang="pt-BR" sz="18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Não se trata de um framework ou um código pronto, mas de uma definição de como um problema comum pode ser solucionado.</a:t>
            </a:r>
          </a:p>
        </p:txBody>
      </p:sp>
    </p:spTree>
    <p:extLst>
      <p:ext uri="{BB962C8B-B14F-4D97-AF65-F5344CB8AC3E}">
        <p14:creationId xmlns:p14="http://schemas.microsoft.com/office/powerpoint/2010/main" val="429241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416B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416B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E21B1250-A8A1-4771-8929-41EC66F5748E}"/>
              </a:ext>
            </a:extLst>
          </p:cNvPr>
          <p:cNvSpPr txBox="1"/>
          <p:nvPr/>
        </p:nvSpPr>
        <p:spPr>
          <a:xfrm>
            <a:off x="1195262" y="1947738"/>
            <a:ext cx="71323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85000"/>
                </a:schemeClr>
              </a:buClr>
            </a:pPr>
            <a:r>
              <a:rPr lang="pt-BR" sz="40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Singleton</a:t>
            </a:r>
            <a:endParaRPr lang="pt-BR" sz="40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>
              <a:buClr>
                <a:schemeClr val="bg1">
                  <a:lumMod val="85000"/>
                </a:schemeClr>
              </a:buClr>
            </a:pPr>
            <a:endParaRPr lang="pt-BR" sz="40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>
              <a:buClr>
                <a:schemeClr val="bg1">
                  <a:lumMod val="85000"/>
                </a:schemeClr>
              </a:buClr>
            </a:pPr>
            <a:r>
              <a:rPr lang="pt-BR" sz="40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Factory</a:t>
            </a:r>
            <a:endParaRPr lang="pt-BR" sz="40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>
              <a:buClr>
                <a:schemeClr val="bg1">
                  <a:lumMod val="85000"/>
                </a:schemeClr>
              </a:buClr>
            </a:pPr>
            <a:endParaRPr lang="pt-BR" sz="40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>
              <a:buClr>
                <a:schemeClr val="bg1">
                  <a:lumMod val="85000"/>
                </a:schemeClr>
              </a:buClr>
            </a:pPr>
            <a:r>
              <a:rPr lang="pt-BR" sz="40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DAO</a:t>
            </a:r>
          </a:p>
        </p:txBody>
      </p:sp>
    </p:spTree>
    <p:extLst>
      <p:ext uri="{BB962C8B-B14F-4D97-AF65-F5344CB8AC3E}">
        <p14:creationId xmlns:p14="http://schemas.microsoft.com/office/powerpoint/2010/main" val="1307382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416B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416B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E21B1250-A8A1-4771-8929-41EC66F5748E}"/>
              </a:ext>
            </a:extLst>
          </p:cNvPr>
          <p:cNvSpPr txBox="1"/>
          <p:nvPr/>
        </p:nvSpPr>
        <p:spPr>
          <a:xfrm>
            <a:off x="1195262" y="3024956"/>
            <a:ext cx="71323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bg1">
                  <a:lumMod val="85000"/>
                </a:schemeClr>
              </a:buClr>
            </a:pPr>
            <a:r>
              <a:rPr lang="pt-BR" sz="40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Singleton</a:t>
            </a:r>
            <a:endParaRPr lang="pt-BR" sz="40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821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416B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E7E06965-9A43-4616-ACB0-E88E93F6D912}"/>
              </a:ext>
            </a:extLst>
          </p:cNvPr>
          <p:cNvSpPr txBox="1"/>
          <p:nvPr/>
        </p:nvSpPr>
        <p:spPr>
          <a:xfrm>
            <a:off x="1005349" y="998760"/>
            <a:ext cx="7692084" cy="569386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4EC9B0"/>
                </a:solidFill>
                <a:latin typeface="Consolas" panose="020B0609020204030204" pitchFamily="49" charset="0"/>
              </a:rPr>
              <a:t>ConnectionSingleton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Connection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conn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final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url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jdbc:postgresql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://localhost:5432/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sgh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   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final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postgres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   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final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pass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postgres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   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Connection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getConnection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pt-BR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conn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dirty="0">
                <a:solidFill>
                  <a:srgbClr val="C586C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pt-BR" dirty="0">
                <a:solidFill>
                  <a:srgbClr val="C586C0"/>
                </a:solidFill>
                <a:latin typeface="Consolas" panose="020B0609020204030204" pitchFamily="49" charset="0"/>
              </a:rPr>
              <a:t>      </a:t>
            </a:r>
            <a:r>
              <a:rPr lang="pt-BR" dirty="0" err="1">
                <a:solidFill>
                  <a:srgbClr val="C586C0"/>
                </a:solidFill>
                <a:latin typeface="Consolas" panose="020B0609020204030204" pitchFamily="49" charset="0"/>
              </a:rPr>
              <a:t>try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     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        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conn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DriverManager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getConnection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url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user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pass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 ;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     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     } </a:t>
            </a:r>
            <a:r>
              <a:rPr lang="pt-BR" dirty="0">
                <a:solidFill>
                  <a:srgbClr val="C586C0"/>
                </a:solidFill>
                <a:latin typeface="Consolas" panose="020B0609020204030204" pitchFamily="49" charset="0"/>
              </a:rPr>
              <a:t>catch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pt-BR" dirty="0" err="1">
                <a:solidFill>
                  <a:srgbClr val="4EC9B0"/>
                </a:solidFill>
                <a:latin typeface="Consolas" panose="020B0609020204030204" pitchFamily="49" charset="0"/>
              </a:rPr>
              <a:t>SQLException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ex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      </a:t>
            </a:r>
          </a:p>
          <a:p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        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System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ex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  }</a:t>
            </a:r>
          </a:p>
          <a:p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pt-BR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conn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2245841-A5BD-41F6-9433-DDF7275EFB62}"/>
              </a:ext>
            </a:extLst>
          </p:cNvPr>
          <p:cNvSpPr txBox="1"/>
          <p:nvPr/>
        </p:nvSpPr>
        <p:spPr>
          <a:xfrm>
            <a:off x="5913037" y="5439114"/>
            <a:ext cx="20912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bg1">
                  <a:lumMod val="85000"/>
                </a:schemeClr>
              </a:buClr>
            </a:pPr>
            <a:r>
              <a:rPr lang="pt-BR" sz="30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Singleton</a:t>
            </a:r>
            <a:endParaRPr lang="pt-BR" sz="30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015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416B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416B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4636108B-A405-4D07-A0DC-738CBB4E2677}"/>
              </a:ext>
            </a:extLst>
          </p:cNvPr>
          <p:cNvSpPr txBox="1"/>
          <p:nvPr/>
        </p:nvSpPr>
        <p:spPr>
          <a:xfrm>
            <a:off x="1195262" y="1947738"/>
            <a:ext cx="7132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O padrão </a:t>
            </a:r>
            <a:r>
              <a:rPr lang="pt-BR" sz="18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Singleton</a:t>
            </a:r>
            <a:r>
              <a:rPr lang="pt-BR" sz="1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garante a existência de apenas uma instância de determinada classe, mantendo um ponto  global de acesso ao objeto criado.</a:t>
            </a:r>
          </a:p>
        </p:txBody>
      </p:sp>
    </p:spTree>
    <p:extLst>
      <p:ext uri="{BB962C8B-B14F-4D97-AF65-F5344CB8AC3E}">
        <p14:creationId xmlns:p14="http://schemas.microsoft.com/office/powerpoint/2010/main" val="1453951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416B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416B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E21B1250-A8A1-4771-8929-41EC66F5748E}"/>
              </a:ext>
            </a:extLst>
          </p:cNvPr>
          <p:cNvSpPr txBox="1"/>
          <p:nvPr/>
        </p:nvSpPr>
        <p:spPr>
          <a:xfrm>
            <a:off x="1195262" y="3024956"/>
            <a:ext cx="71323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bg1">
                  <a:lumMod val="85000"/>
                </a:schemeClr>
              </a:buClr>
            </a:pPr>
            <a:r>
              <a:rPr lang="pt-BR" sz="40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Factory</a:t>
            </a:r>
            <a:endParaRPr lang="pt-BR" sz="40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982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6C112AC-0AED-409F-A046-42B8C81D7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1" y="174580"/>
            <a:ext cx="746574" cy="358356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271F94DF-0C4F-4EC5-8956-4969FA418718}"/>
              </a:ext>
            </a:extLst>
          </p:cNvPr>
          <p:cNvSpPr/>
          <p:nvPr/>
        </p:nvSpPr>
        <p:spPr>
          <a:xfrm>
            <a:off x="0" y="0"/>
            <a:ext cx="450166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416B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45294E5-3ADA-46DE-9D79-9BCEAAF12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8204" y="6213725"/>
            <a:ext cx="746574" cy="35835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69CE5-7C5D-4662-AABB-EB02AB282D94}"/>
              </a:ext>
            </a:extLst>
          </p:cNvPr>
          <p:cNvSpPr txBox="1"/>
          <p:nvPr/>
        </p:nvSpPr>
        <p:spPr>
          <a:xfrm rot="16200000">
            <a:off x="-2323823" y="3225011"/>
            <a:ext cx="509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FAI - Centro de Ensino Superior em Gestão, Tecnologia e Educação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116879A-0ED7-47C5-A7F1-3BE9B9E35DD5}"/>
              </a:ext>
            </a:extLst>
          </p:cNvPr>
          <p:cNvCxnSpPr>
            <a:cxnSpLocks/>
          </p:cNvCxnSpPr>
          <p:nvPr/>
        </p:nvCxnSpPr>
        <p:spPr>
          <a:xfrm>
            <a:off x="632061" y="633045"/>
            <a:ext cx="8258721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100000">
                  <a:srgbClr val="4F6228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8917BC06-3C1F-4B47-B647-2E2C2EF6A1A1}"/>
              </a:ext>
            </a:extLst>
          </p:cNvPr>
          <p:cNvSpPr txBox="1"/>
          <p:nvPr/>
        </p:nvSpPr>
        <p:spPr>
          <a:xfrm>
            <a:off x="980353" y="1119773"/>
            <a:ext cx="780410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4EC9B0"/>
                </a:solidFill>
                <a:latin typeface="Consolas" panose="020B0609020204030204" pitchFamily="49" charset="0"/>
              </a:rPr>
              <a:t>ConnectionFactory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Connection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conn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final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url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jdbc:postgresql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://localhost:5432/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sgh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   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final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postgres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   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569CD6"/>
                </a:solidFill>
                <a:latin typeface="Consolas" panose="020B0609020204030204" pitchFamily="49" charset="0"/>
              </a:rPr>
              <a:t>final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pass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postgres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4EC9B0"/>
                </a:solidFill>
                <a:latin typeface="Consolas" panose="020B0609020204030204" pitchFamily="49" charset="0"/>
              </a:rPr>
              <a:t>Connection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getConnection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pt-BR" dirty="0" err="1">
                <a:solidFill>
                  <a:srgbClr val="C586C0"/>
                </a:solidFill>
                <a:latin typeface="Consolas" panose="020B0609020204030204" pitchFamily="49" charset="0"/>
              </a:rPr>
              <a:t>try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     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conn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DriverManager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getConnection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url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user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pass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  } </a:t>
            </a:r>
            <a:r>
              <a:rPr lang="pt-BR" dirty="0">
                <a:solidFill>
                  <a:srgbClr val="C586C0"/>
                </a:solidFill>
                <a:latin typeface="Consolas" panose="020B0609020204030204" pitchFamily="49" charset="0"/>
              </a:rPr>
              <a:t>catch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pt-BR" dirty="0" err="1">
                <a:solidFill>
                  <a:srgbClr val="4EC9B0"/>
                </a:solidFill>
                <a:latin typeface="Consolas" panose="020B0609020204030204" pitchFamily="49" charset="0"/>
              </a:rPr>
              <a:t>SQLException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ex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endParaRPr lang="pt-BR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      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System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out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println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ex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  }</a:t>
            </a:r>
          </a:p>
          <a:p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pt-BR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conn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390873D-A1EF-43FD-8969-3DC91BB5A8AD}"/>
              </a:ext>
            </a:extLst>
          </p:cNvPr>
          <p:cNvSpPr txBox="1"/>
          <p:nvPr/>
        </p:nvSpPr>
        <p:spPr>
          <a:xfrm>
            <a:off x="6248383" y="5373808"/>
            <a:ext cx="18089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bg1">
                  <a:lumMod val="85000"/>
                </a:schemeClr>
              </a:buClr>
            </a:pPr>
            <a:r>
              <a:rPr lang="pt-BR" sz="3000" dirty="0" err="1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Factory</a:t>
            </a:r>
            <a:endParaRPr lang="pt-BR" sz="30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1592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1564</TotalTime>
  <Words>421</Words>
  <Application>Microsoft Office PowerPoint</Application>
  <PresentationFormat>Apresentação na tela (4:3)</PresentationFormat>
  <Paragraphs>123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Consolas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Marcelo</cp:lastModifiedBy>
  <cp:revision>124</cp:revision>
  <dcterms:modified xsi:type="dcterms:W3CDTF">2019-08-20T19:56:56Z</dcterms:modified>
</cp:coreProperties>
</file>