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3" r:id="rId3"/>
    <p:sldId id="301" r:id="rId4"/>
    <p:sldId id="302" r:id="rId5"/>
    <p:sldId id="303" r:id="rId6"/>
    <p:sldId id="306" r:id="rId7"/>
    <p:sldId id="304" r:id="rId8"/>
    <p:sldId id="308" r:id="rId9"/>
    <p:sldId id="305" r:id="rId10"/>
    <p:sldId id="307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344F6A"/>
    <a:srgbClr val="2B2B2B"/>
    <a:srgbClr val="54416B"/>
    <a:srgbClr val="4F6228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779758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8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6795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502914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52323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3895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5334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2280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79889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228769" y="5687529"/>
            <a:ext cx="515986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lt1"/>
                </a:solidFill>
              </a:rPr>
              <a:t>Injeção</a:t>
            </a:r>
            <a:r>
              <a:rPr lang="en-US" sz="1800" dirty="0">
                <a:solidFill>
                  <a:schemeClr val="lt1"/>
                </a:solidFill>
              </a:rPr>
              <a:t> de </a:t>
            </a:r>
            <a:r>
              <a:rPr lang="en-US" sz="1800" dirty="0" err="1">
                <a:solidFill>
                  <a:schemeClr val="lt1"/>
                </a:solidFill>
              </a:rPr>
              <a:t>dependências</a:t>
            </a:r>
            <a:r>
              <a:rPr lang="en-US" sz="1800" dirty="0">
                <a:solidFill>
                  <a:schemeClr val="lt1"/>
                </a:solidFill>
              </a:rPr>
              <a:t> com Spring Framework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F6A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344F6A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3D2C64-8B7D-4093-A40A-0E969AD87F74}"/>
              </a:ext>
            </a:extLst>
          </p:cNvPr>
          <p:cNvSpPr txBox="1"/>
          <p:nvPr/>
        </p:nvSpPr>
        <p:spPr>
          <a:xfrm>
            <a:off x="808383" y="1126101"/>
            <a:ext cx="80823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RestController</a:t>
            </a:r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RequestMapping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t-BR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/v1/</a:t>
            </a:r>
            <a:r>
              <a:rPr lang="pt-BR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guest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CrossOrigin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origins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GuestController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  @</a:t>
            </a:r>
            <a:r>
              <a:rPr lang="pt-BR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Autowired</a:t>
            </a:r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4EC9B0"/>
                </a:solidFill>
                <a:latin typeface="Consolas" panose="020B0609020204030204" pitchFamily="49" charset="0"/>
              </a:rPr>
              <a:t>   </a:t>
            </a:r>
            <a:r>
              <a:rPr lang="pt-BR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IGuestDao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guestDao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pt-BR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PostMapping</a:t>
            </a:r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(@</a:t>
            </a:r>
            <a:r>
              <a:rPr lang="pt-BR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RequestBody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pt-BR" sz="1800" dirty="0">
                <a:solidFill>
                  <a:srgbClr val="9CDCFE"/>
                </a:solidFill>
                <a:latin typeface="Consolas" panose="020B0609020204030204" pitchFamily="49" charset="0"/>
              </a:rPr>
              <a:t>     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guestDao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guest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pt-BR" sz="18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ResponseEntity</a:t>
            </a:r>
            <a:r>
              <a:rPr lang="pt-BR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status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t-BR" sz="1800" dirty="0">
                <a:solidFill>
                  <a:srgbClr val="DCDCAA"/>
                </a:solidFill>
                <a:latin typeface="Consolas" panose="020B0609020204030204" pitchFamily="49" charset="0"/>
              </a:rPr>
              <a:t>build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873D13-AA3A-4D92-BBE4-2FBE8230BE1C}"/>
              </a:ext>
            </a:extLst>
          </p:cNvPr>
          <p:cNvSpPr txBox="1"/>
          <p:nvPr/>
        </p:nvSpPr>
        <p:spPr>
          <a:xfrm>
            <a:off x="920214" y="6302616"/>
            <a:ext cx="785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rgbClr val="D4D4D4"/>
                </a:solidFill>
                <a:highlight>
                  <a:srgbClr val="0080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It </a:t>
            </a:r>
            <a:r>
              <a:rPr lang="pt-BR" sz="1800" dirty="0" err="1">
                <a:solidFill>
                  <a:srgbClr val="D4D4D4"/>
                </a:solidFill>
                <a:highlight>
                  <a:srgbClr val="0080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works</a:t>
            </a:r>
            <a:r>
              <a:rPr lang="pt-BR" sz="1800" dirty="0">
                <a:solidFill>
                  <a:srgbClr val="D4D4D4"/>
                </a:solidFill>
                <a:highlight>
                  <a:srgbClr val="0080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! A dependência está injetada e pronta pra ser utilizada.</a:t>
            </a:r>
          </a:p>
        </p:txBody>
      </p:sp>
    </p:spTree>
    <p:extLst>
      <p:ext uri="{BB962C8B-B14F-4D97-AF65-F5344CB8AC3E}">
        <p14:creationId xmlns:p14="http://schemas.microsoft.com/office/powerpoint/2010/main" val="405133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1521600" y="2755651"/>
            <a:ext cx="64796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Injeção de dependências</a:t>
            </a:r>
          </a:p>
          <a:p>
            <a:pPr algn="ctr"/>
            <a:r>
              <a:rPr lang="pt-BR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 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14613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3D2C64-8B7D-4093-A40A-0E969AD87F74}"/>
              </a:ext>
            </a:extLst>
          </p:cNvPr>
          <p:cNvSpPr txBox="1"/>
          <p:nvPr/>
        </p:nvSpPr>
        <p:spPr>
          <a:xfrm>
            <a:off x="1195262" y="1947738"/>
            <a:ext cx="7132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 Spring Framework é rico em recursos, entre eles temos um dos mais conhecidos e usados em aplicações profissionais, a injeção de dependências.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Injeção de dependências também é um </a:t>
            </a: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Design </a:t>
            </a:r>
            <a:r>
              <a:rPr lang="pt-BR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Pattern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utilizado principalmente para manter o baixo nível de acoplamento entre os diferentes módulos de uma aplicação.</a:t>
            </a:r>
          </a:p>
        </p:txBody>
      </p:sp>
    </p:spTree>
    <p:extLst>
      <p:ext uri="{BB962C8B-B14F-4D97-AF65-F5344CB8AC3E}">
        <p14:creationId xmlns:p14="http://schemas.microsoft.com/office/powerpoint/2010/main" val="394527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3D2C64-8B7D-4093-A40A-0E969AD87F74}"/>
              </a:ext>
            </a:extLst>
          </p:cNvPr>
          <p:cNvSpPr txBox="1"/>
          <p:nvPr/>
        </p:nvSpPr>
        <p:spPr>
          <a:xfrm>
            <a:off x="1195262" y="1947738"/>
            <a:ext cx="7132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Nessa solução as dependências não são definidas programaticamente, mais sim pela configuração de uma infraestrutura de software (container do Spring Framework) que é responsável por injetar em cada ponto da aplicação a dependência desejada.</a:t>
            </a:r>
          </a:p>
        </p:txBody>
      </p:sp>
    </p:spTree>
    <p:extLst>
      <p:ext uri="{BB962C8B-B14F-4D97-AF65-F5344CB8AC3E}">
        <p14:creationId xmlns:p14="http://schemas.microsoft.com/office/powerpoint/2010/main" val="251983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F6A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344F6A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E4BBCF-67DF-4F99-9744-76635974E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66" y="858505"/>
            <a:ext cx="8693834" cy="48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7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F6A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344F6A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3D2C64-8B7D-4093-A40A-0E969AD87F74}"/>
              </a:ext>
            </a:extLst>
          </p:cNvPr>
          <p:cNvSpPr txBox="1"/>
          <p:nvPr/>
        </p:nvSpPr>
        <p:spPr>
          <a:xfrm>
            <a:off x="3476416" y="1178380"/>
            <a:ext cx="27463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1º PASSO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990936-063B-4BB1-8EC3-C9FD9F1FC297}"/>
              </a:ext>
            </a:extLst>
          </p:cNvPr>
          <p:cNvSpPr txBox="1"/>
          <p:nvPr/>
        </p:nvSpPr>
        <p:spPr>
          <a:xfrm>
            <a:off x="808383" y="2089834"/>
            <a:ext cx="7938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Adicionar no .</a:t>
            </a:r>
            <a:r>
              <a:rPr lang="pt-BR" sz="20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pom</a:t>
            </a:r>
            <a:r>
              <a:rPr lang="pt-BR" sz="20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do módulo </a:t>
            </a:r>
            <a:r>
              <a:rPr lang="pt-BR" sz="20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pt-BR" sz="20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dependência abaixo. Isso permitirá que as classes do módulo </a:t>
            </a:r>
            <a:r>
              <a:rPr lang="pt-BR" sz="20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pt-BR" sz="20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sejam gerenciadas pelo container do Spring.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3A6CB7-3588-4472-ADBF-322BE766E835}"/>
              </a:ext>
            </a:extLst>
          </p:cNvPr>
          <p:cNvSpPr txBox="1"/>
          <p:nvPr/>
        </p:nvSpPr>
        <p:spPr>
          <a:xfrm>
            <a:off x="808383" y="3911870"/>
            <a:ext cx="80823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pt-BR" sz="25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dependency</a:t>
            </a:r>
            <a:r>
              <a:rPr lang="pt-BR" sz="25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pt-BR" sz="25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&lt;</a:t>
            </a:r>
            <a:r>
              <a:rPr lang="pt-BR" sz="25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groupId</a:t>
            </a:r>
            <a:r>
              <a:rPr lang="pt-BR" sz="25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pt-BR" sz="2500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org</a:t>
            </a:r>
            <a:r>
              <a:rPr lang="pt-BR" sz="25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pt-BR" sz="2500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springframework</a:t>
            </a:r>
            <a:r>
              <a:rPr lang="pt-BR" sz="25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&lt;/</a:t>
            </a:r>
            <a:r>
              <a:rPr lang="pt-BR" sz="25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groupId</a:t>
            </a:r>
            <a:r>
              <a:rPr lang="pt-BR" sz="25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pt-BR" sz="25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&lt;</a:t>
            </a:r>
            <a:r>
              <a:rPr lang="pt-BR" sz="25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artifactId</a:t>
            </a:r>
            <a:r>
              <a:rPr lang="pt-BR" sz="25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pt-BR" sz="25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spring-context</a:t>
            </a:r>
            <a:r>
              <a:rPr lang="pt-BR" sz="25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&lt;/</a:t>
            </a:r>
            <a:r>
              <a:rPr lang="pt-BR" sz="25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artifactId</a:t>
            </a:r>
            <a:r>
              <a:rPr lang="pt-BR" sz="25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pt-BR" sz="25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&lt;</a:t>
            </a:r>
            <a:r>
              <a:rPr lang="pt-BR" sz="25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version</a:t>
            </a:r>
            <a:r>
              <a:rPr lang="pt-BR" sz="25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pt-BR" sz="2500" dirty="0">
                <a:solidFill>
                  <a:srgbClr val="B5CE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5.1</a:t>
            </a:r>
            <a:r>
              <a:rPr lang="pt-BR" sz="25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.9.RELEASE&lt;/</a:t>
            </a:r>
            <a:r>
              <a:rPr lang="pt-BR" sz="25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version</a:t>
            </a:r>
            <a:r>
              <a:rPr lang="pt-BR" sz="25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pt-BR" sz="25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&lt;/</a:t>
            </a:r>
            <a:r>
              <a:rPr lang="pt-BR" sz="25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dependency</a:t>
            </a:r>
            <a:r>
              <a:rPr lang="pt-BR" sz="25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2738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F6A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344F6A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3D2C64-8B7D-4093-A40A-0E969AD87F74}"/>
              </a:ext>
            </a:extLst>
          </p:cNvPr>
          <p:cNvSpPr txBox="1"/>
          <p:nvPr/>
        </p:nvSpPr>
        <p:spPr>
          <a:xfrm>
            <a:off x="808383" y="2613392"/>
            <a:ext cx="80823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25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endParaRPr lang="pt-BR" sz="2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5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5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5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GuestDao</a:t>
            </a:r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500" dirty="0" err="1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500" dirty="0" err="1">
                <a:solidFill>
                  <a:srgbClr val="4EC9B0"/>
                </a:solidFill>
                <a:latin typeface="Consolas" panose="020B0609020204030204" pitchFamily="49" charset="0"/>
              </a:rPr>
              <a:t>IGuestDao</a:t>
            </a:r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6E16CE-8729-4962-B007-71A01AC37966}"/>
              </a:ext>
            </a:extLst>
          </p:cNvPr>
          <p:cNvSpPr txBox="1"/>
          <p:nvPr/>
        </p:nvSpPr>
        <p:spPr>
          <a:xfrm>
            <a:off x="808383" y="3908009"/>
            <a:ext cx="80823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2500" dirty="0" err="1">
                <a:solidFill>
                  <a:srgbClr val="4EC9B0"/>
                </a:solidFill>
                <a:latin typeface="Consolas" panose="020B0609020204030204" pitchFamily="49" charset="0"/>
              </a:rPr>
              <a:t>Repository</a:t>
            </a:r>
            <a:endParaRPr lang="pt-BR" sz="2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5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5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5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GuestDao</a:t>
            </a:r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500" dirty="0" err="1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500" dirty="0" err="1">
                <a:solidFill>
                  <a:srgbClr val="4EC9B0"/>
                </a:solidFill>
                <a:latin typeface="Consolas" panose="020B0609020204030204" pitchFamily="49" charset="0"/>
              </a:rPr>
              <a:t>IGuestDao</a:t>
            </a:r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02EF5C-7FB0-44C5-AED3-809498EC5371}"/>
              </a:ext>
            </a:extLst>
          </p:cNvPr>
          <p:cNvSpPr txBox="1"/>
          <p:nvPr/>
        </p:nvSpPr>
        <p:spPr>
          <a:xfrm>
            <a:off x="808383" y="5202626"/>
            <a:ext cx="80823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2500" dirty="0">
                <a:solidFill>
                  <a:srgbClr val="4EC9B0"/>
                </a:solidFill>
                <a:latin typeface="Consolas" panose="020B0609020204030204" pitchFamily="49" charset="0"/>
              </a:rPr>
              <a:t>Service</a:t>
            </a:r>
            <a:endParaRPr lang="pt-BR" sz="2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5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5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5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GuestDao</a:t>
            </a:r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500" dirty="0" err="1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500" dirty="0" err="1">
                <a:solidFill>
                  <a:srgbClr val="4EC9B0"/>
                </a:solidFill>
                <a:latin typeface="Consolas" panose="020B0609020204030204" pitchFamily="49" charset="0"/>
              </a:rPr>
              <a:t>IGuestDao</a:t>
            </a:r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BE908C-59B2-46A1-9DE5-9ED2B5AC1BA5}"/>
              </a:ext>
            </a:extLst>
          </p:cNvPr>
          <p:cNvSpPr txBox="1"/>
          <p:nvPr/>
        </p:nvSpPr>
        <p:spPr>
          <a:xfrm>
            <a:off x="3476416" y="1178380"/>
            <a:ext cx="27463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2º PASSO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1CB67F7-F300-49CD-A57A-2130275A30BE}"/>
              </a:ext>
            </a:extLst>
          </p:cNvPr>
          <p:cNvSpPr txBox="1"/>
          <p:nvPr/>
        </p:nvSpPr>
        <p:spPr>
          <a:xfrm>
            <a:off x="808383" y="2089834"/>
            <a:ext cx="661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Anotar as classe do </a:t>
            </a:r>
            <a:r>
              <a:rPr lang="pt-BR" sz="20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pt-BR" sz="20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que serão injetadas.</a:t>
            </a:r>
          </a:p>
        </p:txBody>
      </p:sp>
    </p:spTree>
    <p:extLst>
      <p:ext uri="{BB962C8B-B14F-4D97-AF65-F5344CB8AC3E}">
        <p14:creationId xmlns:p14="http://schemas.microsoft.com/office/powerpoint/2010/main" val="342385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F6A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344F6A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1CB67F7-F300-49CD-A57A-2130275A30BE}"/>
              </a:ext>
            </a:extLst>
          </p:cNvPr>
          <p:cNvSpPr txBox="1"/>
          <p:nvPr/>
        </p:nvSpPr>
        <p:spPr>
          <a:xfrm>
            <a:off x="808383" y="2089834"/>
            <a:ext cx="77657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Não existem diferenças de funcionalidades entre as anotações @</a:t>
            </a:r>
            <a:r>
              <a:rPr lang="pt-BR" sz="20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</a:t>
            </a:r>
            <a:r>
              <a:rPr lang="pt-BR" sz="20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@</a:t>
            </a:r>
            <a:r>
              <a:rPr lang="pt-BR" sz="20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Repository</a:t>
            </a:r>
            <a:r>
              <a:rPr lang="pt-BR" sz="20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@Service.</a:t>
            </a:r>
          </a:p>
          <a:p>
            <a:pPr algn="just"/>
            <a:endParaRPr lang="pt-BR" sz="2000" dirty="0">
              <a:solidFill>
                <a:srgbClr val="D4D4D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0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Utilize a anotação que melhor represente a camada em questão.</a:t>
            </a:r>
          </a:p>
          <a:p>
            <a:pPr algn="just"/>
            <a:endParaRPr lang="pt-BR" sz="2000" dirty="0">
              <a:solidFill>
                <a:srgbClr val="D4D4D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0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Por exemplo: </a:t>
            </a:r>
          </a:p>
          <a:p>
            <a:pPr algn="just"/>
            <a:r>
              <a:rPr lang="pt-BR" sz="20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 classes no nosso </a:t>
            </a:r>
            <a:r>
              <a:rPr lang="pt-BR" sz="20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pt-BR" sz="20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serão melhor representadas com a anotação @</a:t>
            </a:r>
            <a:r>
              <a:rPr lang="pt-BR" sz="2000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Repository</a:t>
            </a:r>
            <a:r>
              <a:rPr lang="pt-BR" sz="20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371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F6A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344F6A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8E88B9-4CB5-4D39-BEED-EC0FF38DF3AD}"/>
              </a:ext>
            </a:extLst>
          </p:cNvPr>
          <p:cNvSpPr txBox="1"/>
          <p:nvPr/>
        </p:nvSpPr>
        <p:spPr>
          <a:xfrm>
            <a:off x="3476416" y="1178380"/>
            <a:ext cx="27463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3º PASSO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094508-6385-46C9-97AE-0C40DBAA45EC}"/>
              </a:ext>
            </a:extLst>
          </p:cNvPr>
          <p:cNvSpPr txBox="1"/>
          <p:nvPr/>
        </p:nvSpPr>
        <p:spPr>
          <a:xfrm>
            <a:off x="1455004" y="2046879"/>
            <a:ext cx="6612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Injetar a instância da nossa dependência criada pelo Spring no local onde se deseja utilizar.</a:t>
            </a:r>
          </a:p>
          <a:p>
            <a:pPr algn="just"/>
            <a:endParaRPr lang="pt-BR" sz="2000" dirty="0">
              <a:solidFill>
                <a:srgbClr val="D4D4D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2000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 isso utilizamos a anotação @</a:t>
            </a:r>
            <a:r>
              <a:rPr lang="pt-BR" sz="2000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Autowired</a:t>
            </a:r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4003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473</Words>
  <Application>Microsoft Office PowerPoint</Application>
  <PresentationFormat>Apresentação na tela 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138</cp:revision>
  <dcterms:modified xsi:type="dcterms:W3CDTF">2019-08-29T00:49:24Z</dcterms:modified>
</cp:coreProperties>
</file>