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6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5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4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8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6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5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4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1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9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0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March 9,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805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numbers and charts">
            <a:extLst>
              <a:ext uri="{FF2B5EF4-FFF2-40B4-BE49-F238E27FC236}">
                <a16:creationId xmlns:a16="http://schemas.microsoft.com/office/drawing/2014/main" id="{2FB72C9F-26E0-4FEB-915A-2A41DDB48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83" r="27059" b="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5A7DB-A138-471B-B34B-B84900C90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ADFgVX cIPHER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684D0-ED3B-47EB-90C9-2B51E8398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Branden Alder</a:t>
            </a:r>
          </a:p>
          <a:p>
            <a:pPr algn="r"/>
            <a:r>
              <a:rPr lang="en-US" sz="1400" b="1" dirty="0">
                <a:solidFill>
                  <a:schemeClr val="bg1"/>
                </a:solidFill>
              </a:rPr>
              <a:t>Michael BeRnier</a:t>
            </a:r>
          </a:p>
        </p:txBody>
      </p:sp>
    </p:spTree>
    <p:extLst>
      <p:ext uri="{BB962C8B-B14F-4D97-AF65-F5344CB8AC3E}">
        <p14:creationId xmlns:p14="http://schemas.microsoft.com/office/powerpoint/2010/main" val="212414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6DE0-F26A-4A3A-8DDF-F2424925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321" y="453005"/>
            <a:ext cx="10241280" cy="85550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70C0"/>
                </a:solidFill>
              </a:rPr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C6A0-AF87-4E19-8A43-CADABFF5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manually applied field cipher German Army during World War I</a:t>
            </a:r>
          </a:p>
          <a:p>
            <a:r>
              <a:rPr lang="en-US" dirty="0"/>
              <a:t> wireless telegraphy</a:t>
            </a:r>
          </a:p>
          <a:p>
            <a:r>
              <a:rPr lang="en-US" dirty="0"/>
              <a:t>Invented by the German signal corps officer Lieutenant Fritz Nebel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fractionating</a:t>
            </a:r>
            <a:r>
              <a:rPr lang="en-US" dirty="0">
                <a:solidFill>
                  <a:srgbClr val="0070C0"/>
                </a:solidFill>
              </a:rPr>
              <a:t> transposition </a:t>
            </a:r>
            <a:r>
              <a:rPr lang="en-US" dirty="0"/>
              <a:t>cipher which combined a modified Polybius square with a single columnar transposition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 preliminary stage that divides each plaintext symbol into several ciphertext symbols.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 method of encryption by which the positions held by units of plaintext are shifted according to a regular system</a:t>
            </a:r>
          </a:p>
        </p:txBody>
      </p:sp>
    </p:spTree>
    <p:extLst>
      <p:ext uri="{BB962C8B-B14F-4D97-AF65-F5344CB8AC3E}">
        <p14:creationId xmlns:p14="http://schemas.microsoft.com/office/powerpoint/2010/main" val="402309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C53F8DC-E65E-42A4-ABA3-AB41274F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A346BA-D373-4076-9A75-F2AA8F27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274" y="822959"/>
            <a:ext cx="5524143" cy="73879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More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5E1D-FE98-4518-AC85-6416A576D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498" y="2384714"/>
            <a:ext cx="5773697" cy="35992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Named after the six possible letters used in the ciphertext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00B050"/>
                </a:solidFill>
              </a:rPr>
              <a:t>A, D, F, G, V , X</a:t>
            </a:r>
            <a:r>
              <a:rPr lang="en-US" sz="1600" dirty="0"/>
              <a:t>.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letters were chosen deliberately because </a:t>
            </a:r>
            <a:r>
              <a:rPr lang="en-US" sz="1600" dirty="0">
                <a:solidFill>
                  <a:srgbClr val="00B050"/>
                </a:solidFill>
              </a:rPr>
              <a:t>Morse code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B050"/>
                </a:solidFill>
              </a:rPr>
              <a:t>ADFGVX</a:t>
            </a:r>
            <a:r>
              <a:rPr lang="en-US" sz="1600" dirty="0"/>
              <a:t> is an extension of an earlier cipher called </a:t>
            </a:r>
            <a:r>
              <a:rPr lang="en-US" sz="1600" dirty="0">
                <a:solidFill>
                  <a:srgbClr val="00B050"/>
                </a:solidFill>
              </a:rPr>
              <a:t>ADFGX</a:t>
            </a:r>
            <a:r>
              <a:rPr lang="en-US" sz="16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First used on 1 March 1918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This extension was invented to include numbers in the Polybius square for the military. This allows I and J to be their own positions.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00B050"/>
                </a:solidFill>
              </a:rPr>
              <a:t>ADFGVX </a:t>
            </a:r>
            <a:r>
              <a:rPr lang="en-US" sz="1600" dirty="0"/>
              <a:t>was applied from 1 June 1918</a:t>
            </a:r>
          </a:p>
          <a:p>
            <a:pPr lvl="1"/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5BF4E7-A67C-4066-B0E6-5F74568D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343" y="419650"/>
            <a:ext cx="2505402" cy="29411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FADCB8-FE4D-48B2-BFE8-118357C72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776" y="3360776"/>
            <a:ext cx="2575969" cy="257596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808F57C-E98A-4053-BD3D-4D04986CB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D8121B-71ED-41BD-AA7C-9E5609999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5CC6-C02C-4627-817D-6ED4208C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655" y="366978"/>
            <a:ext cx="10241280" cy="689323"/>
          </a:xfrm>
        </p:spPr>
        <p:txBody>
          <a:bodyPr/>
          <a:lstStyle/>
          <a:p>
            <a:pPr algn="ctr"/>
            <a:r>
              <a:rPr lang="en-US" dirty="0"/>
              <a:t>Example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0E3B0-6DAC-4F41-8D2F-2961E594715D}"/>
              </a:ext>
            </a:extLst>
          </p:cNvPr>
          <p:cNvSpPr txBox="1"/>
          <p:nvPr/>
        </p:nvSpPr>
        <p:spPr>
          <a:xfrm>
            <a:off x="545285" y="1308683"/>
            <a:ext cx="10194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word: </a:t>
            </a:r>
            <a:r>
              <a:rPr lang="en-US" b="1" dirty="0" err="1"/>
              <a:t>german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Message: </a:t>
            </a:r>
            <a:r>
              <a:rPr lang="en-US" b="1" dirty="0"/>
              <a:t>defend the east wall of the castle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Fractioning:  </a:t>
            </a:r>
            <a:r>
              <a:rPr lang="en-US" sz="1400" b="1" dirty="0"/>
              <a:t>FX DF FV DF FF FX  XG AD DF  </a:t>
            </a:r>
            <a:r>
              <a:rPr lang="en-US" sz="1400" b="1" dirty="0" err="1"/>
              <a:t>DF</a:t>
            </a:r>
            <a:r>
              <a:rPr lang="en-US" sz="1400" b="1" dirty="0"/>
              <a:t> DG VA XG  VG DG FA </a:t>
            </a:r>
            <a:r>
              <a:rPr lang="en-US" sz="1400" b="1" dirty="0" err="1"/>
              <a:t>FA</a:t>
            </a:r>
            <a:r>
              <a:rPr lang="en-US" sz="1400" b="1" dirty="0"/>
              <a:t>  FG FV  XG AD DF  GV DG VA XG FA 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pair is a letter from 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based off row and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 length of Fractionating to be a multiple of 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Add any A, D, F, G, V, X character to end of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Fractionation string goes in a row, column square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37D88-1CBB-4E4B-85CC-C308AD50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68" y="3541506"/>
            <a:ext cx="2782432" cy="278243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647A1C-79EA-4850-9083-68299450100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814636" y="5004330"/>
            <a:ext cx="80851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4DF63E-7D52-4ADD-AA62-7786308B356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922882" y="3869389"/>
            <a:ext cx="124644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9EDF75-25B9-47FE-A54C-0B730E605C95}"/>
              </a:ext>
            </a:extLst>
          </p:cNvPr>
          <p:cNvSpPr txBox="1"/>
          <p:nvPr/>
        </p:nvSpPr>
        <p:spPr>
          <a:xfrm>
            <a:off x="1902666" y="3684723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E142F-3F09-4060-A382-CD7977864215}"/>
              </a:ext>
            </a:extLst>
          </p:cNvPr>
          <p:cNvSpPr txBox="1"/>
          <p:nvPr/>
        </p:nvSpPr>
        <p:spPr>
          <a:xfrm>
            <a:off x="2182347" y="5004330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1964F0AC-15CB-4931-8153-EA98806F2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39714"/>
              </p:ext>
            </p:extLst>
          </p:nvPr>
        </p:nvGraphicFramePr>
        <p:xfrm>
          <a:off x="7793316" y="2462845"/>
          <a:ext cx="2405892" cy="3657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0982">
                  <a:extLst>
                    <a:ext uri="{9D8B030D-6E8A-4147-A177-3AD203B41FA5}">
                      <a16:colId xmlns:a16="http://schemas.microsoft.com/office/drawing/2014/main" val="2760401571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3684621091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1315969187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637185463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1758481722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233902301"/>
                    </a:ext>
                  </a:extLst>
                </a:gridCol>
              </a:tblGrid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73460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34366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45857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30892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19888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60964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3899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48491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38935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38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13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E03D-6710-47FD-89BA-422CF134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89323"/>
          </a:xfrm>
        </p:spPr>
        <p:txBody>
          <a:bodyPr/>
          <a:lstStyle/>
          <a:p>
            <a:pPr algn="ctr"/>
            <a:r>
              <a:rPr lang="en-US" dirty="0"/>
              <a:t>Encryption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FCF02-036F-45D0-80F0-501437B16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16" y="2112264"/>
            <a:ext cx="5310231" cy="3959352"/>
          </a:xfrm>
        </p:spPr>
        <p:txBody>
          <a:bodyPr/>
          <a:lstStyle/>
          <a:p>
            <a:pPr marL="285750" indent="-285750"/>
            <a:r>
              <a:rPr lang="en-US" dirty="0"/>
              <a:t>Transposition:  Need to alphabetize key word – </a:t>
            </a:r>
            <a:r>
              <a:rPr lang="en-US" b="1" dirty="0" err="1"/>
              <a:t>aegmnr</a:t>
            </a:r>
            <a:endParaRPr lang="en-US" b="1" dirty="0"/>
          </a:p>
          <a:p>
            <a:pPr marL="742950" lvl="1" indent="-285750"/>
            <a:r>
              <a:rPr lang="en-US" dirty="0"/>
              <a:t>This in turn will shift the fractioning square</a:t>
            </a:r>
          </a:p>
          <a:p>
            <a:pPr marL="285750" indent="-285750"/>
            <a:r>
              <a:rPr lang="en-US" dirty="0"/>
              <a:t>Print by column to get ciphertext</a:t>
            </a:r>
          </a:p>
          <a:p>
            <a:pPr marL="285750" indent="-285750"/>
            <a:r>
              <a:rPr lang="en-US" sz="1600" b="1" dirty="0"/>
              <a:t>FFDVDFADFGXFGFGAVFAFFDXDXFFDVDFFDGGAGVGGVXFAGGDGAGDFADVFXGXG</a:t>
            </a:r>
          </a:p>
          <a:p>
            <a:endParaRPr lang="en-US" dirty="0"/>
          </a:p>
        </p:txBody>
      </p:sp>
      <p:graphicFrame>
        <p:nvGraphicFramePr>
          <p:cNvPr id="4" name="Table 19">
            <a:extLst>
              <a:ext uri="{FF2B5EF4-FFF2-40B4-BE49-F238E27FC236}">
                <a16:creationId xmlns:a16="http://schemas.microsoft.com/office/drawing/2014/main" id="{16F9AA59-25DF-4EBF-9454-020A70CDD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40238"/>
              </p:ext>
            </p:extLst>
          </p:nvPr>
        </p:nvGraphicFramePr>
        <p:xfrm>
          <a:off x="8414507" y="2048256"/>
          <a:ext cx="2405892" cy="402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0982">
                  <a:extLst>
                    <a:ext uri="{9D8B030D-6E8A-4147-A177-3AD203B41FA5}">
                      <a16:colId xmlns:a16="http://schemas.microsoft.com/office/drawing/2014/main" val="2760401571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3684621091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1315969187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637185463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1758481722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233902301"/>
                    </a:ext>
                  </a:extLst>
                </a:gridCol>
              </a:tblGrid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078061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73460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34366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45857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30892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19888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60964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3899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48491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38935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38142"/>
                  </a:ext>
                </a:extLst>
              </a:tr>
            </a:tbl>
          </a:graphicData>
        </a:graphic>
      </p:graphicFrame>
      <p:graphicFrame>
        <p:nvGraphicFramePr>
          <p:cNvPr id="5" name="Table 19">
            <a:extLst>
              <a:ext uri="{FF2B5EF4-FFF2-40B4-BE49-F238E27FC236}">
                <a16:creationId xmlns:a16="http://schemas.microsoft.com/office/drawing/2014/main" id="{D9105471-388D-4338-BDBC-98FFE6774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76555"/>
              </p:ext>
            </p:extLst>
          </p:nvPr>
        </p:nvGraphicFramePr>
        <p:xfrm>
          <a:off x="5843981" y="2048256"/>
          <a:ext cx="2405892" cy="402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0982">
                  <a:extLst>
                    <a:ext uri="{9D8B030D-6E8A-4147-A177-3AD203B41FA5}">
                      <a16:colId xmlns:a16="http://schemas.microsoft.com/office/drawing/2014/main" val="2760401571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3684621091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1315969187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637185463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1758481722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233902301"/>
                    </a:ext>
                  </a:extLst>
                </a:gridCol>
              </a:tblGrid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749973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73460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34366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45857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30892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19888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60964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3899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48491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38935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38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15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E03D-6710-47FD-89BA-422CF134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89323"/>
          </a:xfrm>
        </p:spPr>
        <p:txBody>
          <a:bodyPr/>
          <a:lstStyle/>
          <a:p>
            <a:pPr algn="ctr"/>
            <a:r>
              <a:rPr lang="en-US" dirty="0"/>
              <a:t>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FCF02-036F-45D0-80F0-501437B16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16" y="2112264"/>
            <a:ext cx="5310231" cy="3959352"/>
          </a:xfrm>
        </p:spPr>
        <p:txBody>
          <a:bodyPr>
            <a:normAutofit fontScale="92500" lnSpcReduction="20000"/>
          </a:bodyPr>
          <a:lstStyle/>
          <a:p>
            <a:pPr marL="285750" indent="-285750"/>
            <a:r>
              <a:rPr lang="en-US" dirty="0"/>
              <a:t>Key word: </a:t>
            </a:r>
            <a:r>
              <a:rPr lang="en-US" b="1" dirty="0" err="1"/>
              <a:t>german</a:t>
            </a:r>
            <a:endParaRPr lang="en-US" b="1" dirty="0"/>
          </a:p>
          <a:p>
            <a:pPr marL="285750" indent="-285750"/>
            <a:r>
              <a:rPr lang="en-US" dirty="0"/>
              <a:t>Ciphertext: </a:t>
            </a:r>
            <a:r>
              <a:rPr lang="en-US" b="1" dirty="0"/>
              <a:t>FFDVDFADFGXFGFGAVFAFFDXDXFFDVDFFDGGAGVGGVXFAGGDGAGDFADVFXGXG</a:t>
            </a:r>
          </a:p>
          <a:p>
            <a:pPr marL="285750" indent="-285750"/>
            <a:r>
              <a:rPr lang="en-US" dirty="0"/>
              <a:t>Put into square by column</a:t>
            </a:r>
          </a:p>
          <a:p>
            <a:pPr marL="742950" lvl="1" indent="-285750"/>
            <a:r>
              <a:rPr lang="en-US" dirty="0"/>
              <a:t>Multiple of 6 to know number of rows</a:t>
            </a:r>
          </a:p>
          <a:p>
            <a:pPr marL="285750" indent="-285750"/>
            <a:r>
              <a:rPr lang="en-US" dirty="0"/>
              <a:t>Transposition:  Need to alphabetize key word – </a:t>
            </a:r>
            <a:r>
              <a:rPr lang="en-US" b="1" dirty="0" err="1"/>
              <a:t>aegmnr</a:t>
            </a:r>
            <a:endParaRPr lang="en-US" b="1" dirty="0"/>
          </a:p>
          <a:p>
            <a:pPr marL="742950" lvl="1" indent="-285750"/>
            <a:r>
              <a:rPr lang="en-US" dirty="0"/>
              <a:t>This in turn will shift the square of ciphertext</a:t>
            </a:r>
          </a:p>
          <a:p>
            <a:endParaRPr lang="en-US" dirty="0"/>
          </a:p>
        </p:txBody>
      </p:sp>
      <p:graphicFrame>
        <p:nvGraphicFramePr>
          <p:cNvPr id="4" name="Table 19">
            <a:extLst>
              <a:ext uri="{FF2B5EF4-FFF2-40B4-BE49-F238E27FC236}">
                <a16:creationId xmlns:a16="http://schemas.microsoft.com/office/drawing/2014/main" id="{16F9AA59-25DF-4EBF-9454-020A70CDD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83799"/>
              </p:ext>
            </p:extLst>
          </p:nvPr>
        </p:nvGraphicFramePr>
        <p:xfrm>
          <a:off x="5973310" y="2048256"/>
          <a:ext cx="2405892" cy="402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0982">
                  <a:extLst>
                    <a:ext uri="{9D8B030D-6E8A-4147-A177-3AD203B41FA5}">
                      <a16:colId xmlns:a16="http://schemas.microsoft.com/office/drawing/2014/main" val="2760401571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3684621091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1315969187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637185463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1758481722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233902301"/>
                    </a:ext>
                  </a:extLst>
                </a:gridCol>
              </a:tblGrid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078061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73460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34366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45857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30892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19888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60964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3899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48491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38935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38142"/>
                  </a:ext>
                </a:extLst>
              </a:tr>
            </a:tbl>
          </a:graphicData>
        </a:graphic>
      </p:graphicFrame>
      <p:graphicFrame>
        <p:nvGraphicFramePr>
          <p:cNvPr id="5" name="Table 19">
            <a:extLst>
              <a:ext uri="{FF2B5EF4-FFF2-40B4-BE49-F238E27FC236}">
                <a16:creationId xmlns:a16="http://schemas.microsoft.com/office/drawing/2014/main" id="{D9105471-388D-4338-BDBC-98FFE6774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79424"/>
              </p:ext>
            </p:extLst>
          </p:nvPr>
        </p:nvGraphicFramePr>
        <p:xfrm>
          <a:off x="8541741" y="2048256"/>
          <a:ext cx="2405892" cy="402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0982">
                  <a:extLst>
                    <a:ext uri="{9D8B030D-6E8A-4147-A177-3AD203B41FA5}">
                      <a16:colId xmlns:a16="http://schemas.microsoft.com/office/drawing/2014/main" val="2760401571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3684621091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1315969187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637185463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1758481722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233902301"/>
                    </a:ext>
                  </a:extLst>
                </a:gridCol>
              </a:tblGrid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749973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73460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34366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45857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30892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19888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60964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3899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48491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38935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38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39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5CC6-C02C-4627-817D-6ED4208C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655" y="366978"/>
            <a:ext cx="10241280" cy="689323"/>
          </a:xfrm>
        </p:spPr>
        <p:txBody>
          <a:bodyPr/>
          <a:lstStyle/>
          <a:p>
            <a:pPr algn="ctr"/>
            <a:r>
              <a:rPr lang="en-US" dirty="0"/>
              <a:t>Decryption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0E3B0-6DAC-4F41-8D2F-2961E594715D}"/>
              </a:ext>
            </a:extLst>
          </p:cNvPr>
          <p:cNvSpPr txBox="1"/>
          <p:nvPr/>
        </p:nvSpPr>
        <p:spPr>
          <a:xfrm>
            <a:off x="545285" y="1308683"/>
            <a:ext cx="101943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Iterate through the transposition square to get pairs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pair is a row and column of the Polybius 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Fractioning:  </a:t>
            </a:r>
            <a:r>
              <a:rPr lang="en-US" sz="1400" b="1" dirty="0"/>
              <a:t>FX DF FV DF FF FX  XG AD DF  </a:t>
            </a:r>
            <a:r>
              <a:rPr lang="en-US" sz="1400" b="1" dirty="0" err="1"/>
              <a:t>DF</a:t>
            </a:r>
            <a:r>
              <a:rPr lang="en-US" sz="1400" b="1" dirty="0"/>
              <a:t> DG VA XG  VG DG FA </a:t>
            </a:r>
            <a:r>
              <a:rPr lang="en-US" sz="1400" b="1" dirty="0" err="1"/>
              <a:t>FA</a:t>
            </a:r>
            <a:r>
              <a:rPr lang="en-US" sz="1400" b="1" dirty="0"/>
              <a:t>  FG FV  XG AD DF  GV DG VA XG FA 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pairs find a single character in the Polybius square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in turn decrypts your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Message: </a:t>
            </a:r>
            <a:r>
              <a:rPr lang="en-US" b="1" dirty="0"/>
              <a:t>defendtheeastwallofthecastle33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37D88-1CBB-4E4B-85CC-C308AD50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68" y="3541506"/>
            <a:ext cx="2782432" cy="278243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647A1C-79EA-4850-9083-68299450100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814636" y="5004330"/>
            <a:ext cx="80851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4DF63E-7D52-4ADD-AA62-7786308B356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922882" y="3869389"/>
            <a:ext cx="124644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9EDF75-25B9-47FE-A54C-0B730E605C95}"/>
              </a:ext>
            </a:extLst>
          </p:cNvPr>
          <p:cNvSpPr txBox="1"/>
          <p:nvPr/>
        </p:nvSpPr>
        <p:spPr>
          <a:xfrm>
            <a:off x="1902666" y="3684723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E142F-3F09-4060-A382-CD7977864215}"/>
              </a:ext>
            </a:extLst>
          </p:cNvPr>
          <p:cNvSpPr txBox="1"/>
          <p:nvPr/>
        </p:nvSpPr>
        <p:spPr>
          <a:xfrm>
            <a:off x="2182347" y="5004330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1964F0AC-15CB-4931-8153-EA98806F2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146257"/>
              </p:ext>
            </p:extLst>
          </p:nvPr>
        </p:nvGraphicFramePr>
        <p:xfrm>
          <a:off x="7793316" y="2462845"/>
          <a:ext cx="2405892" cy="3657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0982">
                  <a:extLst>
                    <a:ext uri="{9D8B030D-6E8A-4147-A177-3AD203B41FA5}">
                      <a16:colId xmlns:a16="http://schemas.microsoft.com/office/drawing/2014/main" val="2760401571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3684621091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1315969187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637185463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1758481722"/>
                    </a:ext>
                  </a:extLst>
                </a:gridCol>
                <a:gridCol w="400982">
                  <a:extLst>
                    <a:ext uri="{9D8B030D-6E8A-4147-A177-3AD203B41FA5}">
                      <a16:colId xmlns:a16="http://schemas.microsoft.com/office/drawing/2014/main" val="233902301"/>
                    </a:ext>
                  </a:extLst>
                </a:gridCol>
              </a:tblGrid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73460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34366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45857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30892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19888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60964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3899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48491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38935"/>
                  </a:ext>
                </a:extLst>
              </a:tr>
              <a:tr h="269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38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3541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E1833"/>
      </a:dk2>
      <a:lt2>
        <a:srgbClr val="F0F3F2"/>
      </a:lt2>
      <a:accent1>
        <a:srgbClr val="CA468C"/>
      </a:accent1>
      <a:accent2>
        <a:srgbClr val="B834B1"/>
      </a:accent2>
      <a:accent3>
        <a:srgbClr val="9A46CA"/>
      </a:accent3>
      <a:accent4>
        <a:srgbClr val="5438B9"/>
      </a:accent4>
      <a:accent5>
        <a:srgbClr val="4660CA"/>
      </a:accent5>
      <a:accent6>
        <a:srgbClr val="3485B8"/>
      </a:accent6>
      <a:hlink>
        <a:srgbClr val="3F43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778</Words>
  <Application>Microsoft Office PowerPoint</Application>
  <PresentationFormat>Widescreen</PresentationFormat>
  <Paragraphs>434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Avenir Next LT Pro</vt:lpstr>
      <vt:lpstr>GradientRiseVTI</vt:lpstr>
      <vt:lpstr>ADFgVX cIPHER</vt:lpstr>
      <vt:lpstr>History</vt:lpstr>
      <vt:lpstr>More History</vt:lpstr>
      <vt:lpstr>Example Encryption</vt:lpstr>
      <vt:lpstr>Encryption cont.</vt:lpstr>
      <vt:lpstr>Decryption</vt:lpstr>
      <vt:lpstr>Decryption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ADFgVX cIPHER</dc:title>
  <dc:creator>Mike Bernier</dc:creator>
  <cp:lastModifiedBy>Mike Bernier</cp:lastModifiedBy>
  <cp:revision>2</cp:revision>
  <dcterms:created xsi:type="dcterms:W3CDTF">2021-03-09T18:01:39Z</dcterms:created>
  <dcterms:modified xsi:type="dcterms:W3CDTF">2021-03-09T18:10:06Z</dcterms:modified>
</cp:coreProperties>
</file>