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6858000" cx="9144000"/>
  <p:notesSz cx="6797675" cy="9926625"/>
  <p:embeddedFontLs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oboto-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46400" cy="496887"/>
          </a:xfrm>
          <a:prstGeom prst="rect">
            <a:avLst/>
          </a:prstGeom>
          <a:noFill/>
          <a:ln>
            <a:noFill/>
          </a:ln>
        </p:spPr>
        <p:txBody>
          <a:bodyPr anchorCtr="0" anchor="t" bIns="91425" lIns="91425" spcFirstLastPara="1" rIns="91425" wrap="square" tIns="91425">
            <a:noAutofit/>
          </a:bodyPr>
          <a:lstStyle>
            <a:lvl1pPr indent="-88900" lvl="0" marL="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1pPr>
            <a:lvl2pPr indent="-88900" lvl="1" marL="4572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2pPr>
            <a:lvl3pPr indent="-88900" lvl="2" marL="9144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3pPr>
            <a:lvl4pPr indent="-88900" lvl="3" marL="13716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4pPr>
            <a:lvl5pPr indent="-88900" lvl="4" marL="18288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5pPr>
            <a:lvl6pPr indent="-88900" lvl="5" marL="22860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6pPr>
            <a:lvl7pPr indent="-88900" lvl="6" marL="32004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7pPr>
            <a:lvl8pPr indent="-88900" lvl="7" marL="45720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8pPr>
            <a:lvl9pPr indent="-88900" lvl="8" marL="64008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49687" y="0"/>
            <a:ext cx="2946400" cy="496887"/>
          </a:xfrm>
          <a:prstGeom prst="rect">
            <a:avLst/>
          </a:prstGeom>
          <a:noFill/>
          <a:ln>
            <a:noFill/>
          </a:ln>
        </p:spPr>
        <p:txBody>
          <a:bodyPr anchorCtr="0" anchor="t" bIns="91425" lIns="91425" spcFirstLastPara="1" rIns="91425" wrap="square" tIns="91425">
            <a:noAutofit/>
          </a:bodyPr>
          <a:lstStyle>
            <a:lvl1pPr indent="-88900" lvl="0" marL="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1pPr>
            <a:lvl2pPr indent="-88900" lvl="1" marL="4572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2pPr>
            <a:lvl3pPr indent="-88900" lvl="2" marL="9144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3pPr>
            <a:lvl4pPr indent="-88900" lvl="3" marL="13716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4pPr>
            <a:lvl5pPr indent="-88900" lvl="4" marL="18288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5pPr>
            <a:lvl6pPr indent="-88900" lvl="5" marL="22860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6pPr>
            <a:lvl7pPr indent="-88900" lvl="6" marL="32004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7pPr>
            <a:lvl8pPr indent="-88900" lvl="7" marL="45720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8pPr>
            <a:lvl9pPr indent="-88900" lvl="8" marL="64008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917575" y="744537"/>
            <a:ext cx="4964112"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6" name="Google Shape;6;n"/>
          <p:cNvSpPr txBox="1"/>
          <p:nvPr>
            <p:ph idx="1" type="body"/>
          </p:nvPr>
        </p:nvSpPr>
        <p:spPr>
          <a:xfrm>
            <a:off x="681037" y="4714875"/>
            <a:ext cx="5435600" cy="4467225"/>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7" name="Google Shape;7;n"/>
          <p:cNvSpPr txBox="1"/>
          <p:nvPr>
            <p:ph idx="11" type="ftr"/>
          </p:nvPr>
        </p:nvSpPr>
        <p:spPr>
          <a:xfrm>
            <a:off x="0" y="9428162"/>
            <a:ext cx="2946400" cy="496887"/>
          </a:xfrm>
          <a:prstGeom prst="rect">
            <a:avLst/>
          </a:prstGeom>
          <a:noFill/>
          <a:ln>
            <a:noFill/>
          </a:ln>
        </p:spPr>
        <p:txBody>
          <a:bodyPr anchorCtr="0" anchor="b" bIns="91425" lIns="91425" spcFirstLastPara="1" rIns="91425" wrap="square" tIns="91425">
            <a:noAutofit/>
          </a:bodyPr>
          <a:lstStyle>
            <a:lvl1pPr indent="-88900" lvl="0" marL="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1pPr>
            <a:lvl2pPr indent="-88900" lvl="1" marL="4572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2pPr>
            <a:lvl3pPr indent="-88900" lvl="2" marL="9144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3pPr>
            <a:lvl4pPr indent="-88900" lvl="3" marL="13716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4pPr>
            <a:lvl5pPr indent="-88900" lvl="4" marL="18288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5pPr>
            <a:lvl6pPr indent="-88900" lvl="5" marL="22860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6pPr>
            <a:lvl7pPr indent="-88900" lvl="6" marL="32004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7pPr>
            <a:lvl8pPr indent="-88900" lvl="7" marL="45720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8pPr>
            <a:lvl9pPr indent="-88900" lvl="8" marL="64008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49687" y="9428162"/>
            <a:ext cx="2946400" cy="496887"/>
          </a:xfrm>
          <a:prstGeom prst="rect">
            <a:avLst/>
          </a:prstGeom>
          <a:noFill/>
          <a:ln>
            <a:noFill/>
          </a:ln>
        </p:spPr>
        <p:txBody>
          <a:bodyPr anchorCtr="0" anchor="b" bIns="46350" lIns="92700" spcFirstLastPara="1" rIns="92700" wrap="square" tIns="4635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 name="Shape 30"/>
        <p:cNvGrpSpPr/>
        <p:nvPr/>
      </p:nvGrpSpPr>
      <p:grpSpPr>
        <a:xfrm>
          <a:off x="0" y="0"/>
          <a:ext cx="0" cy="0"/>
          <a:chOff x="0" y="0"/>
          <a:chExt cx="0" cy="0"/>
        </a:xfrm>
      </p:grpSpPr>
      <p:sp>
        <p:nvSpPr>
          <p:cNvPr id="31" name="Google Shape;31;p4:notes"/>
          <p:cNvSpPr txBox="1"/>
          <p:nvPr>
            <p:ph idx="1" type="body"/>
          </p:nvPr>
        </p:nvSpPr>
        <p:spPr>
          <a:xfrm>
            <a:off x="681037" y="4714875"/>
            <a:ext cx="5435600" cy="4467225"/>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notes"/>
          <p:cNvSpPr/>
          <p:nvPr>
            <p:ph idx="2" type="sldImg"/>
          </p:nvPr>
        </p:nvSpPr>
        <p:spPr>
          <a:xfrm>
            <a:off x="917575"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b818705852_1_95: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g2b818705852_1_95: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b818705852_1_22: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b818705852_1_22: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g2b818705852_1_22:notes"/>
          <p:cNvSpPr txBox="1"/>
          <p:nvPr>
            <p:ph idx="12" type="sldNum"/>
          </p:nvPr>
        </p:nvSpPr>
        <p:spPr>
          <a:xfrm>
            <a:off x="3849687" y="9428162"/>
            <a:ext cx="2946300" cy="496800"/>
          </a:xfrm>
          <a:prstGeom prst="rect">
            <a:avLst/>
          </a:prstGeom>
        </p:spPr>
        <p:txBody>
          <a:bodyPr anchorCtr="0" anchor="b" bIns="46350" lIns="92700" spcFirstLastPara="1" rIns="92700" wrap="square" tIns="4635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b622aa2f18_0_16: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sz="1200">
                <a:solidFill>
                  <a:srgbClr val="0D0D0D"/>
                </a:solidFill>
                <a:highlight>
                  <a:srgbClr val="FFFFFF"/>
                </a:highlight>
                <a:latin typeface="Roboto"/>
                <a:ea typeface="Roboto"/>
                <a:cs typeface="Roboto"/>
                <a:sym typeface="Roboto"/>
              </a:rPr>
              <a:t>Il MAPE misura la media degli errori assoluti delle previsioni rispetto ai valori reali, espressi come percentuale. In altre parole, offre una stima di quanto siano vicine le previsioni alla realtà in termini percentuali.  </a:t>
            </a:r>
            <a:r>
              <a:rPr b="1" lang="en-US" sz="1800">
                <a:solidFill>
                  <a:srgbClr val="0D0D0D"/>
                </a:solidFill>
                <a:latin typeface="Roboto"/>
                <a:ea typeface="Roboto"/>
                <a:cs typeface="Roboto"/>
                <a:sym typeface="Roboto"/>
              </a:rPr>
              <a:t>MAPE </a:t>
            </a:r>
            <a:r>
              <a:rPr lang="en-US" sz="1800">
                <a:solidFill>
                  <a:srgbClr val="0D0D0D"/>
                </a:solidFill>
                <a:latin typeface="Roboto"/>
                <a:ea typeface="Roboto"/>
                <a:cs typeface="Roboto"/>
                <a:sym typeface="Roboto"/>
              </a:rPr>
              <a:t>insolitamente basso a 0.0033 potrebbe essere fuorviante a causa della scala dei dati target.</a:t>
            </a:r>
            <a:endParaRPr/>
          </a:p>
        </p:txBody>
      </p:sp>
      <p:sp>
        <p:nvSpPr>
          <p:cNvPr id="119" name="Google Shape;119;g2b622aa2f18_0_16: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b818705852_0_50: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b818705852_0_50: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2b818705852_0_50:notes"/>
          <p:cNvSpPr txBox="1"/>
          <p:nvPr>
            <p:ph idx="12" type="sldNum"/>
          </p:nvPr>
        </p:nvSpPr>
        <p:spPr>
          <a:xfrm>
            <a:off x="3849687" y="9428162"/>
            <a:ext cx="2946300" cy="496800"/>
          </a:xfrm>
          <a:prstGeom prst="rect">
            <a:avLst/>
          </a:prstGeom>
        </p:spPr>
        <p:txBody>
          <a:bodyPr anchorCtr="0" anchor="b" bIns="46350" lIns="92700" spcFirstLastPara="1" rIns="92700" wrap="square" tIns="4635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b818705852_1_51: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b818705852_1_51: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g2b818705852_1_51:notes"/>
          <p:cNvSpPr txBox="1"/>
          <p:nvPr>
            <p:ph idx="12" type="sldNum"/>
          </p:nvPr>
        </p:nvSpPr>
        <p:spPr>
          <a:xfrm>
            <a:off x="3849687" y="9428162"/>
            <a:ext cx="2946300" cy="496800"/>
          </a:xfrm>
          <a:prstGeom prst="rect">
            <a:avLst/>
          </a:prstGeom>
        </p:spPr>
        <p:txBody>
          <a:bodyPr anchorCtr="0" anchor="b" bIns="46350" lIns="92700" spcFirstLastPara="1" rIns="92700" wrap="square" tIns="4635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b818705852_0_60: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b818705852_0_60: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g2b818705852_0_60:notes"/>
          <p:cNvSpPr txBox="1"/>
          <p:nvPr>
            <p:ph idx="12" type="sldNum"/>
          </p:nvPr>
        </p:nvSpPr>
        <p:spPr>
          <a:xfrm>
            <a:off x="3849687" y="9428162"/>
            <a:ext cx="2946300" cy="496800"/>
          </a:xfrm>
          <a:prstGeom prst="rect">
            <a:avLst/>
          </a:prstGeom>
        </p:spPr>
        <p:txBody>
          <a:bodyPr anchorCtr="0" anchor="b" bIns="46350" lIns="92700" spcFirstLastPara="1" rIns="92700" wrap="square" tIns="4635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b818705852_1_62: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b818705852_1_62: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g2b818705852_1_62:notes"/>
          <p:cNvSpPr txBox="1"/>
          <p:nvPr>
            <p:ph idx="12" type="sldNum"/>
          </p:nvPr>
        </p:nvSpPr>
        <p:spPr>
          <a:xfrm>
            <a:off x="3849687" y="9428162"/>
            <a:ext cx="2946300" cy="496800"/>
          </a:xfrm>
          <a:prstGeom prst="rect">
            <a:avLst/>
          </a:prstGeom>
        </p:spPr>
        <p:txBody>
          <a:bodyPr anchorCtr="0" anchor="b" bIns="46350" lIns="92700" spcFirstLastPara="1" rIns="92700" wrap="square" tIns="4635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b818705852_1_75: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b818705852_1_75: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2b818705852_1_75:notes"/>
          <p:cNvSpPr txBox="1"/>
          <p:nvPr>
            <p:ph idx="12" type="sldNum"/>
          </p:nvPr>
        </p:nvSpPr>
        <p:spPr>
          <a:xfrm>
            <a:off x="3849687" y="9428162"/>
            <a:ext cx="2946300" cy="496800"/>
          </a:xfrm>
          <a:prstGeom prst="rect">
            <a:avLst/>
          </a:prstGeom>
        </p:spPr>
        <p:txBody>
          <a:bodyPr anchorCtr="0" anchor="b" bIns="46350" lIns="92700" spcFirstLastPara="1" rIns="92700" wrap="square" tIns="4635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b818705852_0_75: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b818705852_0_75: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2b818705852_0_75:notes"/>
          <p:cNvSpPr txBox="1"/>
          <p:nvPr>
            <p:ph idx="12" type="sldNum"/>
          </p:nvPr>
        </p:nvSpPr>
        <p:spPr>
          <a:xfrm>
            <a:off x="3849687" y="9428162"/>
            <a:ext cx="2946300" cy="496800"/>
          </a:xfrm>
          <a:prstGeom prst="rect">
            <a:avLst/>
          </a:prstGeom>
        </p:spPr>
        <p:txBody>
          <a:bodyPr anchorCtr="0" anchor="b" bIns="46350" lIns="92700" spcFirstLastPara="1" rIns="92700" wrap="square" tIns="4635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b818705852_0_113: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b818705852_0_113: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2b818705852_0_113:notes"/>
          <p:cNvSpPr txBox="1"/>
          <p:nvPr>
            <p:ph idx="12" type="sldNum"/>
          </p:nvPr>
        </p:nvSpPr>
        <p:spPr>
          <a:xfrm>
            <a:off x="3849687" y="9428162"/>
            <a:ext cx="2946300" cy="496800"/>
          </a:xfrm>
          <a:prstGeom prst="rect">
            <a:avLst/>
          </a:prstGeom>
        </p:spPr>
        <p:txBody>
          <a:bodyPr anchorCtr="0" anchor="b" bIns="46350" lIns="92700" spcFirstLastPara="1" rIns="92700" wrap="square" tIns="4635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 name="Shape 36"/>
        <p:cNvGrpSpPr/>
        <p:nvPr/>
      </p:nvGrpSpPr>
      <p:grpSpPr>
        <a:xfrm>
          <a:off x="0" y="0"/>
          <a:ext cx="0" cy="0"/>
          <a:chOff x="0" y="0"/>
          <a:chExt cx="0" cy="0"/>
        </a:xfrm>
      </p:grpSpPr>
      <p:sp>
        <p:nvSpPr>
          <p:cNvPr id="37" name="Google Shape;37;g2b622aa2f18_0_0: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38" name="Google Shape;38;g2b622aa2f18_0_0: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b818705852_0_83: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b818705852_0_83: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g2b818705852_0_83:notes"/>
          <p:cNvSpPr txBox="1"/>
          <p:nvPr>
            <p:ph idx="12" type="sldNum"/>
          </p:nvPr>
        </p:nvSpPr>
        <p:spPr>
          <a:xfrm>
            <a:off x="3849687" y="9428162"/>
            <a:ext cx="2946300" cy="496800"/>
          </a:xfrm>
          <a:prstGeom prst="rect">
            <a:avLst/>
          </a:prstGeom>
        </p:spPr>
        <p:txBody>
          <a:bodyPr anchorCtr="0" anchor="b" bIns="46350" lIns="92700" spcFirstLastPara="1" rIns="92700" wrap="square" tIns="4635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b818705852_0_124: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b818705852_0_124: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g2b818705852_0_124:notes"/>
          <p:cNvSpPr txBox="1"/>
          <p:nvPr>
            <p:ph idx="12" type="sldNum"/>
          </p:nvPr>
        </p:nvSpPr>
        <p:spPr>
          <a:xfrm>
            <a:off x="3849687" y="9428162"/>
            <a:ext cx="2946300" cy="496800"/>
          </a:xfrm>
          <a:prstGeom prst="rect">
            <a:avLst/>
          </a:prstGeom>
        </p:spPr>
        <p:txBody>
          <a:bodyPr anchorCtr="0" anchor="b" bIns="46350" lIns="92700" spcFirstLastPara="1" rIns="92700" wrap="square" tIns="4635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ebe0d717a6_1_0: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a:t>Utilizzare una rete neurale ha portato a risultati migliori rispetto ad altre tecniche, mostrando che avere reti più complesse aiuta a fare previsioni più precise. Però, in generale, i vari modelli testati hanno dato risultati abbastanza simili e non eccezionali, il che fa pensare che le informazioni usate non siano direttamente collegate all'anno in cui le canzoni sono state pubblicate.</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US"/>
              <a:t>Questo studio ci fa capire che è fondamentale esaminare bene i dati con cui si lavora e seguire tutti i passaggi della ricerca per arrivare a delle conclusioni solide.</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US"/>
              <a:t>Per migliorare, potrebbe essere utile cercare e usare altri dati che potrebbero avere più impatto sull'anno di pubblicazione delle canzoni.</a:t>
            </a:r>
            <a:endParaRPr/>
          </a:p>
          <a:p>
            <a:pPr indent="0" lvl="0" marL="0" rtl="0" algn="l">
              <a:spcBef>
                <a:spcPts val="0"/>
              </a:spcBef>
              <a:spcAft>
                <a:spcPts val="0"/>
              </a:spcAft>
              <a:buNone/>
            </a:pPr>
            <a:r>
              <a:t/>
            </a:r>
            <a:endParaRPr/>
          </a:p>
        </p:txBody>
      </p:sp>
      <p:sp>
        <p:nvSpPr>
          <p:cNvPr id="212" name="Google Shape;212;g1ebe0d717a6_1_0: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8:notes"/>
          <p:cNvSpPr txBox="1"/>
          <p:nvPr>
            <p:ph idx="1" type="body"/>
          </p:nvPr>
        </p:nvSpPr>
        <p:spPr>
          <a:xfrm>
            <a:off x="681037" y="4714875"/>
            <a:ext cx="5435600" cy="4467225"/>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8:notes"/>
          <p:cNvSpPr/>
          <p:nvPr>
            <p:ph idx="2" type="sldImg"/>
          </p:nvPr>
        </p:nvSpPr>
        <p:spPr>
          <a:xfrm>
            <a:off x="917575"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g2b622aa2f18_0_6: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45" name="Google Shape;45;g2b622aa2f18_0_6: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b818705852_0_5: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52" name="Google Shape;52;g2b818705852_0_5: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b818705852_0_16: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61" name="Google Shape;61;g2b818705852_0_16: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b818705852_0_31: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US" sz="1100">
                <a:solidFill>
                  <a:schemeClr val="dk1"/>
                </a:solidFill>
              </a:rPr>
              <a:t>t-SNE (t-Distributed Stochastic Neighbor Embeddings)</a:t>
            </a:r>
            <a:endParaRPr b="1"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100">
                <a:solidFill>
                  <a:schemeClr val="dk1"/>
                </a:solidFill>
              </a:rPr>
              <a:t>Il t-SNE è una tecnica avanzata di riduzione della domensionalità molto efficace per la visualizzazione dei dataset ad alta dimensionalità.</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100">
                <a:solidFill>
                  <a:schemeClr val="dk1"/>
                </a:solidFill>
              </a:rPr>
              <a:t>Questa tecnica permette di visualizzare dataset ad alta dimensionalità in uno spazio a due o tre dimensioni attraverso degli scatter plot (grafici a dispersione).</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100">
                <a:solidFill>
                  <a:schemeClr val="dk1"/>
                </a:solidFill>
              </a:rPr>
              <a:t>L’algoritmo modella i punti in modo che oggetti vicini nello spazio originale risultino vicini anche nello spazio a dimensionalità ridotta, stesso vale per gli oggetti lontani.</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100">
                <a:solidFill>
                  <a:schemeClr val="dk1"/>
                </a:solidFill>
              </a:rPr>
              <a:t>Basato sulla probabilità.</a:t>
            </a:r>
            <a:endParaRPr sz="1100">
              <a:solidFill>
                <a:schemeClr val="dk1"/>
              </a:solidFill>
            </a:endParaRPr>
          </a:p>
          <a:p>
            <a:pPr indent="0" lvl="0" marL="0" rtl="0" algn="l">
              <a:spcBef>
                <a:spcPts val="1200"/>
              </a:spcBef>
              <a:spcAft>
                <a:spcPts val="0"/>
              </a:spcAft>
              <a:buNone/>
            </a:pPr>
            <a:r>
              <a:t/>
            </a:r>
            <a:endParaRPr sz="1500"/>
          </a:p>
        </p:txBody>
      </p:sp>
      <p:sp>
        <p:nvSpPr>
          <p:cNvPr id="73" name="Google Shape;73;g2b818705852_0_31: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b818705852_1_0: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g2b818705852_1_0: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b818705852_1_6: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sz="1200">
                <a:solidFill>
                  <a:srgbClr val="ECECEC"/>
                </a:solidFill>
                <a:highlight>
                  <a:srgbClr val="212121"/>
                </a:highlight>
                <a:latin typeface="Roboto"/>
                <a:ea typeface="Roboto"/>
                <a:cs typeface="Roboto"/>
                <a:sym typeface="Roboto"/>
              </a:rPr>
              <a:t>La power normalization viene spesso utilizzata in applicazioni come il riconoscimento di modelli di dati, in cui le caratteristiche hanno scale di grandezza diverse e potrebbero influenzare negativamente l'efficacia degli algoritmi di machine learning. Normalizzando i dati, si assicura che ogni caratteristica contribuisca in modo equo al processo decisionale</a:t>
            </a:r>
            <a:endParaRPr/>
          </a:p>
        </p:txBody>
      </p:sp>
      <p:sp>
        <p:nvSpPr>
          <p:cNvPr id="88" name="Google Shape;88;g2b818705852_1_6: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b818705852_1_15: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g2b818705852_1_15: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685800" y="2130425"/>
            <a:ext cx="7772400" cy="1470025"/>
          </a:xfrm>
          <a:prstGeom prst="rect">
            <a:avLst/>
          </a:prstGeom>
          <a:noFill/>
          <a:ln>
            <a:noFill/>
          </a:ln>
        </p:spPr>
        <p:txBody>
          <a:bodyPr anchorCtr="0" anchor="t" bIns="91425" lIns="91425" spcFirstLastPara="1" rIns="91425" wrap="square" tIns="91425">
            <a:noAutofit/>
          </a:bodyPr>
          <a:lstStyle>
            <a:lvl1pPr indent="-88900" lvl="0" marL="0" marR="0" rtl="0" algn="ctr">
              <a:spcBef>
                <a:spcPts val="0"/>
              </a:spcBef>
              <a:spcAft>
                <a:spcPts val="0"/>
              </a:spcAft>
              <a:buSzPts val="1400"/>
              <a:buChar char="●"/>
              <a:defRPr b="0" i="0" sz="4400" u="none" cap="none" strike="noStrike">
                <a:solidFill>
                  <a:schemeClr val="dk2"/>
                </a:solidFill>
                <a:latin typeface="Arial"/>
                <a:ea typeface="Arial"/>
                <a:cs typeface="Arial"/>
                <a:sym typeface="Arial"/>
              </a:defRPr>
            </a:lvl1pPr>
            <a:lvl2pPr indent="-88900" lvl="1" marL="0" marR="0" rtl="0" algn="ctr">
              <a:spcBef>
                <a:spcPts val="0"/>
              </a:spcBef>
              <a:spcAft>
                <a:spcPts val="0"/>
              </a:spcAft>
              <a:buSzPts val="1400"/>
              <a:buChar char="○"/>
              <a:defRPr b="0" i="0" sz="4400" u="none" cap="none" strike="noStrike">
                <a:solidFill>
                  <a:schemeClr val="dk2"/>
                </a:solidFill>
                <a:latin typeface="Arial"/>
                <a:ea typeface="Arial"/>
                <a:cs typeface="Arial"/>
                <a:sym typeface="Arial"/>
              </a:defRPr>
            </a:lvl2pPr>
            <a:lvl3pPr indent="-88900" lvl="2" marL="0" marR="0" rtl="0" algn="ctr">
              <a:spcBef>
                <a:spcPts val="0"/>
              </a:spcBef>
              <a:spcAft>
                <a:spcPts val="0"/>
              </a:spcAft>
              <a:buSzPts val="1400"/>
              <a:buChar char="■"/>
              <a:defRPr b="0" i="0" sz="4400" u="none" cap="none" strike="noStrike">
                <a:solidFill>
                  <a:schemeClr val="dk2"/>
                </a:solidFill>
                <a:latin typeface="Arial"/>
                <a:ea typeface="Arial"/>
                <a:cs typeface="Arial"/>
                <a:sym typeface="Arial"/>
              </a:defRPr>
            </a:lvl3pPr>
            <a:lvl4pPr indent="-88900" lvl="3" marL="0" marR="0" rtl="0" algn="ctr">
              <a:spcBef>
                <a:spcPts val="0"/>
              </a:spcBef>
              <a:spcAft>
                <a:spcPts val="0"/>
              </a:spcAft>
              <a:buSzPts val="1400"/>
              <a:buChar char="●"/>
              <a:defRPr b="0" i="0" sz="4400" u="none" cap="none" strike="noStrike">
                <a:solidFill>
                  <a:schemeClr val="dk2"/>
                </a:solidFill>
                <a:latin typeface="Arial"/>
                <a:ea typeface="Arial"/>
                <a:cs typeface="Arial"/>
                <a:sym typeface="Arial"/>
              </a:defRPr>
            </a:lvl4pPr>
            <a:lvl5pPr indent="-88900" lvl="4" marL="0" marR="0" rtl="0" algn="ctr">
              <a:spcBef>
                <a:spcPts val="0"/>
              </a:spcBef>
              <a:spcAft>
                <a:spcPts val="0"/>
              </a:spcAft>
              <a:buSzPts val="1400"/>
              <a:buChar char="○"/>
              <a:defRPr b="0" i="0" sz="4400" u="none" cap="none" strike="noStrike">
                <a:solidFill>
                  <a:schemeClr val="dk2"/>
                </a:solidFill>
                <a:latin typeface="Arial"/>
                <a:ea typeface="Arial"/>
                <a:cs typeface="Arial"/>
                <a:sym typeface="Arial"/>
              </a:defRPr>
            </a:lvl5pPr>
            <a:lvl6pPr indent="-88900" lvl="5" marL="457200" marR="0" rtl="0" algn="ctr">
              <a:spcBef>
                <a:spcPts val="0"/>
              </a:spcBef>
              <a:spcAft>
                <a:spcPts val="0"/>
              </a:spcAft>
              <a:buSzPts val="1400"/>
              <a:buChar char="■"/>
              <a:defRPr b="0" i="0" sz="4400" u="none" cap="none" strike="noStrike">
                <a:solidFill>
                  <a:schemeClr val="dk2"/>
                </a:solidFill>
                <a:latin typeface="Arial"/>
                <a:ea typeface="Arial"/>
                <a:cs typeface="Arial"/>
                <a:sym typeface="Arial"/>
              </a:defRPr>
            </a:lvl6pPr>
            <a:lvl7pPr indent="-88900" lvl="6" marL="914400" marR="0" rtl="0" algn="ctr">
              <a:spcBef>
                <a:spcPts val="0"/>
              </a:spcBef>
              <a:spcAft>
                <a:spcPts val="0"/>
              </a:spcAft>
              <a:buSzPts val="1400"/>
              <a:buChar char="●"/>
              <a:defRPr b="0" i="0" sz="4400" u="none" cap="none" strike="noStrike">
                <a:solidFill>
                  <a:schemeClr val="dk2"/>
                </a:solidFill>
                <a:latin typeface="Arial"/>
                <a:ea typeface="Arial"/>
                <a:cs typeface="Arial"/>
                <a:sym typeface="Arial"/>
              </a:defRPr>
            </a:lvl7pPr>
            <a:lvl8pPr indent="-88900" lvl="7" marL="1371600" marR="0" rtl="0" algn="ctr">
              <a:spcBef>
                <a:spcPts val="0"/>
              </a:spcBef>
              <a:spcAft>
                <a:spcPts val="0"/>
              </a:spcAft>
              <a:buSzPts val="1400"/>
              <a:buChar char="○"/>
              <a:defRPr b="0" i="0" sz="4400" u="none" cap="none" strike="noStrike">
                <a:solidFill>
                  <a:schemeClr val="dk2"/>
                </a:solidFill>
                <a:latin typeface="Arial"/>
                <a:ea typeface="Arial"/>
                <a:cs typeface="Arial"/>
                <a:sym typeface="Arial"/>
              </a:defRPr>
            </a:lvl8pPr>
            <a:lvl9pPr indent="-88900" lvl="8" marL="1828800" marR="0" rtl="0" algn="ctr">
              <a:spcBef>
                <a:spcPts val="0"/>
              </a:spcBef>
              <a:spcAft>
                <a:spcPts val="0"/>
              </a:spcAft>
              <a:buSzPts val="1400"/>
              <a:buChar char="■"/>
              <a:defRPr b="0" i="0" sz="4400" u="none" cap="none" strike="noStrike">
                <a:solidFill>
                  <a:schemeClr val="dk2"/>
                </a:solidFill>
                <a:latin typeface="Arial"/>
                <a:ea typeface="Arial"/>
                <a:cs typeface="Arial"/>
                <a:sym typeface="Arial"/>
              </a:defRPr>
            </a:lvl9pPr>
          </a:lstStyle>
          <a:p/>
        </p:txBody>
      </p:sp>
      <p:sp>
        <p:nvSpPr>
          <p:cNvPr id="15" name="Google Shape;15;p2"/>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640"/>
              </a:spcBef>
              <a:spcAft>
                <a:spcPts val="0"/>
              </a:spcAft>
              <a:buClr>
                <a:schemeClr val="dk1"/>
              </a:buClr>
              <a:buSzPts val="1400"/>
              <a:buFont typeface="Arial"/>
              <a:buNone/>
              <a:defRPr b="0" i="0" sz="3200" u="none" cap="none" strike="noStrike">
                <a:solidFill>
                  <a:schemeClr val="dk1"/>
                </a:solidFill>
                <a:latin typeface="Arial"/>
                <a:ea typeface="Arial"/>
                <a:cs typeface="Arial"/>
                <a:sym typeface="Arial"/>
              </a:defRPr>
            </a:lvl1pPr>
            <a:lvl2pPr indent="0" lvl="1" marL="457200" marR="0" rtl="0" algn="ctr">
              <a:spcBef>
                <a:spcPts val="56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2pPr>
            <a:lvl3pPr indent="0" lvl="2" marL="914400" marR="0" rtl="0" algn="ctr">
              <a:spcBef>
                <a:spcPts val="48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3pPr>
            <a:lvl4pPr indent="0" lvl="3" marL="1371600" marR="0" rtl="0" algn="ctr">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4pPr>
            <a:lvl5pPr indent="0" lvl="4" marL="1828800" marR="0" rtl="0" algn="ctr">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5pPr>
            <a:lvl6pPr indent="0" lvl="5" marL="2286000" marR="0" rtl="0" algn="ctr">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6pPr>
            <a:lvl7pPr indent="0" lvl="6" marL="2743200" marR="0" rtl="0" algn="ctr">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7pPr>
            <a:lvl8pPr indent="0" lvl="7" marL="3200400" marR="0" rtl="0" algn="ctr">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8pPr>
            <a:lvl9pPr indent="0" lvl="8" marL="3657600" marR="0" rtl="0" algn="ctr">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3"/>
          <p:cNvSpPr txBox="1"/>
          <p:nvPr>
            <p:ph type="title"/>
          </p:nvPr>
        </p:nvSpPr>
        <p:spPr>
          <a:xfrm>
            <a:off x="457200" y="44624"/>
            <a:ext cx="8229600" cy="648072"/>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1400"/>
              <a:buChar char="●"/>
              <a:defRPr sz="4000">
                <a:latin typeface="Arial"/>
                <a:ea typeface="Arial"/>
                <a:cs typeface="Arial"/>
                <a:sym typeface="Arial"/>
              </a:defRPr>
            </a:lvl1pPr>
            <a:lvl2pPr lvl="1" rtl="0" algn="ctr">
              <a:spcBef>
                <a:spcPts val="0"/>
              </a:spcBef>
              <a:spcAft>
                <a:spcPts val="0"/>
              </a:spcAft>
              <a:buSzPts val="1400"/>
              <a:buChar char="○"/>
              <a:defRPr sz="4400">
                <a:solidFill>
                  <a:schemeClr val="dk2"/>
                </a:solidFill>
                <a:latin typeface="Arial"/>
                <a:ea typeface="Arial"/>
                <a:cs typeface="Arial"/>
                <a:sym typeface="Arial"/>
              </a:defRPr>
            </a:lvl2pPr>
            <a:lvl3pPr lvl="2" rtl="0" algn="ctr">
              <a:spcBef>
                <a:spcPts val="0"/>
              </a:spcBef>
              <a:spcAft>
                <a:spcPts val="0"/>
              </a:spcAft>
              <a:buSzPts val="1400"/>
              <a:buChar char="■"/>
              <a:defRPr sz="4400">
                <a:solidFill>
                  <a:schemeClr val="dk2"/>
                </a:solidFill>
                <a:latin typeface="Arial"/>
                <a:ea typeface="Arial"/>
                <a:cs typeface="Arial"/>
                <a:sym typeface="Arial"/>
              </a:defRPr>
            </a:lvl3pPr>
            <a:lvl4pPr lvl="3" rtl="0" algn="ctr">
              <a:spcBef>
                <a:spcPts val="0"/>
              </a:spcBef>
              <a:spcAft>
                <a:spcPts val="0"/>
              </a:spcAft>
              <a:buSzPts val="1400"/>
              <a:buChar char="●"/>
              <a:defRPr sz="4400">
                <a:solidFill>
                  <a:schemeClr val="dk2"/>
                </a:solidFill>
                <a:latin typeface="Arial"/>
                <a:ea typeface="Arial"/>
                <a:cs typeface="Arial"/>
                <a:sym typeface="Arial"/>
              </a:defRPr>
            </a:lvl4pPr>
            <a:lvl5pPr lvl="4" rtl="0" algn="ctr">
              <a:spcBef>
                <a:spcPts val="0"/>
              </a:spcBef>
              <a:spcAft>
                <a:spcPts val="0"/>
              </a:spcAft>
              <a:buSzPts val="1400"/>
              <a:buChar char="○"/>
              <a:defRPr sz="4400">
                <a:solidFill>
                  <a:schemeClr val="dk2"/>
                </a:solidFill>
                <a:latin typeface="Arial"/>
                <a:ea typeface="Arial"/>
                <a:cs typeface="Arial"/>
                <a:sym typeface="Arial"/>
              </a:defRPr>
            </a:lvl5pPr>
            <a:lvl6pPr lvl="5" rtl="0" algn="ctr">
              <a:spcBef>
                <a:spcPts val="0"/>
              </a:spcBef>
              <a:spcAft>
                <a:spcPts val="0"/>
              </a:spcAft>
              <a:buSzPts val="1400"/>
              <a:buChar char="■"/>
              <a:defRPr sz="4400">
                <a:solidFill>
                  <a:schemeClr val="dk2"/>
                </a:solidFill>
                <a:latin typeface="Arial"/>
                <a:ea typeface="Arial"/>
                <a:cs typeface="Arial"/>
                <a:sym typeface="Arial"/>
              </a:defRPr>
            </a:lvl6pPr>
            <a:lvl7pPr lvl="6" rtl="0" algn="ctr">
              <a:spcBef>
                <a:spcPts val="0"/>
              </a:spcBef>
              <a:spcAft>
                <a:spcPts val="0"/>
              </a:spcAft>
              <a:buSzPts val="1400"/>
              <a:buChar char="●"/>
              <a:defRPr sz="4400">
                <a:solidFill>
                  <a:schemeClr val="dk2"/>
                </a:solidFill>
                <a:latin typeface="Arial"/>
                <a:ea typeface="Arial"/>
                <a:cs typeface="Arial"/>
                <a:sym typeface="Arial"/>
              </a:defRPr>
            </a:lvl7pPr>
            <a:lvl8pPr lvl="7" rtl="0" algn="ctr">
              <a:spcBef>
                <a:spcPts val="0"/>
              </a:spcBef>
              <a:spcAft>
                <a:spcPts val="0"/>
              </a:spcAft>
              <a:buSzPts val="1400"/>
              <a:buChar char="○"/>
              <a:defRPr sz="4400">
                <a:solidFill>
                  <a:schemeClr val="dk2"/>
                </a:solidFill>
                <a:latin typeface="Arial"/>
                <a:ea typeface="Arial"/>
                <a:cs typeface="Arial"/>
                <a:sym typeface="Arial"/>
              </a:defRPr>
            </a:lvl8pPr>
            <a:lvl9pPr lvl="8" rtl="0" algn="ctr">
              <a:spcBef>
                <a:spcPts val="0"/>
              </a:spcBef>
              <a:spcAft>
                <a:spcPts val="0"/>
              </a:spcAft>
              <a:buSzPts val="1400"/>
              <a:buChar char="■"/>
              <a:defRPr sz="4400">
                <a:solidFill>
                  <a:schemeClr val="dk2"/>
                </a:solidFill>
                <a:latin typeface="Arial"/>
                <a:ea typeface="Arial"/>
                <a:cs typeface="Arial"/>
                <a:sym typeface="Arial"/>
              </a:defRPr>
            </a:lvl9pPr>
          </a:lstStyle>
          <a:p/>
        </p:txBody>
      </p:sp>
      <p:sp>
        <p:nvSpPr>
          <p:cNvPr id="18" name="Google Shape;18;p3"/>
          <p:cNvSpPr txBox="1"/>
          <p:nvPr>
            <p:ph idx="1" type="body"/>
          </p:nvPr>
        </p:nvSpPr>
        <p:spPr>
          <a:xfrm>
            <a:off x="457200" y="980728"/>
            <a:ext cx="8229600" cy="5145435"/>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Font typeface="Noto Sans Symbols"/>
              <a:buChar char="▪"/>
              <a:defRPr sz="2800">
                <a:latin typeface="Arial"/>
                <a:ea typeface="Arial"/>
                <a:cs typeface="Arial"/>
                <a:sym typeface="Arial"/>
              </a:defRPr>
            </a:lvl1pPr>
            <a:lvl2pPr indent="-317500" lvl="1" marL="914400" rtl="0">
              <a:spcBef>
                <a:spcPts val="0"/>
              </a:spcBef>
              <a:spcAft>
                <a:spcPts val="0"/>
              </a:spcAft>
              <a:buSzPts val="1400"/>
              <a:buFont typeface="Noto Sans Symbols"/>
              <a:buChar char="▪"/>
              <a:defRPr sz="2400">
                <a:latin typeface="Arial"/>
                <a:ea typeface="Arial"/>
                <a:cs typeface="Arial"/>
                <a:sym typeface="Arial"/>
              </a:defRPr>
            </a:lvl2pPr>
            <a:lvl3pPr indent="-317500" lvl="2" marL="1371600" rtl="0">
              <a:spcBef>
                <a:spcPts val="0"/>
              </a:spcBef>
              <a:spcAft>
                <a:spcPts val="0"/>
              </a:spcAft>
              <a:buSzPts val="1400"/>
              <a:buFont typeface="Noto Sans Symbols"/>
              <a:buChar char="▪"/>
              <a:defRPr sz="2000">
                <a:latin typeface="Arial"/>
                <a:ea typeface="Arial"/>
                <a:cs typeface="Arial"/>
                <a:sym typeface="Arial"/>
              </a:defRPr>
            </a:lvl3pPr>
            <a:lvl4pPr indent="-317500" lvl="3" marL="1828800" rtl="0">
              <a:spcBef>
                <a:spcPts val="0"/>
              </a:spcBef>
              <a:spcAft>
                <a:spcPts val="0"/>
              </a:spcAft>
              <a:buSzPts val="1400"/>
              <a:buFont typeface="Noto Sans Symbols"/>
              <a:buChar char="▪"/>
              <a:defRPr sz="1800">
                <a:latin typeface="Arial"/>
                <a:ea typeface="Arial"/>
                <a:cs typeface="Arial"/>
                <a:sym typeface="Arial"/>
              </a:defRPr>
            </a:lvl4pPr>
            <a:lvl5pPr indent="-317500" lvl="4" marL="2286000" rtl="0">
              <a:spcBef>
                <a:spcPts val="0"/>
              </a:spcBef>
              <a:spcAft>
                <a:spcPts val="0"/>
              </a:spcAft>
              <a:buSzPts val="1400"/>
              <a:buFont typeface="Noto Sans Symbols"/>
              <a:buChar char="▪"/>
              <a:defRPr sz="1800">
                <a:latin typeface="Arial"/>
                <a:ea typeface="Arial"/>
                <a:cs typeface="Arial"/>
                <a:sym typeface="Arial"/>
              </a:defRPr>
            </a:lvl5pPr>
            <a:lvl6pPr indent="-317500" lvl="5" marL="2743200" rtl="0">
              <a:spcBef>
                <a:spcPts val="0"/>
              </a:spcBef>
              <a:spcAft>
                <a:spcPts val="0"/>
              </a:spcAft>
              <a:buSzPts val="1400"/>
              <a:buChar char="■"/>
              <a:defRPr sz="2000">
                <a:solidFill>
                  <a:schemeClr val="dk1"/>
                </a:solidFill>
                <a:latin typeface="Arial"/>
                <a:ea typeface="Arial"/>
                <a:cs typeface="Arial"/>
                <a:sym typeface="Arial"/>
              </a:defRPr>
            </a:lvl6pPr>
            <a:lvl7pPr indent="-317500" lvl="6" marL="3200400" rtl="0">
              <a:spcBef>
                <a:spcPts val="0"/>
              </a:spcBef>
              <a:spcAft>
                <a:spcPts val="0"/>
              </a:spcAft>
              <a:buSzPts val="1400"/>
              <a:buChar char="●"/>
              <a:defRPr sz="2000">
                <a:solidFill>
                  <a:schemeClr val="dk1"/>
                </a:solidFill>
                <a:latin typeface="Arial"/>
                <a:ea typeface="Arial"/>
                <a:cs typeface="Arial"/>
                <a:sym typeface="Arial"/>
              </a:defRPr>
            </a:lvl7pPr>
            <a:lvl8pPr indent="-317500" lvl="7" marL="3657600" rtl="0">
              <a:spcBef>
                <a:spcPts val="0"/>
              </a:spcBef>
              <a:spcAft>
                <a:spcPts val="0"/>
              </a:spcAft>
              <a:buSzPts val="1400"/>
              <a:buChar char="○"/>
              <a:defRPr sz="2000">
                <a:solidFill>
                  <a:schemeClr val="dk1"/>
                </a:solidFill>
                <a:latin typeface="Arial"/>
                <a:ea typeface="Arial"/>
                <a:cs typeface="Arial"/>
                <a:sym typeface="Arial"/>
              </a:defRPr>
            </a:lvl8pPr>
            <a:lvl9pPr indent="-317500" lvl="8" marL="4114800" rtl="0">
              <a:spcBef>
                <a:spcPts val="0"/>
              </a:spcBef>
              <a:spcAft>
                <a:spcPts val="0"/>
              </a:spcAft>
              <a:buSzPts val="1400"/>
              <a:buChar char="■"/>
              <a:defRPr sz="2000">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9" name="Shape 19"/>
        <p:cNvGrpSpPr/>
        <p:nvPr/>
      </p:nvGrpSpPr>
      <p:grpSpPr>
        <a:xfrm>
          <a:off x="0" y="0"/>
          <a:ext cx="0" cy="0"/>
          <a:chOff x="0" y="0"/>
          <a:chExt cx="0" cy="0"/>
        </a:xfrm>
      </p:grpSpPr>
      <p:sp>
        <p:nvSpPr>
          <p:cNvPr id="20" name="Google Shape;20;p4"/>
          <p:cNvSpPr txBox="1"/>
          <p:nvPr>
            <p:ph type="title"/>
          </p:nvPr>
        </p:nvSpPr>
        <p:spPr>
          <a:xfrm>
            <a:off x="1763688" y="4878486"/>
            <a:ext cx="5486400" cy="5667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b="1" sz="2000"/>
            </a:lvl1pPr>
            <a:lvl2pPr lvl="1" rtl="0">
              <a:spcBef>
                <a:spcPts val="0"/>
              </a:spcBef>
              <a:spcAft>
                <a:spcPts val="0"/>
              </a:spcAft>
              <a:buSzPts val="1400"/>
              <a:buChar char="○"/>
              <a:defRPr sz="4400">
                <a:solidFill>
                  <a:schemeClr val="dk2"/>
                </a:solidFill>
                <a:latin typeface="Arial"/>
                <a:ea typeface="Arial"/>
                <a:cs typeface="Arial"/>
                <a:sym typeface="Arial"/>
              </a:defRPr>
            </a:lvl2pPr>
            <a:lvl3pPr lvl="2" rtl="0">
              <a:spcBef>
                <a:spcPts val="0"/>
              </a:spcBef>
              <a:spcAft>
                <a:spcPts val="0"/>
              </a:spcAft>
              <a:buSzPts val="1400"/>
              <a:buChar char="■"/>
              <a:defRPr sz="4400">
                <a:solidFill>
                  <a:schemeClr val="dk2"/>
                </a:solidFill>
                <a:latin typeface="Arial"/>
                <a:ea typeface="Arial"/>
                <a:cs typeface="Arial"/>
                <a:sym typeface="Arial"/>
              </a:defRPr>
            </a:lvl3pPr>
            <a:lvl4pPr lvl="3" rtl="0">
              <a:spcBef>
                <a:spcPts val="0"/>
              </a:spcBef>
              <a:spcAft>
                <a:spcPts val="0"/>
              </a:spcAft>
              <a:buSzPts val="1400"/>
              <a:buChar char="●"/>
              <a:defRPr sz="4400">
                <a:solidFill>
                  <a:schemeClr val="dk2"/>
                </a:solidFill>
                <a:latin typeface="Arial"/>
                <a:ea typeface="Arial"/>
                <a:cs typeface="Arial"/>
                <a:sym typeface="Arial"/>
              </a:defRPr>
            </a:lvl4pPr>
            <a:lvl5pPr lvl="4" rtl="0">
              <a:spcBef>
                <a:spcPts val="0"/>
              </a:spcBef>
              <a:spcAft>
                <a:spcPts val="0"/>
              </a:spcAft>
              <a:buSzPts val="1400"/>
              <a:buChar char="○"/>
              <a:defRPr sz="4400">
                <a:solidFill>
                  <a:schemeClr val="dk2"/>
                </a:solidFill>
                <a:latin typeface="Arial"/>
                <a:ea typeface="Arial"/>
                <a:cs typeface="Arial"/>
                <a:sym typeface="Arial"/>
              </a:defRPr>
            </a:lvl5pPr>
            <a:lvl6pPr lvl="5" rtl="0">
              <a:spcBef>
                <a:spcPts val="0"/>
              </a:spcBef>
              <a:spcAft>
                <a:spcPts val="0"/>
              </a:spcAft>
              <a:buSzPts val="1400"/>
              <a:buChar char="■"/>
              <a:defRPr sz="4400">
                <a:solidFill>
                  <a:schemeClr val="dk2"/>
                </a:solidFill>
                <a:latin typeface="Arial"/>
                <a:ea typeface="Arial"/>
                <a:cs typeface="Arial"/>
                <a:sym typeface="Arial"/>
              </a:defRPr>
            </a:lvl6pPr>
            <a:lvl7pPr lvl="6" rtl="0">
              <a:spcBef>
                <a:spcPts val="0"/>
              </a:spcBef>
              <a:spcAft>
                <a:spcPts val="0"/>
              </a:spcAft>
              <a:buSzPts val="1400"/>
              <a:buChar char="●"/>
              <a:defRPr sz="4400">
                <a:solidFill>
                  <a:schemeClr val="dk2"/>
                </a:solidFill>
                <a:latin typeface="Arial"/>
                <a:ea typeface="Arial"/>
                <a:cs typeface="Arial"/>
                <a:sym typeface="Arial"/>
              </a:defRPr>
            </a:lvl7pPr>
            <a:lvl8pPr lvl="7" rtl="0">
              <a:spcBef>
                <a:spcPts val="0"/>
              </a:spcBef>
              <a:spcAft>
                <a:spcPts val="0"/>
              </a:spcAft>
              <a:buSzPts val="1400"/>
              <a:buChar char="○"/>
              <a:defRPr sz="4400">
                <a:solidFill>
                  <a:schemeClr val="dk2"/>
                </a:solidFill>
                <a:latin typeface="Arial"/>
                <a:ea typeface="Arial"/>
                <a:cs typeface="Arial"/>
                <a:sym typeface="Arial"/>
              </a:defRPr>
            </a:lvl8pPr>
            <a:lvl9pPr lvl="8" rtl="0">
              <a:spcBef>
                <a:spcPts val="0"/>
              </a:spcBef>
              <a:spcAft>
                <a:spcPts val="0"/>
              </a:spcAft>
              <a:buSzPts val="1400"/>
              <a:buChar char="■"/>
              <a:defRPr sz="4400">
                <a:solidFill>
                  <a:schemeClr val="dk2"/>
                </a:solidFill>
                <a:latin typeface="Arial"/>
                <a:ea typeface="Arial"/>
                <a:cs typeface="Arial"/>
                <a:sym typeface="Arial"/>
              </a:defRPr>
            </a:lvl9pPr>
          </a:lstStyle>
          <a:p/>
        </p:txBody>
      </p:sp>
      <p:sp>
        <p:nvSpPr>
          <p:cNvPr id="21" name="Google Shape;21;p4"/>
          <p:cNvSpPr/>
          <p:nvPr>
            <p:ph idx="2" type="pic"/>
          </p:nvPr>
        </p:nvSpPr>
        <p:spPr>
          <a:xfrm>
            <a:off x="1763688" y="914597"/>
            <a:ext cx="5486400" cy="3890863"/>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Clr>
                <a:schemeClr val="dk1"/>
              </a:buClr>
              <a:buSzPts val="1400"/>
              <a:buFont typeface="Arial"/>
              <a:buNone/>
              <a:defRPr b="0" i="0" sz="3200" u="none" cap="none" strike="noStrike">
                <a:solidFill>
                  <a:schemeClr val="dk1"/>
                </a:solidFill>
                <a:latin typeface="Arial"/>
                <a:ea typeface="Arial"/>
                <a:cs typeface="Arial"/>
                <a:sym typeface="Arial"/>
              </a:defRPr>
            </a:lvl1pPr>
            <a:lvl2pPr indent="0" lvl="1" marL="457200" marR="0" rtl="0" algn="l">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2pPr>
            <a:lvl3pPr indent="0" lvl="2" marL="914400" marR="0" rtl="0" algn="l">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3pPr>
            <a:lvl4pPr indent="0" lvl="3" marL="1371600" marR="0" rtl="0" algn="l">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4pPr>
            <a:lvl5pPr indent="0" lvl="4" marL="1828800" marR="0" rtl="0" algn="l">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5pPr>
            <a:lvl6pPr indent="0" lvl="5" marL="2286000" marR="0" rtl="0" algn="l">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6pPr>
            <a:lvl7pPr indent="0" lvl="6" marL="2743200" marR="0" rtl="0" algn="l">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7pPr>
            <a:lvl8pPr indent="0" lvl="7" marL="3200400" marR="0" rtl="0" algn="l">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8pPr>
            <a:lvl9pPr indent="0" lvl="8" marL="3657600" marR="0" rtl="0" algn="l">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22" name="Google Shape;22;p4"/>
          <p:cNvSpPr txBox="1"/>
          <p:nvPr>
            <p:ph idx="1" type="body"/>
          </p:nvPr>
        </p:nvSpPr>
        <p:spPr>
          <a:xfrm>
            <a:off x="1763688" y="5445224"/>
            <a:ext cx="5486400" cy="804862"/>
          </a:xfrm>
          <a:prstGeom prst="rect">
            <a:avLst/>
          </a:prstGeom>
          <a:noFill/>
          <a:ln>
            <a:noFill/>
          </a:ln>
        </p:spPr>
        <p:txBody>
          <a:bodyPr anchorCtr="0" anchor="t" bIns="91425" lIns="91425" spcFirstLastPara="1" rIns="91425" wrap="square" tIns="91425">
            <a:noAutofit/>
          </a:bodyPr>
          <a:lstStyle>
            <a:lvl1pPr indent="-228600" lvl="0" marL="457200" rtl="0">
              <a:spcBef>
                <a:spcPts val="0"/>
              </a:spcBef>
              <a:spcAft>
                <a:spcPts val="0"/>
              </a:spcAft>
              <a:buSzPts val="1400"/>
              <a:buFont typeface="Arial"/>
              <a:buNone/>
              <a:defRPr sz="1400"/>
            </a:lvl1pPr>
            <a:lvl2pPr indent="-228600" lvl="1" marL="914400" rtl="0">
              <a:spcBef>
                <a:spcPts val="0"/>
              </a:spcBef>
              <a:spcAft>
                <a:spcPts val="0"/>
              </a:spcAft>
              <a:buSzPts val="1400"/>
              <a:buFont typeface="Arial"/>
              <a:buNone/>
              <a:defRPr sz="1200"/>
            </a:lvl2pPr>
            <a:lvl3pPr indent="-228600" lvl="2" marL="1371600" rtl="0">
              <a:spcBef>
                <a:spcPts val="0"/>
              </a:spcBef>
              <a:spcAft>
                <a:spcPts val="0"/>
              </a:spcAft>
              <a:buSzPts val="1400"/>
              <a:buFont typeface="Arial"/>
              <a:buNone/>
              <a:defRPr sz="1000"/>
            </a:lvl3pPr>
            <a:lvl4pPr indent="-228600" lvl="3" marL="1828800" rtl="0">
              <a:spcBef>
                <a:spcPts val="0"/>
              </a:spcBef>
              <a:spcAft>
                <a:spcPts val="0"/>
              </a:spcAft>
              <a:buSzPts val="1400"/>
              <a:buFont typeface="Arial"/>
              <a:buNone/>
              <a:defRPr sz="900"/>
            </a:lvl4pPr>
            <a:lvl5pPr indent="-228600" lvl="4" marL="2286000" rtl="0">
              <a:spcBef>
                <a:spcPts val="0"/>
              </a:spcBef>
              <a:spcAft>
                <a:spcPts val="0"/>
              </a:spcAft>
              <a:buSzPts val="1400"/>
              <a:buFont typeface="Arial"/>
              <a:buNone/>
              <a:defRPr sz="900"/>
            </a:lvl5pPr>
            <a:lvl6pPr indent="-228600" lvl="5" marL="2743200" rtl="0">
              <a:spcBef>
                <a:spcPts val="0"/>
              </a:spcBef>
              <a:spcAft>
                <a:spcPts val="0"/>
              </a:spcAft>
              <a:buSzPts val="1400"/>
              <a:buFont typeface="Arial"/>
              <a:buNone/>
              <a:defRPr sz="900"/>
            </a:lvl6pPr>
            <a:lvl7pPr indent="-228600" lvl="6" marL="3200400" rtl="0">
              <a:spcBef>
                <a:spcPts val="0"/>
              </a:spcBef>
              <a:spcAft>
                <a:spcPts val="0"/>
              </a:spcAft>
              <a:buSzPts val="1400"/>
              <a:buFont typeface="Arial"/>
              <a:buNone/>
              <a:defRPr sz="900"/>
            </a:lvl7pPr>
            <a:lvl8pPr indent="-228600" lvl="7" marL="3657600" rtl="0">
              <a:spcBef>
                <a:spcPts val="0"/>
              </a:spcBef>
              <a:spcAft>
                <a:spcPts val="0"/>
              </a:spcAft>
              <a:buSzPts val="1400"/>
              <a:buFont typeface="Arial"/>
              <a:buNone/>
              <a:defRPr sz="900"/>
            </a:lvl8pPr>
            <a:lvl9pPr indent="-228600" lvl="8" marL="4114800" rtl="0">
              <a:spcBef>
                <a:spcPts val="0"/>
              </a:spcBef>
              <a:spcAft>
                <a:spcPts val="0"/>
              </a:spcAft>
              <a:buSzPts val="1400"/>
              <a:buFont typeface="Arial"/>
              <a:buNone/>
              <a:defRPr sz="9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4" name="Shape 24"/>
        <p:cNvGrpSpPr/>
        <p:nvPr/>
      </p:nvGrpSpPr>
      <p:grpSpPr>
        <a:xfrm>
          <a:off x="0" y="0"/>
          <a:ext cx="0" cy="0"/>
          <a:chOff x="0" y="0"/>
          <a:chExt cx="0" cy="0"/>
        </a:xfrm>
      </p:grpSpPr>
      <p:sp>
        <p:nvSpPr>
          <p:cNvPr id="25" name="Google Shape;25;p6"/>
          <p:cNvSpPr txBox="1"/>
          <p:nvPr>
            <p:ph type="title"/>
          </p:nvPr>
        </p:nvSpPr>
        <p:spPr>
          <a:xfrm>
            <a:off x="457200" y="44624"/>
            <a:ext cx="8229600" cy="648072"/>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1400"/>
              <a:buChar char="●"/>
              <a:defRPr sz="4000">
                <a:latin typeface="Arial"/>
                <a:ea typeface="Arial"/>
                <a:cs typeface="Arial"/>
                <a:sym typeface="Arial"/>
              </a:defRPr>
            </a:lvl1pPr>
            <a:lvl2pPr lvl="1" rtl="0">
              <a:spcBef>
                <a:spcPts val="0"/>
              </a:spcBef>
              <a:spcAft>
                <a:spcPts val="0"/>
              </a:spcAft>
              <a:buSzPts val="1400"/>
              <a:buChar char="○"/>
              <a:defRPr sz="4400">
                <a:solidFill>
                  <a:schemeClr val="dk2"/>
                </a:solidFill>
                <a:latin typeface="Arial"/>
                <a:ea typeface="Arial"/>
                <a:cs typeface="Arial"/>
                <a:sym typeface="Arial"/>
              </a:defRPr>
            </a:lvl2pPr>
            <a:lvl3pPr lvl="2" rtl="0">
              <a:spcBef>
                <a:spcPts val="0"/>
              </a:spcBef>
              <a:spcAft>
                <a:spcPts val="0"/>
              </a:spcAft>
              <a:buSzPts val="1400"/>
              <a:buChar char="■"/>
              <a:defRPr sz="4400">
                <a:solidFill>
                  <a:schemeClr val="dk2"/>
                </a:solidFill>
                <a:latin typeface="Arial"/>
                <a:ea typeface="Arial"/>
                <a:cs typeface="Arial"/>
                <a:sym typeface="Arial"/>
              </a:defRPr>
            </a:lvl3pPr>
            <a:lvl4pPr lvl="3" rtl="0">
              <a:spcBef>
                <a:spcPts val="0"/>
              </a:spcBef>
              <a:spcAft>
                <a:spcPts val="0"/>
              </a:spcAft>
              <a:buSzPts val="1400"/>
              <a:buChar char="●"/>
              <a:defRPr sz="4400">
                <a:solidFill>
                  <a:schemeClr val="dk2"/>
                </a:solidFill>
                <a:latin typeface="Arial"/>
                <a:ea typeface="Arial"/>
                <a:cs typeface="Arial"/>
                <a:sym typeface="Arial"/>
              </a:defRPr>
            </a:lvl4pPr>
            <a:lvl5pPr lvl="4" rtl="0">
              <a:spcBef>
                <a:spcPts val="0"/>
              </a:spcBef>
              <a:spcAft>
                <a:spcPts val="0"/>
              </a:spcAft>
              <a:buSzPts val="1400"/>
              <a:buChar char="○"/>
              <a:defRPr sz="4400">
                <a:solidFill>
                  <a:schemeClr val="dk2"/>
                </a:solidFill>
                <a:latin typeface="Arial"/>
                <a:ea typeface="Arial"/>
                <a:cs typeface="Arial"/>
                <a:sym typeface="Arial"/>
              </a:defRPr>
            </a:lvl5pPr>
            <a:lvl6pPr lvl="5" rtl="0">
              <a:spcBef>
                <a:spcPts val="0"/>
              </a:spcBef>
              <a:spcAft>
                <a:spcPts val="0"/>
              </a:spcAft>
              <a:buSzPts val="1400"/>
              <a:buChar char="■"/>
              <a:defRPr sz="4400">
                <a:solidFill>
                  <a:schemeClr val="dk2"/>
                </a:solidFill>
                <a:latin typeface="Arial"/>
                <a:ea typeface="Arial"/>
                <a:cs typeface="Arial"/>
                <a:sym typeface="Arial"/>
              </a:defRPr>
            </a:lvl6pPr>
            <a:lvl7pPr lvl="6" rtl="0">
              <a:spcBef>
                <a:spcPts val="0"/>
              </a:spcBef>
              <a:spcAft>
                <a:spcPts val="0"/>
              </a:spcAft>
              <a:buSzPts val="1400"/>
              <a:buChar char="●"/>
              <a:defRPr sz="4400">
                <a:solidFill>
                  <a:schemeClr val="dk2"/>
                </a:solidFill>
                <a:latin typeface="Arial"/>
                <a:ea typeface="Arial"/>
                <a:cs typeface="Arial"/>
                <a:sym typeface="Arial"/>
              </a:defRPr>
            </a:lvl7pPr>
            <a:lvl8pPr lvl="7" rtl="0">
              <a:spcBef>
                <a:spcPts val="0"/>
              </a:spcBef>
              <a:spcAft>
                <a:spcPts val="0"/>
              </a:spcAft>
              <a:buSzPts val="1400"/>
              <a:buChar char="○"/>
              <a:defRPr sz="4400">
                <a:solidFill>
                  <a:schemeClr val="dk2"/>
                </a:solidFill>
                <a:latin typeface="Arial"/>
                <a:ea typeface="Arial"/>
                <a:cs typeface="Arial"/>
                <a:sym typeface="Arial"/>
              </a:defRPr>
            </a:lvl8pPr>
            <a:lvl9pPr lvl="8" rtl="0">
              <a:spcBef>
                <a:spcPts val="0"/>
              </a:spcBef>
              <a:spcAft>
                <a:spcPts val="0"/>
              </a:spcAft>
              <a:buSzPts val="1400"/>
              <a:buChar char="■"/>
              <a:defRPr sz="4400">
                <a:solidFill>
                  <a:schemeClr val="dk2"/>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6" name="Shape 26"/>
        <p:cNvGrpSpPr/>
        <p:nvPr/>
      </p:nvGrpSpPr>
      <p:grpSpPr>
        <a:xfrm>
          <a:off x="0" y="0"/>
          <a:ext cx="0" cy="0"/>
          <a:chOff x="0" y="0"/>
          <a:chExt cx="0" cy="0"/>
        </a:xfrm>
      </p:grpSpPr>
      <p:sp>
        <p:nvSpPr>
          <p:cNvPr id="27" name="Google Shape;27;p7"/>
          <p:cNvSpPr txBox="1"/>
          <p:nvPr>
            <p:ph idx="1" type="body"/>
          </p:nvPr>
        </p:nvSpPr>
        <p:spPr>
          <a:xfrm>
            <a:off x="457200" y="1567333"/>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2800">
                <a:latin typeface="Arial"/>
                <a:ea typeface="Arial"/>
                <a:cs typeface="Arial"/>
                <a:sym typeface="Arial"/>
              </a:defRPr>
            </a:lvl1pPr>
            <a:lvl2pPr indent="-317500" lvl="1" marL="914400" rtl="0">
              <a:spcBef>
                <a:spcPts val="0"/>
              </a:spcBef>
              <a:spcAft>
                <a:spcPts val="0"/>
              </a:spcAft>
              <a:buSzPts val="1400"/>
              <a:buChar char="○"/>
              <a:defRPr sz="2400">
                <a:latin typeface="Arial"/>
                <a:ea typeface="Arial"/>
                <a:cs typeface="Arial"/>
                <a:sym typeface="Arial"/>
              </a:defRPr>
            </a:lvl2pPr>
            <a:lvl3pPr indent="-317500" lvl="2" marL="1371600" rtl="0">
              <a:spcBef>
                <a:spcPts val="0"/>
              </a:spcBef>
              <a:spcAft>
                <a:spcPts val="0"/>
              </a:spcAft>
              <a:buSzPts val="1400"/>
              <a:buChar char="■"/>
              <a:defRPr sz="2000">
                <a:latin typeface="Arial"/>
                <a:ea typeface="Arial"/>
                <a:cs typeface="Arial"/>
                <a:sym typeface="Arial"/>
              </a:defRPr>
            </a:lvl3pPr>
            <a:lvl4pPr indent="-317500" lvl="3" marL="1828800" rtl="0">
              <a:spcBef>
                <a:spcPts val="0"/>
              </a:spcBef>
              <a:spcAft>
                <a:spcPts val="0"/>
              </a:spcAft>
              <a:buSzPts val="1400"/>
              <a:buChar char="●"/>
              <a:defRPr sz="1800">
                <a:latin typeface="Arial"/>
                <a:ea typeface="Arial"/>
                <a:cs typeface="Arial"/>
                <a:sym typeface="Arial"/>
              </a:defRPr>
            </a:lvl4pPr>
            <a:lvl5pPr indent="-317500" lvl="4" marL="2286000" rtl="0">
              <a:spcBef>
                <a:spcPts val="0"/>
              </a:spcBef>
              <a:spcAft>
                <a:spcPts val="0"/>
              </a:spcAft>
              <a:buSzPts val="1400"/>
              <a:buChar char="○"/>
              <a:defRPr sz="1800">
                <a:latin typeface="Arial"/>
                <a:ea typeface="Arial"/>
                <a:cs typeface="Arial"/>
                <a:sym typeface="Arial"/>
              </a:defRPr>
            </a:lvl5pPr>
            <a:lvl6pPr indent="-317500" lvl="5" marL="2743200" rtl="0">
              <a:spcBef>
                <a:spcPts val="0"/>
              </a:spcBef>
              <a:spcAft>
                <a:spcPts val="0"/>
              </a:spcAft>
              <a:buSzPts val="1400"/>
              <a:buChar char="■"/>
              <a:defRPr sz="1800"/>
            </a:lvl6pPr>
            <a:lvl7pPr indent="-317500" lvl="6" marL="3200400" rtl="0">
              <a:spcBef>
                <a:spcPts val="0"/>
              </a:spcBef>
              <a:spcAft>
                <a:spcPts val="0"/>
              </a:spcAft>
              <a:buSzPts val="1400"/>
              <a:buChar char="●"/>
              <a:defRPr sz="1800"/>
            </a:lvl7pPr>
            <a:lvl8pPr indent="-317500" lvl="7" marL="3657600" rtl="0">
              <a:spcBef>
                <a:spcPts val="0"/>
              </a:spcBef>
              <a:spcAft>
                <a:spcPts val="0"/>
              </a:spcAft>
              <a:buSzPts val="1400"/>
              <a:buChar char="○"/>
              <a:defRPr sz="1800"/>
            </a:lvl8pPr>
            <a:lvl9pPr indent="-317500" lvl="8" marL="4114800" rtl="0">
              <a:spcBef>
                <a:spcPts val="0"/>
              </a:spcBef>
              <a:spcAft>
                <a:spcPts val="0"/>
              </a:spcAft>
              <a:buSzPts val="1400"/>
              <a:buChar char="■"/>
              <a:defRPr sz="1800"/>
            </a:lvl9pPr>
          </a:lstStyle>
          <a:p/>
        </p:txBody>
      </p:sp>
      <p:sp>
        <p:nvSpPr>
          <p:cNvPr id="28" name="Google Shape;28;p7"/>
          <p:cNvSpPr txBox="1"/>
          <p:nvPr>
            <p:ph idx="2" type="body"/>
          </p:nvPr>
        </p:nvSpPr>
        <p:spPr>
          <a:xfrm>
            <a:off x="4648200" y="1567333"/>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2800">
                <a:latin typeface="Arial"/>
                <a:ea typeface="Arial"/>
                <a:cs typeface="Arial"/>
                <a:sym typeface="Arial"/>
              </a:defRPr>
            </a:lvl1pPr>
            <a:lvl2pPr indent="-317500" lvl="1" marL="914400" rtl="0">
              <a:spcBef>
                <a:spcPts val="0"/>
              </a:spcBef>
              <a:spcAft>
                <a:spcPts val="0"/>
              </a:spcAft>
              <a:buSzPts val="1400"/>
              <a:buChar char="○"/>
              <a:defRPr sz="2400">
                <a:latin typeface="Arial"/>
                <a:ea typeface="Arial"/>
                <a:cs typeface="Arial"/>
                <a:sym typeface="Arial"/>
              </a:defRPr>
            </a:lvl2pPr>
            <a:lvl3pPr indent="-317500" lvl="2" marL="1371600" rtl="0">
              <a:spcBef>
                <a:spcPts val="0"/>
              </a:spcBef>
              <a:spcAft>
                <a:spcPts val="0"/>
              </a:spcAft>
              <a:buSzPts val="1400"/>
              <a:buChar char="■"/>
              <a:defRPr sz="2000">
                <a:latin typeface="Arial"/>
                <a:ea typeface="Arial"/>
                <a:cs typeface="Arial"/>
                <a:sym typeface="Arial"/>
              </a:defRPr>
            </a:lvl3pPr>
            <a:lvl4pPr indent="-317500" lvl="3" marL="1828800" rtl="0">
              <a:spcBef>
                <a:spcPts val="0"/>
              </a:spcBef>
              <a:spcAft>
                <a:spcPts val="0"/>
              </a:spcAft>
              <a:buSzPts val="1400"/>
              <a:buChar char="●"/>
              <a:defRPr sz="1800">
                <a:latin typeface="Arial"/>
                <a:ea typeface="Arial"/>
                <a:cs typeface="Arial"/>
                <a:sym typeface="Arial"/>
              </a:defRPr>
            </a:lvl4pPr>
            <a:lvl5pPr indent="-317500" lvl="4" marL="2286000" rtl="0">
              <a:spcBef>
                <a:spcPts val="0"/>
              </a:spcBef>
              <a:spcAft>
                <a:spcPts val="0"/>
              </a:spcAft>
              <a:buSzPts val="1400"/>
              <a:buChar char="○"/>
              <a:defRPr sz="1800">
                <a:latin typeface="Arial"/>
                <a:ea typeface="Arial"/>
                <a:cs typeface="Arial"/>
                <a:sym typeface="Arial"/>
              </a:defRPr>
            </a:lvl5pPr>
            <a:lvl6pPr indent="-317500" lvl="5" marL="2743200" rtl="0">
              <a:spcBef>
                <a:spcPts val="0"/>
              </a:spcBef>
              <a:spcAft>
                <a:spcPts val="0"/>
              </a:spcAft>
              <a:buSzPts val="1400"/>
              <a:buChar char="■"/>
              <a:defRPr sz="1800"/>
            </a:lvl6pPr>
            <a:lvl7pPr indent="-317500" lvl="6" marL="3200400" rtl="0">
              <a:spcBef>
                <a:spcPts val="0"/>
              </a:spcBef>
              <a:spcAft>
                <a:spcPts val="0"/>
              </a:spcAft>
              <a:buSzPts val="1400"/>
              <a:buChar char="●"/>
              <a:defRPr sz="1800"/>
            </a:lvl7pPr>
            <a:lvl8pPr indent="-317500" lvl="7" marL="3657600" rtl="0">
              <a:spcBef>
                <a:spcPts val="0"/>
              </a:spcBef>
              <a:spcAft>
                <a:spcPts val="0"/>
              </a:spcAft>
              <a:buSzPts val="1400"/>
              <a:buChar char="○"/>
              <a:defRPr sz="1800"/>
            </a:lvl8pPr>
            <a:lvl9pPr indent="-317500" lvl="8" marL="4114800" rtl="0">
              <a:spcBef>
                <a:spcPts val="0"/>
              </a:spcBef>
              <a:spcAft>
                <a:spcPts val="0"/>
              </a:spcAft>
              <a:buSzPts val="1400"/>
              <a:buChar char="■"/>
              <a:defRPr sz="1800"/>
            </a:lvl9pPr>
          </a:lstStyle>
          <a:p/>
        </p:txBody>
      </p:sp>
      <p:sp>
        <p:nvSpPr>
          <p:cNvPr id="29" name="Google Shape;29;p7"/>
          <p:cNvSpPr txBox="1"/>
          <p:nvPr>
            <p:ph type="title"/>
          </p:nvPr>
        </p:nvSpPr>
        <p:spPr>
          <a:xfrm>
            <a:off x="457200" y="44624"/>
            <a:ext cx="8229600" cy="648072"/>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1400"/>
              <a:buChar char="●"/>
              <a:defRPr sz="4000">
                <a:latin typeface="Arial"/>
                <a:ea typeface="Arial"/>
                <a:cs typeface="Arial"/>
                <a:sym typeface="Arial"/>
              </a:defRPr>
            </a:lvl1pPr>
            <a:lvl2pPr lvl="1" rtl="0" algn="ctr">
              <a:spcBef>
                <a:spcPts val="0"/>
              </a:spcBef>
              <a:spcAft>
                <a:spcPts val="0"/>
              </a:spcAft>
              <a:buSzPts val="1400"/>
              <a:buChar char="○"/>
              <a:defRPr sz="4400">
                <a:solidFill>
                  <a:schemeClr val="dk2"/>
                </a:solidFill>
                <a:latin typeface="Arial"/>
                <a:ea typeface="Arial"/>
                <a:cs typeface="Arial"/>
                <a:sym typeface="Arial"/>
              </a:defRPr>
            </a:lvl2pPr>
            <a:lvl3pPr lvl="2" rtl="0" algn="ctr">
              <a:spcBef>
                <a:spcPts val="0"/>
              </a:spcBef>
              <a:spcAft>
                <a:spcPts val="0"/>
              </a:spcAft>
              <a:buSzPts val="1400"/>
              <a:buChar char="■"/>
              <a:defRPr sz="4400">
                <a:solidFill>
                  <a:schemeClr val="dk2"/>
                </a:solidFill>
                <a:latin typeface="Arial"/>
                <a:ea typeface="Arial"/>
                <a:cs typeface="Arial"/>
                <a:sym typeface="Arial"/>
              </a:defRPr>
            </a:lvl3pPr>
            <a:lvl4pPr lvl="3" rtl="0" algn="ctr">
              <a:spcBef>
                <a:spcPts val="0"/>
              </a:spcBef>
              <a:spcAft>
                <a:spcPts val="0"/>
              </a:spcAft>
              <a:buSzPts val="1400"/>
              <a:buChar char="●"/>
              <a:defRPr sz="4400">
                <a:solidFill>
                  <a:schemeClr val="dk2"/>
                </a:solidFill>
                <a:latin typeface="Arial"/>
                <a:ea typeface="Arial"/>
                <a:cs typeface="Arial"/>
                <a:sym typeface="Arial"/>
              </a:defRPr>
            </a:lvl4pPr>
            <a:lvl5pPr lvl="4" rtl="0" algn="ctr">
              <a:spcBef>
                <a:spcPts val="0"/>
              </a:spcBef>
              <a:spcAft>
                <a:spcPts val="0"/>
              </a:spcAft>
              <a:buSzPts val="1400"/>
              <a:buChar char="○"/>
              <a:defRPr sz="4400">
                <a:solidFill>
                  <a:schemeClr val="dk2"/>
                </a:solidFill>
                <a:latin typeface="Arial"/>
                <a:ea typeface="Arial"/>
                <a:cs typeface="Arial"/>
                <a:sym typeface="Arial"/>
              </a:defRPr>
            </a:lvl5pPr>
            <a:lvl6pPr lvl="5" rtl="0" algn="ctr">
              <a:spcBef>
                <a:spcPts val="0"/>
              </a:spcBef>
              <a:spcAft>
                <a:spcPts val="0"/>
              </a:spcAft>
              <a:buSzPts val="1400"/>
              <a:buChar char="■"/>
              <a:defRPr sz="4400">
                <a:solidFill>
                  <a:schemeClr val="dk2"/>
                </a:solidFill>
                <a:latin typeface="Arial"/>
                <a:ea typeface="Arial"/>
                <a:cs typeface="Arial"/>
                <a:sym typeface="Arial"/>
              </a:defRPr>
            </a:lvl6pPr>
            <a:lvl7pPr lvl="6" rtl="0" algn="ctr">
              <a:spcBef>
                <a:spcPts val="0"/>
              </a:spcBef>
              <a:spcAft>
                <a:spcPts val="0"/>
              </a:spcAft>
              <a:buSzPts val="1400"/>
              <a:buChar char="●"/>
              <a:defRPr sz="4400">
                <a:solidFill>
                  <a:schemeClr val="dk2"/>
                </a:solidFill>
                <a:latin typeface="Arial"/>
                <a:ea typeface="Arial"/>
                <a:cs typeface="Arial"/>
                <a:sym typeface="Arial"/>
              </a:defRPr>
            </a:lvl7pPr>
            <a:lvl8pPr lvl="7" rtl="0" algn="ctr">
              <a:spcBef>
                <a:spcPts val="0"/>
              </a:spcBef>
              <a:spcAft>
                <a:spcPts val="0"/>
              </a:spcAft>
              <a:buSzPts val="1400"/>
              <a:buChar char="○"/>
              <a:defRPr sz="4400">
                <a:solidFill>
                  <a:schemeClr val="dk2"/>
                </a:solidFill>
                <a:latin typeface="Arial"/>
                <a:ea typeface="Arial"/>
                <a:cs typeface="Arial"/>
                <a:sym typeface="Arial"/>
              </a:defRPr>
            </a:lvl8pPr>
            <a:lvl9pPr lvl="8" rtl="0" algn="ctr">
              <a:spcBef>
                <a:spcPts val="0"/>
              </a:spcBef>
              <a:spcAft>
                <a:spcPts val="0"/>
              </a:spcAft>
              <a:buSzPts val="1400"/>
              <a:buChar char="■"/>
              <a:defRPr sz="4400">
                <a:solidFill>
                  <a:schemeClr val="dk2"/>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Alma-Mater TAGLIATO" id="10" name="Google Shape;10;p1"/>
          <p:cNvPicPr preferRelativeResize="0"/>
          <p:nvPr/>
        </p:nvPicPr>
        <p:blipFill rotWithShape="1">
          <a:blip r:embed="rId1">
            <a:alphaModFix/>
          </a:blip>
          <a:srcRect b="0" l="0" r="0" t="0"/>
          <a:stretch/>
        </p:blipFill>
        <p:spPr>
          <a:xfrm>
            <a:off x="107950" y="69850"/>
            <a:ext cx="539750" cy="695325"/>
          </a:xfrm>
          <a:prstGeom prst="rect">
            <a:avLst/>
          </a:prstGeom>
          <a:noFill/>
          <a:ln>
            <a:noFill/>
          </a:ln>
        </p:spPr>
      </p:pic>
      <p:cxnSp>
        <p:nvCxnSpPr>
          <p:cNvPr id="11" name="Google Shape;11;p1"/>
          <p:cNvCxnSpPr/>
          <p:nvPr/>
        </p:nvCxnSpPr>
        <p:spPr>
          <a:xfrm>
            <a:off x="82550" y="0"/>
            <a:ext cx="0" cy="765175"/>
          </a:xfrm>
          <a:prstGeom prst="straightConnector1">
            <a:avLst/>
          </a:prstGeom>
          <a:noFill/>
          <a:ln cap="flat" cmpd="sng" w="171450">
            <a:solidFill>
              <a:srgbClr val="CC0000"/>
            </a:solidFill>
            <a:prstDash val="solid"/>
            <a:miter lim="8000"/>
            <a:headEnd len="sm" w="sm" type="none"/>
            <a:tailEnd len="sm" w="sm" type="none"/>
          </a:ln>
        </p:spPr>
      </p:cxnSp>
      <p:cxnSp>
        <p:nvCxnSpPr>
          <p:cNvPr id="12" name="Google Shape;12;p1"/>
          <p:cNvCxnSpPr/>
          <p:nvPr/>
        </p:nvCxnSpPr>
        <p:spPr>
          <a:xfrm>
            <a:off x="0" y="765175"/>
            <a:ext cx="8266112" cy="1587"/>
          </a:xfrm>
          <a:prstGeom prst="straightConnector1">
            <a:avLst/>
          </a:prstGeom>
          <a:noFill/>
          <a:ln cap="flat" cmpd="sng" w="19050">
            <a:solidFill>
              <a:srgbClr val="5F5F5F"/>
            </a:solidFill>
            <a:prstDash val="solid"/>
            <a:miter lim="8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scikit-learn.org/" TargetMode="External"/><Relationship Id="rId4" Type="http://schemas.openxmlformats.org/officeDocument/2006/relationships/hyperlink" Target="https://matplotlib.org/" TargetMode="External"/><Relationship Id="rId5" Type="http://schemas.openxmlformats.org/officeDocument/2006/relationships/hyperlink" Target="https://seaborn.pydata.org/" TargetMode="External"/><Relationship Id="rId6" Type="http://schemas.openxmlformats.org/officeDocument/2006/relationships/hyperlink" Target="https://github.com/manujosephv/pytorch_tabular" TargetMode="External"/><Relationship Id="rId7" Type="http://schemas.openxmlformats.org/officeDocument/2006/relationships/hyperlink" Target="https://keras.i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0.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 name="Shape 33"/>
        <p:cNvGrpSpPr/>
        <p:nvPr/>
      </p:nvGrpSpPr>
      <p:grpSpPr>
        <a:xfrm>
          <a:off x="0" y="0"/>
          <a:ext cx="0" cy="0"/>
          <a:chOff x="0" y="0"/>
          <a:chExt cx="0" cy="0"/>
        </a:xfrm>
      </p:grpSpPr>
      <p:sp>
        <p:nvSpPr>
          <p:cNvPr id="34" name="Google Shape;34;p8"/>
          <p:cNvSpPr txBox="1"/>
          <p:nvPr>
            <p:ph type="ctrTitle"/>
          </p:nvPr>
        </p:nvSpPr>
        <p:spPr>
          <a:xfrm>
            <a:off x="608900" y="2001575"/>
            <a:ext cx="7772400" cy="1470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Arial"/>
              <a:buNone/>
            </a:pPr>
            <a:r>
              <a:rPr b="1" lang="en-US" sz="3500"/>
              <a:t> Data Analytics Project</a:t>
            </a:r>
            <a:endParaRPr b="1" sz="3500"/>
          </a:p>
        </p:txBody>
      </p:sp>
      <p:sp>
        <p:nvSpPr>
          <p:cNvPr id="35" name="Google Shape;35;p8"/>
          <p:cNvSpPr txBox="1"/>
          <p:nvPr>
            <p:ph idx="1" type="subTitle"/>
          </p:nvPr>
        </p:nvSpPr>
        <p:spPr>
          <a:xfrm>
            <a:off x="1371600" y="3352800"/>
            <a:ext cx="6400800" cy="2279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lang="en-US" sz="3000"/>
              <a:t>Giuseppe Pio Salcuni</a:t>
            </a:r>
            <a:endParaRPr sz="3000"/>
          </a:p>
          <a:p>
            <a:pPr indent="0" lvl="0" marL="0" marR="0" rtl="0" algn="ctr">
              <a:lnSpc>
                <a:spcPct val="100000"/>
              </a:lnSpc>
              <a:spcBef>
                <a:spcPts val="0"/>
              </a:spcBef>
              <a:spcAft>
                <a:spcPts val="0"/>
              </a:spcAft>
              <a:buClr>
                <a:schemeClr val="dk1"/>
              </a:buClr>
              <a:buFont typeface="Arial"/>
              <a:buNone/>
            </a:pPr>
            <a:r>
              <a:rPr lang="en-US" sz="3000"/>
              <a:t>Manuel Placella</a:t>
            </a:r>
            <a:endParaRPr sz="3000"/>
          </a:p>
          <a:p>
            <a:pPr indent="0" lvl="0" marL="0" marR="0" rtl="0" algn="ctr">
              <a:lnSpc>
                <a:spcPct val="100000"/>
              </a:lnSpc>
              <a:spcBef>
                <a:spcPts val="560"/>
              </a:spcBef>
              <a:spcAft>
                <a:spcPts val="0"/>
              </a:spcAft>
              <a:buClr>
                <a:schemeClr val="dk1"/>
              </a:buClr>
              <a:buFont typeface="Arial"/>
              <a:buNone/>
            </a:pPr>
            <a:r>
              <a:t/>
            </a:r>
            <a:endParaRPr b="0" i="0" sz="3000" u="none" cap="none" strike="noStrike">
              <a:solidFill>
                <a:schemeClr val="dk1"/>
              </a:solidFill>
              <a:latin typeface="Arial"/>
              <a:ea typeface="Arial"/>
              <a:cs typeface="Arial"/>
              <a:sym typeface="Arial"/>
            </a:endParaRPr>
          </a:p>
          <a:p>
            <a:pPr indent="0" lvl="0" marL="0" marR="0" rtl="0" algn="ctr">
              <a:lnSpc>
                <a:spcPct val="100000"/>
              </a:lnSpc>
              <a:spcBef>
                <a:spcPts val="560"/>
              </a:spcBef>
              <a:spcAft>
                <a:spcPts val="0"/>
              </a:spcAft>
              <a:buClr>
                <a:schemeClr val="dk1"/>
              </a:buClr>
              <a:buFont typeface="Arial"/>
              <a:buNone/>
            </a:pPr>
            <a:r>
              <a:rPr lang="en-US" sz="2800"/>
              <a:t>Laurea magistrale in Informatica</a:t>
            </a:r>
            <a:endParaRPr sz="3000"/>
          </a:p>
          <a:p>
            <a:pPr indent="0" lvl="0" marL="0" marR="0" rtl="0" algn="ctr">
              <a:lnSpc>
                <a:spcPct val="100000"/>
              </a:lnSpc>
              <a:spcBef>
                <a:spcPts val="560"/>
              </a:spcBef>
              <a:spcAft>
                <a:spcPts val="0"/>
              </a:spcAft>
              <a:buClr>
                <a:schemeClr val="dk1"/>
              </a:buClr>
              <a:buFont typeface="Arial"/>
              <a:buNone/>
            </a:pPr>
            <a:r>
              <a:rPr lang="en-US" sz="3000"/>
              <a:t>2023/2024</a:t>
            </a:r>
            <a:endParaRPr sz="3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7"/>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Arial"/>
              <a:buNone/>
            </a:pPr>
            <a:r>
              <a:rPr lang="en-US" sz="3700">
                <a:solidFill>
                  <a:schemeClr val="dk2"/>
                </a:solidFill>
              </a:rPr>
              <a:t>Metriche di valutazione</a:t>
            </a:r>
            <a:endParaRPr sz="3700"/>
          </a:p>
        </p:txBody>
      </p:sp>
      <p:sp>
        <p:nvSpPr>
          <p:cNvPr id="107" name="Google Shape;107;p17"/>
          <p:cNvSpPr/>
          <p:nvPr/>
        </p:nvSpPr>
        <p:spPr>
          <a:xfrm>
            <a:off x="1590388" y="3641200"/>
            <a:ext cx="2821200" cy="735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8" name="Google Shape;108;p17"/>
          <p:cNvSpPr txBox="1"/>
          <p:nvPr>
            <p:ph idx="1" type="body"/>
          </p:nvPr>
        </p:nvSpPr>
        <p:spPr>
          <a:xfrm>
            <a:off x="384675" y="908400"/>
            <a:ext cx="8229600" cy="43617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500"/>
              </a:spcBef>
              <a:spcAft>
                <a:spcPts val="0"/>
              </a:spcAft>
              <a:buNone/>
            </a:pPr>
            <a:r>
              <a:rPr lang="en-US" sz="1800">
                <a:solidFill>
                  <a:srgbClr val="0D0D0D"/>
                </a:solidFill>
                <a:latin typeface="Roboto"/>
                <a:ea typeface="Roboto"/>
                <a:cs typeface="Roboto"/>
                <a:sym typeface="Roboto"/>
              </a:rPr>
              <a:t>Le metriche utilizzate per la valutazione comprendono:</a:t>
            </a:r>
            <a:endParaRPr sz="1800">
              <a:solidFill>
                <a:srgbClr val="0D0D0D"/>
              </a:solidFill>
              <a:latin typeface="Roboto"/>
              <a:ea typeface="Roboto"/>
              <a:cs typeface="Roboto"/>
              <a:sym typeface="Roboto"/>
            </a:endParaRPr>
          </a:p>
          <a:p>
            <a:pPr indent="-342900" lvl="0" marL="457200" rtl="0" algn="l">
              <a:lnSpc>
                <a:spcPct val="115000"/>
              </a:lnSpc>
              <a:spcBef>
                <a:spcPts val="1500"/>
              </a:spcBef>
              <a:spcAft>
                <a:spcPts val="0"/>
              </a:spcAft>
              <a:buClr>
                <a:srgbClr val="0D0D0D"/>
              </a:buClr>
              <a:buSzPts val="1800"/>
              <a:buFont typeface="Roboto"/>
              <a:buChar char="▪"/>
            </a:pPr>
            <a:r>
              <a:rPr b="1" lang="en-US" sz="1800">
                <a:solidFill>
                  <a:srgbClr val="0D0D0D"/>
                </a:solidFill>
                <a:latin typeface="Roboto"/>
                <a:ea typeface="Roboto"/>
                <a:cs typeface="Roboto"/>
                <a:sym typeface="Roboto"/>
              </a:rPr>
              <a:t>Mean Squared Error (MSE)</a:t>
            </a:r>
            <a:r>
              <a:rPr lang="en-US" sz="1800">
                <a:solidFill>
                  <a:srgbClr val="0D0D0D"/>
                </a:solidFill>
                <a:latin typeface="Roboto"/>
                <a:ea typeface="Roboto"/>
                <a:cs typeface="Roboto"/>
                <a:sym typeface="Roboto"/>
              </a:rPr>
              <a:t>: Misura l'errore quadratico medio tra le previsioni del modello e i valori osservati. Valori bassi indicano maggiore precisione.</a:t>
            </a:r>
            <a:endParaRPr sz="1800">
              <a:solidFill>
                <a:srgbClr val="0D0D0D"/>
              </a:solidFill>
              <a:latin typeface="Roboto"/>
              <a:ea typeface="Roboto"/>
              <a:cs typeface="Roboto"/>
              <a:sym typeface="Roboto"/>
            </a:endParaRPr>
          </a:p>
          <a:p>
            <a:pPr indent="-342900" lvl="0" marL="457200" rtl="0" algn="l">
              <a:lnSpc>
                <a:spcPct val="115000"/>
              </a:lnSpc>
              <a:spcBef>
                <a:spcPts val="0"/>
              </a:spcBef>
              <a:spcAft>
                <a:spcPts val="0"/>
              </a:spcAft>
              <a:buClr>
                <a:srgbClr val="0D0D0D"/>
              </a:buClr>
              <a:buSzPts val="1800"/>
              <a:buFont typeface="Roboto"/>
              <a:buChar char="▪"/>
            </a:pPr>
            <a:r>
              <a:rPr b="1" lang="en-US" sz="1800">
                <a:solidFill>
                  <a:srgbClr val="0D0D0D"/>
                </a:solidFill>
                <a:latin typeface="Roboto"/>
                <a:ea typeface="Roboto"/>
                <a:cs typeface="Roboto"/>
                <a:sym typeface="Roboto"/>
              </a:rPr>
              <a:t>Coefficient of Determination (R2 )</a:t>
            </a:r>
            <a:r>
              <a:rPr lang="en-US" sz="1800">
                <a:solidFill>
                  <a:srgbClr val="0D0D0D"/>
                </a:solidFill>
                <a:latin typeface="Roboto"/>
                <a:ea typeface="Roboto"/>
                <a:cs typeface="Roboto"/>
                <a:sym typeface="Roboto"/>
              </a:rPr>
              <a:t>: Aiuta la capacità del modello di spiegare la varianza dei dati. Valori vicini a 1 indicano un'alta aderenza del modello ai dati reali.</a:t>
            </a:r>
            <a:endParaRPr sz="1800">
              <a:solidFill>
                <a:srgbClr val="0D0D0D"/>
              </a:solidFill>
              <a:latin typeface="Roboto"/>
              <a:ea typeface="Roboto"/>
              <a:cs typeface="Roboto"/>
              <a:sym typeface="Roboto"/>
            </a:endParaRPr>
          </a:p>
          <a:p>
            <a:pPr indent="-342900" lvl="0" marL="457200" rtl="0" algn="l">
              <a:lnSpc>
                <a:spcPct val="115000"/>
              </a:lnSpc>
              <a:spcBef>
                <a:spcPts val="0"/>
              </a:spcBef>
              <a:spcAft>
                <a:spcPts val="0"/>
              </a:spcAft>
              <a:buClr>
                <a:srgbClr val="0D0D0D"/>
              </a:buClr>
              <a:buSzPts val="1800"/>
              <a:buFont typeface="Roboto"/>
              <a:buChar char="▪"/>
            </a:pPr>
            <a:r>
              <a:rPr b="1" lang="en-US" sz="1800">
                <a:solidFill>
                  <a:srgbClr val="0D0D0D"/>
                </a:solidFill>
                <a:latin typeface="Roboto"/>
                <a:ea typeface="Roboto"/>
                <a:cs typeface="Roboto"/>
                <a:sym typeface="Roboto"/>
              </a:rPr>
              <a:t>Mean Absolute Error (MAE)</a:t>
            </a:r>
            <a:r>
              <a:rPr lang="en-US" sz="1800">
                <a:solidFill>
                  <a:srgbClr val="0D0D0D"/>
                </a:solidFill>
                <a:latin typeface="Roboto"/>
                <a:ea typeface="Roboto"/>
                <a:cs typeface="Roboto"/>
                <a:sym typeface="Roboto"/>
              </a:rPr>
              <a:t>: Misura l'errore medio assoluto tra le previsioni e i valori osservati. Fornisce una misura diretta della grandezza dell'errore nei dati originali.</a:t>
            </a:r>
            <a:endParaRPr sz="1800">
              <a:solidFill>
                <a:srgbClr val="0D0D0D"/>
              </a:solidFill>
              <a:latin typeface="Roboto"/>
              <a:ea typeface="Roboto"/>
              <a:cs typeface="Roboto"/>
              <a:sym typeface="Roboto"/>
            </a:endParaRPr>
          </a:p>
          <a:p>
            <a:pPr indent="-342900" lvl="0" marL="457200" rtl="0" algn="l">
              <a:lnSpc>
                <a:spcPct val="115000"/>
              </a:lnSpc>
              <a:spcBef>
                <a:spcPts val="0"/>
              </a:spcBef>
              <a:spcAft>
                <a:spcPts val="0"/>
              </a:spcAft>
              <a:buClr>
                <a:srgbClr val="0D0D0D"/>
              </a:buClr>
              <a:buSzPts val="1800"/>
              <a:buFont typeface="Roboto"/>
              <a:buChar char="▪"/>
            </a:pPr>
            <a:r>
              <a:rPr b="1" lang="en-US" sz="1800">
                <a:solidFill>
                  <a:srgbClr val="0D0D0D"/>
                </a:solidFill>
                <a:latin typeface="Roboto"/>
                <a:ea typeface="Roboto"/>
                <a:cs typeface="Roboto"/>
                <a:sym typeface="Roboto"/>
              </a:rPr>
              <a:t>Mean Absolute Percentage Error (MAPE)</a:t>
            </a:r>
            <a:r>
              <a:rPr lang="en-US" sz="1800">
                <a:solidFill>
                  <a:srgbClr val="0D0D0D"/>
                </a:solidFill>
                <a:latin typeface="Roboto"/>
                <a:ea typeface="Roboto"/>
                <a:cs typeface="Roboto"/>
                <a:sym typeface="Roboto"/>
              </a:rPr>
              <a:t>: Esprime l'errore come una percentuale media assoluta, utile per confrontare errori su scale diverse.</a:t>
            </a:r>
            <a:endParaRPr sz="1800">
              <a:solidFill>
                <a:srgbClr val="0D0D0D"/>
              </a:solidFill>
              <a:latin typeface="Roboto"/>
              <a:ea typeface="Roboto"/>
              <a:cs typeface="Roboto"/>
              <a:sym typeface="Roboto"/>
            </a:endParaRPr>
          </a:p>
        </p:txBody>
      </p:sp>
      <p:pic>
        <p:nvPicPr>
          <p:cNvPr id="109" name="Google Shape;109;p17"/>
          <p:cNvPicPr preferRelativeResize="0"/>
          <p:nvPr/>
        </p:nvPicPr>
        <p:blipFill>
          <a:blip r:embed="rId3">
            <a:alphaModFix/>
          </a:blip>
          <a:stretch>
            <a:fillRect/>
          </a:stretch>
        </p:blipFill>
        <p:spPr>
          <a:xfrm>
            <a:off x="6939725" y="5187700"/>
            <a:ext cx="1616075" cy="1616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457200" y="44624"/>
            <a:ext cx="8229600" cy="64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sz="3300"/>
              <a:t>Modelli Tradizionali - Linear regression</a:t>
            </a:r>
            <a:endParaRPr sz="3300"/>
          </a:p>
        </p:txBody>
      </p:sp>
      <p:sp>
        <p:nvSpPr>
          <p:cNvPr id="116" name="Google Shape;116;p18"/>
          <p:cNvSpPr txBox="1"/>
          <p:nvPr>
            <p:ph idx="1" type="body"/>
          </p:nvPr>
        </p:nvSpPr>
        <p:spPr>
          <a:xfrm>
            <a:off x="457200" y="980725"/>
            <a:ext cx="8229600" cy="5493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200">
              <a:solidFill>
                <a:srgbClr val="F9F9F9"/>
              </a:solidFill>
              <a:highlight>
                <a:srgbClr val="171717"/>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US" sz="1800">
                <a:solidFill>
                  <a:srgbClr val="0D0D0D"/>
                </a:solidFill>
                <a:latin typeface="Roboto"/>
                <a:ea typeface="Roboto"/>
                <a:cs typeface="Roboto"/>
                <a:sym typeface="Roboto"/>
              </a:rPr>
              <a:t>La Regressione Lineare</a:t>
            </a:r>
            <a:r>
              <a:rPr lang="en-US" sz="1800">
                <a:solidFill>
                  <a:srgbClr val="0D0D0D"/>
                </a:solidFill>
                <a:latin typeface="Roboto"/>
                <a:ea typeface="Roboto"/>
                <a:cs typeface="Roboto"/>
                <a:sym typeface="Roboto"/>
              </a:rPr>
              <a:t>:</a:t>
            </a:r>
            <a:endParaRPr sz="1800">
              <a:solidFill>
                <a:srgbClr val="0D0D0D"/>
              </a:solidFill>
              <a:latin typeface="Roboto"/>
              <a:ea typeface="Roboto"/>
              <a:cs typeface="Roboto"/>
              <a:sym typeface="Roboto"/>
            </a:endParaRPr>
          </a:p>
          <a:p>
            <a:pPr indent="-342900" lvl="0" marL="457200" rtl="0" algn="l">
              <a:lnSpc>
                <a:spcPct val="115000"/>
              </a:lnSpc>
              <a:spcBef>
                <a:spcPts val="1500"/>
              </a:spcBef>
              <a:spcAft>
                <a:spcPts val="0"/>
              </a:spcAft>
              <a:buClr>
                <a:srgbClr val="0D0D0D"/>
              </a:buClr>
              <a:buSzPts val="1800"/>
              <a:buFont typeface="Roboto"/>
              <a:buChar char="●"/>
            </a:pPr>
            <a:r>
              <a:rPr lang="en-US" sz="1800">
                <a:solidFill>
                  <a:srgbClr val="0D0D0D"/>
                </a:solidFill>
                <a:latin typeface="Roboto"/>
                <a:ea typeface="Roboto"/>
                <a:cs typeface="Roboto"/>
                <a:sym typeface="Roboto"/>
              </a:rPr>
              <a:t>Metodo statistico per studiare la relazione tra una variabile dipendente e una o più variabili indipendenti continue.</a:t>
            </a:r>
            <a:endParaRPr sz="1800">
              <a:solidFill>
                <a:srgbClr val="0D0D0D"/>
              </a:solidFill>
              <a:latin typeface="Roboto"/>
              <a:ea typeface="Roboto"/>
              <a:cs typeface="Roboto"/>
              <a:sym typeface="Roboto"/>
            </a:endParaRPr>
          </a:p>
          <a:p>
            <a:pPr indent="-342900" lvl="0" marL="457200" rtl="0" algn="l">
              <a:lnSpc>
                <a:spcPct val="115000"/>
              </a:lnSpc>
              <a:spcBef>
                <a:spcPts val="0"/>
              </a:spcBef>
              <a:spcAft>
                <a:spcPts val="0"/>
              </a:spcAft>
              <a:buClr>
                <a:srgbClr val="0D0D0D"/>
              </a:buClr>
              <a:buSzPts val="1800"/>
              <a:buFont typeface="Roboto"/>
              <a:buChar char="●"/>
            </a:pPr>
            <a:r>
              <a:rPr lang="en-US" sz="1800">
                <a:solidFill>
                  <a:srgbClr val="0D0D0D"/>
                </a:solidFill>
                <a:latin typeface="Roboto"/>
                <a:ea typeface="Roboto"/>
                <a:cs typeface="Roboto"/>
                <a:sym typeface="Roboto"/>
              </a:rPr>
              <a:t>Obiettivo: Trovare la retta che meglio rappresenta la relazione tra le variabili.</a:t>
            </a:r>
            <a:endParaRPr sz="1800">
              <a:solidFill>
                <a:srgbClr val="0D0D0D"/>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b="1" lang="en-US" sz="1800">
                <a:solidFill>
                  <a:srgbClr val="0D0D0D"/>
                </a:solidFill>
                <a:latin typeface="Roboto"/>
                <a:ea typeface="Roboto"/>
                <a:cs typeface="Roboto"/>
                <a:sym typeface="Roboto"/>
              </a:rPr>
              <a:t>Applicazione Specifica:</a:t>
            </a:r>
            <a:endParaRPr b="1" sz="1800">
              <a:solidFill>
                <a:srgbClr val="0D0D0D"/>
              </a:solidFill>
              <a:latin typeface="Roboto"/>
              <a:ea typeface="Roboto"/>
              <a:cs typeface="Roboto"/>
              <a:sym typeface="Roboto"/>
            </a:endParaRPr>
          </a:p>
          <a:p>
            <a:pPr indent="-342900" lvl="0" marL="457200" rtl="0" algn="l">
              <a:lnSpc>
                <a:spcPct val="115000"/>
              </a:lnSpc>
              <a:spcBef>
                <a:spcPts val="1500"/>
              </a:spcBef>
              <a:spcAft>
                <a:spcPts val="0"/>
              </a:spcAft>
              <a:buClr>
                <a:srgbClr val="0D0D0D"/>
              </a:buClr>
              <a:buSzPts val="1800"/>
              <a:buFont typeface="Roboto"/>
              <a:buChar char="●"/>
            </a:pPr>
            <a:r>
              <a:rPr lang="en-US" sz="1800">
                <a:solidFill>
                  <a:srgbClr val="0D0D0D"/>
                </a:solidFill>
                <a:latin typeface="Roboto"/>
                <a:ea typeface="Roboto"/>
                <a:cs typeface="Roboto"/>
                <a:sym typeface="Roboto"/>
              </a:rPr>
              <a:t>Variabile dipendente: L'anno.</a:t>
            </a:r>
            <a:endParaRPr sz="1800">
              <a:solidFill>
                <a:srgbClr val="0D0D0D"/>
              </a:solidFill>
              <a:latin typeface="Roboto"/>
              <a:ea typeface="Roboto"/>
              <a:cs typeface="Roboto"/>
              <a:sym typeface="Roboto"/>
            </a:endParaRPr>
          </a:p>
          <a:p>
            <a:pPr indent="-342900" lvl="0" marL="457200" rtl="0" algn="l">
              <a:lnSpc>
                <a:spcPct val="115000"/>
              </a:lnSpc>
              <a:spcBef>
                <a:spcPts val="0"/>
              </a:spcBef>
              <a:spcAft>
                <a:spcPts val="0"/>
              </a:spcAft>
              <a:buClr>
                <a:srgbClr val="0D0D0D"/>
              </a:buClr>
              <a:buSzPts val="1800"/>
              <a:buFont typeface="Roboto"/>
              <a:buChar char="●"/>
            </a:pPr>
            <a:r>
              <a:rPr lang="en-US" sz="1800">
                <a:solidFill>
                  <a:srgbClr val="0D0D0D"/>
                </a:solidFill>
                <a:latin typeface="Roboto"/>
                <a:ea typeface="Roboto"/>
                <a:cs typeface="Roboto"/>
                <a:sym typeface="Roboto"/>
              </a:rPr>
              <a:t>Variabili indipendenti: Caratteristiche delle tracce audio che possono influenzare la predizione.</a:t>
            </a:r>
            <a:endParaRPr sz="1800">
              <a:solidFill>
                <a:srgbClr val="0D0D0D"/>
              </a:solidFill>
              <a:latin typeface="Roboto"/>
              <a:ea typeface="Roboto"/>
              <a:cs typeface="Roboto"/>
              <a:sym typeface="Roboto"/>
            </a:endParaRPr>
          </a:p>
          <a:p>
            <a:pPr indent="0" lvl="0" marL="0" rtl="0" algn="l">
              <a:lnSpc>
                <a:spcPct val="115000"/>
              </a:lnSpc>
              <a:spcBef>
                <a:spcPts val="1500"/>
              </a:spcBef>
              <a:spcAft>
                <a:spcPts val="0"/>
              </a:spcAft>
              <a:buNone/>
            </a:pPr>
            <a:r>
              <a:rPr b="1" lang="en-US" sz="1800">
                <a:solidFill>
                  <a:srgbClr val="0D0D0D"/>
                </a:solidFill>
                <a:latin typeface="Roboto"/>
                <a:ea typeface="Roboto"/>
                <a:cs typeface="Roboto"/>
                <a:sym typeface="Roboto"/>
              </a:rPr>
              <a:t>Obiettivo</a:t>
            </a:r>
            <a:r>
              <a:rPr lang="en-US" sz="1800">
                <a:solidFill>
                  <a:srgbClr val="0D0D0D"/>
                </a:solidFill>
                <a:latin typeface="Roboto"/>
                <a:ea typeface="Roboto"/>
                <a:cs typeface="Roboto"/>
                <a:sym typeface="Roboto"/>
              </a:rPr>
              <a:t>: Identificare la funzione che descrive come le caratteristiche delle tracce audio influenzano l'anno di pubblicazione.</a:t>
            </a:r>
            <a:endParaRPr sz="1800">
              <a:solidFill>
                <a:srgbClr val="0D0D0D"/>
              </a:solidFill>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sz="3300">
                <a:solidFill>
                  <a:schemeClr val="dk1"/>
                </a:solidFill>
              </a:rPr>
              <a:t>Modelli Tradizionali - Linear regression</a:t>
            </a:r>
            <a:endParaRPr/>
          </a:p>
        </p:txBody>
      </p:sp>
      <p:sp>
        <p:nvSpPr>
          <p:cNvPr id="122" name="Google Shape;122;p19"/>
          <p:cNvSpPr txBox="1"/>
          <p:nvPr>
            <p:ph idx="1" type="body"/>
          </p:nvPr>
        </p:nvSpPr>
        <p:spPr>
          <a:xfrm>
            <a:off x="188225" y="980100"/>
            <a:ext cx="5767800" cy="37254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1500"/>
              </a:spcBef>
              <a:spcAft>
                <a:spcPts val="0"/>
              </a:spcAft>
              <a:buNone/>
            </a:pPr>
            <a:r>
              <a:rPr b="1" lang="en-US" sz="1800">
                <a:solidFill>
                  <a:srgbClr val="0D0D0D"/>
                </a:solidFill>
                <a:latin typeface="Roboto"/>
                <a:ea typeface="Roboto"/>
                <a:cs typeface="Roboto"/>
                <a:sym typeface="Roboto"/>
              </a:rPr>
              <a:t>R2 </a:t>
            </a:r>
            <a:r>
              <a:rPr lang="en-US" sz="1800">
                <a:solidFill>
                  <a:srgbClr val="0D0D0D"/>
                </a:solidFill>
                <a:latin typeface="Roboto"/>
                <a:ea typeface="Roboto"/>
                <a:cs typeface="Roboto"/>
                <a:sym typeface="Roboto"/>
              </a:rPr>
              <a:t>basso a 0.2398 indica un potenziale underfitting, spiegando meno del 24% della varianza nei dati di test.</a:t>
            </a:r>
            <a:endParaRPr sz="1800">
              <a:solidFill>
                <a:srgbClr val="0D0D0D"/>
              </a:solidFill>
              <a:latin typeface="Roboto"/>
              <a:ea typeface="Roboto"/>
              <a:cs typeface="Roboto"/>
              <a:sym typeface="Roboto"/>
            </a:endParaRPr>
          </a:p>
          <a:p>
            <a:pPr indent="0" lvl="0" marL="0" marR="0" rtl="0" algn="l">
              <a:lnSpc>
                <a:spcPct val="115000"/>
              </a:lnSpc>
              <a:spcBef>
                <a:spcPts val="1500"/>
              </a:spcBef>
              <a:spcAft>
                <a:spcPts val="0"/>
              </a:spcAft>
              <a:buNone/>
            </a:pPr>
            <a:r>
              <a:t/>
            </a:r>
            <a:endParaRPr sz="1800">
              <a:solidFill>
                <a:srgbClr val="0D0D0D"/>
              </a:solidFill>
              <a:latin typeface="Roboto"/>
              <a:ea typeface="Roboto"/>
              <a:cs typeface="Roboto"/>
              <a:sym typeface="Roboto"/>
            </a:endParaRPr>
          </a:p>
          <a:p>
            <a:pPr indent="0" lvl="0" marL="0" marR="0" rtl="0" algn="l">
              <a:lnSpc>
                <a:spcPct val="115000"/>
              </a:lnSpc>
              <a:spcBef>
                <a:spcPts val="1500"/>
              </a:spcBef>
              <a:spcAft>
                <a:spcPts val="0"/>
              </a:spcAft>
              <a:buNone/>
            </a:pPr>
            <a:r>
              <a:rPr b="1" lang="en-US" sz="1800">
                <a:solidFill>
                  <a:srgbClr val="0D0D0D"/>
                </a:solidFill>
                <a:latin typeface="Roboto"/>
                <a:ea typeface="Roboto"/>
                <a:cs typeface="Roboto"/>
                <a:sym typeface="Roboto"/>
              </a:rPr>
              <a:t>MSE </a:t>
            </a:r>
            <a:r>
              <a:rPr lang="en-US" sz="1800">
                <a:solidFill>
                  <a:srgbClr val="0D0D0D"/>
                </a:solidFill>
                <a:latin typeface="Roboto"/>
                <a:ea typeface="Roboto"/>
                <a:cs typeface="Roboto"/>
                <a:sym typeface="Roboto"/>
              </a:rPr>
              <a:t>elevato a 82.8551 e </a:t>
            </a:r>
            <a:r>
              <a:rPr b="1" lang="en-US" sz="1800">
                <a:solidFill>
                  <a:srgbClr val="0D0D0D"/>
                </a:solidFill>
                <a:latin typeface="Roboto"/>
                <a:ea typeface="Roboto"/>
                <a:cs typeface="Roboto"/>
                <a:sym typeface="Roboto"/>
              </a:rPr>
              <a:t>MAE</a:t>
            </a:r>
            <a:r>
              <a:rPr lang="en-US" sz="1800">
                <a:solidFill>
                  <a:srgbClr val="0D0D0D"/>
                </a:solidFill>
                <a:latin typeface="Roboto"/>
                <a:ea typeface="Roboto"/>
                <a:cs typeface="Roboto"/>
                <a:sym typeface="Roboto"/>
              </a:rPr>
              <a:t> di 6.5541 confermano errori significativi nelle previsioni del modello.</a:t>
            </a:r>
            <a:endParaRPr sz="1800">
              <a:solidFill>
                <a:srgbClr val="0D0D0D"/>
              </a:solidFill>
              <a:latin typeface="Roboto"/>
              <a:ea typeface="Roboto"/>
              <a:cs typeface="Roboto"/>
              <a:sym typeface="Roboto"/>
            </a:endParaRPr>
          </a:p>
          <a:p>
            <a:pPr indent="0" lvl="0" marL="0" marR="0" rtl="0" algn="l">
              <a:lnSpc>
                <a:spcPct val="115000"/>
              </a:lnSpc>
              <a:spcBef>
                <a:spcPts val="1500"/>
              </a:spcBef>
              <a:spcAft>
                <a:spcPts val="0"/>
              </a:spcAft>
              <a:buNone/>
            </a:pPr>
            <a:r>
              <a:t/>
            </a:r>
            <a:endParaRPr sz="1800">
              <a:solidFill>
                <a:srgbClr val="0D0D0D"/>
              </a:solidFill>
              <a:latin typeface="Roboto"/>
              <a:ea typeface="Roboto"/>
              <a:cs typeface="Roboto"/>
              <a:sym typeface="Roboto"/>
            </a:endParaRPr>
          </a:p>
          <a:p>
            <a:pPr indent="0" lvl="0" marL="0" marR="0" rtl="0" algn="l">
              <a:lnSpc>
                <a:spcPct val="115000"/>
              </a:lnSpc>
              <a:spcBef>
                <a:spcPts val="1500"/>
              </a:spcBef>
              <a:spcAft>
                <a:spcPts val="0"/>
              </a:spcAft>
              <a:buNone/>
            </a:pPr>
            <a:r>
              <a:t/>
            </a:r>
            <a:endParaRPr sz="1400">
              <a:solidFill>
                <a:srgbClr val="0D0D0D"/>
              </a:solidFill>
              <a:latin typeface="Roboto"/>
              <a:ea typeface="Roboto"/>
              <a:cs typeface="Roboto"/>
              <a:sym typeface="Roboto"/>
            </a:endParaRPr>
          </a:p>
          <a:p>
            <a:pPr indent="0" lvl="0" marL="0" marR="0" rtl="0" algn="l">
              <a:lnSpc>
                <a:spcPct val="115000"/>
              </a:lnSpc>
              <a:spcBef>
                <a:spcPts val="1500"/>
              </a:spcBef>
              <a:spcAft>
                <a:spcPts val="0"/>
              </a:spcAft>
              <a:buNone/>
            </a:pPr>
            <a:r>
              <a:t/>
            </a:r>
            <a:endParaRPr sz="1400">
              <a:solidFill>
                <a:srgbClr val="0D0D0D"/>
              </a:solidFill>
              <a:latin typeface="Roboto"/>
              <a:ea typeface="Roboto"/>
              <a:cs typeface="Roboto"/>
              <a:sym typeface="Roboto"/>
            </a:endParaRPr>
          </a:p>
          <a:p>
            <a:pPr indent="0" lvl="0" marL="0" marR="0" rtl="0" algn="l">
              <a:lnSpc>
                <a:spcPct val="115000"/>
              </a:lnSpc>
              <a:spcBef>
                <a:spcPts val="1500"/>
              </a:spcBef>
              <a:spcAft>
                <a:spcPts val="0"/>
              </a:spcAft>
              <a:buNone/>
            </a:pPr>
            <a:r>
              <a:t/>
            </a:r>
            <a:endParaRPr sz="800">
              <a:solidFill>
                <a:srgbClr val="F9F9F9"/>
              </a:solidFill>
              <a:highlight>
                <a:srgbClr val="171717"/>
              </a:highlight>
              <a:latin typeface="Roboto"/>
              <a:ea typeface="Roboto"/>
              <a:cs typeface="Roboto"/>
              <a:sym typeface="Roboto"/>
            </a:endParaRPr>
          </a:p>
          <a:p>
            <a:pPr indent="0" lvl="0" marL="0" marR="0" rtl="0" algn="l">
              <a:spcBef>
                <a:spcPts val="1500"/>
              </a:spcBef>
              <a:spcAft>
                <a:spcPts val="0"/>
              </a:spcAft>
              <a:buNone/>
            </a:pPr>
            <a:r>
              <a:t/>
            </a:r>
            <a:endParaRPr sz="2400">
              <a:solidFill>
                <a:schemeClr val="dk1"/>
              </a:solidFill>
            </a:endParaRPr>
          </a:p>
        </p:txBody>
      </p:sp>
      <p:pic>
        <p:nvPicPr>
          <p:cNvPr id="123" name="Google Shape;123;p19"/>
          <p:cNvPicPr preferRelativeResize="0"/>
          <p:nvPr/>
        </p:nvPicPr>
        <p:blipFill>
          <a:blip r:embed="rId3">
            <a:alphaModFix/>
          </a:blip>
          <a:stretch>
            <a:fillRect/>
          </a:stretch>
        </p:blipFill>
        <p:spPr>
          <a:xfrm>
            <a:off x="5829774" y="1230775"/>
            <a:ext cx="3470954" cy="1955938"/>
          </a:xfrm>
          <a:prstGeom prst="rect">
            <a:avLst/>
          </a:prstGeom>
          <a:noFill/>
          <a:ln>
            <a:noFill/>
          </a:ln>
        </p:spPr>
      </p:pic>
      <p:pic>
        <p:nvPicPr>
          <p:cNvPr id="124" name="Google Shape;124;p19"/>
          <p:cNvPicPr preferRelativeResize="0"/>
          <p:nvPr/>
        </p:nvPicPr>
        <p:blipFill>
          <a:blip r:embed="rId4">
            <a:alphaModFix/>
          </a:blip>
          <a:stretch>
            <a:fillRect/>
          </a:stretch>
        </p:blipFill>
        <p:spPr>
          <a:xfrm>
            <a:off x="4682500" y="3725325"/>
            <a:ext cx="4371275" cy="2935000"/>
          </a:xfrm>
          <a:prstGeom prst="rect">
            <a:avLst/>
          </a:prstGeom>
          <a:noFill/>
          <a:ln>
            <a:noFill/>
          </a:ln>
        </p:spPr>
      </p:pic>
      <p:sp>
        <p:nvSpPr>
          <p:cNvPr id="125" name="Google Shape;125;p19"/>
          <p:cNvSpPr txBox="1"/>
          <p:nvPr/>
        </p:nvSpPr>
        <p:spPr>
          <a:xfrm>
            <a:off x="188225" y="4187050"/>
            <a:ext cx="3054600" cy="163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500"/>
              </a:spcBef>
              <a:spcAft>
                <a:spcPts val="1500"/>
              </a:spcAft>
              <a:buClr>
                <a:schemeClr val="dk1"/>
              </a:buClr>
              <a:buSzPts val="1100"/>
              <a:buFont typeface="Arial"/>
              <a:buNone/>
            </a:pPr>
            <a:r>
              <a:rPr lang="en-US" sz="1800">
                <a:solidFill>
                  <a:srgbClr val="0D0D0D"/>
                </a:solidFill>
                <a:latin typeface="Roboto"/>
                <a:ea typeface="Roboto"/>
                <a:cs typeface="Roboto"/>
                <a:sym typeface="Roboto"/>
              </a:rPr>
              <a:t>Il grafico di dispersione mostra che le previsioni del modello sono tutte sbagliate per le canzoni precedenti al 1985 circa.</a:t>
            </a:r>
            <a:endParaRPr sz="1800"/>
          </a:p>
        </p:txBody>
      </p:sp>
      <p:sp>
        <p:nvSpPr>
          <p:cNvPr id="126" name="Google Shape;126;p19"/>
          <p:cNvSpPr/>
          <p:nvPr/>
        </p:nvSpPr>
        <p:spPr>
          <a:xfrm>
            <a:off x="3649400" y="4789900"/>
            <a:ext cx="896100" cy="4341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457200" y="44624"/>
            <a:ext cx="8229600" cy="64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sz="3300"/>
              <a:t>Modelli Tradizionali - Random Forest</a:t>
            </a:r>
            <a:endParaRPr sz="3300"/>
          </a:p>
        </p:txBody>
      </p:sp>
      <p:sp>
        <p:nvSpPr>
          <p:cNvPr id="133" name="Google Shape;133;p20"/>
          <p:cNvSpPr txBox="1"/>
          <p:nvPr>
            <p:ph idx="1" type="body"/>
          </p:nvPr>
        </p:nvSpPr>
        <p:spPr>
          <a:xfrm>
            <a:off x="457200" y="980725"/>
            <a:ext cx="8229600" cy="3058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200">
              <a:solidFill>
                <a:srgbClr val="F9F9F9"/>
              </a:solidFill>
              <a:highlight>
                <a:srgbClr val="171717"/>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US" sz="1800">
                <a:solidFill>
                  <a:srgbClr val="0D0D0D"/>
                </a:solidFill>
                <a:latin typeface="Roboto"/>
                <a:ea typeface="Roboto"/>
                <a:cs typeface="Roboto"/>
                <a:sym typeface="Roboto"/>
              </a:rPr>
              <a:t>Random Forest Regressor</a:t>
            </a:r>
            <a:r>
              <a:rPr lang="en-US" sz="1800">
                <a:solidFill>
                  <a:srgbClr val="0D0D0D"/>
                </a:solidFill>
                <a:latin typeface="Roboto"/>
                <a:ea typeface="Roboto"/>
                <a:cs typeface="Roboto"/>
                <a:sym typeface="Roboto"/>
              </a:rPr>
              <a:t>:</a:t>
            </a:r>
            <a:endParaRPr sz="1800">
              <a:solidFill>
                <a:srgbClr val="0D0D0D"/>
              </a:solidFill>
              <a:latin typeface="Roboto"/>
              <a:ea typeface="Roboto"/>
              <a:cs typeface="Roboto"/>
              <a:sym typeface="Roboto"/>
            </a:endParaRPr>
          </a:p>
          <a:p>
            <a:pPr indent="-342900" lvl="0" marL="914400" rtl="0" algn="l">
              <a:lnSpc>
                <a:spcPct val="115000"/>
              </a:lnSpc>
              <a:spcBef>
                <a:spcPts val="1500"/>
              </a:spcBef>
              <a:spcAft>
                <a:spcPts val="0"/>
              </a:spcAft>
              <a:buClr>
                <a:srgbClr val="0D0D0D"/>
              </a:buClr>
              <a:buSzPts val="1800"/>
              <a:buFont typeface="Roboto"/>
              <a:buChar char="●"/>
            </a:pPr>
            <a:r>
              <a:rPr lang="en-US" sz="1800">
                <a:solidFill>
                  <a:srgbClr val="0D0D0D"/>
                </a:solidFill>
                <a:latin typeface="Roboto"/>
                <a:ea typeface="Roboto"/>
                <a:cs typeface="Roboto"/>
                <a:sym typeface="Roboto"/>
              </a:rPr>
              <a:t>Utilizza un insieme di alberi decisionali per migliorare l'accuratezza e controllare l'overfitting.</a:t>
            </a:r>
            <a:endParaRPr sz="1800">
              <a:solidFill>
                <a:srgbClr val="0D0D0D"/>
              </a:solidFill>
              <a:latin typeface="Roboto"/>
              <a:ea typeface="Roboto"/>
              <a:cs typeface="Roboto"/>
              <a:sym typeface="Roboto"/>
            </a:endParaRPr>
          </a:p>
          <a:p>
            <a:pPr indent="-342900" lvl="0" marL="914400" rtl="0" algn="l">
              <a:lnSpc>
                <a:spcPct val="115000"/>
              </a:lnSpc>
              <a:spcBef>
                <a:spcPts val="0"/>
              </a:spcBef>
              <a:spcAft>
                <a:spcPts val="0"/>
              </a:spcAft>
              <a:buClr>
                <a:srgbClr val="0D0D0D"/>
              </a:buClr>
              <a:buSzPts val="1800"/>
              <a:buFont typeface="Roboto"/>
              <a:buChar char="●"/>
            </a:pPr>
            <a:r>
              <a:rPr lang="en-US" sz="1800">
                <a:solidFill>
                  <a:srgbClr val="0D0D0D"/>
                </a:solidFill>
                <a:latin typeface="Roboto"/>
                <a:ea typeface="Roboto"/>
                <a:cs typeface="Roboto"/>
                <a:sym typeface="Roboto"/>
              </a:rPr>
              <a:t>Può gestire sia variabili continue che categoriche.</a:t>
            </a:r>
            <a:endParaRPr sz="1800">
              <a:solidFill>
                <a:srgbClr val="0D0D0D"/>
              </a:solidFill>
              <a:latin typeface="Roboto"/>
              <a:ea typeface="Roboto"/>
              <a:cs typeface="Roboto"/>
              <a:sym typeface="Roboto"/>
            </a:endParaRPr>
          </a:p>
          <a:p>
            <a:pPr indent="0" lvl="0" marL="0" rtl="0" algn="l">
              <a:lnSpc>
                <a:spcPct val="115000"/>
              </a:lnSpc>
              <a:spcBef>
                <a:spcPts val="1500"/>
              </a:spcBef>
              <a:spcAft>
                <a:spcPts val="0"/>
              </a:spcAft>
              <a:buNone/>
            </a:pPr>
            <a:r>
              <a:rPr b="1" lang="en-US" sz="1800">
                <a:solidFill>
                  <a:srgbClr val="0D0D0D"/>
                </a:solidFill>
                <a:latin typeface="Roboto"/>
                <a:ea typeface="Roboto"/>
                <a:cs typeface="Roboto"/>
                <a:sym typeface="Roboto"/>
              </a:rPr>
              <a:t>Obiettivo</a:t>
            </a:r>
            <a:r>
              <a:rPr lang="en-US" sz="1800">
                <a:solidFill>
                  <a:srgbClr val="0D0D0D"/>
                </a:solidFill>
                <a:latin typeface="Roboto"/>
                <a:ea typeface="Roboto"/>
                <a:cs typeface="Roboto"/>
                <a:sym typeface="Roboto"/>
              </a:rPr>
              <a:t>: </a:t>
            </a:r>
            <a:r>
              <a:rPr lang="en-US" sz="1800">
                <a:solidFill>
                  <a:srgbClr val="0D0D0D"/>
                </a:solidFill>
                <a:latin typeface="Roboto"/>
                <a:ea typeface="Roboto"/>
                <a:cs typeface="Roboto"/>
                <a:sym typeface="Roboto"/>
              </a:rPr>
              <a:t>Combinare i risultati di più alberi decisionali per ottenere una previsione finale più accurata e robusta.</a:t>
            </a:r>
            <a:endParaRPr sz="1800">
              <a:solidFill>
                <a:srgbClr val="0D0D0D"/>
              </a:solidFill>
              <a:latin typeface="Roboto"/>
              <a:ea typeface="Roboto"/>
              <a:cs typeface="Roboto"/>
              <a:sym typeface="Roboto"/>
            </a:endParaRPr>
          </a:p>
          <a:p>
            <a:pPr indent="0" lvl="0" marL="0" rtl="0" algn="l">
              <a:spcBef>
                <a:spcPts val="1500"/>
              </a:spcBef>
              <a:spcAft>
                <a:spcPts val="0"/>
              </a:spcAft>
              <a:buNone/>
            </a:pPr>
            <a:r>
              <a:t/>
            </a:r>
            <a:endParaRPr/>
          </a:p>
        </p:txBody>
      </p:sp>
      <p:pic>
        <p:nvPicPr>
          <p:cNvPr id="134" name="Google Shape;134;p20"/>
          <p:cNvPicPr preferRelativeResize="0"/>
          <p:nvPr/>
        </p:nvPicPr>
        <p:blipFill>
          <a:blip r:embed="rId3">
            <a:alphaModFix/>
          </a:blip>
          <a:stretch>
            <a:fillRect/>
          </a:stretch>
        </p:blipFill>
        <p:spPr>
          <a:xfrm>
            <a:off x="152400" y="3954700"/>
            <a:ext cx="4606799" cy="2328900"/>
          </a:xfrm>
          <a:prstGeom prst="rect">
            <a:avLst/>
          </a:prstGeom>
          <a:noFill/>
          <a:ln>
            <a:noFill/>
          </a:ln>
        </p:spPr>
      </p:pic>
      <p:sp>
        <p:nvSpPr>
          <p:cNvPr id="135" name="Google Shape;135;p20"/>
          <p:cNvSpPr txBox="1"/>
          <p:nvPr/>
        </p:nvSpPr>
        <p:spPr>
          <a:xfrm>
            <a:off x="4955400" y="3689425"/>
            <a:ext cx="4014900" cy="247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800">
                <a:solidFill>
                  <a:srgbClr val="0D0D0D"/>
                </a:solidFill>
                <a:latin typeface="Roboto"/>
                <a:ea typeface="Roboto"/>
                <a:cs typeface="Roboto"/>
                <a:sym typeface="Roboto"/>
              </a:rPr>
              <a:t>Iperparametri</a:t>
            </a:r>
            <a:endParaRPr sz="1800">
              <a:solidFill>
                <a:srgbClr val="0D0D0D"/>
              </a:solidFill>
              <a:latin typeface="Roboto"/>
              <a:ea typeface="Roboto"/>
              <a:cs typeface="Roboto"/>
              <a:sym typeface="Roboto"/>
            </a:endParaRPr>
          </a:p>
          <a:p>
            <a:pPr indent="0" lvl="0" marL="0" rtl="0" algn="ctr">
              <a:spcBef>
                <a:spcPts val="0"/>
              </a:spcBef>
              <a:spcAft>
                <a:spcPts val="0"/>
              </a:spcAft>
              <a:buNone/>
            </a:pPr>
            <a:r>
              <a:t/>
            </a:r>
            <a:endParaRPr sz="1800">
              <a:solidFill>
                <a:srgbClr val="0D0D0D"/>
              </a:solidFill>
              <a:latin typeface="Roboto"/>
              <a:ea typeface="Roboto"/>
              <a:cs typeface="Roboto"/>
              <a:sym typeface="Roboto"/>
            </a:endParaRPr>
          </a:p>
          <a:p>
            <a:pPr indent="-342900" lvl="0" marL="457200" rtl="0" algn="l">
              <a:spcBef>
                <a:spcPts val="0"/>
              </a:spcBef>
              <a:spcAft>
                <a:spcPts val="0"/>
              </a:spcAft>
              <a:buClr>
                <a:srgbClr val="0D0D0D"/>
              </a:buClr>
              <a:buSzPts val="1800"/>
              <a:buFont typeface="Roboto"/>
              <a:buChar char="-"/>
            </a:pPr>
            <a:r>
              <a:rPr lang="en-US" sz="1800">
                <a:solidFill>
                  <a:srgbClr val="0D0D0D"/>
                </a:solidFill>
                <a:latin typeface="Roboto"/>
                <a:ea typeface="Roboto"/>
                <a:cs typeface="Roboto"/>
                <a:sym typeface="Roboto"/>
              </a:rPr>
              <a:t>n_estimators = 200</a:t>
            </a:r>
            <a:endParaRPr sz="1800">
              <a:solidFill>
                <a:srgbClr val="0D0D0D"/>
              </a:solidFill>
              <a:latin typeface="Roboto"/>
              <a:ea typeface="Roboto"/>
              <a:cs typeface="Roboto"/>
              <a:sym typeface="Roboto"/>
            </a:endParaRPr>
          </a:p>
          <a:p>
            <a:pPr indent="-342900" lvl="0" marL="457200" rtl="0" algn="l">
              <a:spcBef>
                <a:spcPts val="0"/>
              </a:spcBef>
              <a:spcAft>
                <a:spcPts val="0"/>
              </a:spcAft>
              <a:buClr>
                <a:srgbClr val="0D0D0D"/>
              </a:buClr>
              <a:buSzPts val="1800"/>
              <a:buFont typeface="Roboto"/>
              <a:buChar char="-"/>
            </a:pPr>
            <a:r>
              <a:rPr lang="en-US" sz="1800">
                <a:solidFill>
                  <a:srgbClr val="0D0D0D"/>
                </a:solidFill>
                <a:latin typeface="Roboto"/>
                <a:ea typeface="Roboto"/>
                <a:cs typeface="Roboto"/>
                <a:sym typeface="Roboto"/>
              </a:rPr>
              <a:t>max_depth = 20 </a:t>
            </a:r>
            <a:endParaRPr sz="1800">
              <a:solidFill>
                <a:srgbClr val="0D0D0D"/>
              </a:solidFill>
              <a:latin typeface="Roboto"/>
              <a:ea typeface="Roboto"/>
              <a:cs typeface="Roboto"/>
              <a:sym typeface="Roboto"/>
            </a:endParaRPr>
          </a:p>
          <a:p>
            <a:pPr indent="-342900" lvl="0" marL="457200" rtl="0" algn="l">
              <a:spcBef>
                <a:spcPts val="0"/>
              </a:spcBef>
              <a:spcAft>
                <a:spcPts val="0"/>
              </a:spcAft>
              <a:buClr>
                <a:srgbClr val="0D0D0D"/>
              </a:buClr>
              <a:buSzPts val="1800"/>
              <a:buFont typeface="Roboto"/>
              <a:buChar char="-"/>
            </a:pPr>
            <a:r>
              <a:rPr lang="en-US" sz="1800">
                <a:solidFill>
                  <a:srgbClr val="0D0D0D"/>
                </a:solidFill>
                <a:latin typeface="Roboto"/>
                <a:ea typeface="Roboto"/>
                <a:cs typeface="Roboto"/>
                <a:sym typeface="Roboto"/>
              </a:rPr>
              <a:t>min_samples_leaf = 10</a:t>
            </a:r>
            <a:endParaRPr sz="1800">
              <a:solidFill>
                <a:srgbClr val="0D0D0D"/>
              </a:solidFill>
              <a:latin typeface="Roboto"/>
              <a:ea typeface="Roboto"/>
              <a:cs typeface="Roboto"/>
              <a:sym typeface="Roboto"/>
            </a:endParaRPr>
          </a:p>
          <a:p>
            <a:pPr indent="-342900" lvl="0" marL="457200" rtl="0" algn="l">
              <a:spcBef>
                <a:spcPts val="0"/>
              </a:spcBef>
              <a:spcAft>
                <a:spcPts val="0"/>
              </a:spcAft>
              <a:buClr>
                <a:srgbClr val="0D0D0D"/>
              </a:buClr>
              <a:buSzPts val="1800"/>
              <a:buFont typeface="Roboto"/>
              <a:buChar char="-"/>
            </a:pPr>
            <a:r>
              <a:rPr lang="en-US" sz="1800">
                <a:solidFill>
                  <a:srgbClr val="0D0D0D"/>
                </a:solidFill>
                <a:latin typeface="Roboto"/>
                <a:ea typeface="Roboto"/>
                <a:cs typeface="Roboto"/>
                <a:sym typeface="Roboto"/>
              </a:rPr>
              <a:t>min_samples_split = 5 </a:t>
            </a:r>
            <a:endParaRPr sz="1800">
              <a:solidFill>
                <a:srgbClr val="0D0D0D"/>
              </a:solidFill>
              <a:latin typeface="Roboto"/>
              <a:ea typeface="Roboto"/>
              <a:cs typeface="Roboto"/>
              <a:sym typeface="Roboto"/>
            </a:endParaRPr>
          </a:p>
          <a:p>
            <a:pPr indent="0" lvl="0" marL="0" rtl="0" algn="l">
              <a:spcBef>
                <a:spcPts val="0"/>
              </a:spcBef>
              <a:spcAft>
                <a:spcPts val="0"/>
              </a:spcAft>
              <a:buNone/>
            </a:pPr>
            <a:r>
              <a:t/>
            </a:r>
            <a:endParaRPr sz="1800">
              <a:solidFill>
                <a:srgbClr val="0D0D0D"/>
              </a:solidFill>
              <a:latin typeface="Roboto"/>
              <a:ea typeface="Roboto"/>
              <a:cs typeface="Roboto"/>
              <a:sym typeface="Roboto"/>
            </a:endParaRPr>
          </a:p>
          <a:p>
            <a:pPr indent="0" lvl="0" marL="0" rtl="0" algn="l">
              <a:spcBef>
                <a:spcPts val="0"/>
              </a:spcBef>
              <a:spcAft>
                <a:spcPts val="0"/>
              </a:spcAft>
              <a:buNone/>
            </a:pPr>
            <a:r>
              <a:rPr lang="en-US" sz="1800">
                <a:solidFill>
                  <a:srgbClr val="0D0D0D"/>
                </a:solidFill>
                <a:latin typeface="Roboto"/>
                <a:ea typeface="Roboto"/>
                <a:cs typeface="Roboto"/>
                <a:sym typeface="Roboto"/>
              </a:rPr>
              <a:t>Prestazione superiori rispetto al Linear Regression.</a:t>
            </a:r>
            <a:endParaRPr sz="1800">
              <a:solidFill>
                <a:srgbClr val="0D0D0D"/>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457200" y="44624"/>
            <a:ext cx="8229600" cy="64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sz="3300"/>
              <a:t>Modelli Tradizionali - KNR</a:t>
            </a:r>
            <a:endParaRPr sz="3300"/>
          </a:p>
        </p:txBody>
      </p:sp>
      <p:sp>
        <p:nvSpPr>
          <p:cNvPr id="142" name="Google Shape;142;p21"/>
          <p:cNvSpPr txBox="1"/>
          <p:nvPr>
            <p:ph idx="1" type="body"/>
          </p:nvPr>
        </p:nvSpPr>
        <p:spPr>
          <a:xfrm>
            <a:off x="457200" y="980725"/>
            <a:ext cx="8607300" cy="3058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200">
              <a:solidFill>
                <a:srgbClr val="F9F9F9"/>
              </a:solidFill>
              <a:highlight>
                <a:srgbClr val="171717"/>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US" sz="1800">
                <a:solidFill>
                  <a:srgbClr val="0D0D0D"/>
                </a:solidFill>
                <a:latin typeface="Roboto"/>
                <a:ea typeface="Roboto"/>
                <a:cs typeface="Roboto"/>
                <a:sym typeface="Roboto"/>
              </a:rPr>
              <a:t>KNR</a:t>
            </a:r>
            <a:r>
              <a:rPr lang="en-US" sz="1800">
                <a:solidFill>
                  <a:srgbClr val="0D0D0D"/>
                </a:solidFill>
                <a:latin typeface="Roboto"/>
                <a:ea typeface="Roboto"/>
                <a:cs typeface="Roboto"/>
                <a:sym typeface="Roboto"/>
              </a:rPr>
              <a:t>:</a:t>
            </a:r>
            <a:endParaRPr sz="1800">
              <a:solidFill>
                <a:srgbClr val="0D0D0D"/>
              </a:solidFill>
              <a:latin typeface="Roboto"/>
              <a:ea typeface="Roboto"/>
              <a:cs typeface="Roboto"/>
              <a:sym typeface="Roboto"/>
            </a:endParaRPr>
          </a:p>
          <a:p>
            <a:pPr indent="-342900" lvl="0" marL="914400" rtl="0" algn="l">
              <a:lnSpc>
                <a:spcPct val="115000"/>
              </a:lnSpc>
              <a:spcBef>
                <a:spcPts val="1500"/>
              </a:spcBef>
              <a:spcAft>
                <a:spcPts val="0"/>
              </a:spcAft>
              <a:buClr>
                <a:srgbClr val="0D0D0D"/>
              </a:buClr>
              <a:buSzPts val="1800"/>
              <a:buFont typeface="Roboto"/>
              <a:buChar char="●"/>
            </a:pPr>
            <a:r>
              <a:rPr lang="en-US" sz="1800">
                <a:solidFill>
                  <a:srgbClr val="0D0D0D"/>
                </a:solidFill>
                <a:latin typeface="Roboto"/>
                <a:ea typeface="Roboto"/>
                <a:cs typeface="Roboto"/>
                <a:sym typeface="Roboto"/>
              </a:rPr>
              <a:t>C</a:t>
            </a:r>
            <a:r>
              <a:rPr lang="en-US" sz="1800">
                <a:solidFill>
                  <a:srgbClr val="0D0D0D"/>
                </a:solidFill>
                <a:latin typeface="Roboto"/>
                <a:ea typeface="Roboto"/>
                <a:cs typeface="Roboto"/>
                <a:sym typeface="Roboto"/>
              </a:rPr>
              <a:t>erca i k dati più vicini presenti all’interno del train set</a:t>
            </a:r>
            <a:endParaRPr sz="1800">
              <a:solidFill>
                <a:srgbClr val="0D0D0D"/>
              </a:solidFill>
              <a:latin typeface="Roboto"/>
              <a:ea typeface="Roboto"/>
              <a:cs typeface="Roboto"/>
              <a:sym typeface="Roboto"/>
            </a:endParaRPr>
          </a:p>
          <a:p>
            <a:pPr indent="0" lvl="0" marL="914400" rtl="0" algn="l">
              <a:lnSpc>
                <a:spcPct val="115000"/>
              </a:lnSpc>
              <a:spcBef>
                <a:spcPts val="1500"/>
              </a:spcBef>
              <a:spcAft>
                <a:spcPts val="0"/>
              </a:spcAft>
              <a:buNone/>
            </a:pPr>
            <a:r>
              <a:t/>
            </a:r>
            <a:endParaRPr sz="1800">
              <a:solidFill>
                <a:srgbClr val="0D0D0D"/>
              </a:solidFill>
              <a:latin typeface="Roboto"/>
              <a:ea typeface="Roboto"/>
              <a:cs typeface="Roboto"/>
              <a:sym typeface="Roboto"/>
            </a:endParaRPr>
          </a:p>
          <a:p>
            <a:pPr indent="0" lvl="0" marL="0" rtl="0" algn="l">
              <a:lnSpc>
                <a:spcPct val="115000"/>
              </a:lnSpc>
              <a:spcBef>
                <a:spcPts val="1500"/>
              </a:spcBef>
              <a:spcAft>
                <a:spcPts val="0"/>
              </a:spcAft>
              <a:buNone/>
            </a:pPr>
            <a:r>
              <a:rPr b="1" lang="en-US" sz="1800">
                <a:solidFill>
                  <a:srgbClr val="0D0D0D"/>
                </a:solidFill>
                <a:latin typeface="Roboto"/>
                <a:ea typeface="Roboto"/>
                <a:cs typeface="Roboto"/>
                <a:sym typeface="Roboto"/>
              </a:rPr>
              <a:t>Obiettivo</a:t>
            </a:r>
            <a:r>
              <a:rPr lang="en-US" sz="1800">
                <a:solidFill>
                  <a:srgbClr val="0D0D0D"/>
                </a:solidFill>
                <a:latin typeface="Roboto"/>
                <a:ea typeface="Roboto"/>
                <a:cs typeface="Roboto"/>
                <a:sym typeface="Roboto"/>
              </a:rPr>
              <a:t> </a:t>
            </a:r>
            <a:r>
              <a:rPr lang="en-US" sz="1800">
                <a:solidFill>
                  <a:srgbClr val="0D0D0D"/>
                </a:solidFill>
                <a:latin typeface="Roboto"/>
                <a:ea typeface="Roboto"/>
                <a:cs typeface="Roboto"/>
                <a:sym typeface="Roboto"/>
              </a:rPr>
              <a:t>:Trovare la configurazione ottimale per migliorare le prestazioni del KNR.</a:t>
            </a:r>
            <a:endParaRPr sz="1800">
              <a:solidFill>
                <a:srgbClr val="0D0D0D"/>
              </a:solidFill>
              <a:latin typeface="Roboto"/>
              <a:ea typeface="Roboto"/>
              <a:cs typeface="Roboto"/>
              <a:sym typeface="Roboto"/>
            </a:endParaRPr>
          </a:p>
          <a:p>
            <a:pPr indent="0" lvl="0" marL="0" rtl="0" algn="l">
              <a:spcBef>
                <a:spcPts val="1500"/>
              </a:spcBef>
              <a:spcAft>
                <a:spcPts val="0"/>
              </a:spcAft>
              <a:buNone/>
            </a:pPr>
            <a:r>
              <a:t/>
            </a:r>
            <a:endParaRPr/>
          </a:p>
        </p:txBody>
      </p:sp>
      <p:sp>
        <p:nvSpPr>
          <p:cNvPr id="143" name="Google Shape;143;p21"/>
          <p:cNvSpPr txBox="1"/>
          <p:nvPr/>
        </p:nvSpPr>
        <p:spPr>
          <a:xfrm>
            <a:off x="4955400" y="3689425"/>
            <a:ext cx="4014900" cy="131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800">
                <a:solidFill>
                  <a:srgbClr val="0D0D0D"/>
                </a:solidFill>
                <a:latin typeface="Roboto"/>
                <a:ea typeface="Roboto"/>
                <a:cs typeface="Roboto"/>
                <a:sym typeface="Roboto"/>
              </a:rPr>
              <a:t>Iperparametri</a:t>
            </a:r>
            <a:endParaRPr sz="1800">
              <a:solidFill>
                <a:srgbClr val="0D0D0D"/>
              </a:solidFill>
              <a:latin typeface="Roboto"/>
              <a:ea typeface="Roboto"/>
              <a:cs typeface="Roboto"/>
              <a:sym typeface="Roboto"/>
            </a:endParaRPr>
          </a:p>
          <a:p>
            <a:pPr indent="0" lvl="0" marL="0" rtl="0" algn="ctr">
              <a:spcBef>
                <a:spcPts val="0"/>
              </a:spcBef>
              <a:spcAft>
                <a:spcPts val="0"/>
              </a:spcAft>
              <a:buNone/>
            </a:pPr>
            <a:r>
              <a:t/>
            </a:r>
            <a:endParaRPr sz="1800">
              <a:solidFill>
                <a:srgbClr val="0D0D0D"/>
              </a:solidFill>
              <a:latin typeface="Roboto"/>
              <a:ea typeface="Roboto"/>
              <a:cs typeface="Roboto"/>
              <a:sym typeface="Roboto"/>
            </a:endParaRPr>
          </a:p>
          <a:p>
            <a:pPr indent="-342900" lvl="0" marL="457200" rtl="0" algn="l">
              <a:spcBef>
                <a:spcPts val="0"/>
              </a:spcBef>
              <a:spcAft>
                <a:spcPts val="0"/>
              </a:spcAft>
              <a:buClr>
                <a:srgbClr val="0D0D0D"/>
              </a:buClr>
              <a:buSzPts val="1800"/>
              <a:buFont typeface="Roboto"/>
              <a:buChar char="-"/>
            </a:pPr>
            <a:r>
              <a:rPr lang="en-US" sz="1800">
                <a:solidFill>
                  <a:srgbClr val="0D0D0D"/>
                </a:solidFill>
                <a:latin typeface="Roboto"/>
                <a:ea typeface="Roboto"/>
                <a:cs typeface="Roboto"/>
                <a:sym typeface="Roboto"/>
              </a:rPr>
              <a:t>n_neighbors </a:t>
            </a:r>
            <a:r>
              <a:rPr lang="en-US" sz="2000">
                <a:solidFill>
                  <a:srgbClr val="0D0D0D"/>
                </a:solidFill>
                <a:latin typeface="Roboto"/>
                <a:ea typeface="Roboto"/>
                <a:cs typeface="Roboto"/>
                <a:sym typeface="Roboto"/>
              </a:rPr>
              <a:t>= </a:t>
            </a:r>
            <a:r>
              <a:rPr lang="en-US" sz="2000">
                <a:solidFill>
                  <a:srgbClr val="0D0D0D"/>
                </a:solidFill>
                <a:latin typeface="Roboto"/>
                <a:ea typeface="Roboto"/>
                <a:cs typeface="Roboto"/>
                <a:sym typeface="Roboto"/>
              </a:rPr>
              <a:t>25</a:t>
            </a:r>
            <a:endParaRPr sz="2000">
              <a:solidFill>
                <a:srgbClr val="0D0D0D"/>
              </a:solidFill>
              <a:latin typeface="Roboto"/>
              <a:ea typeface="Roboto"/>
              <a:cs typeface="Roboto"/>
              <a:sym typeface="Roboto"/>
            </a:endParaRPr>
          </a:p>
          <a:p>
            <a:pPr indent="-342900" lvl="0" marL="457200" rtl="0" algn="l">
              <a:spcBef>
                <a:spcPts val="0"/>
              </a:spcBef>
              <a:spcAft>
                <a:spcPts val="0"/>
              </a:spcAft>
              <a:buClr>
                <a:srgbClr val="0D0D0D"/>
              </a:buClr>
              <a:buSzPts val="1800"/>
              <a:buFont typeface="Roboto"/>
              <a:buChar char="-"/>
            </a:pPr>
            <a:r>
              <a:rPr lang="en-US" sz="1800">
                <a:solidFill>
                  <a:srgbClr val="0D0D0D"/>
                </a:solidFill>
                <a:latin typeface="Roboto"/>
                <a:ea typeface="Roboto"/>
                <a:cs typeface="Roboto"/>
                <a:sym typeface="Roboto"/>
              </a:rPr>
              <a:t>weights</a:t>
            </a:r>
            <a:r>
              <a:rPr lang="en-US" sz="1800">
                <a:solidFill>
                  <a:srgbClr val="0D0D0D"/>
                </a:solidFill>
                <a:latin typeface="Roboto"/>
                <a:ea typeface="Roboto"/>
                <a:cs typeface="Roboto"/>
                <a:sym typeface="Roboto"/>
              </a:rPr>
              <a:t> = ‘distance</a:t>
            </a:r>
            <a:r>
              <a:rPr lang="en-US" sz="1800">
                <a:solidFill>
                  <a:srgbClr val="0D0D0D"/>
                </a:solidFill>
                <a:latin typeface="Roboto"/>
                <a:ea typeface="Roboto"/>
                <a:cs typeface="Roboto"/>
                <a:sym typeface="Roboto"/>
              </a:rPr>
              <a:t>’ </a:t>
            </a:r>
            <a:endParaRPr sz="1800">
              <a:solidFill>
                <a:srgbClr val="0D0D0D"/>
              </a:solidFill>
              <a:latin typeface="Roboto"/>
              <a:ea typeface="Roboto"/>
              <a:cs typeface="Roboto"/>
              <a:sym typeface="Roboto"/>
            </a:endParaRPr>
          </a:p>
        </p:txBody>
      </p:sp>
      <p:pic>
        <p:nvPicPr>
          <p:cNvPr id="144" name="Google Shape;144;p21"/>
          <p:cNvPicPr preferRelativeResize="0"/>
          <p:nvPr/>
        </p:nvPicPr>
        <p:blipFill>
          <a:blip r:embed="rId3">
            <a:alphaModFix/>
          </a:blip>
          <a:stretch>
            <a:fillRect/>
          </a:stretch>
        </p:blipFill>
        <p:spPr>
          <a:xfrm>
            <a:off x="457200" y="3180575"/>
            <a:ext cx="3047122" cy="2471700"/>
          </a:xfrm>
          <a:prstGeom prst="rect">
            <a:avLst/>
          </a:prstGeom>
          <a:noFill/>
          <a:ln>
            <a:noFill/>
          </a:ln>
        </p:spPr>
      </p:pic>
      <p:sp>
        <p:nvSpPr>
          <p:cNvPr id="145" name="Google Shape;145;p21"/>
          <p:cNvSpPr txBox="1"/>
          <p:nvPr/>
        </p:nvSpPr>
        <p:spPr>
          <a:xfrm>
            <a:off x="457200" y="5720575"/>
            <a:ext cx="8513100" cy="9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0D0D0D"/>
                </a:solidFill>
                <a:latin typeface="Roboto"/>
                <a:ea typeface="Roboto"/>
                <a:cs typeface="Roboto"/>
                <a:sym typeface="Roboto"/>
              </a:rPr>
              <a:t>Tra i metodi tradizionali supervisionati, il K-Neighbors Regressor è emerso come il più efficace, garantendo un errore più basso.</a:t>
            </a:r>
            <a:endParaRPr sz="1600">
              <a:solidFill>
                <a:srgbClr val="0D0D0D"/>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457200" y="44624"/>
            <a:ext cx="8229600" cy="64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sz="3300"/>
              <a:t>Modelli Tradizionali - SVM </a:t>
            </a:r>
            <a:endParaRPr sz="3300"/>
          </a:p>
        </p:txBody>
      </p:sp>
      <p:sp>
        <p:nvSpPr>
          <p:cNvPr id="152" name="Google Shape;152;p22"/>
          <p:cNvSpPr txBox="1"/>
          <p:nvPr>
            <p:ph idx="1" type="body"/>
          </p:nvPr>
        </p:nvSpPr>
        <p:spPr>
          <a:xfrm>
            <a:off x="457200" y="980725"/>
            <a:ext cx="8440800" cy="3058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200">
              <a:solidFill>
                <a:srgbClr val="F9F9F9"/>
              </a:solidFill>
              <a:highlight>
                <a:srgbClr val="171717"/>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US" sz="1800">
                <a:solidFill>
                  <a:srgbClr val="0D0D0D"/>
                </a:solidFill>
                <a:latin typeface="Roboto"/>
                <a:ea typeface="Roboto"/>
                <a:cs typeface="Roboto"/>
                <a:sym typeface="Roboto"/>
              </a:rPr>
              <a:t>Support Vector Regressor</a:t>
            </a:r>
            <a:r>
              <a:rPr lang="en-US" sz="1800">
                <a:solidFill>
                  <a:srgbClr val="0D0D0D"/>
                </a:solidFill>
                <a:latin typeface="Roboto"/>
                <a:ea typeface="Roboto"/>
                <a:cs typeface="Roboto"/>
                <a:sym typeface="Roboto"/>
              </a:rPr>
              <a:t>: </a:t>
            </a:r>
            <a:endParaRPr sz="1800">
              <a:solidFill>
                <a:srgbClr val="0D0D0D"/>
              </a:solidFill>
              <a:latin typeface="Roboto"/>
              <a:ea typeface="Roboto"/>
              <a:cs typeface="Roboto"/>
              <a:sym typeface="Roboto"/>
            </a:endParaRPr>
          </a:p>
          <a:p>
            <a:pPr indent="-368300" lvl="0" marL="914400" rtl="0" algn="l">
              <a:lnSpc>
                <a:spcPct val="115000"/>
              </a:lnSpc>
              <a:spcBef>
                <a:spcPts val="1500"/>
              </a:spcBef>
              <a:spcAft>
                <a:spcPts val="0"/>
              </a:spcAft>
              <a:buClr>
                <a:srgbClr val="0D0D0D"/>
              </a:buClr>
              <a:buSzPts val="2200"/>
              <a:buFont typeface="Roboto"/>
              <a:buChar char="●"/>
            </a:pPr>
            <a:r>
              <a:rPr lang="en-US" sz="1800">
                <a:solidFill>
                  <a:srgbClr val="0D0D0D"/>
                </a:solidFill>
                <a:latin typeface="Roboto"/>
                <a:ea typeface="Roboto"/>
                <a:cs typeface="Roboto"/>
                <a:sym typeface="Roboto"/>
              </a:rPr>
              <a:t>Mira a identificare il piano che ottimizza la separazione dei dati di input, cercando contemporaneamente di massimizzare la distanza dai punti situati fuori dalla linea di confine.</a:t>
            </a:r>
            <a:endParaRPr sz="1800">
              <a:solidFill>
                <a:srgbClr val="0D0D0D"/>
              </a:solidFill>
              <a:latin typeface="Roboto"/>
              <a:ea typeface="Roboto"/>
              <a:cs typeface="Roboto"/>
              <a:sym typeface="Roboto"/>
            </a:endParaRPr>
          </a:p>
          <a:p>
            <a:pPr indent="-368300" lvl="0" marL="914400" rtl="0" algn="l">
              <a:lnSpc>
                <a:spcPct val="115000"/>
              </a:lnSpc>
              <a:spcBef>
                <a:spcPts val="0"/>
              </a:spcBef>
              <a:spcAft>
                <a:spcPts val="0"/>
              </a:spcAft>
              <a:buClr>
                <a:srgbClr val="0D0D0D"/>
              </a:buClr>
              <a:buSzPts val="2200"/>
              <a:buFont typeface="Roboto"/>
              <a:buChar char="●"/>
            </a:pPr>
            <a:r>
              <a:rPr lang="en-US" sz="1800">
                <a:solidFill>
                  <a:srgbClr val="0D0D0D"/>
                </a:solidFill>
                <a:latin typeface="Roboto"/>
                <a:ea typeface="Roboto"/>
                <a:cs typeface="Roboto"/>
                <a:sym typeface="Roboto"/>
              </a:rPr>
              <a:t>Basato su vettori di supporto, giocano un ruolo cruciale nel determinare la posizione e l’orientamento del piano stesso.</a:t>
            </a:r>
            <a:endParaRPr sz="1200">
              <a:solidFill>
                <a:schemeClr val="dk1"/>
              </a:solidFill>
            </a:endParaRPr>
          </a:p>
          <a:p>
            <a:pPr indent="0" lvl="0" marL="0" rtl="0" algn="l">
              <a:lnSpc>
                <a:spcPct val="115000"/>
              </a:lnSpc>
              <a:spcBef>
                <a:spcPts val="1200"/>
              </a:spcBef>
              <a:spcAft>
                <a:spcPts val="0"/>
              </a:spcAft>
              <a:buNone/>
            </a:pPr>
            <a:r>
              <a:rPr b="1" lang="en-US" sz="1800">
                <a:solidFill>
                  <a:srgbClr val="0D0D0D"/>
                </a:solidFill>
                <a:latin typeface="Roboto"/>
                <a:ea typeface="Roboto"/>
                <a:cs typeface="Roboto"/>
                <a:sym typeface="Roboto"/>
              </a:rPr>
              <a:t>Obiettivo</a:t>
            </a:r>
            <a:r>
              <a:rPr lang="en-US" sz="1800">
                <a:solidFill>
                  <a:srgbClr val="0D0D0D"/>
                </a:solidFill>
                <a:latin typeface="Roboto"/>
                <a:ea typeface="Roboto"/>
                <a:cs typeface="Roboto"/>
                <a:sym typeface="Roboto"/>
              </a:rPr>
              <a:t>: </a:t>
            </a:r>
            <a:r>
              <a:rPr lang="en-US" sz="1800">
                <a:solidFill>
                  <a:srgbClr val="0D0D0D"/>
                </a:solidFill>
                <a:latin typeface="Roboto"/>
                <a:ea typeface="Roboto"/>
                <a:cs typeface="Roboto"/>
                <a:sym typeface="Roboto"/>
              </a:rPr>
              <a:t>Massimizzare la precisione delle previsioni mantenendo gli errori al di sotto di una soglia prefissata.</a:t>
            </a:r>
            <a:endParaRPr sz="1800">
              <a:solidFill>
                <a:srgbClr val="0D0D0D"/>
              </a:solidFill>
              <a:latin typeface="Roboto"/>
              <a:ea typeface="Roboto"/>
              <a:cs typeface="Roboto"/>
              <a:sym typeface="Roboto"/>
            </a:endParaRPr>
          </a:p>
          <a:p>
            <a:pPr indent="0" lvl="0" marL="0" rtl="0" algn="l">
              <a:spcBef>
                <a:spcPts val="1200"/>
              </a:spcBef>
              <a:spcAft>
                <a:spcPts val="0"/>
              </a:spcAft>
              <a:buNone/>
            </a:pPr>
            <a:r>
              <a:t/>
            </a:r>
            <a:endParaRPr/>
          </a:p>
        </p:txBody>
      </p:sp>
      <p:sp>
        <p:nvSpPr>
          <p:cNvPr id="153" name="Google Shape;153;p22"/>
          <p:cNvSpPr txBox="1"/>
          <p:nvPr/>
        </p:nvSpPr>
        <p:spPr>
          <a:xfrm>
            <a:off x="4883100" y="4327313"/>
            <a:ext cx="4014900" cy="247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800">
                <a:solidFill>
                  <a:srgbClr val="0D0D0D"/>
                </a:solidFill>
                <a:latin typeface="Roboto"/>
                <a:ea typeface="Roboto"/>
                <a:cs typeface="Roboto"/>
                <a:sym typeface="Roboto"/>
              </a:rPr>
              <a:t>Iperparametri</a:t>
            </a:r>
            <a:endParaRPr sz="1800">
              <a:solidFill>
                <a:srgbClr val="0D0D0D"/>
              </a:solidFill>
              <a:latin typeface="Roboto"/>
              <a:ea typeface="Roboto"/>
              <a:cs typeface="Roboto"/>
              <a:sym typeface="Roboto"/>
            </a:endParaRPr>
          </a:p>
          <a:p>
            <a:pPr indent="0" lvl="0" marL="0" rtl="0" algn="ctr">
              <a:spcBef>
                <a:spcPts val="0"/>
              </a:spcBef>
              <a:spcAft>
                <a:spcPts val="0"/>
              </a:spcAft>
              <a:buNone/>
            </a:pPr>
            <a:r>
              <a:t/>
            </a:r>
            <a:endParaRPr sz="1800">
              <a:solidFill>
                <a:srgbClr val="0D0D0D"/>
              </a:solidFill>
              <a:latin typeface="Roboto"/>
              <a:ea typeface="Roboto"/>
              <a:cs typeface="Roboto"/>
              <a:sym typeface="Roboto"/>
            </a:endParaRPr>
          </a:p>
          <a:p>
            <a:pPr indent="-342900" lvl="0" marL="457200" rtl="0" algn="l">
              <a:spcBef>
                <a:spcPts val="0"/>
              </a:spcBef>
              <a:spcAft>
                <a:spcPts val="0"/>
              </a:spcAft>
              <a:buClr>
                <a:srgbClr val="0D0D0D"/>
              </a:buClr>
              <a:buSzPts val="1800"/>
              <a:buFont typeface="Roboto"/>
              <a:buChar char="-"/>
            </a:pPr>
            <a:r>
              <a:rPr lang="en-US" sz="1800">
                <a:solidFill>
                  <a:srgbClr val="0D0D0D"/>
                </a:solidFill>
                <a:latin typeface="Roboto"/>
                <a:ea typeface="Roboto"/>
                <a:cs typeface="Roboto"/>
                <a:sym typeface="Roboto"/>
              </a:rPr>
              <a:t>C = 1 (default)</a:t>
            </a:r>
            <a:endParaRPr sz="1800">
              <a:solidFill>
                <a:srgbClr val="0D0D0D"/>
              </a:solidFill>
              <a:latin typeface="Roboto"/>
              <a:ea typeface="Roboto"/>
              <a:cs typeface="Roboto"/>
              <a:sym typeface="Roboto"/>
            </a:endParaRPr>
          </a:p>
          <a:p>
            <a:pPr indent="-342900" lvl="0" marL="457200" rtl="0" algn="l">
              <a:spcBef>
                <a:spcPts val="0"/>
              </a:spcBef>
              <a:spcAft>
                <a:spcPts val="0"/>
              </a:spcAft>
              <a:buClr>
                <a:srgbClr val="0D0D0D"/>
              </a:buClr>
              <a:buSzPts val="1800"/>
              <a:buFont typeface="Roboto"/>
              <a:buChar char="-"/>
            </a:pPr>
            <a:r>
              <a:rPr lang="en-US" sz="1800">
                <a:solidFill>
                  <a:srgbClr val="0D0D0D"/>
                </a:solidFill>
                <a:latin typeface="Roboto"/>
                <a:ea typeface="Roboto"/>
                <a:cs typeface="Roboto"/>
                <a:sym typeface="Roboto"/>
              </a:rPr>
              <a:t>epsilon = 0.1 (testato)</a:t>
            </a:r>
            <a:endParaRPr sz="1800">
              <a:solidFill>
                <a:srgbClr val="0D0D0D"/>
              </a:solidFill>
              <a:latin typeface="Roboto"/>
              <a:ea typeface="Roboto"/>
              <a:cs typeface="Roboto"/>
              <a:sym typeface="Roboto"/>
            </a:endParaRPr>
          </a:p>
          <a:p>
            <a:pPr indent="0" lvl="0" marL="0" rtl="0" algn="l">
              <a:spcBef>
                <a:spcPts val="0"/>
              </a:spcBef>
              <a:spcAft>
                <a:spcPts val="0"/>
              </a:spcAft>
              <a:buNone/>
            </a:pPr>
            <a:r>
              <a:t/>
            </a:r>
            <a:endParaRPr sz="1800">
              <a:solidFill>
                <a:srgbClr val="0D0D0D"/>
              </a:solidFill>
              <a:latin typeface="Roboto"/>
              <a:ea typeface="Roboto"/>
              <a:cs typeface="Roboto"/>
              <a:sym typeface="Roboto"/>
            </a:endParaRPr>
          </a:p>
          <a:p>
            <a:pPr indent="0" lvl="0" marL="0" rtl="0" algn="l">
              <a:spcBef>
                <a:spcPts val="0"/>
              </a:spcBef>
              <a:spcAft>
                <a:spcPts val="0"/>
              </a:spcAft>
              <a:buNone/>
            </a:pPr>
            <a:r>
              <a:rPr lang="en-US" sz="1800">
                <a:solidFill>
                  <a:srgbClr val="0D0D0D"/>
                </a:solidFill>
                <a:latin typeface="Roboto"/>
                <a:ea typeface="Roboto"/>
                <a:cs typeface="Roboto"/>
                <a:sym typeface="Roboto"/>
              </a:rPr>
              <a:t>Prestazione quasi pari al Random Forest.</a:t>
            </a:r>
            <a:endParaRPr sz="1800">
              <a:solidFill>
                <a:srgbClr val="0D0D0D"/>
              </a:solidFill>
              <a:latin typeface="Roboto"/>
              <a:ea typeface="Roboto"/>
              <a:cs typeface="Roboto"/>
              <a:sym typeface="Roboto"/>
            </a:endParaRPr>
          </a:p>
        </p:txBody>
      </p:sp>
      <p:pic>
        <p:nvPicPr>
          <p:cNvPr id="154" name="Google Shape;154;p22"/>
          <p:cNvPicPr preferRelativeResize="0"/>
          <p:nvPr/>
        </p:nvPicPr>
        <p:blipFill>
          <a:blip r:embed="rId3">
            <a:alphaModFix/>
          </a:blip>
          <a:stretch>
            <a:fillRect/>
          </a:stretch>
        </p:blipFill>
        <p:spPr>
          <a:xfrm>
            <a:off x="405625" y="4427850"/>
            <a:ext cx="3790225" cy="2152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457200" y="44624"/>
            <a:ext cx="8229600" cy="64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sz="3300"/>
              <a:t>Neural Network - Feed-forward network</a:t>
            </a:r>
            <a:endParaRPr sz="3300"/>
          </a:p>
        </p:txBody>
      </p:sp>
      <p:sp>
        <p:nvSpPr>
          <p:cNvPr id="161" name="Google Shape;161;p23"/>
          <p:cNvSpPr txBox="1"/>
          <p:nvPr>
            <p:ph idx="1" type="body"/>
          </p:nvPr>
        </p:nvSpPr>
        <p:spPr>
          <a:xfrm>
            <a:off x="457200" y="980725"/>
            <a:ext cx="8607300" cy="3608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200">
              <a:solidFill>
                <a:srgbClr val="F9F9F9"/>
              </a:solidFill>
              <a:highlight>
                <a:srgbClr val="171717"/>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US" sz="1800">
                <a:solidFill>
                  <a:srgbClr val="0D0D0D"/>
                </a:solidFill>
                <a:latin typeface="Roboto"/>
                <a:ea typeface="Roboto"/>
                <a:cs typeface="Roboto"/>
                <a:sym typeface="Roboto"/>
              </a:rPr>
              <a:t>Neural Network</a:t>
            </a:r>
            <a:r>
              <a:rPr lang="en-US" sz="1800">
                <a:solidFill>
                  <a:srgbClr val="0D0D0D"/>
                </a:solidFill>
                <a:latin typeface="Roboto"/>
                <a:ea typeface="Roboto"/>
                <a:cs typeface="Roboto"/>
                <a:sym typeface="Roboto"/>
              </a:rPr>
              <a:t>:</a:t>
            </a:r>
            <a:endParaRPr sz="1800">
              <a:solidFill>
                <a:srgbClr val="0D0D0D"/>
              </a:solidFill>
              <a:latin typeface="Roboto"/>
              <a:ea typeface="Roboto"/>
              <a:cs typeface="Roboto"/>
              <a:sym typeface="Roboto"/>
            </a:endParaRPr>
          </a:p>
          <a:p>
            <a:pPr indent="-342900" lvl="0" marL="914400" rtl="0" algn="l">
              <a:lnSpc>
                <a:spcPct val="115000"/>
              </a:lnSpc>
              <a:spcBef>
                <a:spcPts val="1500"/>
              </a:spcBef>
              <a:spcAft>
                <a:spcPts val="0"/>
              </a:spcAft>
              <a:buClr>
                <a:srgbClr val="0D0D0D"/>
              </a:buClr>
              <a:buSzPts val="1800"/>
              <a:buFont typeface="Roboto"/>
              <a:buChar char="●"/>
            </a:pPr>
            <a:r>
              <a:rPr lang="en-US" sz="1800">
                <a:solidFill>
                  <a:srgbClr val="0D0D0D"/>
                </a:solidFill>
                <a:latin typeface="Roboto"/>
                <a:ea typeface="Roboto"/>
                <a:cs typeface="Roboto"/>
                <a:sym typeface="Roboto"/>
              </a:rPr>
              <a:t>Le reti neurali sono ispirate al funzionamento del cervello umano e composte da neuroni artificiali che elaborano informazioni e generano output.</a:t>
            </a:r>
            <a:endParaRPr sz="1800">
              <a:solidFill>
                <a:srgbClr val="0D0D0D"/>
              </a:solidFill>
              <a:latin typeface="Roboto"/>
              <a:ea typeface="Roboto"/>
              <a:cs typeface="Roboto"/>
              <a:sym typeface="Roboto"/>
            </a:endParaRPr>
          </a:p>
          <a:p>
            <a:pPr indent="-342900" lvl="0" marL="914400" rtl="0" algn="l">
              <a:lnSpc>
                <a:spcPct val="115000"/>
              </a:lnSpc>
              <a:spcBef>
                <a:spcPts val="0"/>
              </a:spcBef>
              <a:spcAft>
                <a:spcPts val="0"/>
              </a:spcAft>
              <a:buClr>
                <a:srgbClr val="0D0D0D"/>
              </a:buClr>
              <a:buSzPts val="1800"/>
              <a:buFont typeface="Roboto"/>
              <a:buChar char="●"/>
            </a:pPr>
            <a:r>
              <a:rPr lang="en-US" sz="1800">
                <a:solidFill>
                  <a:srgbClr val="0D0D0D"/>
                </a:solidFill>
                <a:latin typeface="Roboto"/>
                <a:ea typeface="Roboto"/>
                <a:cs typeface="Roboto"/>
                <a:sym typeface="Roboto"/>
              </a:rPr>
              <a:t>Nelle reti feed-forward, l'informazione fluisce in una direzione senza loop o cicli.</a:t>
            </a:r>
            <a:endParaRPr sz="1800">
              <a:solidFill>
                <a:srgbClr val="0D0D0D"/>
              </a:solidFill>
              <a:latin typeface="Roboto"/>
              <a:ea typeface="Roboto"/>
              <a:cs typeface="Roboto"/>
              <a:sym typeface="Roboto"/>
            </a:endParaRPr>
          </a:p>
          <a:p>
            <a:pPr indent="-342900" lvl="0" marL="914400" rtl="0" algn="l">
              <a:lnSpc>
                <a:spcPct val="115000"/>
              </a:lnSpc>
              <a:spcBef>
                <a:spcPts val="0"/>
              </a:spcBef>
              <a:spcAft>
                <a:spcPts val="0"/>
              </a:spcAft>
              <a:buClr>
                <a:srgbClr val="0D0D0D"/>
              </a:buClr>
              <a:buSzPts val="1800"/>
              <a:buFont typeface="Roboto"/>
              <a:buChar char="●"/>
            </a:pPr>
            <a:r>
              <a:rPr lang="en-US" sz="1800">
                <a:solidFill>
                  <a:srgbClr val="0D0D0D"/>
                </a:solidFill>
                <a:latin typeface="Roboto"/>
                <a:ea typeface="Roboto"/>
                <a:cs typeface="Roboto"/>
                <a:sym typeface="Roboto"/>
              </a:rPr>
              <a:t>L'addestramento avviene tramite l'algoritmo di discesa del gradiente per minimizzare l'errore.</a:t>
            </a:r>
            <a:endParaRPr sz="1800">
              <a:solidFill>
                <a:srgbClr val="0D0D0D"/>
              </a:solidFill>
              <a:latin typeface="Roboto"/>
              <a:ea typeface="Roboto"/>
              <a:cs typeface="Roboto"/>
              <a:sym typeface="Roboto"/>
            </a:endParaRPr>
          </a:p>
          <a:p>
            <a:pPr indent="-342900" lvl="0" marL="914400" rtl="0" algn="l">
              <a:lnSpc>
                <a:spcPct val="115000"/>
              </a:lnSpc>
              <a:spcBef>
                <a:spcPts val="0"/>
              </a:spcBef>
              <a:spcAft>
                <a:spcPts val="0"/>
              </a:spcAft>
              <a:buClr>
                <a:srgbClr val="0D0D0D"/>
              </a:buClr>
              <a:buSzPts val="1800"/>
              <a:buFont typeface="Roboto"/>
              <a:buChar char="●"/>
            </a:pPr>
            <a:r>
              <a:rPr lang="en-US" sz="1800">
                <a:solidFill>
                  <a:srgbClr val="0D0D0D"/>
                </a:solidFill>
                <a:latin typeface="Roboto"/>
                <a:ea typeface="Roboto"/>
                <a:cs typeface="Roboto"/>
                <a:sym typeface="Roboto"/>
              </a:rPr>
              <a:t>La struttura della rete feed-forward è ben definita e agevola la comprensione del flusso delle informazioni attraverso i layer.</a:t>
            </a:r>
            <a:endParaRPr sz="1800">
              <a:solidFill>
                <a:srgbClr val="0D0D0D"/>
              </a:solidFill>
              <a:latin typeface="Roboto"/>
              <a:ea typeface="Roboto"/>
              <a:cs typeface="Roboto"/>
              <a:sym typeface="Roboto"/>
            </a:endParaRPr>
          </a:p>
          <a:p>
            <a:pPr indent="0" lvl="0" marL="914400" rtl="0" algn="l">
              <a:lnSpc>
                <a:spcPct val="115000"/>
              </a:lnSpc>
              <a:spcBef>
                <a:spcPts val="1500"/>
              </a:spcBef>
              <a:spcAft>
                <a:spcPts val="0"/>
              </a:spcAft>
              <a:buNone/>
            </a:pPr>
            <a:r>
              <a:t/>
            </a:r>
            <a:endParaRPr sz="1800">
              <a:solidFill>
                <a:srgbClr val="0D0D0D"/>
              </a:solidFill>
              <a:latin typeface="Roboto"/>
              <a:ea typeface="Roboto"/>
              <a:cs typeface="Roboto"/>
              <a:sym typeface="Roboto"/>
            </a:endParaRPr>
          </a:p>
          <a:p>
            <a:pPr indent="0" lvl="0" marL="0" rtl="0" algn="l">
              <a:spcBef>
                <a:spcPts val="1500"/>
              </a:spcBef>
              <a:spcAft>
                <a:spcPts val="0"/>
              </a:spcAft>
              <a:buNone/>
            </a:pPr>
            <a:r>
              <a:t/>
            </a:r>
            <a:endParaRPr/>
          </a:p>
        </p:txBody>
      </p:sp>
      <p:pic>
        <p:nvPicPr>
          <p:cNvPr id="162" name="Google Shape;162;p23"/>
          <p:cNvPicPr preferRelativeResize="0"/>
          <p:nvPr/>
        </p:nvPicPr>
        <p:blipFill rotWithShape="1">
          <a:blip r:embed="rId3">
            <a:alphaModFix/>
          </a:blip>
          <a:srcRect b="0" l="0" r="-24393" t="-31700"/>
          <a:stretch/>
        </p:blipFill>
        <p:spPr>
          <a:xfrm>
            <a:off x="3057175" y="4001775"/>
            <a:ext cx="4052351" cy="2838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ph type="title"/>
          </p:nvPr>
        </p:nvSpPr>
        <p:spPr>
          <a:xfrm>
            <a:off x="457200" y="44624"/>
            <a:ext cx="8229600" cy="64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sz="3300"/>
              <a:t>Neural Network - Feed-forward network</a:t>
            </a:r>
            <a:endParaRPr sz="3300"/>
          </a:p>
        </p:txBody>
      </p:sp>
      <p:sp>
        <p:nvSpPr>
          <p:cNvPr id="169" name="Google Shape;169;p24"/>
          <p:cNvSpPr txBox="1"/>
          <p:nvPr>
            <p:ph idx="1" type="body"/>
          </p:nvPr>
        </p:nvSpPr>
        <p:spPr>
          <a:xfrm>
            <a:off x="405400" y="980725"/>
            <a:ext cx="8607300" cy="3058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200">
              <a:solidFill>
                <a:srgbClr val="F9F9F9"/>
              </a:solidFill>
              <a:highlight>
                <a:srgbClr val="171717"/>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US" sz="1800">
                <a:solidFill>
                  <a:srgbClr val="0D0D0D"/>
                </a:solidFill>
                <a:latin typeface="Roboto"/>
                <a:ea typeface="Roboto"/>
                <a:cs typeface="Roboto"/>
                <a:sym typeface="Roboto"/>
              </a:rPr>
              <a:t>Applicazione specifica</a:t>
            </a:r>
            <a:r>
              <a:rPr lang="en-US" sz="1800">
                <a:solidFill>
                  <a:srgbClr val="0D0D0D"/>
                </a:solidFill>
                <a:latin typeface="Roboto"/>
                <a:ea typeface="Roboto"/>
                <a:cs typeface="Roboto"/>
                <a:sym typeface="Roboto"/>
              </a:rPr>
              <a:t>:</a:t>
            </a:r>
            <a:endParaRPr sz="1800">
              <a:solidFill>
                <a:srgbClr val="0D0D0D"/>
              </a:solidFill>
              <a:latin typeface="Roboto"/>
              <a:ea typeface="Roboto"/>
              <a:cs typeface="Roboto"/>
              <a:sym typeface="Roboto"/>
            </a:endParaRPr>
          </a:p>
          <a:p>
            <a:pPr indent="-342900" lvl="0" marL="457200" rtl="0" algn="l">
              <a:lnSpc>
                <a:spcPct val="115000"/>
              </a:lnSpc>
              <a:spcBef>
                <a:spcPts val="1500"/>
              </a:spcBef>
              <a:spcAft>
                <a:spcPts val="0"/>
              </a:spcAft>
              <a:buClr>
                <a:srgbClr val="0D0D0D"/>
              </a:buClr>
              <a:buSzPts val="1800"/>
              <a:buFont typeface="Roboto"/>
              <a:buChar char="●"/>
            </a:pPr>
            <a:r>
              <a:rPr lang="en-US" sz="1800">
                <a:solidFill>
                  <a:srgbClr val="0D0D0D"/>
                </a:solidFill>
                <a:latin typeface="Roboto"/>
                <a:ea typeface="Roboto"/>
                <a:cs typeface="Roboto"/>
                <a:sym typeface="Roboto"/>
              </a:rPr>
              <a:t>Utilizzo di GridSearch per esplorare diverse combinazioni di iperparametri.</a:t>
            </a:r>
            <a:endParaRPr sz="1800">
              <a:solidFill>
                <a:srgbClr val="0D0D0D"/>
              </a:solidFill>
              <a:latin typeface="Roboto"/>
              <a:ea typeface="Roboto"/>
              <a:cs typeface="Roboto"/>
              <a:sym typeface="Roboto"/>
            </a:endParaRPr>
          </a:p>
          <a:p>
            <a:pPr indent="-342900" lvl="0" marL="457200" rtl="0" algn="l">
              <a:lnSpc>
                <a:spcPct val="115000"/>
              </a:lnSpc>
              <a:spcBef>
                <a:spcPts val="0"/>
              </a:spcBef>
              <a:spcAft>
                <a:spcPts val="0"/>
              </a:spcAft>
              <a:buClr>
                <a:srgbClr val="0D0D0D"/>
              </a:buClr>
              <a:buSzPts val="1800"/>
              <a:buFont typeface="Roboto"/>
              <a:buChar char="●"/>
            </a:pPr>
            <a:r>
              <a:rPr lang="en-US" sz="1800">
                <a:solidFill>
                  <a:srgbClr val="0D0D0D"/>
                </a:solidFill>
                <a:latin typeface="Roboto"/>
                <a:ea typeface="Roboto"/>
                <a:cs typeface="Roboto"/>
                <a:sym typeface="Roboto"/>
              </a:rPr>
              <a:t>Riduzione progressiva del learning rate con ReduceLROnPlateau per ottimizzare l'addestramento.</a:t>
            </a:r>
            <a:endParaRPr sz="1800">
              <a:solidFill>
                <a:srgbClr val="0D0D0D"/>
              </a:solidFill>
              <a:latin typeface="Roboto"/>
              <a:ea typeface="Roboto"/>
              <a:cs typeface="Roboto"/>
              <a:sym typeface="Roboto"/>
            </a:endParaRPr>
          </a:p>
          <a:p>
            <a:pPr indent="-342900" lvl="0" marL="457200" rtl="0" algn="l">
              <a:lnSpc>
                <a:spcPct val="115000"/>
              </a:lnSpc>
              <a:spcBef>
                <a:spcPts val="0"/>
              </a:spcBef>
              <a:spcAft>
                <a:spcPts val="0"/>
              </a:spcAft>
              <a:buClr>
                <a:srgbClr val="0D0D0D"/>
              </a:buClr>
              <a:buSzPts val="1800"/>
              <a:buFont typeface="Roboto"/>
              <a:buChar char="●"/>
            </a:pPr>
            <a:r>
              <a:rPr lang="en-US" sz="1800">
                <a:solidFill>
                  <a:srgbClr val="0D0D0D"/>
                </a:solidFill>
                <a:latin typeface="Roboto"/>
                <a:ea typeface="Roboto"/>
                <a:cs typeface="Roboto"/>
                <a:sym typeface="Roboto"/>
              </a:rPr>
              <a:t>Implementazione di early stopping con patience di 10 per prevenire l'overfitting.</a:t>
            </a:r>
            <a:endParaRPr sz="1200">
              <a:solidFill>
                <a:srgbClr val="F9F9F9"/>
              </a:solidFill>
              <a:highlight>
                <a:srgbClr val="171717"/>
              </a:highlight>
              <a:latin typeface="Roboto"/>
              <a:ea typeface="Roboto"/>
              <a:cs typeface="Roboto"/>
              <a:sym typeface="Roboto"/>
            </a:endParaRPr>
          </a:p>
          <a:p>
            <a:pPr indent="0" lvl="0" marL="914400" rtl="0" algn="l">
              <a:lnSpc>
                <a:spcPct val="115000"/>
              </a:lnSpc>
              <a:spcBef>
                <a:spcPts val="1500"/>
              </a:spcBef>
              <a:spcAft>
                <a:spcPts val="0"/>
              </a:spcAft>
              <a:buNone/>
            </a:pPr>
            <a:r>
              <a:t/>
            </a:r>
            <a:endParaRPr sz="1800">
              <a:solidFill>
                <a:srgbClr val="0D0D0D"/>
              </a:solidFill>
              <a:latin typeface="Roboto"/>
              <a:ea typeface="Roboto"/>
              <a:cs typeface="Roboto"/>
              <a:sym typeface="Roboto"/>
            </a:endParaRPr>
          </a:p>
          <a:p>
            <a:pPr indent="0" lvl="0" marL="914400" rtl="0" algn="l">
              <a:lnSpc>
                <a:spcPct val="115000"/>
              </a:lnSpc>
              <a:spcBef>
                <a:spcPts val="1500"/>
              </a:spcBef>
              <a:spcAft>
                <a:spcPts val="0"/>
              </a:spcAft>
              <a:buNone/>
            </a:pPr>
            <a:r>
              <a:t/>
            </a:r>
            <a:endParaRPr sz="1800">
              <a:solidFill>
                <a:srgbClr val="0D0D0D"/>
              </a:solidFill>
              <a:latin typeface="Roboto"/>
              <a:ea typeface="Roboto"/>
              <a:cs typeface="Roboto"/>
              <a:sym typeface="Roboto"/>
            </a:endParaRPr>
          </a:p>
          <a:p>
            <a:pPr indent="0" lvl="0" marL="0" rtl="0" algn="l">
              <a:spcBef>
                <a:spcPts val="1500"/>
              </a:spcBef>
              <a:spcAft>
                <a:spcPts val="0"/>
              </a:spcAft>
              <a:buNone/>
            </a:pPr>
            <a:r>
              <a:t/>
            </a:r>
            <a:endParaRPr/>
          </a:p>
        </p:txBody>
      </p:sp>
      <p:sp>
        <p:nvSpPr>
          <p:cNvPr id="170" name="Google Shape;170;p24"/>
          <p:cNvSpPr txBox="1"/>
          <p:nvPr/>
        </p:nvSpPr>
        <p:spPr>
          <a:xfrm>
            <a:off x="4882875" y="3252900"/>
            <a:ext cx="4014900" cy="249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solidFill>
                <a:srgbClr val="F9F9F9"/>
              </a:solidFill>
              <a:highlight>
                <a:srgbClr val="171717"/>
              </a:highlight>
              <a:latin typeface="Roboto"/>
              <a:ea typeface="Roboto"/>
              <a:cs typeface="Roboto"/>
              <a:sym typeface="Roboto"/>
            </a:endParaRPr>
          </a:p>
          <a:p>
            <a:pPr indent="0" lvl="0" marL="0" rtl="0" algn="l">
              <a:lnSpc>
                <a:spcPct val="115000"/>
              </a:lnSpc>
              <a:spcBef>
                <a:spcPts val="0"/>
              </a:spcBef>
              <a:spcAft>
                <a:spcPts val="0"/>
              </a:spcAft>
              <a:buNone/>
            </a:pPr>
            <a:r>
              <a:rPr b="1" lang="en-US" sz="1800">
                <a:solidFill>
                  <a:srgbClr val="0D0D0D"/>
                </a:solidFill>
                <a:latin typeface="Roboto"/>
                <a:ea typeface="Roboto"/>
                <a:cs typeface="Roboto"/>
                <a:sym typeface="Roboto"/>
              </a:rPr>
              <a:t>Configurazione Ottimale del Modello:</a:t>
            </a:r>
            <a:endParaRPr b="1" sz="1800">
              <a:solidFill>
                <a:srgbClr val="0D0D0D"/>
              </a:solidFill>
              <a:latin typeface="Roboto"/>
              <a:ea typeface="Roboto"/>
              <a:cs typeface="Roboto"/>
              <a:sym typeface="Roboto"/>
            </a:endParaRPr>
          </a:p>
          <a:p>
            <a:pPr indent="-342900" lvl="0" marL="457200" rtl="0" algn="l">
              <a:lnSpc>
                <a:spcPct val="115000"/>
              </a:lnSpc>
              <a:spcBef>
                <a:spcPts val="1500"/>
              </a:spcBef>
              <a:spcAft>
                <a:spcPts val="0"/>
              </a:spcAft>
              <a:buClr>
                <a:srgbClr val="0D0D0D"/>
              </a:buClr>
              <a:buSzPts val="1800"/>
              <a:buFont typeface="Roboto"/>
              <a:buChar char="-"/>
            </a:pPr>
            <a:r>
              <a:rPr lang="en-US" sz="1800">
                <a:solidFill>
                  <a:srgbClr val="0D0D0D"/>
                </a:solidFill>
                <a:latin typeface="Roboto"/>
                <a:ea typeface="Roboto"/>
                <a:cs typeface="Roboto"/>
                <a:sym typeface="Roboto"/>
              </a:rPr>
              <a:t>Hidden size</a:t>
            </a:r>
            <a:r>
              <a:rPr b="1" lang="en-US" sz="1800">
                <a:solidFill>
                  <a:srgbClr val="0D0D0D"/>
                </a:solidFill>
                <a:latin typeface="Roboto"/>
                <a:ea typeface="Roboto"/>
                <a:cs typeface="Roboto"/>
                <a:sym typeface="Roboto"/>
              </a:rPr>
              <a:t>: 256</a:t>
            </a:r>
            <a:endParaRPr b="1" sz="1800">
              <a:solidFill>
                <a:srgbClr val="0D0D0D"/>
              </a:solidFill>
              <a:latin typeface="Roboto"/>
              <a:ea typeface="Roboto"/>
              <a:cs typeface="Roboto"/>
              <a:sym typeface="Roboto"/>
            </a:endParaRPr>
          </a:p>
          <a:p>
            <a:pPr indent="-342900" lvl="0" marL="457200" rtl="0" algn="l">
              <a:lnSpc>
                <a:spcPct val="115000"/>
              </a:lnSpc>
              <a:spcBef>
                <a:spcPts val="0"/>
              </a:spcBef>
              <a:spcAft>
                <a:spcPts val="0"/>
              </a:spcAft>
              <a:buClr>
                <a:srgbClr val="0D0D0D"/>
              </a:buClr>
              <a:buSzPts val="1800"/>
              <a:buFont typeface="Roboto"/>
              <a:buChar char="-"/>
            </a:pPr>
            <a:r>
              <a:rPr lang="en-US" sz="1800">
                <a:solidFill>
                  <a:srgbClr val="0D0D0D"/>
                </a:solidFill>
                <a:latin typeface="Roboto"/>
                <a:ea typeface="Roboto"/>
                <a:cs typeface="Roboto"/>
                <a:sym typeface="Roboto"/>
              </a:rPr>
              <a:t>Profondità (depth): </a:t>
            </a:r>
            <a:r>
              <a:rPr b="1" lang="en-US" sz="1800">
                <a:solidFill>
                  <a:srgbClr val="0D0D0D"/>
                </a:solidFill>
                <a:latin typeface="Roboto"/>
                <a:ea typeface="Roboto"/>
                <a:cs typeface="Roboto"/>
                <a:sym typeface="Roboto"/>
              </a:rPr>
              <a:t>2</a:t>
            </a:r>
            <a:endParaRPr b="1" sz="1800">
              <a:solidFill>
                <a:srgbClr val="0D0D0D"/>
              </a:solidFill>
              <a:latin typeface="Roboto"/>
              <a:ea typeface="Roboto"/>
              <a:cs typeface="Roboto"/>
              <a:sym typeface="Roboto"/>
            </a:endParaRPr>
          </a:p>
          <a:p>
            <a:pPr indent="-342900" lvl="0" marL="457200" rtl="0" algn="l">
              <a:lnSpc>
                <a:spcPct val="115000"/>
              </a:lnSpc>
              <a:spcBef>
                <a:spcPts val="0"/>
              </a:spcBef>
              <a:spcAft>
                <a:spcPts val="0"/>
              </a:spcAft>
              <a:buClr>
                <a:srgbClr val="0D0D0D"/>
              </a:buClr>
              <a:buSzPts val="1800"/>
              <a:buFont typeface="Roboto"/>
              <a:buChar char="-"/>
            </a:pPr>
            <a:r>
              <a:rPr lang="en-US" sz="1800">
                <a:solidFill>
                  <a:srgbClr val="0D0D0D"/>
                </a:solidFill>
                <a:latin typeface="Roboto"/>
                <a:ea typeface="Roboto"/>
                <a:cs typeface="Roboto"/>
                <a:sym typeface="Roboto"/>
              </a:rPr>
              <a:t>Dropout:</a:t>
            </a:r>
            <a:r>
              <a:rPr b="1" lang="en-US" sz="1800">
                <a:solidFill>
                  <a:srgbClr val="0D0D0D"/>
                </a:solidFill>
                <a:latin typeface="Roboto"/>
                <a:ea typeface="Roboto"/>
                <a:cs typeface="Roboto"/>
                <a:sym typeface="Roboto"/>
              </a:rPr>
              <a:t> 0.4</a:t>
            </a:r>
            <a:endParaRPr b="1" sz="1800">
              <a:solidFill>
                <a:srgbClr val="0D0D0D"/>
              </a:solidFill>
              <a:latin typeface="Roboto"/>
              <a:ea typeface="Roboto"/>
              <a:cs typeface="Roboto"/>
              <a:sym typeface="Roboto"/>
            </a:endParaRPr>
          </a:p>
          <a:p>
            <a:pPr indent="-342900" lvl="0" marL="457200" rtl="0" algn="l">
              <a:lnSpc>
                <a:spcPct val="115000"/>
              </a:lnSpc>
              <a:spcBef>
                <a:spcPts val="0"/>
              </a:spcBef>
              <a:spcAft>
                <a:spcPts val="0"/>
              </a:spcAft>
              <a:buClr>
                <a:srgbClr val="0D0D0D"/>
              </a:buClr>
              <a:buSzPts val="1800"/>
              <a:buFont typeface="Roboto"/>
              <a:buChar char="-"/>
            </a:pPr>
            <a:r>
              <a:rPr lang="en-US" sz="1800">
                <a:solidFill>
                  <a:srgbClr val="0D0D0D"/>
                </a:solidFill>
                <a:latin typeface="Roboto"/>
                <a:ea typeface="Roboto"/>
                <a:cs typeface="Roboto"/>
                <a:sym typeface="Roboto"/>
              </a:rPr>
              <a:t>Batch size: </a:t>
            </a:r>
            <a:r>
              <a:rPr b="1" lang="en-US" sz="1800">
                <a:solidFill>
                  <a:srgbClr val="0D0D0D"/>
                </a:solidFill>
                <a:latin typeface="Roboto"/>
                <a:ea typeface="Roboto"/>
                <a:cs typeface="Roboto"/>
                <a:sym typeface="Roboto"/>
              </a:rPr>
              <a:t>64</a:t>
            </a:r>
            <a:endParaRPr sz="1200">
              <a:solidFill>
                <a:srgbClr val="F9F9F9"/>
              </a:solidFill>
              <a:highlight>
                <a:srgbClr val="171717"/>
              </a:highlight>
              <a:latin typeface="Roboto"/>
              <a:ea typeface="Roboto"/>
              <a:cs typeface="Roboto"/>
              <a:sym typeface="Roboto"/>
            </a:endParaRPr>
          </a:p>
          <a:p>
            <a:pPr indent="0" lvl="0" marL="0" rtl="0" algn="l">
              <a:spcBef>
                <a:spcPts val="1500"/>
              </a:spcBef>
              <a:spcAft>
                <a:spcPts val="0"/>
              </a:spcAft>
              <a:buNone/>
            </a:pPr>
            <a:r>
              <a:t/>
            </a:r>
            <a:endParaRPr sz="1800">
              <a:solidFill>
                <a:srgbClr val="0D0D0D"/>
              </a:solidFill>
              <a:latin typeface="Roboto"/>
              <a:ea typeface="Roboto"/>
              <a:cs typeface="Roboto"/>
              <a:sym typeface="Roboto"/>
            </a:endParaRPr>
          </a:p>
        </p:txBody>
      </p:sp>
      <p:pic>
        <p:nvPicPr>
          <p:cNvPr id="171" name="Google Shape;171;p24"/>
          <p:cNvPicPr preferRelativeResize="0"/>
          <p:nvPr/>
        </p:nvPicPr>
        <p:blipFill>
          <a:blip r:embed="rId3">
            <a:alphaModFix/>
          </a:blip>
          <a:stretch>
            <a:fillRect/>
          </a:stretch>
        </p:blipFill>
        <p:spPr>
          <a:xfrm>
            <a:off x="457200" y="3405300"/>
            <a:ext cx="3309650" cy="1972275"/>
          </a:xfrm>
          <a:prstGeom prst="rect">
            <a:avLst/>
          </a:prstGeom>
          <a:noFill/>
          <a:ln>
            <a:noFill/>
          </a:ln>
        </p:spPr>
      </p:pic>
      <p:sp>
        <p:nvSpPr>
          <p:cNvPr id="172" name="Google Shape;172;p24"/>
          <p:cNvSpPr txBox="1"/>
          <p:nvPr>
            <p:ph idx="1" type="body"/>
          </p:nvPr>
        </p:nvSpPr>
        <p:spPr>
          <a:xfrm>
            <a:off x="405400" y="5749500"/>
            <a:ext cx="8607300" cy="119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0D0D0D"/>
                </a:solidFill>
                <a:latin typeface="Roboto"/>
                <a:ea typeface="Roboto"/>
                <a:cs typeface="Roboto"/>
                <a:sym typeface="Roboto"/>
              </a:rPr>
              <a:t>I risultati sono stati promettenti, garantendo una maggiore efficienza e prestazioni ottimali del modello.</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5"/>
          <p:cNvSpPr txBox="1"/>
          <p:nvPr>
            <p:ph type="title"/>
          </p:nvPr>
        </p:nvSpPr>
        <p:spPr>
          <a:xfrm>
            <a:off x="457200" y="44624"/>
            <a:ext cx="8229600" cy="64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sz="3300"/>
              <a:t>Modelli Deep</a:t>
            </a:r>
            <a:r>
              <a:rPr lang="en-US" sz="3300"/>
              <a:t> - TabNet</a:t>
            </a:r>
            <a:endParaRPr sz="3300"/>
          </a:p>
        </p:txBody>
      </p:sp>
      <p:sp>
        <p:nvSpPr>
          <p:cNvPr id="179" name="Google Shape;179;p25"/>
          <p:cNvSpPr txBox="1"/>
          <p:nvPr>
            <p:ph idx="1" type="body"/>
          </p:nvPr>
        </p:nvSpPr>
        <p:spPr>
          <a:xfrm>
            <a:off x="457200" y="630925"/>
            <a:ext cx="8607300" cy="3058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200">
              <a:solidFill>
                <a:srgbClr val="F9F9F9"/>
              </a:solidFill>
              <a:highlight>
                <a:srgbClr val="171717"/>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US" sz="1800">
                <a:solidFill>
                  <a:srgbClr val="0D0D0D"/>
                </a:solidFill>
                <a:latin typeface="Roboto"/>
                <a:ea typeface="Roboto"/>
                <a:cs typeface="Roboto"/>
                <a:sym typeface="Roboto"/>
              </a:rPr>
              <a:t>TabNet</a:t>
            </a:r>
            <a:r>
              <a:rPr lang="en-US" sz="1800">
                <a:solidFill>
                  <a:srgbClr val="0D0D0D"/>
                </a:solidFill>
                <a:latin typeface="Roboto"/>
                <a:ea typeface="Roboto"/>
                <a:cs typeface="Roboto"/>
                <a:sym typeface="Roboto"/>
              </a:rPr>
              <a:t>:</a:t>
            </a:r>
            <a:endParaRPr sz="1800">
              <a:solidFill>
                <a:srgbClr val="0D0D0D"/>
              </a:solidFill>
              <a:latin typeface="Roboto"/>
              <a:ea typeface="Roboto"/>
              <a:cs typeface="Roboto"/>
              <a:sym typeface="Roboto"/>
            </a:endParaRPr>
          </a:p>
          <a:p>
            <a:pPr indent="-342900" lvl="0" marL="914400" rtl="0" algn="l">
              <a:lnSpc>
                <a:spcPct val="115000"/>
              </a:lnSpc>
              <a:spcBef>
                <a:spcPts val="1500"/>
              </a:spcBef>
              <a:spcAft>
                <a:spcPts val="0"/>
              </a:spcAft>
              <a:buClr>
                <a:srgbClr val="0D0D0D"/>
              </a:buClr>
              <a:buSzPts val="1800"/>
              <a:buFont typeface="Roboto"/>
              <a:buChar char="●"/>
            </a:pPr>
            <a:r>
              <a:rPr lang="en-US" sz="1800">
                <a:solidFill>
                  <a:srgbClr val="0D0D0D"/>
                </a:solidFill>
                <a:latin typeface="Roboto"/>
                <a:ea typeface="Roboto"/>
                <a:cs typeface="Roboto"/>
                <a:sym typeface="Roboto"/>
              </a:rPr>
              <a:t>È</a:t>
            </a:r>
            <a:r>
              <a:rPr lang="en-US" sz="1800">
                <a:solidFill>
                  <a:srgbClr val="0D0D0D"/>
                </a:solidFill>
                <a:latin typeface="Roboto"/>
                <a:ea typeface="Roboto"/>
                <a:cs typeface="Roboto"/>
                <a:sym typeface="Roboto"/>
              </a:rPr>
              <a:t> un algoritmo di ML sviluppato nel 2019 da diversi ricercatori di Google Research, è nato in risposta alle limitate prestazioni delle reti neurali deep applicate ai dati tabulari.</a:t>
            </a:r>
            <a:endParaRPr sz="1800">
              <a:solidFill>
                <a:srgbClr val="0D0D0D"/>
              </a:solidFill>
              <a:latin typeface="Roboto"/>
              <a:ea typeface="Roboto"/>
              <a:cs typeface="Roboto"/>
              <a:sym typeface="Roboto"/>
            </a:endParaRPr>
          </a:p>
          <a:p>
            <a:pPr indent="0" lvl="0" marL="0" rtl="0" algn="l">
              <a:lnSpc>
                <a:spcPct val="115000"/>
              </a:lnSpc>
              <a:spcBef>
                <a:spcPts val="0"/>
              </a:spcBef>
              <a:spcAft>
                <a:spcPts val="0"/>
              </a:spcAft>
              <a:buNone/>
            </a:pPr>
            <a:r>
              <a:t/>
            </a:r>
            <a:endParaRPr sz="1800">
              <a:solidFill>
                <a:srgbClr val="0D0D0D"/>
              </a:solidFill>
              <a:latin typeface="Roboto"/>
              <a:ea typeface="Roboto"/>
              <a:cs typeface="Roboto"/>
              <a:sym typeface="Roboto"/>
            </a:endParaRPr>
          </a:p>
          <a:p>
            <a:pPr indent="-342900" lvl="0" marL="457200" rtl="0" algn="l">
              <a:lnSpc>
                <a:spcPct val="115000"/>
              </a:lnSpc>
              <a:spcBef>
                <a:spcPts val="0"/>
              </a:spcBef>
              <a:spcAft>
                <a:spcPts val="0"/>
              </a:spcAft>
              <a:buClr>
                <a:srgbClr val="0D0D0D"/>
              </a:buClr>
              <a:buSzPts val="1800"/>
              <a:buFont typeface="Roboto"/>
              <a:buChar char="-"/>
            </a:pPr>
            <a:r>
              <a:rPr lang="en-US" sz="1800">
                <a:solidFill>
                  <a:srgbClr val="0D0D0D"/>
                </a:solidFill>
                <a:latin typeface="Roboto"/>
                <a:ea typeface="Roboto"/>
                <a:cs typeface="Roboto"/>
                <a:sym typeface="Roboto"/>
              </a:rPr>
              <a:t>Prende in input </a:t>
            </a:r>
            <a:r>
              <a:rPr b="1" lang="en-US" sz="1800">
                <a:solidFill>
                  <a:srgbClr val="0D0D0D"/>
                </a:solidFill>
                <a:latin typeface="Roboto"/>
                <a:ea typeface="Roboto"/>
                <a:cs typeface="Roboto"/>
                <a:sym typeface="Roboto"/>
              </a:rPr>
              <a:t>dati grezzi</a:t>
            </a:r>
            <a:r>
              <a:rPr lang="en-US" sz="1800">
                <a:solidFill>
                  <a:srgbClr val="0D0D0D"/>
                </a:solidFill>
                <a:latin typeface="Roboto"/>
                <a:ea typeface="Roboto"/>
                <a:cs typeface="Roboto"/>
                <a:sym typeface="Roboto"/>
              </a:rPr>
              <a:t> e utilizza un meccanismo di</a:t>
            </a:r>
            <a:r>
              <a:rPr b="1" lang="en-US" sz="1800">
                <a:solidFill>
                  <a:srgbClr val="0D0D0D"/>
                </a:solidFill>
                <a:latin typeface="Roboto"/>
                <a:ea typeface="Roboto"/>
                <a:cs typeface="Roboto"/>
                <a:sym typeface="Roboto"/>
              </a:rPr>
              <a:t> attention</a:t>
            </a:r>
            <a:r>
              <a:rPr lang="en-US" sz="1800">
                <a:solidFill>
                  <a:srgbClr val="0D0D0D"/>
                </a:solidFill>
                <a:latin typeface="Roboto"/>
                <a:ea typeface="Roboto"/>
                <a:cs typeface="Roboto"/>
                <a:sym typeface="Roboto"/>
              </a:rPr>
              <a:t> per selezionare le feature da utilizzare in ogni step decisionale.</a:t>
            </a:r>
            <a:endParaRPr sz="1800">
              <a:solidFill>
                <a:srgbClr val="0D0D0D"/>
              </a:solidFill>
              <a:latin typeface="Roboto"/>
              <a:ea typeface="Roboto"/>
              <a:cs typeface="Roboto"/>
              <a:sym typeface="Roboto"/>
            </a:endParaRPr>
          </a:p>
          <a:p>
            <a:pPr indent="-342900" lvl="0" marL="457200" rtl="0" algn="l">
              <a:lnSpc>
                <a:spcPct val="115000"/>
              </a:lnSpc>
              <a:spcBef>
                <a:spcPts val="0"/>
              </a:spcBef>
              <a:spcAft>
                <a:spcPts val="0"/>
              </a:spcAft>
              <a:buClr>
                <a:srgbClr val="0D0D0D"/>
              </a:buClr>
              <a:buSzPts val="1800"/>
              <a:buFont typeface="Roboto"/>
              <a:buChar char="-"/>
            </a:pPr>
            <a:r>
              <a:rPr lang="en-US" sz="1800">
                <a:solidFill>
                  <a:srgbClr val="0D0D0D"/>
                </a:solidFill>
                <a:latin typeface="Roboto"/>
                <a:ea typeface="Roboto"/>
                <a:cs typeface="Roboto"/>
                <a:sym typeface="Roboto"/>
              </a:rPr>
              <a:t>Miglior apprendimento rispetto ad altri modelli </a:t>
            </a:r>
            <a:endParaRPr b="1" sz="1200">
              <a:solidFill>
                <a:srgbClr val="0D0D0D"/>
              </a:solidFill>
              <a:latin typeface="Roboto"/>
              <a:ea typeface="Roboto"/>
              <a:cs typeface="Roboto"/>
              <a:sym typeface="Roboto"/>
            </a:endParaRPr>
          </a:p>
          <a:p>
            <a:pPr indent="0" lvl="0" marL="0" rtl="0" algn="l">
              <a:lnSpc>
                <a:spcPct val="115000"/>
              </a:lnSpc>
              <a:spcBef>
                <a:spcPts val="0"/>
              </a:spcBef>
              <a:spcAft>
                <a:spcPts val="0"/>
              </a:spcAft>
              <a:buNone/>
            </a:pPr>
            <a:r>
              <a:t/>
            </a:r>
            <a:endParaRPr b="1" sz="1200">
              <a:solidFill>
                <a:srgbClr val="0D0D0D"/>
              </a:solidFill>
              <a:latin typeface="Roboto"/>
              <a:ea typeface="Roboto"/>
              <a:cs typeface="Roboto"/>
              <a:sym typeface="Roboto"/>
            </a:endParaRPr>
          </a:p>
          <a:p>
            <a:pPr indent="0" lvl="0" marL="0" rtl="0" algn="l">
              <a:spcBef>
                <a:spcPts val="0"/>
              </a:spcBef>
              <a:spcAft>
                <a:spcPts val="0"/>
              </a:spcAft>
              <a:buNone/>
            </a:pPr>
            <a:r>
              <a:t/>
            </a:r>
            <a:endParaRPr/>
          </a:p>
        </p:txBody>
      </p:sp>
      <p:sp>
        <p:nvSpPr>
          <p:cNvPr id="180" name="Google Shape;180;p25"/>
          <p:cNvSpPr txBox="1"/>
          <p:nvPr/>
        </p:nvSpPr>
        <p:spPr>
          <a:xfrm>
            <a:off x="4955400" y="3689425"/>
            <a:ext cx="4014900" cy="13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0D0D0D"/>
              </a:solidFill>
              <a:latin typeface="Roboto"/>
              <a:ea typeface="Roboto"/>
              <a:cs typeface="Roboto"/>
              <a:sym typeface="Roboto"/>
            </a:endParaRPr>
          </a:p>
        </p:txBody>
      </p:sp>
      <p:pic>
        <p:nvPicPr>
          <p:cNvPr id="181" name="Google Shape;181;p25"/>
          <p:cNvPicPr preferRelativeResize="0"/>
          <p:nvPr/>
        </p:nvPicPr>
        <p:blipFill>
          <a:blip r:embed="rId3">
            <a:alphaModFix/>
          </a:blip>
          <a:stretch>
            <a:fillRect/>
          </a:stretch>
        </p:blipFill>
        <p:spPr>
          <a:xfrm>
            <a:off x="340973" y="3954675"/>
            <a:ext cx="8629334" cy="2436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6"/>
          <p:cNvSpPr txBox="1"/>
          <p:nvPr>
            <p:ph type="title"/>
          </p:nvPr>
        </p:nvSpPr>
        <p:spPr>
          <a:xfrm>
            <a:off x="457200" y="44624"/>
            <a:ext cx="8229600" cy="64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sz="3300"/>
              <a:t>Modelli Deep - TabNet</a:t>
            </a:r>
            <a:endParaRPr sz="3300"/>
          </a:p>
        </p:txBody>
      </p:sp>
      <p:sp>
        <p:nvSpPr>
          <p:cNvPr id="188" name="Google Shape;188;p26"/>
          <p:cNvSpPr txBox="1"/>
          <p:nvPr/>
        </p:nvSpPr>
        <p:spPr>
          <a:xfrm>
            <a:off x="4955400" y="3689425"/>
            <a:ext cx="4014900" cy="13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0D0D0D"/>
              </a:solidFill>
              <a:latin typeface="Roboto"/>
              <a:ea typeface="Roboto"/>
              <a:cs typeface="Roboto"/>
              <a:sym typeface="Roboto"/>
            </a:endParaRPr>
          </a:p>
        </p:txBody>
      </p:sp>
      <p:sp>
        <p:nvSpPr>
          <p:cNvPr id="189" name="Google Shape;189;p26"/>
          <p:cNvSpPr txBox="1"/>
          <p:nvPr>
            <p:ph idx="1" type="body"/>
          </p:nvPr>
        </p:nvSpPr>
        <p:spPr>
          <a:xfrm>
            <a:off x="338150" y="1012550"/>
            <a:ext cx="9144000" cy="3058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800">
                <a:solidFill>
                  <a:srgbClr val="0D0D0D"/>
                </a:solidFill>
                <a:latin typeface="Roboto"/>
                <a:ea typeface="Roboto"/>
                <a:cs typeface="Roboto"/>
                <a:sym typeface="Roboto"/>
              </a:rPr>
              <a:t>Gli </a:t>
            </a:r>
            <a:r>
              <a:rPr b="1" lang="en-US" sz="1800">
                <a:solidFill>
                  <a:srgbClr val="0D0D0D"/>
                </a:solidFill>
                <a:latin typeface="Roboto"/>
                <a:ea typeface="Roboto"/>
                <a:cs typeface="Roboto"/>
                <a:sym typeface="Roboto"/>
              </a:rPr>
              <a:t>iperparametri</a:t>
            </a:r>
            <a:r>
              <a:rPr lang="en-US" sz="1800">
                <a:solidFill>
                  <a:srgbClr val="0D0D0D"/>
                </a:solidFill>
                <a:latin typeface="Roboto"/>
                <a:ea typeface="Roboto"/>
                <a:cs typeface="Roboto"/>
                <a:sym typeface="Roboto"/>
              </a:rPr>
              <a:t> utilizzati sono:</a:t>
            </a:r>
            <a:endParaRPr sz="1800">
              <a:solidFill>
                <a:srgbClr val="0D0D0D"/>
              </a:solidFill>
              <a:latin typeface="Roboto"/>
              <a:ea typeface="Roboto"/>
              <a:cs typeface="Roboto"/>
              <a:sym typeface="Roboto"/>
            </a:endParaRPr>
          </a:p>
          <a:p>
            <a:pPr indent="0" lvl="0" marL="0" rtl="0" algn="l">
              <a:lnSpc>
                <a:spcPct val="115000"/>
              </a:lnSpc>
              <a:spcBef>
                <a:spcPts val="0"/>
              </a:spcBef>
              <a:spcAft>
                <a:spcPts val="0"/>
              </a:spcAft>
              <a:buNone/>
            </a:pPr>
            <a:r>
              <a:t/>
            </a:r>
            <a:endParaRPr sz="1800">
              <a:solidFill>
                <a:srgbClr val="0D0D0D"/>
              </a:solidFill>
              <a:latin typeface="Roboto"/>
              <a:ea typeface="Roboto"/>
              <a:cs typeface="Roboto"/>
              <a:sym typeface="Roboto"/>
            </a:endParaRPr>
          </a:p>
          <a:p>
            <a:pPr indent="-342900" lvl="0" marL="457200" rtl="0" algn="l">
              <a:lnSpc>
                <a:spcPct val="115000"/>
              </a:lnSpc>
              <a:spcBef>
                <a:spcPts val="0"/>
              </a:spcBef>
              <a:spcAft>
                <a:spcPts val="0"/>
              </a:spcAft>
              <a:buClr>
                <a:srgbClr val="0D0D0D"/>
              </a:buClr>
              <a:buSzPts val="1800"/>
              <a:buFont typeface="Roboto"/>
              <a:buChar char="●"/>
            </a:pPr>
            <a:r>
              <a:rPr lang="en-US" sz="1800">
                <a:solidFill>
                  <a:srgbClr val="0D0D0D"/>
                </a:solidFill>
                <a:latin typeface="Roboto"/>
                <a:ea typeface="Roboto"/>
                <a:cs typeface="Roboto"/>
                <a:sym typeface="Roboto"/>
              </a:rPr>
              <a:t>batch_size -&gt; numero di sample contenuti in ogni batch.</a:t>
            </a:r>
            <a:endParaRPr sz="1800">
              <a:solidFill>
                <a:srgbClr val="0D0D0D"/>
              </a:solidFill>
              <a:latin typeface="Roboto"/>
              <a:ea typeface="Roboto"/>
              <a:cs typeface="Roboto"/>
              <a:sym typeface="Roboto"/>
            </a:endParaRPr>
          </a:p>
          <a:p>
            <a:pPr indent="-342900" lvl="0" marL="457200" rtl="0" algn="l">
              <a:lnSpc>
                <a:spcPct val="115000"/>
              </a:lnSpc>
              <a:spcBef>
                <a:spcPts val="0"/>
              </a:spcBef>
              <a:spcAft>
                <a:spcPts val="0"/>
              </a:spcAft>
              <a:buClr>
                <a:srgbClr val="0D0D0D"/>
              </a:buClr>
              <a:buSzPts val="1800"/>
              <a:buFont typeface="Roboto"/>
              <a:buChar char="●"/>
            </a:pPr>
            <a:r>
              <a:rPr lang="en-US" sz="1800">
                <a:solidFill>
                  <a:srgbClr val="0D0D0D"/>
                </a:solidFill>
                <a:latin typeface="Roboto"/>
                <a:ea typeface="Roboto"/>
                <a:cs typeface="Roboto"/>
                <a:sym typeface="Roboto"/>
              </a:rPr>
              <a:t>n_d -&gt; numero di layer di predizione</a:t>
            </a:r>
            <a:endParaRPr sz="1800">
              <a:solidFill>
                <a:srgbClr val="0D0D0D"/>
              </a:solidFill>
              <a:latin typeface="Roboto"/>
              <a:ea typeface="Roboto"/>
              <a:cs typeface="Roboto"/>
              <a:sym typeface="Roboto"/>
            </a:endParaRPr>
          </a:p>
          <a:p>
            <a:pPr indent="-342900" lvl="0" marL="457200" rtl="0" algn="l">
              <a:lnSpc>
                <a:spcPct val="115000"/>
              </a:lnSpc>
              <a:spcBef>
                <a:spcPts val="0"/>
              </a:spcBef>
              <a:spcAft>
                <a:spcPts val="0"/>
              </a:spcAft>
              <a:buClr>
                <a:srgbClr val="0D0D0D"/>
              </a:buClr>
              <a:buSzPts val="1800"/>
              <a:buFont typeface="Roboto"/>
              <a:buChar char="●"/>
            </a:pPr>
            <a:r>
              <a:rPr lang="en-US" sz="1800">
                <a:solidFill>
                  <a:srgbClr val="0D0D0D"/>
                </a:solidFill>
                <a:latin typeface="Roboto"/>
                <a:ea typeface="Roboto"/>
                <a:cs typeface="Roboto"/>
                <a:sym typeface="Roboto"/>
              </a:rPr>
              <a:t>n_a -&gt; numero di layer di attenzione</a:t>
            </a:r>
            <a:endParaRPr sz="1800">
              <a:solidFill>
                <a:srgbClr val="0D0D0D"/>
              </a:solidFill>
              <a:latin typeface="Roboto"/>
              <a:ea typeface="Roboto"/>
              <a:cs typeface="Roboto"/>
              <a:sym typeface="Roboto"/>
            </a:endParaRPr>
          </a:p>
          <a:p>
            <a:pPr indent="-342900" lvl="0" marL="457200" rtl="0" algn="l">
              <a:lnSpc>
                <a:spcPct val="115000"/>
              </a:lnSpc>
              <a:spcBef>
                <a:spcPts val="0"/>
              </a:spcBef>
              <a:spcAft>
                <a:spcPts val="0"/>
              </a:spcAft>
              <a:buClr>
                <a:srgbClr val="0D0D0D"/>
              </a:buClr>
              <a:buSzPts val="1800"/>
              <a:buFont typeface="Roboto"/>
              <a:buChar char="●"/>
            </a:pPr>
            <a:r>
              <a:rPr lang="en-US" sz="1800">
                <a:solidFill>
                  <a:srgbClr val="0D0D0D"/>
                </a:solidFill>
                <a:latin typeface="Roboto"/>
                <a:ea typeface="Roboto"/>
                <a:cs typeface="Roboto"/>
                <a:sym typeface="Roboto"/>
              </a:rPr>
              <a:t>n_steps -&gt; numero di step nella rete</a:t>
            </a:r>
            <a:endParaRPr sz="1800">
              <a:solidFill>
                <a:srgbClr val="0D0D0D"/>
              </a:solidFill>
              <a:latin typeface="Roboto"/>
              <a:ea typeface="Roboto"/>
              <a:cs typeface="Roboto"/>
              <a:sym typeface="Roboto"/>
            </a:endParaRPr>
          </a:p>
          <a:p>
            <a:pPr indent="0" lvl="0" marL="457200" rtl="0" algn="l">
              <a:lnSpc>
                <a:spcPct val="115000"/>
              </a:lnSpc>
              <a:spcBef>
                <a:spcPts val="0"/>
              </a:spcBef>
              <a:spcAft>
                <a:spcPts val="0"/>
              </a:spcAft>
              <a:buNone/>
            </a:pPr>
            <a:r>
              <a:t/>
            </a:r>
            <a:endParaRPr sz="1800">
              <a:solidFill>
                <a:srgbClr val="0D0D0D"/>
              </a:solidFill>
              <a:latin typeface="Roboto"/>
              <a:ea typeface="Roboto"/>
              <a:cs typeface="Roboto"/>
              <a:sym typeface="Roboto"/>
            </a:endParaRPr>
          </a:p>
          <a:p>
            <a:pPr indent="0" lvl="0" marL="0" rtl="0" algn="l">
              <a:lnSpc>
                <a:spcPct val="115000"/>
              </a:lnSpc>
              <a:spcBef>
                <a:spcPts val="0"/>
              </a:spcBef>
              <a:spcAft>
                <a:spcPts val="0"/>
              </a:spcAft>
              <a:buNone/>
            </a:pPr>
            <a:r>
              <a:rPr b="1" lang="en-US" sz="1800">
                <a:solidFill>
                  <a:srgbClr val="0D0D0D"/>
                </a:solidFill>
                <a:latin typeface="Roboto"/>
                <a:ea typeface="Roboto"/>
                <a:cs typeface="Roboto"/>
                <a:sym typeface="Roboto"/>
              </a:rPr>
              <a:t>Early stopping</a:t>
            </a:r>
            <a:r>
              <a:rPr lang="en-US" sz="1800">
                <a:solidFill>
                  <a:srgbClr val="0D0D0D"/>
                </a:solidFill>
                <a:latin typeface="Roboto"/>
                <a:ea typeface="Roboto"/>
                <a:cs typeface="Roboto"/>
                <a:sym typeface="Roboto"/>
              </a:rPr>
              <a:t> </a:t>
            </a:r>
            <a:r>
              <a:rPr lang="en-US" sz="1800">
                <a:solidFill>
                  <a:srgbClr val="0D0D0D"/>
                </a:solidFill>
                <a:latin typeface="Roboto"/>
                <a:ea typeface="Roboto"/>
                <a:cs typeface="Roboto"/>
                <a:sym typeface="Roboto"/>
              </a:rPr>
              <a:t>con patience di 10</a:t>
            </a:r>
            <a:endParaRPr sz="1800">
              <a:solidFill>
                <a:srgbClr val="0D0D0D"/>
              </a:solidFill>
              <a:latin typeface="Roboto"/>
              <a:ea typeface="Roboto"/>
              <a:cs typeface="Roboto"/>
              <a:sym typeface="Roboto"/>
            </a:endParaRPr>
          </a:p>
          <a:p>
            <a:pPr indent="0" lvl="0" marL="0" rtl="0" algn="l">
              <a:spcBef>
                <a:spcPts val="0"/>
              </a:spcBef>
              <a:spcAft>
                <a:spcPts val="0"/>
              </a:spcAft>
              <a:buNone/>
            </a:pPr>
            <a:r>
              <a:t/>
            </a:r>
            <a:endParaRPr/>
          </a:p>
        </p:txBody>
      </p:sp>
      <p:sp>
        <p:nvSpPr>
          <p:cNvPr id="190" name="Google Shape;190;p26"/>
          <p:cNvSpPr txBox="1"/>
          <p:nvPr/>
        </p:nvSpPr>
        <p:spPr>
          <a:xfrm>
            <a:off x="4699900" y="3605025"/>
            <a:ext cx="4292400" cy="2025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solidFill>
                <a:srgbClr val="F9F9F9"/>
              </a:solidFill>
              <a:highlight>
                <a:srgbClr val="171717"/>
              </a:highlight>
              <a:latin typeface="Roboto"/>
              <a:ea typeface="Roboto"/>
              <a:cs typeface="Roboto"/>
              <a:sym typeface="Roboto"/>
            </a:endParaRPr>
          </a:p>
          <a:p>
            <a:pPr indent="0" lvl="0" marL="0" rtl="0" algn="l">
              <a:lnSpc>
                <a:spcPct val="115000"/>
              </a:lnSpc>
              <a:spcBef>
                <a:spcPts val="0"/>
              </a:spcBef>
              <a:spcAft>
                <a:spcPts val="0"/>
              </a:spcAft>
              <a:buNone/>
            </a:pPr>
            <a:r>
              <a:rPr b="1" lang="en-US" sz="1800">
                <a:solidFill>
                  <a:srgbClr val="0D0D0D"/>
                </a:solidFill>
                <a:latin typeface="Roboto"/>
                <a:ea typeface="Roboto"/>
                <a:cs typeface="Roboto"/>
                <a:sym typeface="Roboto"/>
              </a:rPr>
              <a:t>Configurazione Ottimale del Modello:</a:t>
            </a:r>
            <a:endParaRPr b="1" sz="1800">
              <a:solidFill>
                <a:srgbClr val="0D0D0D"/>
              </a:solidFill>
              <a:latin typeface="Roboto"/>
              <a:ea typeface="Roboto"/>
              <a:cs typeface="Roboto"/>
              <a:sym typeface="Roboto"/>
            </a:endParaRPr>
          </a:p>
          <a:p>
            <a:pPr indent="-342900" lvl="0" marL="457200" rtl="0" algn="l">
              <a:lnSpc>
                <a:spcPct val="115000"/>
              </a:lnSpc>
              <a:spcBef>
                <a:spcPts val="1500"/>
              </a:spcBef>
              <a:spcAft>
                <a:spcPts val="0"/>
              </a:spcAft>
              <a:buClr>
                <a:srgbClr val="0D0D0D"/>
              </a:buClr>
              <a:buSzPts val="1800"/>
              <a:buFont typeface="Roboto"/>
              <a:buChar char="-"/>
            </a:pPr>
            <a:r>
              <a:rPr lang="en-US" sz="1800">
                <a:solidFill>
                  <a:srgbClr val="0D0D0D"/>
                </a:solidFill>
                <a:latin typeface="Roboto"/>
                <a:ea typeface="Roboto"/>
                <a:cs typeface="Roboto"/>
                <a:sym typeface="Roboto"/>
              </a:rPr>
              <a:t>Batch_size</a:t>
            </a:r>
            <a:r>
              <a:rPr b="1" lang="en-US" sz="1800">
                <a:solidFill>
                  <a:srgbClr val="0D0D0D"/>
                </a:solidFill>
                <a:latin typeface="Roboto"/>
                <a:ea typeface="Roboto"/>
                <a:cs typeface="Roboto"/>
                <a:sym typeface="Roboto"/>
              </a:rPr>
              <a:t>: 256</a:t>
            </a:r>
            <a:endParaRPr b="1" sz="1800">
              <a:solidFill>
                <a:srgbClr val="0D0D0D"/>
              </a:solidFill>
              <a:latin typeface="Roboto"/>
              <a:ea typeface="Roboto"/>
              <a:cs typeface="Roboto"/>
              <a:sym typeface="Roboto"/>
            </a:endParaRPr>
          </a:p>
          <a:p>
            <a:pPr indent="-342900" lvl="0" marL="457200" rtl="0" algn="l">
              <a:lnSpc>
                <a:spcPct val="115000"/>
              </a:lnSpc>
              <a:spcBef>
                <a:spcPts val="0"/>
              </a:spcBef>
              <a:spcAft>
                <a:spcPts val="0"/>
              </a:spcAft>
              <a:buClr>
                <a:srgbClr val="0D0D0D"/>
              </a:buClr>
              <a:buSzPts val="1800"/>
              <a:buFont typeface="Roboto"/>
              <a:buChar char="-"/>
            </a:pPr>
            <a:r>
              <a:rPr lang="en-US" sz="1800">
                <a:solidFill>
                  <a:srgbClr val="0D0D0D"/>
                </a:solidFill>
                <a:latin typeface="Roboto"/>
                <a:ea typeface="Roboto"/>
                <a:cs typeface="Roboto"/>
                <a:sym typeface="Roboto"/>
              </a:rPr>
              <a:t>n_d: </a:t>
            </a:r>
            <a:r>
              <a:rPr b="1" lang="en-US" sz="1800">
                <a:solidFill>
                  <a:srgbClr val="0D0D0D"/>
                </a:solidFill>
                <a:latin typeface="Roboto"/>
                <a:ea typeface="Roboto"/>
                <a:cs typeface="Roboto"/>
                <a:sym typeface="Roboto"/>
              </a:rPr>
              <a:t>48</a:t>
            </a:r>
            <a:endParaRPr b="1" sz="1800">
              <a:solidFill>
                <a:srgbClr val="0D0D0D"/>
              </a:solidFill>
              <a:latin typeface="Roboto"/>
              <a:ea typeface="Roboto"/>
              <a:cs typeface="Roboto"/>
              <a:sym typeface="Roboto"/>
            </a:endParaRPr>
          </a:p>
          <a:p>
            <a:pPr indent="-342900" lvl="0" marL="457200" rtl="0" algn="l">
              <a:lnSpc>
                <a:spcPct val="115000"/>
              </a:lnSpc>
              <a:spcBef>
                <a:spcPts val="0"/>
              </a:spcBef>
              <a:spcAft>
                <a:spcPts val="0"/>
              </a:spcAft>
              <a:buClr>
                <a:srgbClr val="0D0D0D"/>
              </a:buClr>
              <a:buSzPts val="1800"/>
              <a:buFont typeface="Roboto"/>
              <a:buChar char="-"/>
            </a:pPr>
            <a:r>
              <a:rPr lang="en-US" sz="1800">
                <a:solidFill>
                  <a:srgbClr val="0D0D0D"/>
                </a:solidFill>
                <a:latin typeface="Roboto"/>
                <a:ea typeface="Roboto"/>
                <a:cs typeface="Roboto"/>
                <a:sym typeface="Roboto"/>
              </a:rPr>
              <a:t>n_a:</a:t>
            </a:r>
            <a:r>
              <a:rPr b="1" lang="en-US" sz="1800">
                <a:solidFill>
                  <a:srgbClr val="0D0D0D"/>
                </a:solidFill>
                <a:latin typeface="Roboto"/>
                <a:ea typeface="Roboto"/>
                <a:cs typeface="Roboto"/>
                <a:sym typeface="Roboto"/>
              </a:rPr>
              <a:t> 48</a:t>
            </a:r>
            <a:endParaRPr b="1" sz="1800">
              <a:solidFill>
                <a:srgbClr val="0D0D0D"/>
              </a:solidFill>
              <a:latin typeface="Roboto"/>
              <a:ea typeface="Roboto"/>
              <a:cs typeface="Roboto"/>
              <a:sym typeface="Roboto"/>
            </a:endParaRPr>
          </a:p>
          <a:p>
            <a:pPr indent="-342900" lvl="0" marL="457200" rtl="0" algn="l">
              <a:lnSpc>
                <a:spcPct val="115000"/>
              </a:lnSpc>
              <a:spcBef>
                <a:spcPts val="0"/>
              </a:spcBef>
              <a:spcAft>
                <a:spcPts val="0"/>
              </a:spcAft>
              <a:buClr>
                <a:srgbClr val="0D0D0D"/>
              </a:buClr>
              <a:buSzPts val="1800"/>
              <a:buFont typeface="Roboto"/>
              <a:buChar char="-"/>
            </a:pPr>
            <a:r>
              <a:rPr lang="en-US" sz="1800">
                <a:solidFill>
                  <a:srgbClr val="0D0D0D"/>
                </a:solidFill>
                <a:latin typeface="Roboto"/>
                <a:ea typeface="Roboto"/>
                <a:cs typeface="Roboto"/>
                <a:sym typeface="Roboto"/>
              </a:rPr>
              <a:t>n_steps: </a:t>
            </a:r>
            <a:r>
              <a:rPr b="1" lang="en-US" sz="1800">
                <a:solidFill>
                  <a:srgbClr val="0D0D0D"/>
                </a:solidFill>
                <a:latin typeface="Roboto"/>
                <a:ea typeface="Roboto"/>
                <a:cs typeface="Roboto"/>
                <a:sym typeface="Roboto"/>
              </a:rPr>
              <a:t>3</a:t>
            </a:r>
            <a:endParaRPr sz="1800">
              <a:solidFill>
                <a:srgbClr val="0D0D0D"/>
              </a:solidFill>
              <a:latin typeface="Roboto"/>
              <a:ea typeface="Roboto"/>
              <a:cs typeface="Roboto"/>
              <a:sym typeface="Roboto"/>
            </a:endParaRPr>
          </a:p>
          <a:p>
            <a:pPr indent="0" lvl="0" marL="0" rtl="0" algn="l">
              <a:lnSpc>
                <a:spcPct val="115000"/>
              </a:lnSpc>
              <a:spcBef>
                <a:spcPts val="1500"/>
              </a:spcBef>
              <a:spcAft>
                <a:spcPts val="0"/>
              </a:spcAft>
              <a:buNone/>
            </a:pPr>
            <a:r>
              <a:t/>
            </a:r>
            <a:endParaRPr b="1" sz="1800">
              <a:solidFill>
                <a:srgbClr val="0D0D0D"/>
              </a:solidFill>
              <a:latin typeface="Roboto"/>
              <a:ea typeface="Roboto"/>
              <a:cs typeface="Roboto"/>
              <a:sym typeface="Roboto"/>
            </a:endParaRPr>
          </a:p>
          <a:p>
            <a:pPr indent="0" lvl="0" marL="0" rtl="0" algn="l">
              <a:spcBef>
                <a:spcPts val="0"/>
              </a:spcBef>
              <a:spcAft>
                <a:spcPts val="0"/>
              </a:spcAft>
              <a:buNone/>
            </a:pPr>
            <a:r>
              <a:t/>
            </a:r>
            <a:endParaRPr/>
          </a:p>
        </p:txBody>
      </p:sp>
      <p:pic>
        <p:nvPicPr>
          <p:cNvPr id="191" name="Google Shape;191;p26"/>
          <p:cNvPicPr preferRelativeResize="0"/>
          <p:nvPr/>
        </p:nvPicPr>
        <p:blipFill rotWithShape="1">
          <a:blip r:embed="rId3">
            <a:alphaModFix/>
          </a:blip>
          <a:srcRect b="6799" l="3040" r="-3039" t="-6800"/>
          <a:stretch/>
        </p:blipFill>
        <p:spPr>
          <a:xfrm>
            <a:off x="338150" y="3605025"/>
            <a:ext cx="4361751" cy="24821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 name="Shape 39"/>
        <p:cNvGrpSpPr/>
        <p:nvPr/>
      </p:nvGrpSpPr>
      <p:grpSpPr>
        <a:xfrm>
          <a:off x="0" y="0"/>
          <a:ext cx="0" cy="0"/>
          <a:chOff x="0" y="0"/>
          <a:chExt cx="0" cy="0"/>
        </a:xfrm>
      </p:grpSpPr>
      <p:sp>
        <p:nvSpPr>
          <p:cNvPr id="40" name="Google Shape;40;p9"/>
          <p:cNvSpPr txBox="1"/>
          <p:nvPr>
            <p:ph type="title"/>
          </p:nvPr>
        </p:nvSpPr>
        <p:spPr>
          <a:xfrm>
            <a:off x="457200" y="127025"/>
            <a:ext cx="8229600" cy="647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Arial"/>
              <a:buNone/>
            </a:pPr>
            <a:r>
              <a:rPr lang="en-US">
                <a:solidFill>
                  <a:schemeClr val="dk2"/>
                </a:solidFill>
              </a:rPr>
              <a:t>Introduzione</a:t>
            </a:r>
            <a:endParaRPr/>
          </a:p>
        </p:txBody>
      </p:sp>
      <p:sp>
        <p:nvSpPr>
          <p:cNvPr id="41" name="Google Shape;41;p9"/>
          <p:cNvSpPr txBox="1"/>
          <p:nvPr>
            <p:ph idx="1" type="body"/>
          </p:nvPr>
        </p:nvSpPr>
        <p:spPr>
          <a:xfrm>
            <a:off x="457200" y="981075"/>
            <a:ext cx="8437800" cy="5483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500"/>
              </a:spcBef>
              <a:spcAft>
                <a:spcPts val="0"/>
              </a:spcAft>
              <a:buClr>
                <a:schemeClr val="dk1"/>
              </a:buClr>
              <a:buSzPts val="1100"/>
              <a:buFont typeface="Arial"/>
              <a:buNone/>
            </a:pPr>
            <a:r>
              <a:rPr b="1" lang="en-US" sz="1800">
                <a:solidFill>
                  <a:srgbClr val="0D0D0D"/>
                </a:solidFill>
                <a:latin typeface="Roboto"/>
                <a:ea typeface="Roboto"/>
                <a:cs typeface="Roboto"/>
                <a:sym typeface="Roboto"/>
              </a:rPr>
              <a:t>Obiettivo del Progetto:</a:t>
            </a:r>
            <a:r>
              <a:rPr lang="en-US" sz="1800">
                <a:solidFill>
                  <a:srgbClr val="0D0D0D"/>
                </a:solidFill>
                <a:latin typeface="Roboto"/>
                <a:ea typeface="Roboto"/>
                <a:cs typeface="Roboto"/>
                <a:sym typeface="Roboto"/>
              </a:rPr>
              <a:t> Utilizzare diverse tecniche di Machine Learning supervisionato per predire l'anno di pubblicazione di una canzone a partire dalle features della sua traccia audio.</a:t>
            </a:r>
            <a:endParaRPr sz="1800">
              <a:solidFill>
                <a:srgbClr val="0D0D0D"/>
              </a:solidFill>
              <a:latin typeface="Roboto"/>
              <a:ea typeface="Roboto"/>
              <a:cs typeface="Roboto"/>
              <a:sym typeface="Roboto"/>
            </a:endParaRPr>
          </a:p>
          <a:p>
            <a:pPr indent="0" lvl="0" marL="0" rtl="0" algn="l">
              <a:lnSpc>
                <a:spcPct val="115000"/>
              </a:lnSpc>
              <a:spcBef>
                <a:spcPts val="1500"/>
              </a:spcBef>
              <a:spcAft>
                <a:spcPts val="0"/>
              </a:spcAft>
              <a:buNone/>
            </a:pPr>
            <a:r>
              <a:rPr b="1" lang="en-US" sz="1800">
                <a:solidFill>
                  <a:srgbClr val="0D0D0D"/>
                </a:solidFill>
                <a:latin typeface="Roboto"/>
                <a:ea typeface="Roboto"/>
                <a:cs typeface="Roboto"/>
                <a:sym typeface="Roboto"/>
              </a:rPr>
              <a:t>Fasi della Pipeline Implementate:</a:t>
            </a:r>
            <a:endParaRPr b="1" sz="1800">
              <a:solidFill>
                <a:srgbClr val="0D0D0D"/>
              </a:solidFill>
              <a:latin typeface="Roboto"/>
              <a:ea typeface="Roboto"/>
              <a:cs typeface="Roboto"/>
              <a:sym typeface="Roboto"/>
            </a:endParaRPr>
          </a:p>
          <a:p>
            <a:pPr indent="-342900" lvl="0" marL="457200" rtl="0" algn="l">
              <a:lnSpc>
                <a:spcPct val="115000"/>
              </a:lnSpc>
              <a:spcBef>
                <a:spcPts val="1500"/>
              </a:spcBef>
              <a:spcAft>
                <a:spcPts val="0"/>
              </a:spcAft>
              <a:buClr>
                <a:srgbClr val="0D0D0D"/>
              </a:buClr>
              <a:buSzPts val="1800"/>
              <a:buFont typeface="Roboto"/>
              <a:buChar char="●"/>
            </a:pPr>
            <a:r>
              <a:rPr b="1" lang="en-US" sz="1800">
                <a:solidFill>
                  <a:srgbClr val="0D0D0D"/>
                </a:solidFill>
                <a:latin typeface="Roboto"/>
                <a:ea typeface="Roboto"/>
                <a:cs typeface="Roboto"/>
                <a:sym typeface="Roboto"/>
              </a:rPr>
              <a:t>Acquisizione dei Dati</a:t>
            </a:r>
            <a:endParaRPr b="1" sz="1800">
              <a:solidFill>
                <a:srgbClr val="0D0D0D"/>
              </a:solidFill>
              <a:latin typeface="Roboto"/>
              <a:ea typeface="Roboto"/>
              <a:cs typeface="Roboto"/>
              <a:sym typeface="Roboto"/>
            </a:endParaRPr>
          </a:p>
          <a:p>
            <a:pPr indent="-342900" lvl="0" marL="457200" rtl="0" algn="l">
              <a:lnSpc>
                <a:spcPct val="115000"/>
              </a:lnSpc>
              <a:spcBef>
                <a:spcPts val="0"/>
              </a:spcBef>
              <a:spcAft>
                <a:spcPts val="0"/>
              </a:spcAft>
              <a:buClr>
                <a:srgbClr val="0D0D0D"/>
              </a:buClr>
              <a:buSzPts val="1800"/>
              <a:buFont typeface="Roboto"/>
              <a:buChar char="●"/>
            </a:pPr>
            <a:r>
              <a:rPr b="1" lang="en-US" sz="1800">
                <a:solidFill>
                  <a:srgbClr val="0D0D0D"/>
                </a:solidFill>
                <a:latin typeface="Roboto"/>
                <a:ea typeface="Roboto"/>
                <a:cs typeface="Roboto"/>
                <a:sym typeface="Roboto"/>
              </a:rPr>
              <a:t>Visualizzazione dei Dati</a:t>
            </a:r>
            <a:endParaRPr b="1" sz="1800">
              <a:solidFill>
                <a:srgbClr val="0D0D0D"/>
              </a:solidFill>
              <a:latin typeface="Roboto"/>
              <a:ea typeface="Roboto"/>
              <a:cs typeface="Roboto"/>
              <a:sym typeface="Roboto"/>
            </a:endParaRPr>
          </a:p>
          <a:p>
            <a:pPr indent="-342900" lvl="0" marL="457200" rtl="0" algn="l">
              <a:lnSpc>
                <a:spcPct val="115000"/>
              </a:lnSpc>
              <a:spcBef>
                <a:spcPts val="0"/>
              </a:spcBef>
              <a:spcAft>
                <a:spcPts val="0"/>
              </a:spcAft>
              <a:buClr>
                <a:srgbClr val="0D0D0D"/>
              </a:buClr>
              <a:buSzPts val="1800"/>
              <a:buFont typeface="Roboto"/>
              <a:buChar char="●"/>
            </a:pPr>
            <a:r>
              <a:rPr b="1" lang="en-US" sz="1800">
                <a:solidFill>
                  <a:srgbClr val="0D0D0D"/>
                </a:solidFill>
                <a:latin typeface="Roboto"/>
                <a:ea typeface="Roboto"/>
                <a:cs typeface="Roboto"/>
                <a:sym typeface="Roboto"/>
              </a:rPr>
              <a:t>Pre-elaborazione dei Dati</a:t>
            </a:r>
            <a:endParaRPr b="1" sz="1800">
              <a:solidFill>
                <a:srgbClr val="0D0D0D"/>
              </a:solidFill>
              <a:latin typeface="Roboto"/>
              <a:ea typeface="Roboto"/>
              <a:cs typeface="Roboto"/>
              <a:sym typeface="Roboto"/>
            </a:endParaRPr>
          </a:p>
          <a:p>
            <a:pPr indent="-342900" lvl="0" marL="457200" rtl="0" algn="l">
              <a:lnSpc>
                <a:spcPct val="115000"/>
              </a:lnSpc>
              <a:spcBef>
                <a:spcPts val="0"/>
              </a:spcBef>
              <a:spcAft>
                <a:spcPts val="0"/>
              </a:spcAft>
              <a:buClr>
                <a:srgbClr val="0D0D0D"/>
              </a:buClr>
              <a:buSzPts val="1800"/>
              <a:buFont typeface="Roboto"/>
              <a:buChar char="●"/>
            </a:pPr>
            <a:r>
              <a:rPr b="1" lang="en-US" sz="1800">
                <a:solidFill>
                  <a:srgbClr val="0D0D0D"/>
                </a:solidFill>
                <a:latin typeface="Roboto"/>
                <a:ea typeface="Roboto"/>
                <a:cs typeface="Roboto"/>
                <a:sym typeface="Roboto"/>
              </a:rPr>
              <a:t>Modellazione</a:t>
            </a:r>
            <a:endParaRPr b="1" sz="1800">
              <a:solidFill>
                <a:srgbClr val="0D0D0D"/>
              </a:solidFill>
              <a:latin typeface="Roboto"/>
              <a:ea typeface="Roboto"/>
              <a:cs typeface="Roboto"/>
              <a:sym typeface="Roboto"/>
            </a:endParaRPr>
          </a:p>
          <a:p>
            <a:pPr indent="-342900" lvl="0" marL="457200" rtl="0" algn="l">
              <a:lnSpc>
                <a:spcPct val="115000"/>
              </a:lnSpc>
              <a:spcBef>
                <a:spcPts val="0"/>
              </a:spcBef>
              <a:spcAft>
                <a:spcPts val="0"/>
              </a:spcAft>
              <a:buClr>
                <a:srgbClr val="0D0D0D"/>
              </a:buClr>
              <a:buSzPts val="1800"/>
              <a:buFont typeface="Roboto"/>
              <a:buChar char="●"/>
            </a:pPr>
            <a:r>
              <a:rPr b="1" lang="en-US" sz="1800">
                <a:solidFill>
                  <a:srgbClr val="0D0D0D"/>
                </a:solidFill>
                <a:latin typeface="Roboto"/>
                <a:ea typeface="Roboto"/>
                <a:cs typeface="Roboto"/>
                <a:sym typeface="Roboto"/>
              </a:rPr>
              <a:t>Valutazione delle Prestazioni</a:t>
            </a:r>
            <a:endParaRPr b="1" sz="1800">
              <a:solidFill>
                <a:srgbClr val="0D0D0D"/>
              </a:solidFill>
              <a:latin typeface="Roboto"/>
              <a:ea typeface="Roboto"/>
              <a:cs typeface="Roboto"/>
              <a:sym typeface="Roboto"/>
            </a:endParaRPr>
          </a:p>
          <a:p>
            <a:pPr indent="0" lvl="0" marL="0" marR="0" rtl="0" algn="l">
              <a:spcBef>
                <a:spcPts val="1500"/>
              </a:spcBef>
              <a:spcAft>
                <a:spcPts val="0"/>
              </a:spcAft>
              <a:buNone/>
            </a:pPr>
            <a:r>
              <a:t/>
            </a:r>
            <a:endParaRPr sz="2400">
              <a:solidFill>
                <a:schemeClr val="dk1"/>
              </a:solidFill>
            </a:endParaRPr>
          </a:p>
        </p:txBody>
      </p:sp>
      <p:pic>
        <p:nvPicPr>
          <p:cNvPr id="42" name="Google Shape;42;p9"/>
          <p:cNvPicPr preferRelativeResize="0"/>
          <p:nvPr/>
        </p:nvPicPr>
        <p:blipFill>
          <a:blip r:embed="rId3">
            <a:alphaModFix/>
          </a:blip>
          <a:stretch>
            <a:fillRect/>
          </a:stretch>
        </p:blipFill>
        <p:spPr>
          <a:xfrm>
            <a:off x="4317050" y="4412675"/>
            <a:ext cx="4826949" cy="24453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7"/>
          <p:cNvSpPr txBox="1"/>
          <p:nvPr>
            <p:ph type="title"/>
          </p:nvPr>
        </p:nvSpPr>
        <p:spPr>
          <a:xfrm>
            <a:off x="457200" y="44624"/>
            <a:ext cx="8229600" cy="64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sz="3300"/>
              <a:t>Modelli Deep - TabTransformer</a:t>
            </a:r>
            <a:endParaRPr sz="3300"/>
          </a:p>
        </p:txBody>
      </p:sp>
      <p:sp>
        <p:nvSpPr>
          <p:cNvPr id="198" name="Google Shape;198;p27"/>
          <p:cNvSpPr txBox="1"/>
          <p:nvPr>
            <p:ph idx="1" type="body"/>
          </p:nvPr>
        </p:nvSpPr>
        <p:spPr>
          <a:xfrm>
            <a:off x="304800" y="787100"/>
            <a:ext cx="8607300" cy="5079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200">
              <a:solidFill>
                <a:srgbClr val="F9F9F9"/>
              </a:solidFill>
              <a:highlight>
                <a:srgbClr val="171717"/>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US" sz="1800">
                <a:solidFill>
                  <a:srgbClr val="0D0D0D"/>
                </a:solidFill>
                <a:latin typeface="Roboto"/>
                <a:ea typeface="Roboto"/>
                <a:cs typeface="Roboto"/>
                <a:sym typeface="Roboto"/>
              </a:rPr>
              <a:t>TabTransformer</a:t>
            </a:r>
            <a:r>
              <a:rPr lang="en-US" sz="1800">
                <a:solidFill>
                  <a:srgbClr val="0D0D0D"/>
                </a:solidFill>
                <a:latin typeface="Roboto"/>
                <a:ea typeface="Roboto"/>
                <a:cs typeface="Roboto"/>
                <a:sym typeface="Roboto"/>
              </a:rPr>
              <a:t>: </a:t>
            </a:r>
            <a:r>
              <a:rPr lang="en-US" sz="1800">
                <a:solidFill>
                  <a:srgbClr val="0D0D0D"/>
                </a:solidFill>
                <a:latin typeface="Roboto"/>
                <a:ea typeface="Roboto"/>
                <a:cs typeface="Roboto"/>
                <a:sym typeface="Roboto"/>
              </a:rPr>
              <a:t>utilizza un meccanismo completamente basato sull’</a:t>
            </a:r>
            <a:r>
              <a:rPr b="1" lang="en-US" sz="1800">
                <a:solidFill>
                  <a:srgbClr val="0D0D0D"/>
                </a:solidFill>
                <a:latin typeface="Roboto"/>
                <a:ea typeface="Roboto"/>
                <a:cs typeface="Roboto"/>
                <a:sym typeface="Roboto"/>
              </a:rPr>
              <a:t>attenzione</a:t>
            </a:r>
            <a:endParaRPr b="1" sz="1800">
              <a:solidFill>
                <a:srgbClr val="0D0D0D"/>
              </a:solidFill>
              <a:latin typeface="Roboto"/>
              <a:ea typeface="Roboto"/>
              <a:cs typeface="Roboto"/>
              <a:sym typeface="Roboto"/>
            </a:endParaRPr>
          </a:p>
          <a:p>
            <a:pPr indent="0" lvl="0" marL="0" rtl="0" algn="l">
              <a:lnSpc>
                <a:spcPct val="115000"/>
              </a:lnSpc>
              <a:spcBef>
                <a:spcPts val="1500"/>
              </a:spcBef>
              <a:spcAft>
                <a:spcPts val="0"/>
              </a:spcAft>
              <a:buNone/>
            </a:pPr>
            <a:r>
              <a:rPr b="1" lang="en-US" sz="1800">
                <a:solidFill>
                  <a:srgbClr val="0D0D0D"/>
                </a:solidFill>
                <a:latin typeface="Roboto"/>
                <a:ea typeface="Roboto"/>
                <a:cs typeface="Roboto"/>
                <a:sym typeface="Roboto"/>
              </a:rPr>
              <a:t>Principali Caratteristiche:</a:t>
            </a:r>
            <a:endParaRPr b="1" sz="1800">
              <a:solidFill>
                <a:srgbClr val="0D0D0D"/>
              </a:solidFill>
              <a:latin typeface="Roboto"/>
              <a:ea typeface="Roboto"/>
              <a:cs typeface="Roboto"/>
              <a:sym typeface="Roboto"/>
            </a:endParaRPr>
          </a:p>
          <a:p>
            <a:pPr indent="-342900" lvl="0" marL="457200" rtl="0" algn="l">
              <a:lnSpc>
                <a:spcPct val="115000"/>
              </a:lnSpc>
              <a:spcBef>
                <a:spcPts val="1500"/>
              </a:spcBef>
              <a:spcAft>
                <a:spcPts val="0"/>
              </a:spcAft>
              <a:buClr>
                <a:srgbClr val="0D0D0D"/>
              </a:buClr>
              <a:buSzPts val="1800"/>
              <a:buFont typeface="Roboto"/>
              <a:buAutoNum type="arabicPeriod"/>
            </a:pPr>
            <a:r>
              <a:rPr i="1" lang="en-US" sz="1800">
                <a:solidFill>
                  <a:srgbClr val="0D0D0D"/>
                </a:solidFill>
                <a:latin typeface="Roboto"/>
                <a:ea typeface="Roboto"/>
                <a:cs typeface="Roboto"/>
                <a:sym typeface="Roboto"/>
              </a:rPr>
              <a:t>Embedding dei dati categorici</a:t>
            </a:r>
            <a:r>
              <a:rPr lang="en-US" sz="1800">
                <a:solidFill>
                  <a:srgbClr val="0D0D0D"/>
                </a:solidFill>
                <a:latin typeface="Roboto"/>
                <a:ea typeface="Roboto"/>
                <a:cs typeface="Roboto"/>
                <a:sym typeface="Roboto"/>
              </a:rPr>
              <a:t> -&gt; trasforma le variabili categoriche in rappresentazioni dense (embedding).</a:t>
            </a:r>
            <a:endParaRPr sz="1800">
              <a:solidFill>
                <a:srgbClr val="0D0D0D"/>
              </a:solidFill>
              <a:latin typeface="Roboto"/>
              <a:ea typeface="Roboto"/>
              <a:cs typeface="Roboto"/>
              <a:sym typeface="Roboto"/>
            </a:endParaRPr>
          </a:p>
          <a:p>
            <a:pPr indent="-342900" lvl="0" marL="457200" rtl="0" algn="l">
              <a:lnSpc>
                <a:spcPct val="115000"/>
              </a:lnSpc>
              <a:spcBef>
                <a:spcPts val="0"/>
              </a:spcBef>
              <a:spcAft>
                <a:spcPts val="0"/>
              </a:spcAft>
              <a:buClr>
                <a:srgbClr val="0D0D0D"/>
              </a:buClr>
              <a:buSzPts val="1800"/>
              <a:buFont typeface="Roboto"/>
              <a:buAutoNum type="arabicPeriod"/>
            </a:pPr>
            <a:r>
              <a:rPr i="1" lang="en-US" sz="1800">
                <a:solidFill>
                  <a:srgbClr val="0D0D0D"/>
                </a:solidFill>
                <a:latin typeface="Roboto"/>
                <a:ea typeface="Roboto"/>
                <a:cs typeface="Roboto"/>
                <a:sym typeface="Roboto"/>
              </a:rPr>
              <a:t>Self-Attention</a:t>
            </a:r>
            <a:r>
              <a:rPr lang="en-US" sz="1800">
                <a:solidFill>
                  <a:srgbClr val="0D0D0D"/>
                </a:solidFill>
                <a:latin typeface="Roboto"/>
                <a:ea typeface="Roboto"/>
                <a:cs typeface="Roboto"/>
                <a:sym typeface="Roboto"/>
              </a:rPr>
              <a:t> -&gt; Utilizza il meccanismo di </a:t>
            </a:r>
            <a:br>
              <a:rPr lang="en-US" sz="1800">
                <a:solidFill>
                  <a:srgbClr val="0D0D0D"/>
                </a:solidFill>
                <a:latin typeface="Roboto"/>
                <a:ea typeface="Roboto"/>
                <a:cs typeface="Roboto"/>
                <a:sym typeface="Roboto"/>
              </a:rPr>
            </a:br>
            <a:r>
              <a:rPr lang="en-US" sz="1800">
                <a:solidFill>
                  <a:srgbClr val="0D0D0D"/>
                </a:solidFill>
                <a:latin typeface="Roboto"/>
                <a:ea typeface="Roboto"/>
                <a:cs typeface="Roboto"/>
                <a:sym typeface="Roboto"/>
              </a:rPr>
              <a:t>self-attention per modellare le interazioni </a:t>
            </a:r>
            <a:br>
              <a:rPr lang="en-US" sz="1800">
                <a:solidFill>
                  <a:srgbClr val="0D0D0D"/>
                </a:solidFill>
                <a:latin typeface="Roboto"/>
                <a:ea typeface="Roboto"/>
                <a:cs typeface="Roboto"/>
                <a:sym typeface="Roboto"/>
              </a:rPr>
            </a:br>
            <a:r>
              <a:rPr lang="en-US" sz="1800">
                <a:solidFill>
                  <a:srgbClr val="0D0D0D"/>
                </a:solidFill>
                <a:latin typeface="Roboto"/>
                <a:ea typeface="Roboto"/>
                <a:cs typeface="Roboto"/>
                <a:sym typeface="Roboto"/>
              </a:rPr>
              <a:t>tra le caratteristiche dei dati tabulari.</a:t>
            </a:r>
            <a:endParaRPr i="1" sz="1800">
              <a:solidFill>
                <a:srgbClr val="0D0D0D"/>
              </a:solidFill>
              <a:latin typeface="Roboto"/>
              <a:ea typeface="Roboto"/>
              <a:cs typeface="Roboto"/>
              <a:sym typeface="Roboto"/>
            </a:endParaRPr>
          </a:p>
          <a:p>
            <a:pPr indent="0" lvl="0" marL="1371600" rtl="0" algn="l">
              <a:lnSpc>
                <a:spcPct val="115000"/>
              </a:lnSpc>
              <a:spcBef>
                <a:spcPts val="1500"/>
              </a:spcBef>
              <a:spcAft>
                <a:spcPts val="0"/>
              </a:spcAft>
              <a:buNone/>
            </a:pPr>
            <a:r>
              <a:t/>
            </a:r>
            <a:endParaRPr sz="1800">
              <a:solidFill>
                <a:srgbClr val="0D0D0D"/>
              </a:solidFill>
              <a:latin typeface="Roboto"/>
              <a:ea typeface="Roboto"/>
              <a:cs typeface="Roboto"/>
              <a:sym typeface="Roboto"/>
            </a:endParaRPr>
          </a:p>
          <a:p>
            <a:pPr indent="0" lvl="0" marL="0" rtl="0" algn="l">
              <a:lnSpc>
                <a:spcPct val="115000"/>
              </a:lnSpc>
              <a:spcBef>
                <a:spcPts val="1500"/>
              </a:spcBef>
              <a:spcAft>
                <a:spcPts val="0"/>
              </a:spcAft>
              <a:buNone/>
            </a:pPr>
            <a:r>
              <a:t/>
            </a:r>
            <a:endParaRPr sz="1800">
              <a:solidFill>
                <a:srgbClr val="0D0D0D"/>
              </a:solidFill>
              <a:latin typeface="Roboto"/>
              <a:ea typeface="Roboto"/>
              <a:cs typeface="Roboto"/>
              <a:sym typeface="Roboto"/>
            </a:endParaRPr>
          </a:p>
          <a:p>
            <a:pPr indent="0" lvl="0" marL="914400" rtl="0" algn="l">
              <a:lnSpc>
                <a:spcPct val="115000"/>
              </a:lnSpc>
              <a:spcBef>
                <a:spcPts val="1500"/>
              </a:spcBef>
              <a:spcAft>
                <a:spcPts val="0"/>
              </a:spcAft>
              <a:buNone/>
            </a:pPr>
            <a:r>
              <a:t/>
            </a:r>
            <a:endParaRPr sz="1200">
              <a:solidFill>
                <a:srgbClr val="F9F9F9"/>
              </a:solidFill>
              <a:highlight>
                <a:srgbClr val="171717"/>
              </a:highlight>
              <a:latin typeface="Roboto"/>
              <a:ea typeface="Roboto"/>
              <a:cs typeface="Roboto"/>
              <a:sym typeface="Roboto"/>
            </a:endParaRPr>
          </a:p>
          <a:p>
            <a:pPr indent="0" lvl="0" marL="914400" rtl="0" algn="l">
              <a:lnSpc>
                <a:spcPct val="115000"/>
              </a:lnSpc>
              <a:spcBef>
                <a:spcPts val="1500"/>
              </a:spcBef>
              <a:spcAft>
                <a:spcPts val="0"/>
              </a:spcAft>
              <a:buNone/>
            </a:pPr>
            <a:r>
              <a:t/>
            </a:r>
            <a:endParaRPr sz="1800">
              <a:solidFill>
                <a:srgbClr val="0D0D0D"/>
              </a:solidFill>
              <a:latin typeface="Roboto"/>
              <a:ea typeface="Roboto"/>
              <a:cs typeface="Roboto"/>
              <a:sym typeface="Roboto"/>
            </a:endParaRPr>
          </a:p>
          <a:p>
            <a:pPr indent="0" lvl="0" marL="0" rtl="0" algn="l">
              <a:spcBef>
                <a:spcPts val="1500"/>
              </a:spcBef>
              <a:spcAft>
                <a:spcPts val="0"/>
              </a:spcAft>
              <a:buNone/>
            </a:pPr>
            <a:r>
              <a:t/>
            </a:r>
            <a:endParaRPr/>
          </a:p>
        </p:txBody>
      </p:sp>
      <p:sp>
        <p:nvSpPr>
          <p:cNvPr id="199" name="Google Shape;199;p27"/>
          <p:cNvSpPr txBox="1"/>
          <p:nvPr/>
        </p:nvSpPr>
        <p:spPr>
          <a:xfrm>
            <a:off x="457200" y="3689450"/>
            <a:ext cx="4854600" cy="333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lang="en-US" sz="1800">
                <a:solidFill>
                  <a:srgbClr val="0D0D0D"/>
                </a:solidFill>
                <a:latin typeface="Roboto"/>
                <a:ea typeface="Roboto"/>
                <a:cs typeface="Roboto"/>
                <a:sym typeface="Roboto"/>
              </a:rPr>
              <a:t>Composto da un </a:t>
            </a:r>
            <a:r>
              <a:rPr b="1" lang="en-US" sz="1800">
                <a:solidFill>
                  <a:srgbClr val="0D0D0D"/>
                </a:solidFill>
                <a:latin typeface="Roboto"/>
                <a:ea typeface="Roboto"/>
                <a:cs typeface="Roboto"/>
                <a:sym typeface="Roboto"/>
              </a:rPr>
              <a:t>encoder</a:t>
            </a:r>
            <a:r>
              <a:rPr lang="en-US" sz="1800">
                <a:solidFill>
                  <a:srgbClr val="0D0D0D"/>
                </a:solidFill>
                <a:latin typeface="Roboto"/>
                <a:ea typeface="Roboto"/>
                <a:cs typeface="Roboto"/>
                <a:sym typeface="Roboto"/>
              </a:rPr>
              <a:t> e un </a:t>
            </a:r>
            <a:r>
              <a:rPr b="1" lang="en-US" sz="1800">
                <a:solidFill>
                  <a:srgbClr val="0D0D0D"/>
                </a:solidFill>
                <a:latin typeface="Roboto"/>
                <a:ea typeface="Roboto"/>
                <a:cs typeface="Roboto"/>
                <a:sym typeface="Roboto"/>
              </a:rPr>
              <a:t>decoder</a:t>
            </a:r>
            <a:r>
              <a:rPr lang="en-US" sz="1800">
                <a:solidFill>
                  <a:srgbClr val="0D0D0D"/>
                </a:solidFill>
                <a:latin typeface="Roboto"/>
                <a:ea typeface="Roboto"/>
                <a:cs typeface="Roboto"/>
                <a:sym typeface="Roboto"/>
              </a:rPr>
              <a:t>.</a:t>
            </a:r>
            <a:endParaRPr sz="1800">
              <a:solidFill>
                <a:srgbClr val="0D0D0D"/>
              </a:solidFill>
              <a:latin typeface="Roboto"/>
              <a:ea typeface="Roboto"/>
              <a:cs typeface="Roboto"/>
              <a:sym typeface="Roboto"/>
            </a:endParaRPr>
          </a:p>
          <a:p>
            <a:pPr indent="-342900" lvl="0" marL="457200" rtl="0" algn="l">
              <a:lnSpc>
                <a:spcPct val="115000"/>
              </a:lnSpc>
              <a:spcBef>
                <a:spcPts val="1500"/>
              </a:spcBef>
              <a:spcAft>
                <a:spcPts val="0"/>
              </a:spcAft>
              <a:buClr>
                <a:srgbClr val="0D0D0D"/>
              </a:buClr>
              <a:buSzPts val="1800"/>
              <a:buFont typeface="Roboto"/>
              <a:buChar char="-"/>
            </a:pPr>
            <a:r>
              <a:rPr lang="en-US" sz="1800">
                <a:solidFill>
                  <a:srgbClr val="0D0D0D"/>
                </a:solidFill>
                <a:latin typeface="Roboto"/>
                <a:ea typeface="Roboto"/>
                <a:cs typeface="Roboto"/>
                <a:sym typeface="Roboto"/>
              </a:rPr>
              <a:t>L'encoder elabora l'input sequenziale, producendo una rappresentazione continua.</a:t>
            </a:r>
            <a:endParaRPr sz="1800">
              <a:solidFill>
                <a:srgbClr val="0D0D0D"/>
              </a:solidFill>
              <a:latin typeface="Roboto"/>
              <a:ea typeface="Roboto"/>
              <a:cs typeface="Roboto"/>
              <a:sym typeface="Roboto"/>
            </a:endParaRPr>
          </a:p>
          <a:p>
            <a:pPr indent="-342900" lvl="0" marL="457200" rtl="0" algn="l">
              <a:lnSpc>
                <a:spcPct val="115000"/>
              </a:lnSpc>
              <a:spcBef>
                <a:spcPts val="0"/>
              </a:spcBef>
              <a:spcAft>
                <a:spcPts val="0"/>
              </a:spcAft>
              <a:buClr>
                <a:srgbClr val="0D0D0D"/>
              </a:buClr>
              <a:buSzPts val="1800"/>
              <a:buFont typeface="Roboto"/>
              <a:buChar char="-"/>
            </a:pPr>
            <a:r>
              <a:rPr lang="en-US" sz="1800">
                <a:solidFill>
                  <a:srgbClr val="0D0D0D"/>
                </a:solidFill>
                <a:latin typeface="Roboto"/>
                <a:ea typeface="Roboto"/>
                <a:cs typeface="Roboto"/>
                <a:sym typeface="Roboto"/>
              </a:rPr>
              <a:t>Il decoder genera l'output sequenziale.</a:t>
            </a:r>
            <a:endParaRPr sz="1800">
              <a:solidFill>
                <a:srgbClr val="0D0D0D"/>
              </a:solidFill>
              <a:latin typeface="Roboto"/>
              <a:ea typeface="Roboto"/>
              <a:cs typeface="Roboto"/>
              <a:sym typeface="Roboto"/>
            </a:endParaRPr>
          </a:p>
          <a:p>
            <a:pPr indent="-342900" lvl="0" marL="457200" rtl="0" algn="l">
              <a:lnSpc>
                <a:spcPct val="115000"/>
              </a:lnSpc>
              <a:spcBef>
                <a:spcPts val="0"/>
              </a:spcBef>
              <a:spcAft>
                <a:spcPts val="0"/>
              </a:spcAft>
              <a:buClr>
                <a:srgbClr val="0D0D0D"/>
              </a:buClr>
              <a:buSzPts val="1800"/>
              <a:buFont typeface="Roboto"/>
              <a:buChar char="-"/>
            </a:pPr>
            <a:r>
              <a:rPr lang="en-US" sz="1800">
                <a:solidFill>
                  <a:srgbClr val="0D0D0D"/>
                </a:solidFill>
                <a:latin typeface="Roboto"/>
                <a:ea typeface="Roboto"/>
                <a:cs typeface="Roboto"/>
                <a:sym typeface="Roboto"/>
              </a:rPr>
              <a:t>Entrambi utilizzano l'attenzione multi-testa e reti feed-forward.</a:t>
            </a:r>
            <a:endParaRPr/>
          </a:p>
        </p:txBody>
      </p:sp>
      <p:pic>
        <p:nvPicPr>
          <p:cNvPr id="200" name="Google Shape;200;p27"/>
          <p:cNvPicPr preferRelativeResize="0"/>
          <p:nvPr/>
        </p:nvPicPr>
        <p:blipFill>
          <a:blip r:embed="rId3">
            <a:alphaModFix/>
          </a:blip>
          <a:stretch>
            <a:fillRect/>
          </a:stretch>
        </p:blipFill>
        <p:spPr>
          <a:xfrm>
            <a:off x="5413575" y="2385025"/>
            <a:ext cx="3375000" cy="43186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8"/>
          <p:cNvSpPr txBox="1"/>
          <p:nvPr>
            <p:ph type="title"/>
          </p:nvPr>
        </p:nvSpPr>
        <p:spPr>
          <a:xfrm>
            <a:off x="457200" y="44624"/>
            <a:ext cx="8229600" cy="64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sz="3300"/>
              <a:t>Modelli Deep - TabTransformer </a:t>
            </a:r>
            <a:endParaRPr sz="3300"/>
          </a:p>
        </p:txBody>
      </p:sp>
      <p:sp>
        <p:nvSpPr>
          <p:cNvPr id="207" name="Google Shape;207;p28"/>
          <p:cNvSpPr txBox="1"/>
          <p:nvPr/>
        </p:nvSpPr>
        <p:spPr>
          <a:xfrm>
            <a:off x="4955400" y="3689425"/>
            <a:ext cx="4014900" cy="13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0D0D0D"/>
              </a:solidFill>
              <a:latin typeface="Roboto"/>
              <a:ea typeface="Roboto"/>
              <a:cs typeface="Roboto"/>
              <a:sym typeface="Roboto"/>
            </a:endParaRPr>
          </a:p>
        </p:txBody>
      </p:sp>
      <p:sp>
        <p:nvSpPr>
          <p:cNvPr id="208" name="Google Shape;208;p28"/>
          <p:cNvSpPr txBox="1"/>
          <p:nvPr>
            <p:ph idx="1" type="body"/>
          </p:nvPr>
        </p:nvSpPr>
        <p:spPr>
          <a:xfrm>
            <a:off x="314025" y="1217500"/>
            <a:ext cx="9144000" cy="30585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D0D0D"/>
              </a:buClr>
              <a:buSzPts val="1800"/>
              <a:buFont typeface="Roboto"/>
              <a:buChar char="●"/>
            </a:pPr>
            <a:r>
              <a:rPr lang="en-US" sz="1800">
                <a:solidFill>
                  <a:srgbClr val="0D0D0D"/>
                </a:solidFill>
                <a:latin typeface="Roboto"/>
                <a:ea typeface="Roboto"/>
                <a:cs typeface="Roboto"/>
                <a:sym typeface="Roboto"/>
              </a:rPr>
              <a:t>Utilizzato Google Colab per sfruttare l’ottimizzazione su GPU </a:t>
            </a:r>
            <a:endParaRPr sz="1800">
              <a:solidFill>
                <a:srgbClr val="0D0D0D"/>
              </a:solidFill>
              <a:latin typeface="Roboto"/>
              <a:ea typeface="Roboto"/>
              <a:cs typeface="Roboto"/>
              <a:sym typeface="Roboto"/>
            </a:endParaRPr>
          </a:p>
          <a:p>
            <a:pPr indent="-342900" lvl="0" marL="457200" rtl="0" algn="l">
              <a:lnSpc>
                <a:spcPct val="115000"/>
              </a:lnSpc>
              <a:spcBef>
                <a:spcPts val="0"/>
              </a:spcBef>
              <a:spcAft>
                <a:spcPts val="0"/>
              </a:spcAft>
              <a:buClr>
                <a:srgbClr val="0D0D0D"/>
              </a:buClr>
              <a:buSzPts val="1800"/>
              <a:buFont typeface="Roboto"/>
              <a:buChar char="●"/>
            </a:pPr>
            <a:r>
              <a:rPr lang="en-US" sz="1800">
                <a:solidFill>
                  <a:srgbClr val="0D0D0D"/>
                </a:solidFill>
                <a:latin typeface="Roboto"/>
                <a:ea typeface="Roboto"/>
                <a:cs typeface="Roboto"/>
                <a:sym typeface="Roboto"/>
              </a:rPr>
              <a:t>Le migliori prestazioni ottenute con il modello di default. </a:t>
            </a:r>
            <a:endParaRPr sz="1800">
              <a:solidFill>
                <a:srgbClr val="0D0D0D"/>
              </a:solidFill>
              <a:latin typeface="Roboto"/>
              <a:ea typeface="Roboto"/>
              <a:cs typeface="Roboto"/>
              <a:sym typeface="Roboto"/>
            </a:endParaRPr>
          </a:p>
          <a:p>
            <a:pPr indent="-342900" lvl="0" marL="457200" rtl="0" algn="l">
              <a:lnSpc>
                <a:spcPct val="115000"/>
              </a:lnSpc>
              <a:spcBef>
                <a:spcPts val="0"/>
              </a:spcBef>
              <a:spcAft>
                <a:spcPts val="0"/>
              </a:spcAft>
              <a:buClr>
                <a:srgbClr val="0D0D0D"/>
              </a:buClr>
              <a:buSzPts val="1800"/>
              <a:buFont typeface="Roboto"/>
              <a:buChar char="●"/>
            </a:pPr>
            <a:r>
              <a:rPr lang="en-US" sz="1800">
                <a:solidFill>
                  <a:srgbClr val="0D0D0D"/>
                </a:solidFill>
                <a:latin typeface="Roboto"/>
                <a:ea typeface="Roboto"/>
                <a:cs typeface="Roboto"/>
                <a:sym typeface="Roboto"/>
              </a:rPr>
              <a:t>Dati normalizzati utilizzando la funzionalità integrata in pytorch_tabular</a:t>
            </a:r>
            <a:br>
              <a:rPr lang="en-US" sz="1800">
                <a:solidFill>
                  <a:srgbClr val="0D0D0D"/>
                </a:solidFill>
                <a:latin typeface="Roboto"/>
                <a:ea typeface="Roboto"/>
                <a:cs typeface="Roboto"/>
                <a:sym typeface="Roboto"/>
              </a:rPr>
            </a:br>
            <a:r>
              <a:rPr lang="en-US" sz="1800">
                <a:solidFill>
                  <a:srgbClr val="0D0D0D"/>
                </a:solidFill>
                <a:latin typeface="Roboto"/>
                <a:ea typeface="Roboto"/>
                <a:cs typeface="Roboto"/>
                <a:sym typeface="Roboto"/>
              </a:rPr>
              <a:t>tramite DataConfig.</a:t>
            </a:r>
            <a:endParaRPr sz="1800">
              <a:solidFill>
                <a:srgbClr val="0D0D0D"/>
              </a:solidFill>
              <a:latin typeface="Roboto"/>
              <a:ea typeface="Roboto"/>
              <a:cs typeface="Roboto"/>
              <a:sym typeface="Roboto"/>
            </a:endParaRPr>
          </a:p>
          <a:p>
            <a:pPr indent="-342900" lvl="0" marL="457200" rtl="0" algn="l">
              <a:lnSpc>
                <a:spcPct val="115000"/>
              </a:lnSpc>
              <a:spcBef>
                <a:spcPts val="0"/>
              </a:spcBef>
              <a:spcAft>
                <a:spcPts val="0"/>
              </a:spcAft>
              <a:buClr>
                <a:srgbClr val="0D0D0D"/>
              </a:buClr>
              <a:buSzPts val="1800"/>
              <a:buFont typeface="Roboto"/>
              <a:buChar char="●"/>
            </a:pPr>
            <a:r>
              <a:rPr lang="en-US" sz="1800">
                <a:solidFill>
                  <a:srgbClr val="0D0D0D"/>
                </a:solidFill>
                <a:latin typeface="Roboto"/>
                <a:ea typeface="Roboto"/>
                <a:cs typeface="Roboto"/>
                <a:sym typeface="Roboto"/>
              </a:rPr>
              <a:t>Testati solo diversi parametri di Batch_Size -&gt; scelto di </a:t>
            </a:r>
            <a:r>
              <a:rPr b="1" lang="en-US" sz="1800">
                <a:solidFill>
                  <a:srgbClr val="0D0D0D"/>
                </a:solidFill>
                <a:latin typeface="Roboto"/>
                <a:ea typeface="Roboto"/>
                <a:cs typeface="Roboto"/>
                <a:sym typeface="Roboto"/>
              </a:rPr>
              <a:t>256</a:t>
            </a:r>
            <a:r>
              <a:rPr lang="en-US" sz="1800">
                <a:solidFill>
                  <a:srgbClr val="0D0D0D"/>
                </a:solidFill>
                <a:latin typeface="Roboto"/>
                <a:ea typeface="Roboto"/>
                <a:cs typeface="Roboto"/>
                <a:sym typeface="Roboto"/>
              </a:rPr>
              <a:t>.</a:t>
            </a:r>
            <a:endParaRPr sz="1800">
              <a:solidFill>
                <a:srgbClr val="0D0D0D"/>
              </a:solidFill>
              <a:latin typeface="Roboto"/>
              <a:ea typeface="Roboto"/>
              <a:cs typeface="Roboto"/>
              <a:sym typeface="Roboto"/>
            </a:endParaRPr>
          </a:p>
          <a:p>
            <a:pPr indent="-342900" lvl="0" marL="457200" rtl="0" algn="l">
              <a:lnSpc>
                <a:spcPct val="115000"/>
              </a:lnSpc>
              <a:spcBef>
                <a:spcPts val="0"/>
              </a:spcBef>
              <a:spcAft>
                <a:spcPts val="0"/>
              </a:spcAft>
              <a:buClr>
                <a:srgbClr val="0D0D0D"/>
              </a:buClr>
              <a:buSzPts val="1800"/>
              <a:buFont typeface="Roboto"/>
              <a:buChar char="●"/>
            </a:pPr>
            <a:r>
              <a:rPr b="1" lang="en-US" sz="1800">
                <a:solidFill>
                  <a:srgbClr val="0D0D0D"/>
                </a:solidFill>
                <a:latin typeface="Roboto"/>
                <a:ea typeface="Roboto"/>
                <a:cs typeface="Roboto"/>
                <a:sym typeface="Roboto"/>
              </a:rPr>
              <a:t>Early stopping</a:t>
            </a:r>
            <a:r>
              <a:rPr lang="en-US" sz="1800">
                <a:solidFill>
                  <a:srgbClr val="0D0D0D"/>
                </a:solidFill>
                <a:latin typeface="Roboto"/>
                <a:ea typeface="Roboto"/>
                <a:cs typeface="Roboto"/>
                <a:sym typeface="Roboto"/>
              </a:rPr>
              <a:t> con patience di 10.</a:t>
            </a:r>
            <a:endParaRPr sz="1800">
              <a:solidFill>
                <a:srgbClr val="0D0D0D"/>
              </a:solidFill>
              <a:latin typeface="Roboto"/>
              <a:ea typeface="Roboto"/>
              <a:cs typeface="Roboto"/>
              <a:sym typeface="Roboto"/>
            </a:endParaRPr>
          </a:p>
          <a:p>
            <a:pPr indent="0" lvl="0" marL="0" rtl="0" algn="l">
              <a:lnSpc>
                <a:spcPct val="115000"/>
              </a:lnSpc>
              <a:spcBef>
                <a:spcPts val="0"/>
              </a:spcBef>
              <a:spcAft>
                <a:spcPts val="0"/>
              </a:spcAft>
              <a:buNone/>
            </a:pPr>
            <a:r>
              <a:t/>
            </a:r>
            <a:endParaRPr sz="1800">
              <a:solidFill>
                <a:srgbClr val="0D0D0D"/>
              </a:solidFill>
              <a:latin typeface="Roboto"/>
              <a:ea typeface="Roboto"/>
              <a:cs typeface="Roboto"/>
              <a:sym typeface="Roboto"/>
            </a:endParaRPr>
          </a:p>
          <a:p>
            <a:pPr indent="0" lvl="0" marL="0" rtl="0" algn="l">
              <a:lnSpc>
                <a:spcPct val="115000"/>
              </a:lnSpc>
              <a:spcBef>
                <a:spcPts val="0"/>
              </a:spcBef>
              <a:spcAft>
                <a:spcPts val="0"/>
              </a:spcAft>
              <a:buNone/>
            </a:pPr>
            <a:r>
              <a:t/>
            </a:r>
            <a:endParaRPr sz="1800">
              <a:solidFill>
                <a:srgbClr val="0D0D0D"/>
              </a:solidFill>
              <a:latin typeface="Roboto"/>
              <a:ea typeface="Roboto"/>
              <a:cs typeface="Roboto"/>
              <a:sym typeface="Roboto"/>
            </a:endParaRPr>
          </a:p>
          <a:p>
            <a:pPr indent="0" lvl="0" marL="0" rtl="0" algn="l">
              <a:lnSpc>
                <a:spcPct val="115000"/>
              </a:lnSpc>
              <a:spcBef>
                <a:spcPts val="0"/>
              </a:spcBef>
              <a:spcAft>
                <a:spcPts val="0"/>
              </a:spcAft>
              <a:buNone/>
            </a:pPr>
            <a:r>
              <a:t/>
            </a:r>
            <a:endParaRPr sz="1800">
              <a:solidFill>
                <a:srgbClr val="0D0D0D"/>
              </a:solidFill>
              <a:latin typeface="Roboto"/>
              <a:ea typeface="Roboto"/>
              <a:cs typeface="Roboto"/>
              <a:sym typeface="Roboto"/>
            </a:endParaRPr>
          </a:p>
          <a:p>
            <a:pPr indent="0" lvl="0" marL="0" rtl="0" algn="l">
              <a:spcBef>
                <a:spcPts val="0"/>
              </a:spcBef>
              <a:spcAft>
                <a:spcPts val="0"/>
              </a:spcAft>
              <a:buNone/>
            </a:pPr>
            <a:r>
              <a:t/>
            </a:r>
            <a:endParaRPr/>
          </a:p>
        </p:txBody>
      </p:sp>
      <p:pic>
        <p:nvPicPr>
          <p:cNvPr id="209" name="Google Shape;209;p28"/>
          <p:cNvPicPr preferRelativeResize="0"/>
          <p:nvPr/>
        </p:nvPicPr>
        <p:blipFill rotWithShape="1">
          <a:blip r:embed="rId3">
            <a:alphaModFix/>
          </a:blip>
          <a:srcRect b="-7899" l="0" r="0" t="7900"/>
          <a:stretch/>
        </p:blipFill>
        <p:spPr>
          <a:xfrm>
            <a:off x="2374450" y="3547713"/>
            <a:ext cx="4395100" cy="244172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9"/>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Arial"/>
              <a:buNone/>
            </a:pPr>
            <a:r>
              <a:rPr lang="en-US">
                <a:solidFill>
                  <a:schemeClr val="dk1"/>
                </a:solidFill>
              </a:rPr>
              <a:t>Conclusioni</a:t>
            </a:r>
            <a:endParaRPr sz="3500">
              <a:solidFill>
                <a:schemeClr val="dk1"/>
              </a:solidFill>
            </a:endParaRPr>
          </a:p>
        </p:txBody>
      </p:sp>
      <p:sp>
        <p:nvSpPr>
          <p:cNvPr id="215" name="Google Shape;215;p29"/>
          <p:cNvSpPr txBox="1"/>
          <p:nvPr>
            <p:ph idx="1" type="body"/>
          </p:nvPr>
        </p:nvSpPr>
        <p:spPr>
          <a:xfrm>
            <a:off x="-94375" y="1002950"/>
            <a:ext cx="8577300" cy="5029500"/>
          </a:xfrm>
          <a:prstGeom prst="rect">
            <a:avLst/>
          </a:prstGeom>
          <a:noFill/>
          <a:ln>
            <a:noFill/>
          </a:ln>
        </p:spPr>
        <p:txBody>
          <a:bodyPr anchorCtr="0" anchor="t" bIns="45700" lIns="91425" spcFirstLastPara="1" rIns="91425" wrap="square" tIns="45700">
            <a:noAutofit/>
          </a:bodyPr>
          <a:lstStyle/>
          <a:p>
            <a:pPr indent="-342900" lvl="0" marL="914400" rtl="0" algn="l">
              <a:lnSpc>
                <a:spcPct val="115000"/>
              </a:lnSpc>
              <a:spcBef>
                <a:spcPts val="0"/>
              </a:spcBef>
              <a:spcAft>
                <a:spcPts val="0"/>
              </a:spcAft>
              <a:buClr>
                <a:srgbClr val="0D0D0D"/>
              </a:buClr>
              <a:buSzPts val="1800"/>
              <a:buFont typeface="Roboto"/>
              <a:buChar char="●"/>
            </a:pPr>
            <a:r>
              <a:rPr lang="en-US" sz="1800">
                <a:solidFill>
                  <a:srgbClr val="0D0D0D"/>
                </a:solidFill>
                <a:latin typeface="Roboto"/>
                <a:ea typeface="Roboto"/>
                <a:cs typeface="Roboto"/>
                <a:sym typeface="Roboto"/>
              </a:rPr>
              <a:t>Utilizzare una</a:t>
            </a:r>
            <a:r>
              <a:rPr b="1" lang="en-US" sz="1800">
                <a:solidFill>
                  <a:srgbClr val="0D0D0D"/>
                </a:solidFill>
                <a:latin typeface="Roboto"/>
                <a:ea typeface="Roboto"/>
                <a:cs typeface="Roboto"/>
                <a:sym typeface="Roboto"/>
              </a:rPr>
              <a:t> rete neurale</a:t>
            </a:r>
            <a:r>
              <a:rPr lang="en-US" sz="1800">
                <a:solidFill>
                  <a:srgbClr val="0D0D0D"/>
                </a:solidFill>
                <a:latin typeface="Roboto"/>
                <a:ea typeface="Roboto"/>
                <a:cs typeface="Roboto"/>
                <a:sym typeface="Roboto"/>
              </a:rPr>
              <a:t> ha portato a risultati migliori rispetto ad altre tecniche, mostrando che avere reti più complesse aiuta a fare previsioni più precise.</a:t>
            </a:r>
            <a:endParaRPr sz="1800">
              <a:solidFill>
                <a:srgbClr val="0D0D0D"/>
              </a:solidFill>
              <a:latin typeface="Roboto"/>
              <a:ea typeface="Roboto"/>
              <a:cs typeface="Roboto"/>
              <a:sym typeface="Roboto"/>
            </a:endParaRPr>
          </a:p>
          <a:p>
            <a:pPr indent="-342900" lvl="0" marL="914400" rtl="0" algn="l">
              <a:lnSpc>
                <a:spcPct val="115000"/>
              </a:lnSpc>
              <a:spcBef>
                <a:spcPts val="0"/>
              </a:spcBef>
              <a:spcAft>
                <a:spcPts val="0"/>
              </a:spcAft>
              <a:buClr>
                <a:srgbClr val="0D0D0D"/>
              </a:buClr>
              <a:buSzPts val="1800"/>
              <a:buFont typeface="Roboto"/>
              <a:buChar char="●"/>
            </a:pPr>
            <a:r>
              <a:rPr lang="en-US" sz="1800">
                <a:solidFill>
                  <a:srgbClr val="0D0D0D"/>
                </a:solidFill>
                <a:latin typeface="Roboto"/>
                <a:ea typeface="Roboto"/>
                <a:cs typeface="Roboto"/>
                <a:sym typeface="Roboto"/>
              </a:rPr>
              <a:t>In generale, i vari modelli testati hanno dato risultati abbastanza </a:t>
            </a:r>
            <a:r>
              <a:rPr b="1" lang="en-US" sz="1800">
                <a:solidFill>
                  <a:srgbClr val="0D0D0D"/>
                </a:solidFill>
                <a:latin typeface="Roboto"/>
                <a:ea typeface="Roboto"/>
                <a:cs typeface="Roboto"/>
                <a:sym typeface="Roboto"/>
              </a:rPr>
              <a:t>simili</a:t>
            </a:r>
            <a:r>
              <a:rPr lang="en-US" sz="1800">
                <a:solidFill>
                  <a:srgbClr val="0D0D0D"/>
                </a:solidFill>
                <a:latin typeface="Roboto"/>
                <a:ea typeface="Roboto"/>
                <a:cs typeface="Roboto"/>
                <a:sym typeface="Roboto"/>
              </a:rPr>
              <a:t> e </a:t>
            </a:r>
            <a:r>
              <a:rPr b="1" lang="en-US" sz="1800">
                <a:solidFill>
                  <a:srgbClr val="0D0D0D"/>
                </a:solidFill>
                <a:latin typeface="Roboto"/>
                <a:ea typeface="Roboto"/>
                <a:cs typeface="Roboto"/>
                <a:sym typeface="Roboto"/>
              </a:rPr>
              <a:t>non eccezionali</a:t>
            </a:r>
            <a:r>
              <a:rPr lang="en-US" sz="1800">
                <a:solidFill>
                  <a:srgbClr val="0D0D0D"/>
                </a:solidFill>
                <a:latin typeface="Roboto"/>
                <a:ea typeface="Roboto"/>
                <a:cs typeface="Roboto"/>
                <a:sym typeface="Roboto"/>
              </a:rPr>
              <a:t>, il che fa pensare che non ci sia </a:t>
            </a:r>
            <a:r>
              <a:rPr b="1" lang="en-US" sz="1800">
                <a:solidFill>
                  <a:srgbClr val="0D0D0D"/>
                </a:solidFill>
                <a:latin typeface="Roboto"/>
                <a:ea typeface="Roboto"/>
                <a:cs typeface="Roboto"/>
                <a:sym typeface="Roboto"/>
              </a:rPr>
              <a:t>correlazione tra le features</a:t>
            </a:r>
            <a:r>
              <a:rPr lang="en-US" sz="1800">
                <a:solidFill>
                  <a:srgbClr val="0D0D0D"/>
                </a:solidFill>
                <a:latin typeface="Roboto"/>
                <a:ea typeface="Roboto"/>
                <a:cs typeface="Roboto"/>
                <a:sym typeface="Roboto"/>
              </a:rPr>
              <a:t> utilizzate e l’anno in cui le canzoni sono state pubblicate.</a:t>
            </a:r>
            <a:endParaRPr sz="1800">
              <a:solidFill>
                <a:srgbClr val="0D0D0D"/>
              </a:solidFill>
              <a:latin typeface="Roboto"/>
              <a:ea typeface="Roboto"/>
              <a:cs typeface="Roboto"/>
              <a:sym typeface="Roboto"/>
            </a:endParaRPr>
          </a:p>
          <a:p>
            <a:pPr indent="0" lvl="0" marL="914400" rtl="0" algn="l">
              <a:lnSpc>
                <a:spcPct val="115000"/>
              </a:lnSpc>
              <a:spcBef>
                <a:spcPts val="1500"/>
              </a:spcBef>
              <a:spcAft>
                <a:spcPts val="1500"/>
              </a:spcAft>
              <a:buNone/>
            </a:pPr>
            <a:r>
              <a:t/>
            </a:r>
            <a:endParaRPr sz="1400">
              <a:solidFill>
                <a:schemeClr val="dk1"/>
              </a:solidFill>
            </a:endParaRPr>
          </a:p>
        </p:txBody>
      </p:sp>
      <p:pic>
        <p:nvPicPr>
          <p:cNvPr id="216" name="Google Shape;216;p29"/>
          <p:cNvPicPr preferRelativeResize="0"/>
          <p:nvPr/>
        </p:nvPicPr>
        <p:blipFill>
          <a:blip r:embed="rId3">
            <a:alphaModFix/>
          </a:blip>
          <a:stretch>
            <a:fillRect/>
          </a:stretch>
        </p:blipFill>
        <p:spPr>
          <a:xfrm>
            <a:off x="6117152" y="3478200"/>
            <a:ext cx="2770173" cy="2770201"/>
          </a:xfrm>
          <a:prstGeom prst="rect">
            <a:avLst/>
          </a:prstGeom>
          <a:noFill/>
          <a:ln>
            <a:noFill/>
          </a:ln>
        </p:spPr>
      </p:pic>
      <p:sp>
        <p:nvSpPr>
          <p:cNvPr id="217" name="Google Shape;217;p29"/>
          <p:cNvSpPr txBox="1"/>
          <p:nvPr>
            <p:ph idx="1" type="body"/>
          </p:nvPr>
        </p:nvSpPr>
        <p:spPr>
          <a:xfrm>
            <a:off x="268575" y="3110100"/>
            <a:ext cx="6185400" cy="34497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sz="1800">
              <a:solidFill>
                <a:srgbClr val="0D0D0D"/>
              </a:solidFill>
              <a:latin typeface="Roboto"/>
              <a:ea typeface="Roboto"/>
              <a:cs typeface="Roboto"/>
              <a:sym typeface="Roboto"/>
            </a:endParaRPr>
          </a:p>
          <a:p>
            <a:pPr indent="-342900" lvl="0" marL="457200" rtl="0" algn="l">
              <a:lnSpc>
                <a:spcPct val="115000"/>
              </a:lnSpc>
              <a:spcBef>
                <a:spcPts val="0"/>
              </a:spcBef>
              <a:spcAft>
                <a:spcPts val="0"/>
              </a:spcAft>
              <a:buClr>
                <a:srgbClr val="0D0D0D"/>
              </a:buClr>
              <a:buSzPts val="1800"/>
              <a:buFont typeface="Roboto"/>
              <a:buChar char="●"/>
            </a:pPr>
            <a:r>
              <a:rPr lang="en-US" sz="1800">
                <a:solidFill>
                  <a:srgbClr val="0D0D0D"/>
                </a:solidFill>
                <a:latin typeface="Roboto"/>
                <a:ea typeface="Roboto"/>
                <a:cs typeface="Roboto"/>
                <a:sym typeface="Roboto"/>
              </a:rPr>
              <a:t>Questo studio ci fa capire che è fondamentale esaminare bene i dati con cui si lavora e seguire la </a:t>
            </a:r>
            <a:r>
              <a:rPr b="1" lang="en-US" sz="1800">
                <a:solidFill>
                  <a:srgbClr val="0D0D0D"/>
                </a:solidFill>
                <a:latin typeface="Roboto"/>
                <a:ea typeface="Roboto"/>
                <a:cs typeface="Roboto"/>
                <a:sym typeface="Roboto"/>
              </a:rPr>
              <a:t>pipeline completa </a:t>
            </a:r>
            <a:r>
              <a:rPr lang="en-US" sz="1800">
                <a:solidFill>
                  <a:srgbClr val="0D0D0D"/>
                </a:solidFill>
                <a:latin typeface="Roboto"/>
                <a:ea typeface="Roboto"/>
                <a:cs typeface="Roboto"/>
                <a:sym typeface="Roboto"/>
              </a:rPr>
              <a:t>per arrivare a delle conclusioni solide</a:t>
            </a:r>
            <a:r>
              <a:rPr lang="en-US" sz="1800">
                <a:solidFill>
                  <a:schemeClr val="dk1"/>
                </a:solidFill>
              </a:rPr>
              <a:t>.</a:t>
            </a:r>
            <a:endParaRPr sz="1800">
              <a:solidFill>
                <a:schemeClr val="dk1"/>
              </a:solidFill>
            </a:endParaRPr>
          </a:p>
          <a:p>
            <a:pPr indent="-342900" lvl="0" marL="457200" rtl="0" algn="l">
              <a:lnSpc>
                <a:spcPct val="115000"/>
              </a:lnSpc>
              <a:spcBef>
                <a:spcPts val="0"/>
              </a:spcBef>
              <a:spcAft>
                <a:spcPts val="0"/>
              </a:spcAft>
              <a:buClr>
                <a:srgbClr val="0D0D0D"/>
              </a:buClr>
              <a:buSzPts val="1800"/>
              <a:buFont typeface="Roboto"/>
              <a:buChar char="●"/>
            </a:pPr>
            <a:r>
              <a:rPr lang="en-US" sz="1800">
                <a:solidFill>
                  <a:srgbClr val="0D0D0D"/>
                </a:solidFill>
                <a:latin typeface="Roboto"/>
                <a:ea typeface="Roboto"/>
                <a:cs typeface="Roboto"/>
                <a:sym typeface="Roboto"/>
              </a:rPr>
              <a:t>Ulteriori ricerche potrebbero essere necessarie per identificare e includere altre </a:t>
            </a:r>
            <a:r>
              <a:rPr b="1" lang="en-US" sz="1800">
                <a:solidFill>
                  <a:srgbClr val="0D0D0D"/>
                </a:solidFill>
                <a:latin typeface="Roboto"/>
                <a:ea typeface="Roboto"/>
                <a:cs typeface="Roboto"/>
                <a:sym typeface="Roboto"/>
              </a:rPr>
              <a:t>variabili significative</a:t>
            </a:r>
            <a:r>
              <a:rPr lang="en-US" sz="1800">
                <a:solidFill>
                  <a:srgbClr val="0D0D0D"/>
                </a:solidFill>
                <a:latin typeface="Roboto"/>
                <a:ea typeface="Roboto"/>
                <a:cs typeface="Roboto"/>
                <a:sym typeface="Roboto"/>
              </a:rPr>
              <a:t> che influenzino l'anno di pubblicazione delle canzoni.</a:t>
            </a:r>
            <a:endParaRPr sz="1800">
              <a:solidFill>
                <a:srgbClr val="0D0D0D"/>
              </a:solidFill>
              <a:latin typeface="Roboto"/>
              <a:ea typeface="Roboto"/>
              <a:cs typeface="Roboto"/>
              <a:sym typeface="Roboto"/>
            </a:endParaRPr>
          </a:p>
          <a:p>
            <a:pPr indent="0" lvl="0" marL="0" rtl="0" algn="l">
              <a:lnSpc>
                <a:spcPct val="115000"/>
              </a:lnSpc>
              <a:spcBef>
                <a:spcPts val="0"/>
              </a:spcBef>
              <a:spcAft>
                <a:spcPts val="0"/>
              </a:spcAft>
              <a:buNone/>
            </a:pPr>
            <a:r>
              <a:t/>
            </a:r>
            <a:endParaRPr sz="1800">
              <a:solidFill>
                <a:srgbClr val="0D0D0D"/>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0"/>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Arial"/>
              <a:buNone/>
            </a:pPr>
            <a:r>
              <a:rPr lang="en-US">
                <a:solidFill>
                  <a:schemeClr val="dk2"/>
                </a:solidFill>
              </a:rPr>
              <a:t>Riferimenti</a:t>
            </a:r>
            <a:endParaRPr/>
          </a:p>
        </p:txBody>
      </p:sp>
      <p:sp>
        <p:nvSpPr>
          <p:cNvPr id="223" name="Google Shape;223;p30"/>
          <p:cNvSpPr txBox="1"/>
          <p:nvPr>
            <p:ph idx="1" type="body"/>
          </p:nvPr>
        </p:nvSpPr>
        <p:spPr>
          <a:xfrm>
            <a:off x="457200" y="981075"/>
            <a:ext cx="8495100" cy="5145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[1]</a:t>
            </a:r>
            <a:r>
              <a:rPr lang="en-US" sz="1800" u="sng">
                <a:solidFill>
                  <a:schemeClr val="hlink"/>
                </a:solidFill>
              </a:rPr>
              <a:t> </a:t>
            </a:r>
            <a:r>
              <a:rPr lang="en-US" sz="1800" u="sng">
                <a:solidFill>
                  <a:schemeClr val="hlink"/>
                </a:solidFill>
                <a:hlinkClick r:id="rId3"/>
              </a:rPr>
              <a:t>Scikit-learn</a:t>
            </a:r>
            <a:endParaRPr sz="1800">
              <a:solidFill>
                <a:schemeClr val="dk1"/>
              </a:solidFill>
            </a:endParaRPr>
          </a:p>
          <a:p>
            <a:pPr indent="0" lvl="0" marL="0" marR="0" rtl="0" algn="l">
              <a:lnSpc>
                <a:spcPct val="100000"/>
              </a:lnSpc>
              <a:spcBef>
                <a:spcPts val="36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[2] </a:t>
            </a:r>
            <a:r>
              <a:rPr lang="en-US" sz="1800" u="sng">
                <a:solidFill>
                  <a:schemeClr val="hlink"/>
                </a:solidFill>
                <a:hlinkClick r:id="rId4"/>
              </a:rPr>
              <a:t>Matplotlib</a:t>
            </a:r>
            <a:endParaRPr b="0" i="0" sz="1800" u="none" cap="none" strike="noStrike">
              <a:solidFill>
                <a:schemeClr val="dk1"/>
              </a:solidFill>
              <a:latin typeface="Arial"/>
              <a:ea typeface="Arial"/>
              <a:cs typeface="Arial"/>
              <a:sym typeface="Arial"/>
            </a:endParaRPr>
          </a:p>
          <a:p>
            <a:pPr indent="0" lvl="0" marL="0" rtl="0" algn="l">
              <a:spcBef>
                <a:spcPts val="360"/>
              </a:spcBef>
              <a:spcAft>
                <a:spcPts val="0"/>
              </a:spcAft>
              <a:buClr>
                <a:schemeClr val="dk1"/>
              </a:buClr>
              <a:buFont typeface="Arial"/>
              <a:buNone/>
            </a:pPr>
            <a:r>
              <a:rPr lang="en-US" sz="1800">
                <a:solidFill>
                  <a:schemeClr val="dk1"/>
                </a:solidFill>
              </a:rPr>
              <a:t>[3] </a:t>
            </a:r>
            <a:r>
              <a:rPr lang="en-US" sz="1800" u="sng">
                <a:solidFill>
                  <a:schemeClr val="hlink"/>
                </a:solidFill>
                <a:hlinkClick r:id="rId5"/>
              </a:rPr>
              <a:t>Seaborn: statistical data visualization</a:t>
            </a:r>
            <a:endParaRPr sz="1800">
              <a:solidFill>
                <a:schemeClr val="dk1"/>
              </a:solidFill>
            </a:endParaRPr>
          </a:p>
          <a:p>
            <a:pPr indent="0" lvl="0" marL="0" rtl="0" algn="l">
              <a:spcBef>
                <a:spcPts val="360"/>
              </a:spcBef>
              <a:spcAft>
                <a:spcPts val="0"/>
              </a:spcAft>
              <a:buClr>
                <a:schemeClr val="dk1"/>
              </a:buClr>
              <a:buFont typeface="Arial"/>
              <a:buNone/>
            </a:pPr>
            <a:r>
              <a:rPr lang="en-US" sz="1800">
                <a:solidFill>
                  <a:schemeClr val="dk1"/>
                </a:solidFill>
              </a:rPr>
              <a:t>[4] </a:t>
            </a:r>
            <a:r>
              <a:rPr lang="en-US" sz="1800" u="sng">
                <a:solidFill>
                  <a:schemeClr val="hlink"/>
                </a:solidFill>
                <a:hlinkClick r:id="rId6"/>
              </a:rPr>
              <a:t>Pytorch tabular</a:t>
            </a:r>
            <a:endParaRPr sz="1800">
              <a:solidFill>
                <a:schemeClr val="dk1"/>
              </a:solidFill>
            </a:endParaRPr>
          </a:p>
          <a:p>
            <a:pPr indent="0" lvl="0" marL="0" rtl="0" algn="l">
              <a:spcBef>
                <a:spcPts val="360"/>
              </a:spcBef>
              <a:spcAft>
                <a:spcPts val="0"/>
              </a:spcAft>
              <a:buClr>
                <a:schemeClr val="dk1"/>
              </a:buClr>
              <a:buFont typeface="Arial"/>
              <a:buNone/>
            </a:pPr>
            <a:r>
              <a:rPr lang="en-US" sz="1800">
                <a:solidFill>
                  <a:schemeClr val="dk1"/>
                </a:solidFill>
              </a:rPr>
              <a:t>[5] </a:t>
            </a:r>
            <a:r>
              <a:rPr lang="en-US" sz="1800" u="sng">
                <a:solidFill>
                  <a:schemeClr val="hlink"/>
                </a:solidFill>
                <a:hlinkClick r:id="rId7"/>
              </a:rPr>
              <a:t>Keras</a:t>
            </a:r>
            <a:endParaRPr sz="1800">
              <a:solidFill>
                <a:schemeClr val="dk1"/>
              </a:solidFill>
            </a:endParaRPr>
          </a:p>
          <a:p>
            <a:pPr indent="0" lvl="0" marL="0" marR="0" rtl="0" algn="l">
              <a:spcBef>
                <a:spcPts val="0"/>
              </a:spcBef>
              <a:spcAft>
                <a:spcPts val="0"/>
              </a:spcAft>
              <a:buNone/>
            </a:pPr>
            <a:r>
              <a:t/>
            </a:r>
            <a:endParaRPr sz="18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10"/>
          <p:cNvSpPr txBox="1"/>
          <p:nvPr>
            <p:ph type="title"/>
          </p:nvPr>
        </p:nvSpPr>
        <p:spPr>
          <a:xfrm>
            <a:off x="457200" y="127025"/>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3700">
                <a:solidFill>
                  <a:schemeClr val="dk1"/>
                </a:solidFill>
              </a:rPr>
              <a:t>Implementazione - Data Acquisition</a:t>
            </a:r>
            <a:endParaRPr sz="3700">
              <a:solidFill>
                <a:schemeClr val="dk1"/>
              </a:solidFill>
            </a:endParaRPr>
          </a:p>
          <a:p>
            <a:pPr indent="0" lvl="0" marL="0" marR="0" rtl="0" algn="ctr">
              <a:lnSpc>
                <a:spcPct val="100000"/>
              </a:lnSpc>
              <a:spcBef>
                <a:spcPts val="0"/>
              </a:spcBef>
              <a:spcAft>
                <a:spcPts val="0"/>
              </a:spcAft>
              <a:buClr>
                <a:schemeClr val="dk2"/>
              </a:buClr>
              <a:buFont typeface="Arial"/>
              <a:buNone/>
            </a:pPr>
            <a:r>
              <a:t/>
            </a:r>
            <a:endParaRPr>
              <a:solidFill>
                <a:schemeClr val="dk2"/>
              </a:solidFill>
            </a:endParaRPr>
          </a:p>
        </p:txBody>
      </p:sp>
      <p:sp>
        <p:nvSpPr>
          <p:cNvPr id="48" name="Google Shape;48;p10"/>
          <p:cNvSpPr txBox="1"/>
          <p:nvPr>
            <p:ph idx="1" type="body"/>
          </p:nvPr>
        </p:nvSpPr>
        <p:spPr>
          <a:xfrm>
            <a:off x="457200" y="981075"/>
            <a:ext cx="8229600" cy="5145000"/>
          </a:xfrm>
          <a:prstGeom prst="rect">
            <a:avLst/>
          </a:prstGeom>
          <a:noFill/>
          <a:ln>
            <a:noFill/>
          </a:ln>
        </p:spPr>
        <p:txBody>
          <a:bodyPr anchorCtr="0" anchor="t" bIns="45700" lIns="91425" spcFirstLastPara="1" rIns="91425" wrap="square" tIns="45700">
            <a:noAutofit/>
          </a:bodyPr>
          <a:lstStyle/>
          <a:p>
            <a:pPr indent="0" lvl="0" marL="457200" rtl="0" algn="l">
              <a:lnSpc>
                <a:spcPct val="115000"/>
              </a:lnSpc>
              <a:spcBef>
                <a:spcPts val="1500"/>
              </a:spcBef>
              <a:spcAft>
                <a:spcPts val="0"/>
              </a:spcAft>
              <a:buNone/>
            </a:pPr>
            <a:r>
              <a:rPr b="1" lang="en-US" sz="1800">
                <a:solidFill>
                  <a:srgbClr val="0D0D0D"/>
                </a:solidFill>
                <a:latin typeface="Roboto"/>
                <a:ea typeface="Roboto"/>
                <a:cs typeface="Roboto"/>
                <a:sym typeface="Roboto"/>
              </a:rPr>
              <a:t>Composizione del Dataset:</a:t>
            </a:r>
            <a:endParaRPr b="1" sz="1800">
              <a:solidFill>
                <a:srgbClr val="0D0D0D"/>
              </a:solidFill>
              <a:latin typeface="Roboto"/>
              <a:ea typeface="Roboto"/>
              <a:cs typeface="Roboto"/>
              <a:sym typeface="Roboto"/>
            </a:endParaRPr>
          </a:p>
          <a:p>
            <a:pPr indent="-342900" lvl="1" marL="914400" rtl="0" algn="l">
              <a:lnSpc>
                <a:spcPct val="115000"/>
              </a:lnSpc>
              <a:spcBef>
                <a:spcPts val="1500"/>
              </a:spcBef>
              <a:spcAft>
                <a:spcPts val="0"/>
              </a:spcAft>
              <a:buClr>
                <a:srgbClr val="0D0D0D"/>
              </a:buClr>
              <a:buSzPts val="1800"/>
              <a:buFont typeface="Roboto"/>
              <a:buChar char="●"/>
            </a:pPr>
            <a:r>
              <a:rPr b="1" lang="en-US" sz="1800">
                <a:solidFill>
                  <a:srgbClr val="0D0D0D"/>
                </a:solidFill>
                <a:latin typeface="Roboto"/>
                <a:ea typeface="Roboto"/>
                <a:cs typeface="Roboto"/>
                <a:sym typeface="Roboto"/>
              </a:rPr>
              <a:t>Variabile Target:</a:t>
            </a:r>
            <a:r>
              <a:rPr lang="en-US" sz="1800">
                <a:solidFill>
                  <a:srgbClr val="0D0D0D"/>
                </a:solidFill>
                <a:latin typeface="Roboto"/>
                <a:ea typeface="Roboto"/>
                <a:cs typeface="Roboto"/>
                <a:sym typeface="Roboto"/>
              </a:rPr>
              <a:t> 'Year' che indica l'anno di pubblicazione delle canzoni (dal 1922 al 2010)</a:t>
            </a:r>
            <a:endParaRPr sz="1800">
              <a:solidFill>
                <a:srgbClr val="0D0D0D"/>
              </a:solidFill>
              <a:latin typeface="Roboto"/>
              <a:ea typeface="Roboto"/>
              <a:cs typeface="Roboto"/>
              <a:sym typeface="Roboto"/>
            </a:endParaRPr>
          </a:p>
          <a:p>
            <a:pPr indent="-342900" lvl="1" marL="914400" rtl="0" algn="l">
              <a:lnSpc>
                <a:spcPct val="115000"/>
              </a:lnSpc>
              <a:spcBef>
                <a:spcPts val="0"/>
              </a:spcBef>
              <a:spcAft>
                <a:spcPts val="0"/>
              </a:spcAft>
              <a:buClr>
                <a:srgbClr val="0D0D0D"/>
              </a:buClr>
              <a:buSzPts val="1800"/>
              <a:buFont typeface="Roboto"/>
              <a:buChar char="●"/>
            </a:pPr>
            <a:r>
              <a:rPr b="1" lang="en-US" sz="1800">
                <a:solidFill>
                  <a:srgbClr val="0D0D0D"/>
                </a:solidFill>
                <a:latin typeface="Roboto"/>
                <a:ea typeface="Roboto"/>
                <a:cs typeface="Roboto"/>
                <a:sym typeface="Roboto"/>
              </a:rPr>
              <a:t>Features:</a:t>
            </a:r>
            <a:r>
              <a:rPr lang="en-US" sz="1800">
                <a:solidFill>
                  <a:srgbClr val="0D0D0D"/>
                </a:solidFill>
                <a:latin typeface="Roboto"/>
                <a:ea typeface="Roboto"/>
                <a:cs typeface="Roboto"/>
                <a:sym typeface="Roboto"/>
              </a:rPr>
              <a:t> 90 colonne rappresentanti le caratteristiche delle tracce musicali (da S0 a S89) </a:t>
            </a:r>
            <a:endParaRPr sz="1800">
              <a:solidFill>
                <a:srgbClr val="0D0D0D"/>
              </a:solidFill>
              <a:latin typeface="Roboto"/>
              <a:ea typeface="Roboto"/>
              <a:cs typeface="Roboto"/>
              <a:sym typeface="Roboto"/>
            </a:endParaRPr>
          </a:p>
          <a:p>
            <a:pPr indent="-342900" lvl="1" marL="914400" rtl="0" algn="l">
              <a:lnSpc>
                <a:spcPct val="115000"/>
              </a:lnSpc>
              <a:spcBef>
                <a:spcPts val="0"/>
              </a:spcBef>
              <a:spcAft>
                <a:spcPts val="0"/>
              </a:spcAft>
              <a:buClr>
                <a:srgbClr val="0D0D0D"/>
              </a:buClr>
              <a:buSzPts val="1800"/>
              <a:buFont typeface="Roboto"/>
              <a:buChar char="●"/>
            </a:pPr>
            <a:r>
              <a:rPr b="1" lang="en-US" sz="1800">
                <a:solidFill>
                  <a:srgbClr val="0D0D0D"/>
                </a:solidFill>
                <a:latin typeface="Roboto"/>
                <a:ea typeface="Roboto"/>
                <a:cs typeface="Roboto"/>
                <a:sym typeface="Roboto"/>
              </a:rPr>
              <a:t>Nota:</a:t>
            </a:r>
            <a:r>
              <a:rPr lang="en-US" sz="1800">
                <a:solidFill>
                  <a:srgbClr val="0D0D0D"/>
                </a:solidFill>
                <a:latin typeface="Roboto"/>
                <a:ea typeface="Roboto"/>
                <a:cs typeface="Roboto"/>
                <a:sym typeface="Roboto"/>
              </a:rPr>
              <a:t> I dettagli specifici delle features rimangono anonimi.</a:t>
            </a:r>
            <a:endParaRPr sz="1800">
              <a:solidFill>
                <a:srgbClr val="0D0D0D"/>
              </a:solidFill>
              <a:latin typeface="Roboto"/>
              <a:ea typeface="Roboto"/>
              <a:cs typeface="Roboto"/>
              <a:sym typeface="Roboto"/>
            </a:endParaRPr>
          </a:p>
          <a:p>
            <a:pPr indent="-342900" lvl="1" marL="914400" rtl="0" algn="l">
              <a:lnSpc>
                <a:spcPct val="115000"/>
              </a:lnSpc>
              <a:spcBef>
                <a:spcPts val="0"/>
              </a:spcBef>
              <a:spcAft>
                <a:spcPts val="0"/>
              </a:spcAft>
              <a:buClr>
                <a:srgbClr val="0D0D0D"/>
              </a:buClr>
              <a:buSzPts val="1800"/>
              <a:buFont typeface="Roboto"/>
              <a:buChar char="●"/>
            </a:pPr>
            <a:r>
              <a:rPr b="1" lang="en-US" sz="1800">
                <a:solidFill>
                  <a:srgbClr val="0D0D0D"/>
                </a:solidFill>
                <a:latin typeface="Roboto"/>
                <a:ea typeface="Roboto"/>
                <a:cs typeface="Roboto"/>
                <a:sym typeface="Roboto"/>
              </a:rPr>
              <a:t>Numero di campioni a disposizione</a:t>
            </a:r>
            <a:r>
              <a:rPr lang="en-US" sz="1800">
                <a:solidFill>
                  <a:srgbClr val="0D0D0D"/>
                </a:solidFill>
                <a:latin typeface="Roboto"/>
                <a:ea typeface="Roboto"/>
                <a:cs typeface="Roboto"/>
                <a:sym typeface="Roboto"/>
              </a:rPr>
              <a:t>: 252.175</a:t>
            </a:r>
            <a:endParaRPr sz="1800">
              <a:solidFill>
                <a:srgbClr val="0D0D0D"/>
              </a:solidFill>
              <a:latin typeface="Roboto"/>
              <a:ea typeface="Roboto"/>
              <a:cs typeface="Roboto"/>
              <a:sym typeface="Roboto"/>
            </a:endParaRPr>
          </a:p>
          <a:p>
            <a:pPr indent="0" lvl="0" marL="914400" rtl="0" algn="l">
              <a:lnSpc>
                <a:spcPct val="115000"/>
              </a:lnSpc>
              <a:spcBef>
                <a:spcPts val="1500"/>
              </a:spcBef>
              <a:spcAft>
                <a:spcPts val="1500"/>
              </a:spcAft>
              <a:buNone/>
            </a:pPr>
            <a:r>
              <a:t/>
            </a:r>
            <a:endParaRPr sz="1800">
              <a:solidFill>
                <a:srgbClr val="0D0D0D"/>
              </a:solidFill>
              <a:latin typeface="Roboto"/>
              <a:ea typeface="Roboto"/>
              <a:cs typeface="Roboto"/>
              <a:sym typeface="Roboto"/>
            </a:endParaRPr>
          </a:p>
        </p:txBody>
      </p:sp>
      <p:pic>
        <p:nvPicPr>
          <p:cNvPr id="49" name="Google Shape;49;p10"/>
          <p:cNvPicPr preferRelativeResize="0"/>
          <p:nvPr/>
        </p:nvPicPr>
        <p:blipFill>
          <a:blip r:embed="rId3">
            <a:alphaModFix/>
          </a:blip>
          <a:stretch>
            <a:fillRect/>
          </a:stretch>
        </p:blipFill>
        <p:spPr>
          <a:xfrm>
            <a:off x="304163" y="3930575"/>
            <a:ext cx="8535676" cy="1973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1"/>
          <p:cNvSpPr txBox="1"/>
          <p:nvPr>
            <p:ph type="title"/>
          </p:nvPr>
        </p:nvSpPr>
        <p:spPr>
          <a:xfrm>
            <a:off x="457200" y="127025"/>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3700">
                <a:solidFill>
                  <a:schemeClr val="dk1"/>
                </a:solidFill>
              </a:rPr>
              <a:t>Implementazione - Data Visualization</a:t>
            </a:r>
            <a:endParaRPr sz="3700">
              <a:solidFill>
                <a:schemeClr val="dk1"/>
              </a:solidFill>
            </a:endParaRPr>
          </a:p>
          <a:p>
            <a:pPr indent="0" lvl="0" marL="0" marR="0" rtl="0" algn="ctr">
              <a:lnSpc>
                <a:spcPct val="100000"/>
              </a:lnSpc>
              <a:spcBef>
                <a:spcPts val="0"/>
              </a:spcBef>
              <a:spcAft>
                <a:spcPts val="0"/>
              </a:spcAft>
              <a:buClr>
                <a:schemeClr val="dk2"/>
              </a:buClr>
              <a:buFont typeface="Arial"/>
              <a:buNone/>
            </a:pPr>
            <a:r>
              <a:t/>
            </a:r>
            <a:endParaRPr>
              <a:solidFill>
                <a:schemeClr val="dk2"/>
              </a:solidFill>
            </a:endParaRPr>
          </a:p>
        </p:txBody>
      </p:sp>
      <p:sp>
        <p:nvSpPr>
          <p:cNvPr id="55" name="Google Shape;55;p11"/>
          <p:cNvSpPr txBox="1"/>
          <p:nvPr>
            <p:ph idx="1" type="body"/>
          </p:nvPr>
        </p:nvSpPr>
        <p:spPr>
          <a:xfrm>
            <a:off x="457200" y="1386550"/>
            <a:ext cx="8115300" cy="1989300"/>
          </a:xfrm>
          <a:prstGeom prst="rect">
            <a:avLst/>
          </a:prstGeom>
          <a:noFill/>
          <a:ln>
            <a:noFill/>
          </a:ln>
        </p:spPr>
        <p:txBody>
          <a:bodyPr anchorCtr="0" anchor="t" bIns="45700" lIns="91425" spcFirstLastPara="1" rIns="91425" wrap="square" tIns="45700">
            <a:noAutofit/>
          </a:bodyPr>
          <a:lstStyle/>
          <a:p>
            <a:pPr indent="-342900" lvl="0" marL="457200" rtl="0" algn="l">
              <a:lnSpc>
                <a:spcPct val="115000"/>
              </a:lnSpc>
              <a:spcBef>
                <a:spcPts val="1500"/>
              </a:spcBef>
              <a:spcAft>
                <a:spcPts val="0"/>
              </a:spcAft>
              <a:buClr>
                <a:srgbClr val="0D0D0D"/>
              </a:buClr>
              <a:buSzPts val="1800"/>
              <a:buFont typeface="Roboto"/>
              <a:buChar char="●"/>
            </a:pPr>
            <a:r>
              <a:rPr b="1" lang="en-US" sz="1800">
                <a:solidFill>
                  <a:srgbClr val="0D0D0D"/>
                </a:solidFill>
                <a:latin typeface="Roboto"/>
                <a:ea typeface="Roboto"/>
                <a:cs typeface="Roboto"/>
                <a:sym typeface="Roboto"/>
              </a:rPr>
              <a:t>Obiettivo:</a:t>
            </a:r>
            <a:r>
              <a:rPr lang="en-US" sz="1800">
                <a:solidFill>
                  <a:srgbClr val="0D0D0D"/>
                </a:solidFill>
                <a:latin typeface="Roboto"/>
                <a:ea typeface="Roboto"/>
                <a:cs typeface="Roboto"/>
                <a:sym typeface="Roboto"/>
              </a:rPr>
              <a:t> Presentare informazioni chiare e dettagliate attraverso grafici e immagini, facilitando la scoperta di relazioni nascoste nei dati che non sono immediatamente evidenti in tabelle di numeri.</a:t>
            </a:r>
            <a:endParaRPr sz="1800">
              <a:solidFill>
                <a:srgbClr val="0D0D0D"/>
              </a:solidFill>
              <a:latin typeface="Roboto"/>
              <a:ea typeface="Roboto"/>
              <a:cs typeface="Roboto"/>
              <a:sym typeface="Roboto"/>
            </a:endParaRPr>
          </a:p>
          <a:p>
            <a:pPr indent="-342900" lvl="0" marL="457200" rtl="0" algn="l">
              <a:lnSpc>
                <a:spcPct val="115000"/>
              </a:lnSpc>
              <a:spcBef>
                <a:spcPts val="0"/>
              </a:spcBef>
              <a:spcAft>
                <a:spcPts val="0"/>
              </a:spcAft>
              <a:buClr>
                <a:srgbClr val="0D0D0D"/>
              </a:buClr>
              <a:buSzPts val="1800"/>
              <a:buFont typeface="Roboto"/>
              <a:buChar char="●"/>
            </a:pPr>
            <a:r>
              <a:rPr b="1" lang="en-US" sz="1800">
                <a:solidFill>
                  <a:srgbClr val="0D0D0D"/>
                </a:solidFill>
                <a:latin typeface="Roboto"/>
                <a:ea typeface="Roboto"/>
                <a:cs typeface="Roboto"/>
                <a:sym typeface="Roboto"/>
              </a:rPr>
              <a:t>Strumenti Utilizzati: </a:t>
            </a:r>
            <a:r>
              <a:rPr lang="en-US" sz="1800">
                <a:solidFill>
                  <a:srgbClr val="0D0D0D"/>
                </a:solidFill>
                <a:latin typeface="Roboto"/>
                <a:ea typeface="Roboto"/>
                <a:cs typeface="Roboto"/>
                <a:sym typeface="Roboto"/>
              </a:rPr>
              <a:t>Matplotlib e Seaborn </a:t>
            </a:r>
            <a:endParaRPr sz="1800">
              <a:solidFill>
                <a:srgbClr val="0D0D0D"/>
              </a:solidFill>
              <a:latin typeface="Roboto"/>
              <a:ea typeface="Roboto"/>
              <a:cs typeface="Roboto"/>
              <a:sym typeface="Roboto"/>
            </a:endParaRPr>
          </a:p>
          <a:p>
            <a:pPr indent="0" lvl="0" marL="0" rtl="0" algn="l">
              <a:lnSpc>
                <a:spcPct val="115000"/>
              </a:lnSpc>
              <a:spcBef>
                <a:spcPts val="1500"/>
              </a:spcBef>
              <a:spcAft>
                <a:spcPts val="1500"/>
              </a:spcAft>
              <a:buNone/>
            </a:pPr>
            <a:r>
              <a:t/>
            </a:r>
            <a:endParaRPr sz="1800">
              <a:solidFill>
                <a:srgbClr val="0D0D0D"/>
              </a:solidFill>
              <a:latin typeface="Roboto"/>
              <a:ea typeface="Roboto"/>
              <a:cs typeface="Roboto"/>
              <a:sym typeface="Roboto"/>
            </a:endParaRPr>
          </a:p>
        </p:txBody>
      </p:sp>
      <p:pic>
        <p:nvPicPr>
          <p:cNvPr id="56" name="Google Shape;56;p11"/>
          <p:cNvPicPr preferRelativeResize="0"/>
          <p:nvPr/>
        </p:nvPicPr>
        <p:blipFill>
          <a:blip r:embed="rId3">
            <a:alphaModFix/>
          </a:blip>
          <a:stretch>
            <a:fillRect/>
          </a:stretch>
        </p:blipFill>
        <p:spPr>
          <a:xfrm>
            <a:off x="4037967" y="3375850"/>
            <a:ext cx="4962333" cy="2760075"/>
          </a:xfrm>
          <a:prstGeom prst="rect">
            <a:avLst/>
          </a:prstGeom>
          <a:noFill/>
          <a:ln>
            <a:noFill/>
          </a:ln>
        </p:spPr>
      </p:pic>
      <p:sp>
        <p:nvSpPr>
          <p:cNvPr id="57" name="Google Shape;57;p11"/>
          <p:cNvSpPr/>
          <p:nvPr/>
        </p:nvSpPr>
        <p:spPr>
          <a:xfrm>
            <a:off x="3314825" y="4448450"/>
            <a:ext cx="570000" cy="3255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 name="Google Shape;58;p11"/>
          <p:cNvSpPr txBox="1"/>
          <p:nvPr/>
        </p:nvSpPr>
        <p:spPr>
          <a:xfrm>
            <a:off x="144725" y="3682050"/>
            <a:ext cx="3170100" cy="2670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US" sz="1800">
                <a:solidFill>
                  <a:srgbClr val="0D0D0D"/>
                </a:solidFill>
                <a:latin typeface="Roboto"/>
                <a:ea typeface="Roboto"/>
                <a:cs typeface="Roboto"/>
                <a:sym typeface="Roboto"/>
              </a:rPr>
              <a:t>Aumento esponenziale del numero di campioni negli anni più recenti.</a:t>
            </a:r>
            <a:endParaRPr sz="1800">
              <a:solidFill>
                <a:srgbClr val="0D0D0D"/>
              </a:solidFill>
              <a:latin typeface="Roboto"/>
              <a:ea typeface="Roboto"/>
              <a:cs typeface="Roboto"/>
              <a:sym typeface="Roboto"/>
            </a:endParaRPr>
          </a:p>
          <a:p>
            <a:pPr indent="-342900" lvl="0" marL="457200" rtl="0" algn="l">
              <a:spcBef>
                <a:spcPts val="0"/>
              </a:spcBef>
              <a:spcAft>
                <a:spcPts val="0"/>
              </a:spcAft>
              <a:buSzPts val="1800"/>
              <a:buChar char="-"/>
            </a:pPr>
            <a:r>
              <a:rPr lang="en-US" sz="1800">
                <a:solidFill>
                  <a:srgbClr val="0D0D0D"/>
                </a:solidFill>
                <a:latin typeface="Roboto"/>
                <a:ea typeface="Roboto"/>
                <a:cs typeface="Roboto"/>
                <a:sym typeface="Roboto"/>
              </a:rPr>
              <a:t>Potrebbe influenzare l'addestramento dei modelli di machine learning.</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2"/>
          <p:cNvSpPr txBox="1"/>
          <p:nvPr>
            <p:ph type="title"/>
          </p:nvPr>
        </p:nvSpPr>
        <p:spPr>
          <a:xfrm>
            <a:off x="457200" y="127025"/>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3700">
                <a:solidFill>
                  <a:schemeClr val="dk1"/>
                </a:solidFill>
              </a:rPr>
              <a:t>Implementazione - Data Visualization</a:t>
            </a:r>
            <a:endParaRPr sz="3700">
              <a:solidFill>
                <a:schemeClr val="dk1"/>
              </a:solidFill>
            </a:endParaRPr>
          </a:p>
          <a:p>
            <a:pPr indent="0" lvl="0" marL="0" marR="0" rtl="0" algn="ctr">
              <a:lnSpc>
                <a:spcPct val="100000"/>
              </a:lnSpc>
              <a:spcBef>
                <a:spcPts val="0"/>
              </a:spcBef>
              <a:spcAft>
                <a:spcPts val="0"/>
              </a:spcAft>
              <a:buClr>
                <a:schemeClr val="dk2"/>
              </a:buClr>
              <a:buFont typeface="Arial"/>
              <a:buNone/>
            </a:pPr>
            <a:r>
              <a:t/>
            </a:r>
            <a:endParaRPr>
              <a:solidFill>
                <a:schemeClr val="dk2"/>
              </a:solidFill>
            </a:endParaRPr>
          </a:p>
        </p:txBody>
      </p:sp>
      <p:sp>
        <p:nvSpPr>
          <p:cNvPr id="64" name="Google Shape;64;p12"/>
          <p:cNvSpPr txBox="1"/>
          <p:nvPr>
            <p:ph idx="1" type="body"/>
          </p:nvPr>
        </p:nvSpPr>
        <p:spPr>
          <a:xfrm>
            <a:off x="457200" y="1386550"/>
            <a:ext cx="8115300" cy="1989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500"/>
              </a:spcBef>
              <a:spcAft>
                <a:spcPts val="0"/>
              </a:spcAft>
              <a:buNone/>
            </a:pPr>
            <a:r>
              <a:t/>
            </a:r>
            <a:endParaRPr sz="1800">
              <a:solidFill>
                <a:srgbClr val="0D0D0D"/>
              </a:solidFill>
              <a:latin typeface="Roboto"/>
              <a:ea typeface="Roboto"/>
              <a:cs typeface="Roboto"/>
              <a:sym typeface="Roboto"/>
            </a:endParaRPr>
          </a:p>
          <a:p>
            <a:pPr indent="0" lvl="0" marL="0" rtl="0" algn="l">
              <a:lnSpc>
                <a:spcPct val="115000"/>
              </a:lnSpc>
              <a:spcBef>
                <a:spcPts val="1500"/>
              </a:spcBef>
              <a:spcAft>
                <a:spcPts val="1500"/>
              </a:spcAft>
              <a:buNone/>
            </a:pPr>
            <a:r>
              <a:t/>
            </a:r>
            <a:endParaRPr sz="1800">
              <a:solidFill>
                <a:srgbClr val="0D0D0D"/>
              </a:solidFill>
              <a:latin typeface="Roboto"/>
              <a:ea typeface="Roboto"/>
              <a:cs typeface="Roboto"/>
              <a:sym typeface="Roboto"/>
            </a:endParaRPr>
          </a:p>
        </p:txBody>
      </p:sp>
      <p:sp>
        <p:nvSpPr>
          <p:cNvPr id="65" name="Google Shape;65;p12"/>
          <p:cNvSpPr/>
          <p:nvPr/>
        </p:nvSpPr>
        <p:spPr>
          <a:xfrm>
            <a:off x="3483650" y="5360300"/>
            <a:ext cx="570000" cy="3255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6" name="Google Shape;66;p12"/>
          <p:cNvSpPr txBox="1"/>
          <p:nvPr/>
        </p:nvSpPr>
        <p:spPr>
          <a:xfrm>
            <a:off x="-96475" y="4187600"/>
            <a:ext cx="3712800" cy="2670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D0D0D"/>
              </a:buClr>
              <a:buSzPts val="1800"/>
              <a:buFont typeface="Roboto"/>
              <a:buChar char="-"/>
            </a:pPr>
            <a:r>
              <a:rPr lang="en-US" sz="1800">
                <a:solidFill>
                  <a:srgbClr val="0D0D0D"/>
                </a:solidFill>
                <a:latin typeface="Roboto"/>
                <a:ea typeface="Roboto"/>
                <a:cs typeface="Roboto"/>
                <a:sym typeface="Roboto"/>
              </a:rPr>
              <a:t>La correlazioni massime e minime rilevate sono  intorno a 0.2, indicando una relazione debole con l'anno di rilascio.</a:t>
            </a:r>
            <a:endParaRPr sz="1800">
              <a:solidFill>
                <a:srgbClr val="0D0D0D"/>
              </a:solidFill>
              <a:latin typeface="Roboto"/>
              <a:ea typeface="Roboto"/>
              <a:cs typeface="Roboto"/>
              <a:sym typeface="Roboto"/>
            </a:endParaRPr>
          </a:p>
          <a:p>
            <a:pPr indent="-342900" lvl="0" marL="457200" marR="0" rtl="0" algn="l">
              <a:lnSpc>
                <a:spcPct val="100000"/>
              </a:lnSpc>
              <a:spcBef>
                <a:spcPts val="0"/>
              </a:spcBef>
              <a:spcAft>
                <a:spcPts val="0"/>
              </a:spcAft>
              <a:buSzPts val="1800"/>
              <a:buChar char="-"/>
            </a:pPr>
            <a:r>
              <a:rPr b="1" lang="en-US" sz="1800">
                <a:solidFill>
                  <a:srgbClr val="0D0D0D"/>
                </a:solidFill>
                <a:latin typeface="Roboto"/>
                <a:ea typeface="Roboto"/>
                <a:cs typeface="Roboto"/>
                <a:sym typeface="Roboto"/>
              </a:rPr>
              <a:t>Conclusione</a:t>
            </a:r>
            <a:r>
              <a:rPr lang="en-US" sz="1800">
                <a:solidFill>
                  <a:srgbClr val="0D0D0D"/>
                </a:solidFill>
                <a:latin typeface="Roboto"/>
                <a:ea typeface="Roboto"/>
                <a:cs typeface="Roboto"/>
                <a:sym typeface="Roboto"/>
              </a:rPr>
              <a:t>: La maggior parte delle features ha una correlazione molto bassa o nulla con l'anno di ri</a:t>
            </a:r>
            <a:r>
              <a:rPr lang="en-US" sz="1800">
                <a:solidFill>
                  <a:srgbClr val="0D0D0D"/>
                </a:solidFill>
                <a:latin typeface="Roboto"/>
                <a:ea typeface="Roboto"/>
                <a:cs typeface="Roboto"/>
                <a:sym typeface="Roboto"/>
              </a:rPr>
              <a:t>lascio.</a:t>
            </a:r>
            <a:endParaRPr sz="1200">
              <a:solidFill>
                <a:srgbClr val="0D0D0D"/>
              </a:solidFill>
              <a:latin typeface="Roboto"/>
              <a:ea typeface="Roboto"/>
              <a:cs typeface="Roboto"/>
              <a:sym typeface="Roboto"/>
            </a:endParaRPr>
          </a:p>
          <a:p>
            <a:pPr indent="0" lvl="0" marL="0" rtl="0" algn="l">
              <a:lnSpc>
                <a:spcPct val="115000"/>
              </a:lnSpc>
              <a:spcBef>
                <a:spcPts val="0"/>
              </a:spcBef>
              <a:spcAft>
                <a:spcPts val="0"/>
              </a:spcAft>
              <a:buNone/>
            </a:pPr>
            <a:r>
              <a:t/>
            </a:r>
            <a:endParaRPr sz="1800"/>
          </a:p>
        </p:txBody>
      </p:sp>
      <p:pic>
        <p:nvPicPr>
          <p:cNvPr id="67" name="Google Shape;67;p12"/>
          <p:cNvPicPr preferRelativeResize="0"/>
          <p:nvPr/>
        </p:nvPicPr>
        <p:blipFill>
          <a:blip r:embed="rId3">
            <a:alphaModFix/>
          </a:blip>
          <a:stretch>
            <a:fillRect/>
          </a:stretch>
        </p:blipFill>
        <p:spPr>
          <a:xfrm>
            <a:off x="457200" y="892200"/>
            <a:ext cx="3510301" cy="3177925"/>
          </a:xfrm>
          <a:prstGeom prst="rect">
            <a:avLst/>
          </a:prstGeom>
          <a:noFill/>
          <a:ln>
            <a:noFill/>
          </a:ln>
        </p:spPr>
      </p:pic>
      <p:pic>
        <p:nvPicPr>
          <p:cNvPr id="68" name="Google Shape;68;p12"/>
          <p:cNvPicPr preferRelativeResize="0"/>
          <p:nvPr/>
        </p:nvPicPr>
        <p:blipFill>
          <a:blip r:embed="rId4">
            <a:alphaModFix/>
          </a:blip>
          <a:stretch>
            <a:fillRect/>
          </a:stretch>
        </p:blipFill>
        <p:spPr>
          <a:xfrm>
            <a:off x="4103144" y="3921775"/>
            <a:ext cx="4852305" cy="2670899"/>
          </a:xfrm>
          <a:prstGeom prst="rect">
            <a:avLst/>
          </a:prstGeom>
          <a:noFill/>
          <a:ln>
            <a:noFill/>
          </a:ln>
        </p:spPr>
      </p:pic>
      <p:sp>
        <p:nvSpPr>
          <p:cNvPr id="69" name="Google Shape;69;p12"/>
          <p:cNvSpPr txBox="1"/>
          <p:nvPr/>
        </p:nvSpPr>
        <p:spPr>
          <a:xfrm>
            <a:off x="4979525" y="1045750"/>
            <a:ext cx="3882300" cy="2670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US" sz="1800">
                <a:solidFill>
                  <a:srgbClr val="0D0D0D"/>
                </a:solidFill>
                <a:latin typeface="Roboto"/>
                <a:ea typeface="Roboto"/>
                <a:cs typeface="Roboto"/>
                <a:sym typeface="Roboto"/>
              </a:rPr>
              <a:t>Matrice di correlazione</a:t>
            </a:r>
            <a:r>
              <a:rPr lang="en-US" sz="1800">
                <a:solidFill>
                  <a:srgbClr val="0D0D0D"/>
                </a:solidFill>
                <a:latin typeface="Roboto"/>
                <a:ea typeface="Roboto"/>
                <a:cs typeface="Roboto"/>
                <a:sym typeface="Roboto"/>
              </a:rPr>
              <a:t>: </a:t>
            </a:r>
            <a:endParaRPr sz="1800">
              <a:solidFill>
                <a:srgbClr val="0D0D0D"/>
              </a:solidFill>
              <a:latin typeface="Roboto"/>
              <a:ea typeface="Roboto"/>
              <a:cs typeface="Roboto"/>
              <a:sym typeface="Roboto"/>
            </a:endParaRPr>
          </a:p>
          <a:p>
            <a:pPr indent="-342900" lvl="0" marL="457200" marR="0" rtl="0" algn="l">
              <a:lnSpc>
                <a:spcPct val="100000"/>
              </a:lnSpc>
              <a:spcBef>
                <a:spcPts val="0"/>
              </a:spcBef>
              <a:spcAft>
                <a:spcPts val="0"/>
              </a:spcAft>
              <a:buSzPts val="1800"/>
              <a:buChar char="-"/>
            </a:pPr>
            <a:r>
              <a:rPr lang="en-US" sz="1800">
                <a:solidFill>
                  <a:srgbClr val="0D0D0D"/>
                </a:solidFill>
                <a:latin typeface="Roboto"/>
                <a:ea typeface="Roboto"/>
                <a:cs typeface="Roboto"/>
                <a:sym typeface="Roboto"/>
              </a:rPr>
              <a:t>Rappresenta il coefficiente di correlazione tra ogni coppia di features </a:t>
            </a:r>
            <a:endParaRPr sz="1800">
              <a:solidFill>
                <a:srgbClr val="0D0D0D"/>
              </a:solidFill>
              <a:latin typeface="Roboto"/>
              <a:ea typeface="Roboto"/>
              <a:cs typeface="Roboto"/>
              <a:sym typeface="Roboto"/>
            </a:endParaRPr>
          </a:p>
          <a:p>
            <a:pPr indent="-342900" lvl="0" marL="457200" marR="0" rtl="0" algn="l">
              <a:lnSpc>
                <a:spcPct val="100000"/>
              </a:lnSpc>
              <a:spcBef>
                <a:spcPts val="0"/>
              </a:spcBef>
              <a:spcAft>
                <a:spcPts val="0"/>
              </a:spcAft>
              <a:buSzPts val="1800"/>
              <a:buChar char="-"/>
            </a:pPr>
            <a:r>
              <a:rPr lang="en-US" sz="1800">
                <a:solidFill>
                  <a:srgbClr val="0D0D0D"/>
                </a:solidFill>
                <a:latin typeface="Roboto"/>
                <a:ea typeface="Roboto"/>
                <a:cs typeface="Roboto"/>
                <a:sym typeface="Roboto"/>
              </a:rPr>
              <a:t>La maggior parte delle feature sembra non essere fortemente correlata, come indicato dal colore verde prevalente.</a:t>
            </a:r>
            <a:endParaRPr sz="1800">
              <a:solidFill>
                <a:srgbClr val="0D0D0D"/>
              </a:solidFill>
              <a:latin typeface="Roboto"/>
              <a:ea typeface="Roboto"/>
              <a:cs typeface="Roboto"/>
              <a:sym typeface="Roboto"/>
            </a:endParaRPr>
          </a:p>
        </p:txBody>
      </p:sp>
      <p:sp>
        <p:nvSpPr>
          <p:cNvPr id="70" name="Google Shape;70;p12"/>
          <p:cNvSpPr/>
          <p:nvPr/>
        </p:nvSpPr>
        <p:spPr>
          <a:xfrm>
            <a:off x="4135550" y="2170250"/>
            <a:ext cx="570000" cy="325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3"/>
          <p:cNvSpPr txBox="1"/>
          <p:nvPr>
            <p:ph type="title"/>
          </p:nvPr>
        </p:nvSpPr>
        <p:spPr>
          <a:xfrm>
            <a:off x="457200" y="127025"/>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3700">
                <a:solidFill>
                  <a:schemeClr val="dk1"/>
                </a:solidFill>
              </a:rPr>
              <a:t>Implementazione - Data Visualization</a:t>
            </a:r>
            <a:endParaRPr sz="3700">
              <a:solidFill>
                <a:schemeClr val="dk1"/>
              </a:solidFill>
            </a:endParaRPr>
          </a:p>
          <a:p>
            <a:pPr indent="0" lvl="0" marL="0" marR="0" rtl="0" algn="ctr">
              <a:lnSpc>
                <a:spcPct val="100000"/>
              </a:lnSpc>
              <a:spcBef>
                <a:spcPts val="0"/>
              </a:spcBef>
              <a:spcAft>
                <a:spcPts val="0"/>
              </a:spcAft>
              <a:buClr>
                <a:schemeClr val="dk2"/>
              </a:buClr>
              <a:buFont typeface="Arial"/>
              <a:buNone/>
            </a:pPr>
            <a:r>
              <a:t/>
            </a:r>
            <a:endParaRPr>
              <a:solidFill>
                <a:schemeClr val="dk2"/>
              </a:solidFill>
            </a:endParaRPr>
          </a:p>
        </p:txBody>
      </p:sp>
      <p:sp>
        <p:nvSpPr>
          <p:cNvPr id="76" name="Google Shape;76;p13"/>
          <p:cNvSpPr txBox="1"/>
          <p:nvPr>
            <p:ph idx="1" type="body"/>
          </p:nvPr>
        </p:nvSpPr>
        <p:spPr>
          <a:xfrm>
            <a:off x="457200" y="1386550"/>
            <a:ext cx="8115300" cy="1989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500"/>
              </a:spcBef>
              <a:spcAft>
                <a:spcPts val="0"/>
              </a:spcAft>
              <a:buNone/>
            </a:pPr>
            <a:r>
              <a:t/>
            </a:r>
            <a:endParaRPr sz="1800">
              <a:solidFill>
                <a:srgbClr val="0D0D0D"/>
              </a:solidFill>
              <a:latin typeface="Roboto"/>
              <a:ea typeface="Roboto"/>
              <a:cs typeface="Roboto"/>
              <a:sym typeface="Roboto"/>
            </a:endParaRPr>
          </a:p>
          <a:p>
            <a:pPr indent="0" lvl="0" marL="0" rtl="0" algn="l">
              <a:lnSpc>
                <a:spcPct val="115000"/>
              </a:lnSpc>
              <a:spcBef>
                <a:spcPts val="1500"/>
              </a:spcBef>
              <a:spcAft>
                <a:spcPts val="1500"/>
              </a:spcAft>
              <a:buNone/>
            </a:pPr>
            <a:r>
              <a:t/>
            </a:r>
            <a:endParaRPr sz="1800">
              <a:solidFill>
                <a:srgbClr val="0D0D0D"/>
              </a:solidFill>
              <a:latin typeface="Roboto"/>
              <a:ea typeface="Roboto"/>
              <a:cs typeface="Roboto"/>
              <a:sym typeface="Roboto"/>
            </a:endParaRPr>
          </a:p>
        </p:txBody>
      </p:sp>
      <p:sp>
        <p:nvSpPr>
          <p:cNvPr id="77" name="Google Shape;77;p13"/>
          <p:cNvSpPr/>
          <p:nvPr/>
        </p:nvSpPr>
        <p:spPr>
          <a:xfrm>
            <a:off x="3483650" y="5360300"/>
            <a:ext cx="570000" cy="3255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8" name="Google Shape;78;p13"/>
          <p:cNvSpPr txBox="1"/>
          <p:nvPr/>
        </p:nvSpPr>
        <p:spPr>
          <a:xfrm>
            <a:off x="581100" y="1045750"/>
            <a:ext cx="7981800" cy="267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800">
                <a:solidFill>
                  <a:srgbClr val="0D0D0D"/>
                </a:solidFill>
                <a:latin typeface="Roboto"/>
                <a:ea typeface="Roboto"/>
                <a:cs typeface="Roboto"/>
                <a:sym typeface="Roboto"/>
              </a:rPr>
              <a:t>t-SNE: </a:t>
            </a:r>
            <a:r>
              <a:rPr lang="en-US" sz="1800">
                <a:solidFill>
                  <a:srgbClr val="0D0D0D"/>
                </a:solidFill>
                <a:latin typeface="Roboto"/>
                <a:ea typeface="Roboto"/>
                <a:cs typeface="Roboto"/>
                <a:sym typeface="Roboto"/>
              </a:rPr>
              <a:t>Un metodo avanzato per ridurre la dimensionalità dei dati complessi e visualizzarli in 2D o 3D.</a:t>
            </a:r>
            <a:endParaRPr sz="1800">
              <a:solidFill>
                <a:srgbClr val="0D0D0D"/>
              </a:solidFill>
              <a:latin typeface="Roboto"/>
              <a:ea typeface="Roboto"/>
              <a:cs typeface="Roboto"/>
              <a:sym typeface="Roboto"/>
            </a:endParaRPr>
          </a:p>
          <a:p>
            <a:pPr indent="-342900" lvl="0" marL="457200" rtl="0" algn="l">
              <a:lnSpc>
                <a:spcPct val="115000"/>
              </a:lnSpc>
              <a:spcBef>
                <a:spcPts val="0"/>
              </a:spcBef>
              <a:spcAft>
                <a:spcPts val="0"/>
              </a:spcAft>
              <a:buClr>
                <a:srgbClr val="0D0D0D"/>
              </a:buClr>
              <a:buSzPts val="1800"/>
              <a:buFont typeface="Roboto"/>
              <a:buChar char="-"/>
            </a:pPr>
            <a:r>
              <a:rPr lang="en-US" sz="1800">
                <a:solidFill>
                  <a:srgbClr val="0D0D0D"/>
                </a:solidFill>
                <a:latin typeface="Roboto"/>
                <a:ea typeface="Roboto"/>
                <a:cs typeface="Roboto"/>
                <a:sym typeface="Roboto"/>
              </a:rPr>
              <a:t>Distribuzione uniforme dei punti, indicando omogeneità nelle caratteristiche audio delle canzoni.</a:t>
            </a:r>
            <a:endParaRPr sz="1800">
              <a:solidFill>
                <a:srgbClr val="0D0D0D"/>
              </a:solidFill>
              <a:latin typeface="Roboto"/>
              <a:ea typeface="Roboto"/>
              <a:cs typeface="Roboto"/>
              <a:sym typeface="Roboto"/>
            </a:endParaRPr>
          </a:p>
          <a:p>
            <a:pPr indent="-342900" lvl="0" marL="457200" rtl="0" algn="l">
              <a:lnSpc>
                <a:spcPct val="115000"/>
              </a:lnSpc>
              <a:spcBef>
                <a:spcPts val="0"/>
              </a:spcBef>
              <a:spcAft>
                <a:spcPts val="0"/>
              </a:spcAft>
              <a:buClr>
                <a:srgbClr val="0D0D0D"/>
              </a:buClr>
              <a:buSzPts val="1800"/>
              <a:buFont typeface="Roboto"/>
              <a:buChar char="-"/>
            </a:pPr>
            <a:r>
              <a:rPr lang="en-US" sz="1800">
                <a:solidFill>
                  <a:srgbClr val="0D0D0D"/>
                </a:solidFill>
                <a:latin typeface="Roboto"/>
                <a:ea typeface="Roboto"/>
                <a:cs typeface="Roboto"/>
                <a:sym typeface="Roboto"/>
              </a:rPr>
              <a:t>Assenza di gruppi distinti che suggeriscono differenze significative tra gli anni di rilascio.</a:t>
            </a:r>
            <a:endParaRPr sz="1200">
              <a:solidFill>
                <a:srgbClr val="0D0D0D"/>
              </a:solidFill>
              <a:latin typeface="Roboto"/>
              <a:ea typeface="Roboto"/>
              <a:cs typeface="Roboto"/>
              <a:sym typeface="Roboto"/>
            </a:endParaRPr>
          </a:p>
          <a:p>
            <a:pPr indent="0" lvl="0" marL="457200" marR="0" rtl="0" algn="l">
              <a:lnSpc>
                <a:spcPct val="100000"/>
              </a:lnSpc>
              <a:spcBef>
                <a:spcPts val="0"/>
              </a:spcBef>
              <a:spcAft>
                <a:spcPts val="0"/>
              </a:spcAft>
              <a:buNone/>
            </a:pPr>
            <a:r>
              <a:t/>
            </a:r>
            <a:endParaRPr sz="1800">
              <a:solidFill>
                <a:srgbClr val="0D0D0D"/>
              </a:solidFill>
              <a:latin typeface="Roboto"/>
              <a:ea typeface="Roboto"/>
              <a:cs typeface="Roboto"/>
              <a:sym typeface="Roboto"/>
            </a:endParaRPr>
          </a:p>
        </p:txBody>
      </p:sp>
      <p:pic>
        <p:nvPicPr>
          <p:cNvPr id="79" name="Google Shape;79;p13"/>
          <p:cNvPicPr preferRelativeResize="0"/>
          <p:nvPr/>
        </p:nvPicPr>
        <p:blipFill>
          <a:blip r:embed="rId3">
            <a:alphaModFix/>
          </a:blip>
          <a:stretch>
            <a:fillRect/>
          </a:stretch>
        </p:blipFill>
        <p:spPr>
          <a:xfrm>
            <a:off x="333300" y="3167544"/>
            <a:ext cx="8229601" cy="335533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4"/>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Arial"/>
              <a:buNone/>
            </a:pPr>
            <a:r>
              <a:rPr lang="en-US" sz="3700">
                <a:solidFill>
                  <a:schemeClr val="dk2"/>
                </a:solidFill>
              </a:rPr>
              <a:t>Preprocessing dei Dati</a:t>
            </a:r>
            <a:endParaRPr sz="3700"/>
          </a:p>
        </p:txBody>
      </p:sp>
      <p:sp>
        <p:nvSpPr>
          <p:cNvPr id="85" name="Google Shape;85;p14"/>
          <p:cNvSpPr txBox="1"/>
          <p:nvPr>
            <p:ph idx="1" type="body"/>
          </p:nvPr>
        </p:nvSpPr>
        <p:spPr>
          <a:xfrm>
            <a:off x="384675" y="908400"/>
            <a:ext cx="8229600" cy="5037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500"/>
              </a:spcBef>
              <a:spcAft>
                <a:spcPts val="0"/>
              </a:spcAft>
              <a:buNone/>
            </a:pPr>
            <a:r>
              <a:rPr lang="en-US" sz="1800">
                <a:solidFill>
                  <a:srgbClr val="0D0D0D"/>
                </a:solidFill>
                <a:latin typeface="Roboto"/>
                <a:ea typeface="Roboto"/>
                <a:cs typeface="Roboto"/>
                <a:sym typeface="Roboto"/>
              </a:rPr>
              <a:t>Il Preprocessing  è l'insieme di operazioni eseguite sui dati iniziali per prepararli alle fasi successive di elaborazione. Esso è:</a:t>
            </a:r>
            <a:endParaRPr sz="1800">
              <a:solidFill>
                <a:srgbClr val="0D0D0D"/>
              </a:solidFill>
              <a:latin typeface="Roboto"/>
              <a:ea typeface="Roboto"/>
              <a:cs typeface="Roboto"/>
              <a:sym typeface="Roboto"/>
            </a:endParaRPr>
          </a:p>
          <a:p>
            <a:pPr indent="-342900" lvl="0" marL="457200" rtl="0" algn="l">
              <a:lnSpc>
                <a:spcPct val="115000"/>
              </a:lnSpc>
              <a:spcBef>
                <a:spcPts val="1500"/>
              </a:spcBef>
              <a:spcAft>
                <a:spcPts val="0"/>
              </a:spcAft>
              <a:buClr>
                <a:srgbClr val="0D0D0D"/>
              </a:buClr>
              <a:buSzPts val="1800"/>
              <a:buFont typeface="Roboto"/>
              <a:buChar char="●"/>
            </a:pPr>
            <a:r>
              <a:rPr lang="en-US" sz="1800">
                <a:solidFill>
                  <a:srgbClr val="0D0D0D"/>
                </a:solidFill>
                <a:latin typeface="Roboto"/>
                <a:ea typeface="Roboto"/>
                <a:cs typeface="Roboto"/>
                <a:sym typeface="Roboto"/>
              </a:rPr>
              <a:t>Cruciale per affrontare disturbi nei dati come rumore, dati mancanti, valori anomali, ecc.</a:t>
            </a:r>
            <a:endParaRPr sz="1800">
              <a:solidFill>
                <a:srgbClr val="0D0D0D"/>
              </a:solidFill>
              <a:latin typeface="Roboto"/>
              <a:ea typeface="Roboto"/>
              <a:cs typeface="Roboto"/>
              <a:sym typeface="Roboto"/>
            </a:endParaRPr>
          </a:p>
          <a:p>
            <a:pPr indent="-342900" lvl="0" marL="457200" rtl="0" algn="l">
              <a:lnSpc>
                <a:spcPct val="115000"/>
              </a:lnSpc>
              <a:spcBef>
                <a:spcPts val="0"/>
              </a:spcBef>
              <a:spcAft>
                <a:spcPts val="0"/>
              </a:spcAft>
              <a:buClr>
                <a:srgbClr val="0D0D0D"/>
              </a:buClr>
              <a:buSzPts val="1800"/>
              <a:buFont typeface="Roboto"/>
              <a:buChar char="●"/>
            </a:pPr>
            <a:r>
              <a:rPr lang="en-US" sz="1800">
                <a:solidFill>
                  <a:srgbClr val="0D0D0D"/>
                </a:solidFill>
                <a:latin typeface="Roboto"/>
                <a:ea typeface="Roboto"/>
                <a:cs typeface="Roboto"/>
                <a:sym typeface="Roboto"/>
              </a:rPr>
              <a:t>Garantisce risultati accurati e affidabili nell'analisi dei dati.</a:t>
            </a:r>
            <a:endParaRPr sz="1800">
              <a:solidFill>
                <a:srgbClr val="0D0D0D"/>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US" sz="1800">
                <a:solidFill>
                  <a:srgbClr val="0D0D0D"/>
                </a:solidFill>
                <a:latin typeface="Roboto"/>
                <a:ea typeface="Roboto"/>
                <a:cs typeface="Roboto"/>
                <a:sym typeface="Roboto"/>
              </a:rPr>
              <a:t>Fasi del Preprocessing:</a:t>
            </a:r>
            <a:endParaRPr sz="1800">
              <a:solidFill>
                <a:srgbClr val="0D0D0D"/>
              </a:solidFill>
              <a:latin typeface="Roboto"/>
              <a:ea typeface="Roboto"/>
              <a:cs typeface="Roboto"/>
              <a:sym typeface="Roboto"/>
            </a:endParaRPr>
          </a:p>
          <a:p>
            <a:pPr indent="-342900" lvl="0" marL="457200" rtl="0" algn="l">
              <a:lnSpc>
                <a:spcPct val="115000"/>
              </a:lnSpc>
              <a:spcBef>
                <a:spcPts val="1500"/>
              </a:spcBef>
              <a:spcAft>
                <a:spcPts val="0"/>
              </a:spcAft>
              <a:buClr>
                <a:srgbClr val="0D0D0D"/>
              </a:buClr>
              <a:buSzPts val="1800"/>
              <a:buFont typeface="Roboto"/>
              <a:buChar char="●"/>
            </a:pPr>
            <a:r>
              <a:rPr lang="en-US" sz="1800">
                <a:solidFill>
                  <a:srgbClr val="0D0D0D"/>
                </a:solidFill>
                <a:latin typeface="Roboto"/>
                <a:ea typeface="Roboto"/>
                <a:cs typeface="Roboto"/>
                <a:sym typeface="Roboto"/>
              </a:rPr>
              <a:t>Individuazione dei Valori Mancanti</a:t>
            </a:r>
            <a:endParaRPr sz="1800">
              <a:solidFill>
                <a:srgbClr val="0D0D0D"/>
              </a:solidFill>
              <a:latin typeface="Roboto"/>
              <a:ea typeface="Roboto"/>
              <a:cs typeface="Roboto"/>
              <a:sym typeface="Roboto"/>
            </a:endParaRPr>
          </a:p>
          <a:p>
            <a:pPr indent="-342900" lvl="2" marL="1371600" rtl="0" algn="l">
              <a:lnSpc>
                <a:spcPct val="115000"/>
              </a:lnSpc>
              <a:spcBef>
                <a:spcPts val="0"/>
              </a:spcBef>
              <a:spcAft>
                <a:spcPts val="0"/>
              </a:spcAft>
              <a:buClr>
                <a:srgbClr val="0D0D0D"/>
              </a:buClr>
              <a:buSzPts val="1800"/>
              <a:buFont typeface="Roboto"/>
              <a:buChar char="■"/>
            </a:pPr>
            <a:r>
              <a:rPr lang="en-US" sz="1800">
                <a:solidFill>
                  <a:srgbClr val="0D0D0D"/>
                </a:solidFill>
                <a:latin typeface="Roboto"/>
                <a:ea typeface="Roboto"/>
                <a:cs typeface="Roboto"/>
                <a:sym typeface="Roboto"/>
              </a:rPr>
              <a:t>Nessun dato mancante trovato nel nostro caso.</a:t>
            </a:r>
            <a:endParaRPr sz="1800">
              <a:solidFill>
                <a:srgbClr val="0D0D0D"/>
              </a:solidFill>
              <a:latin typeface="Roboto"/>
              <a:ea typeface="Roboto"/>
              <a:cs typeface="Roboto"/>
              <a:sym typeface="Roboto"/>
            </a:endParaRPr>
          </a:p>
          <a:p>
            <a:pPr indent="-342900" lvl="0" marL="457200" rtl="0" algn="l">
              <a:lnSpc>
                <a:spcPct val="115000"/>
              </a:lnSpc>
              <a:spcBef>
                <a:spcPts val="0"/>
              </a:spcBef>
              <a:spcAft>
                <a:spcPts val="0"/>
              </a:spcAft>
              <a:buClr>
                <a:srgbClr val="0D0D0D"/>
              </a:buClr>
              <a:buSzPts val="1800"/>
              <a:buFont typeface="Roboto"/>
              <a:buChar char="●"/>
            </a:pPr>
            <a:r>
              <a:rPr lang="en-US" sz="1800">
                <a:solidFill>
                  <a:srgbClr val="0D0D0D"/>
                </a:solidFill>
                <a:latin typeface="Roboto"/>
                <a:ea typeface="Roboto"/>
                <a:cs typeface="Roboto"/>
                <a:sym typeface="Roboto"/>
              </a:rPr>
              <a:t>Rilevamento e Rimozione dei Duplicati</a:t>
            </a:r>
            <a:endParaRPr sz="1800">
              <a:solidFill>
                <a:srgbClr val="0D0D0D"/>
              </a:solidFill>
              <a:latin typeface="Roboto"/>
              <a:ea typeface="Roboto"/>
              <a:cs typeface="Roboto"/>
              <a:sym typeface="Roboto"/>
            </a:endParaRPr>
          </a:p>
          <a:p>
            <a:pPr indent="-342900" lvl="2" marL="1371600" rtl="0" algn="l">
              <a:lnSpc>
                <a:spcPct val="115000"/>
              </a:lnSpc>
              <a:spcBef>
                <a:spcPts val="0"/>
              </a:spcBef>
              <a:spcAft>
                <a:spcPts val="0"/>
              </a:spcAft>
              <a:buClr>
                <a:srgbClr val="0D0D0D"/>
              </a:buClr>
              <a:buSzPts val="1800"/>
              <a:buFont typeface="Roboto"/>
              <a:buChar char="■"/>
            </a:pPr>
            <a:r>
              <a:rPr lang="en-US" sz="1800">
                <a:solidFill>
                  <a:srgbClr val="0D0D0D"/>
                </a:solidFill>
                <a:latin typeface="Roboto"/>
                <a:ea typeface="Roboto"/>
                <a:cs typeface="Roboto"/>
                <a:sym typeface="Roboto"/>
              </a:rPr>
              <a:t>Controllo per identificare e rimuovere duplicati nel dataset.</a:t>
            </a:r>
            <a:endParaRPr sz="1800">
              <a:solidFill>
                <a:srgbClr val="0D0D0D"/>
              </a:solidFill>
              <a:latin typeface="Roboto"/>
              <a:ea typeface="Roboto"/>
              <a:cs typeface="Roboto"/>
              <a:sym typeface="Roboto"/>
            </a:endParaRPr>
          </a:p>
          <a:p>
            <a:pPr indent="-342900" lvl="2" marL="1371600" rtl="0" algn="l">
              <a:lnSpc>
                <a:spcPct val="115000"/>
              </a:lnSpc>
              <a:spcBef>
                <a:spcPts val="0"/>
              </a:spcBef>
              <a:spcAft>
                <a:spcPts val="0"/>
              </a:spcAft>
              <a:buClr>
                <a:srgbClr val="0D0D0D"/>
              </a:buClr>
              <a:buSzPts val="1800"/>
              <a:buFont typeface="Roboto"/>
              <a:buChar char="■"/>
            </a:pPr>
            <a:r>
              <a:rPr lang="en-US" sz="1800">
                <a:solidFill>
                  <a:srgbClr val="0D0D0D"/>
                </a:solidFill>
                <a:latin typeface="Roboto"/>
                <a:ea typeface="Roboto"/>
                <a:cs typeface="Roboto"/>
                <a:sym typeface="Roboto"/>
              </a:rPr>
              <a:t>Risultato positivo: duplicati individuati e rimossi per garantire coerenza.</a:t>
            </a:r>
            <a:endParaRPr sz="24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5"/>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Arial"/>
              <a:buNone/>
            </a:pPr>
            <a:r>
              <a:rPr lang="en-US" sz="3700">
                <a:solidFill>
                  <a:schemeClr val="dk2"/>
                </a:solidFill>
              </a:rPr>
              <a:t>Preprocessing dei Dati</a:t>
            </a:r>
            <a:endParaRPr sz="3700"/>
          </a:p>
        </p:txBody>
      </p:sp>
      <p:sp>
        <p:nvSpPr>
          <p:cNvPr id="91" name="Google Shape;91;p15"/>
          <p:cNvSpPr txBox="1"/>
          <p:nvPr>
            <p:ph idx="1" type="body"/>
          </p:nvPr>
        </p:nvSpPr>
        <p:spPr>
          <a:xfrm>
            <a:off x="384675" y="908400"/>
            <a:ext cx="8229600" cy="5586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500"/>
              </a:spcBef>
              <a:spcAft>
                <a:spcPts val="0"/>
              </a:spcAft>
              <a:buNone/>
            </a:pPr>
            <a:r>
              <a:rPr lang="en-US" sz="1800">
                <a:solidFill>
                  <a:srgbClr val="0D0D0D"/>
                </a:solidFill>
                <a:latin typeface="Roboto"/>
                <a:ea typeface="Roboto"/>
                <a:cs typeface="Roboto"/>
                <a:sym typeface="Roboto"/>
              </a:rPr>
              <a:t>Riassunto delle tecniche di </a:t>
            </a:r>
            <a:r>
              <a:rPr b="1" lang="en-US" sz="1800">
                <a:solidFill>
                  <a:srgbClr val="0D0D0D"/>
                </a:solidFill>
                <a:latin typeface="Roboto"/>
                <a:ea typeface="Roboto"/>
                <a:cs typeface="Roboto"/>
                <a:sym typeface="Roboto"/>
              </a:rPr>
              <a:t>preprocessing </a:t>
            </a:r>
            <a:r>
              <a:rPr lang="en-US" sz="1800">
                <a:solidFill>
                  <a:srgbClr val="0D0D0D"/>
                </a:solidFill>
                <a:latin typeface="Roboto"/>
                <a:ea typeface="Roboto"/>
                <a:cs typeface="Roboto"/>
                <a:sym typeface="Roboto"/>
              </a:rPr>
              <a:t>utilizzate per ciascun algoritmo:</a:t>
            </a:r>
            <a:endParaRPr sz="1800">
              <a:solidFill>
                <a:srgbClr val="0D0D0D"/>
              </a:solidFill>
              <a:latin typeface="Roboto"/>
              <a:ea typeface="Roboto"/>
              <a:cs typeface="Roboto"/>
              <a:sym typeface="Roboto"/>
            </a:endParaRPr>
          </a:p>
          <a:p>
            <a:pPr indent="-342900" lvl="0" marL="457200" rtl="0" algn="l">
              <a:lnSpc>
                <a:spcPct val="115000"/>
              </a:lnSpc>
              <a:spcBef>
                <a:spcPts val="1500"/>
              </a:spcBef>
              <a:spcAft>
                <a:spcPts val="0"/>
              </a:spcAft>
              <a:buClr>
                <a:srgbClr val="0D0D0D"/>
              </a:buClr>
              <a:buSzPts val="1800"/>
              <a:buFont typeface="Roboto"/>
              <a:buChar char="●"/>
            </a:pPr>
            <a:r>
              <a:rPr b="1" lang="en-US" sz="1800">
                <a:solidFill>
                  <a:srgbClr val="0D0D0D"/>
                </a:solidFill>
                <a:latin typeface="Roboto"/>
                <a:ea typeface="Roboto"/>
                <a:cs typeface="Roboto"/>
                <a:sym typeface="Roboto"/>
              </a:rPr>
              <a:t>Regressione Lineare</a:t>
            </a:r>
            <a:r>
              <a:rPr lang="en-US" sz="1800">
                <a:solidFill>
                  <a:srgbClr val="0D0D0D"/>
                </a:solidFill>
                <a:latin typeface="Roboto"/>
                <a:ea typeface="Roboto"/>
                <a:cs typeface="Roboto"/>
                <a:sym typeface="Roboto"/>
              </a:rPr>
              <a:t>: Power normalization per migliorare l'adattamento alle assunzioni di linearità.</a:t>
            </a:r>
            <a:endParaRPr sz="1800">
              <a:solidFill>
                <a:srgbClr val="0D0D0D"/>
              </a:solidFill>
              <a:latin typeface="Roboto"/>
              <a:ea typeface="Roboto"/>
              <a:cs typeface="Roboto"/>
              <a:sym typeface="Roboto"/>
            </a:endParaRPr>
          </a:p>
          <a:p>
            <a:pPr indent="-342900" lvl="0" marL="457200" rtl="0" algn="l">
              <a:lnSpc>
                <a:spcPct val="115000"/>
              </a:lnSpc>
              <a:spcBef>
                <a:spcPts val="0"/>
              </a:spcBef>
              <a:spcAft>
                <a:spcPts val="0"/>
              </a:spcAft>
              <a:buClr>
                <a:srgbClr val="0D0D0D"/>
              </a:buClr>
              <a:buSzPts val="1800"/>
              <a:buFont typeface="Roboto"/>
              <a:buChar char="●"/>
            </a:pPr>
            <a:r>
              <a:rPr b="1" lang="en-US" sz="1800">
                <a:solidFill>
                  <a:srgbClr val="0D0D0D"/>
                </a:solidFill>
                <a:latin typeface="Roboto"/>
                <a:ea typeface="Roboto"/>
                <a:cs typeface="Roboto"/>
                <a:sym typeface="Roboto"/>
              </a:rPr>
              <a:t>KNR (K-Nearest Neighbors Regression)</a:t>
            </a:r>
            <a:r>
              <a:rPr lang="en-US" sz="1800">
                <a:solidFill>
                  <a:srgbClr val="0D0D0D"/>
                </a:solidFill>
                <a:latin typeface="Roboto"/>
                <a:ea typeface="Roboto"/>
                <a:cs typeface="Roboto"/>
                <a:sym typeface="Roboto"/>
              </a:rPr>
              <a:t>: Min-max scaling per standardizzare le caratteristiche,  migliorando le prestazioni dell'algoritmo basato sulla distanza.</a:t>
            </a:r>
            <a:endParaRPr sz="1800">
              <a:solidFill>
                <a:srgbClr val="0D0D0D"/>
              </a:solidFill>
              <a:latin typeface="Roboto"/>
              <a:ea typeface="Roboto"/>
              <a:cs typeface="Roboto"/>
              <a:sym typeface="Roboto"/>
            </a:endParaRPr>
          </a:p>
          <a:p>
            <a:pPr indent="-342900" lvl="0" marL="457200" rtl="0" algn="l">
              <a:lnSpc>
                <a:spcPct val="115000"/>
              </a:lnSpc>
              <a:spcBef>
                <a:spcPts val="0"/>
              </a:spcBef>
              <a:spcAft>
                <a:spcPts val="0"/>
              </a:spcAft>
              <a:buClr>
                <a:srgbClr val="0D0D0D"/>
              </a:buClr>
              <a:buSzPts val="1800"/>
              <a:buFont typeface="Roboto"/>
              <a:buChar char="●"/>
            </a:pPr>
            <a:r>
              <a:rPr b="1" lang="en-US" sz="1800">
                <a:solidFill>
                  <a:srgbClr val="0D0D0D"/>
                </a:solidFill>
                <a:latin typeface="Roboto"/>
                <a:ea typeface="Roboto"/>
                <a:cs typeface="Roboto"/>
                <a:sym typeface="Roboto"/>
              </a:rPr>
              <a:t>SVR (Support Vector Regression)</a:t>
            </a:r>
            <a:r>
              <a:rPr lang="en-US" sz="1800">
                <a:solidFill>
                  <a:srgbClr val="0D0D0D"/>
                </a:solidFill>
                <a:latin typeface="Roboto"/>
                <a:ea typeface="Roboto"/>
                <a:cs typeface="Roboto"/>
                <a:sym typeface="Roboto"/>
              </a:rPr>
              <a:t>: Standard Scaler per ridimensionare le caratteristiche con media 0 e deviazione standard 1, ottimizzando le prestazioni rispetto al min-max scaling.</a:t>
            </a:r>
            <a:endParaRPr sz="1800">
              <a:solidFill>
                <a:srgbClr val="0D0D0D"/>
              </a:solidFill>
              <a:latin typeface="Roboto"/>
              <a:ea typeface="Roboto"/>
              <a:cs typeface="Roboto"/>
              <a:sym typeface="Roboto"/>
            </a:endParaRPr>
          </a:p>
          <a:p>
            <a:pPr indent="-342900" lvl="0" marL="457200" rtl="0" algn="l">
              <a:lnSpc>
                <a:spcPct val="115000"/>
              </a:lnSpc>
              <a:spcBef>
                <a:spcPts val="0"/>
              </a:spcBef>
              <a:spcAft>
                <a:spcPts val="0"/>
              </a:spcAft>
              <a:buClr>
                <a:srgbClr val="0D0D0D"/>
              </a:buClr>
              <a:buSzPts val="1800"/>
              <a:buFont typeface="Roboto"/>
              <a:buChar char="●"/>
            </a:pPr>
            <a:r>
              <a:rPr b="1" lang="en-US" sz="1800">
                <a:solidFill>
                  <a:srgbClr val="0D0D0D"/>
                </a:solidFill>
                <a:latin typeface="Roboto"/>
                <a:ea typeface="Roboto"/>
                <a:cs typeface="Roboto"/>
                <a:sym typeface="Roboto"/>
              </a:rPr>
              <a:t>Random Forest Regressor</a:t>
            </a:r>
            <a:r>
              <a:rPr lang="en-US" sz="1800">
                <a:solidFill>
                  <a:srgbClr val="0D0D0D"/>
                </a:solidFill>
                <a:latin typeface="Roboto"/>
                <a:ea typeface="Roboto"/>
                <a:cs typeface="Roboto"/>
                <a:sym typeface="Roboto"/>
              </a:rPr>
              <a:t>: Nessun preprocessing poiché l'algoritmo è intrinsecamente efficace con caratteristiche di diverse scale.</a:t>
            </a:r>
            <a:endParaRPr sz="1800">
              <a:solidFill>
                <a:srgbClr val="0D0D0D"/>
              </a:solidFill>
              <a:latin typeface="Roboto"/>
              <a:ea typeface="Roboto"/>
              <a:cs typeface="Roboto"/>
              <a:sym typeface="Roboto"/>
            </a:endParaRPr>
          </a:p>
          <a:p>
            <a:pPr indent="-342900" lvl="0" marL="457200" rtl="0" algn="l">
              <a:lnSpc>
                <a:spcPct val="115000"/>
              </a:lnSpc>
              <a:spcBef>
                <a:spcPts val="0"/>
              </a:spcBef>
              <a:spcAft>
                <a:spcPts val="0"/>
              </a:spcAft>
              <a:buClr>
                <a:srgbClr val="0D0D0D"/>
              </a:buClr>
              <a:buSzPts val="1800"/>
              <a:buFont typeface="Roboto"/>
              <a:buChar char="●"/>
            </a:pPr>
            <a:r>
              <a:rPr b="1" lang="en-US" sz="1800">
                <a:solidFill>
                  <a:srgbClr val="0D0D0D"/>
                </a:solidFill>
                <a:latin typeface="Roboto"/>
                <a:ea typeface="Roboto"/>
                <a:cs typeface="Roboto"/>
                <a:sym typeface="Roboto"/>
              </a:rPr>
              <a:t>Neural Network Feed Forward</a:t>
            </a:r>
            <a:r>
              <a:rPr lang="en-US" sz="1800">
                <a:solidFill>
                  <a:srgbClr val="0D0D0D"/>
                </a:solidFill>
                <a:latin typeface="Roboto"/>
                <a:ea typeface="Roboto"/>
                <a:cs typeface="Roboto"/>
                <a:sym typeface="Roboto"/>
              </a:rPr>
              <a:t>: Standard Scaler per ridimensionare le caratteristiche.</a:t>
            </a:r>
            <a:endParaRPr sz="1800">
              <a:solidFill>
                <a:srgbClr val="0D0D0D"/>
              </a:solidFill>
              <a:latin typeface="Roboto"/>
              <a:ea typeface="Roboto"/>
              <a:cs typeface="Roboto"/>
              <a:sym typeface="Roboto"/>
            </a:endParaRPr>
          </a:p>
        </p:txBody>
      </p:sp>
      <p:pic>
        <p:nvPicPr>
          <p:cNvPr id="92" name="Google Shape;92;p15"/>
          <p:cNvPicPr preferRelativeResize="0"/>
          <p:nvPr/>
        </p:nvPicPr>
        <p:blipFill>
          <a:blip r:embed="rId3">
            <a:alphaModFix/>
          </a:blip>
          <a:stretch>
            <a:fillRect/>
          </a:stretch>
        </p:blipFill>
        <p:spPr>
          <a:xfrm>
            <a:off x="7020725" y="5372950"/>
            <a:ext cx="1305325" cy="1305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6"/>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Arial"/>
              <a:buNone/>
            </a:pPr>
            <a:r>
              <a:rPr lang="en-US" sz="3700">
                <a:solidFill>
                  <a:schemeClr val="dk2"/>
                </a:solidFill>
              </a:rPr>
              <a:t>Modeling</a:t>
            </a:r>
            <a:endParaRPr sz="3700"/>
          </a:p>
        </p:txBody>
      </p:sp>
      <p:pic>
        <p:nvPicPr>
          <p:cNvPr id="98" name="Google Shape;98;p16"/>
          <p:cNvPicPr preferRelativeResize="0"/>
          <p:nvPr/>
        </p:nvPicPr>
        <p:blipFill>
          <a:blip r:embed="rId3">
            <a:alphaModFix/>
          </a:blip>
          <a:stretch>
            <a:fillRect/>
          </a:stretch>
        </p:blipFill>
        <p:spPr>
          <a:xfrm>
            <a:off x="0" y="3375950"/>
            <a:ext cx="6001975" cy="3363850"/>
          </a:xfrm>
          <a:prstGeom prst="rect">
            <a:avLst/>
          </a:prstGeom>
          <a:noFill/>
          <a:ln>
            <a:noFill/>
          </a:ln>
        </p:spPr>
      </p:pic>
      <p:sp>
        <p:nvSpPr>
          <p:cNvPr id="99" name="Google Shape;99;p16"/>
          <p:cNvSpPr/>
          <p:nvPr/>
        </p:nvSpPr>
        <p:spPr>
          <a:xfrm>
            <a:off x="1590388" y="3641200"/>
            <a:ext cx="2821200" cy="735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0" name="Google Shape;100;p16"/>
          <p:cNvSpPr txBox="1"/>
          <p:nvPr/>
        </p:nvSpPr>
        <p:spPr>
          <a:xfrm>
            <a:off x="5425625" y="4051125"/>
            <a:ext cx="3134700" cy="259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500"/>
              </a:spcBef>
              <a:spcAft>
                <a:spcPts val="1500"/>
              </a:spcAft>
              <a:buClr>
                <a:schemeClr val="dk1"/>
              </a:buClr>
              <a:buSzPts val="1100"/>
              <a:buFont typeface="Arial"/>
              <a:buNone/>
            </a:pPr>
            <a:r>
              <a:rPr lang="en-US" sz="1800">
                <a:solidFill>
                  <a:srgbClr val="0D0D0D"/>
                </a:solidFill>
                <a:latin typeface="Roboto"/>
                <a:ea typeface="Roboto"/>
                <a:cs typeface="Roboto"/>
                <a:sym typeface="Roboto"/>
              </a:rPr>
              <a:t>Le tecniche tradizionali di ML supervisionato si basano sull'addestramento con dataset etichettati, dove gli input e gli output sono definiti chiaramente.</a:t>
            </a:r>
            <a:endParaRPr/>
          </a:p>
        </p:txBody>
      </p:sp>
      <p:sp>
        <p:nvSpPr>
          <p:cNvPr id="101" name="Google Shape;101;p16"/>
          <p:cNvSpPr txBox="1"/>
          <p:nvPr>
            <p:ph idx="1" type="body"/>
          </p:nvPr>
        </p:nvSpPr>
        <p:spPr>
          <a:xfrm>
            <a:off x="384675" y="908400"/>
            <a:ext cx="8229600" cy="30207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500"/>
              </a:spcBef>
              <a:spcAft>
                <a:spcPts val="0"/>
              </a:spcAft>
              <a:buNone/>
            </a:pPr>
            <a:r>
              <a:rPr b="1" lang="en-US" sz="1800">
                <a:solidFill>
                  <a:srgbClr val="0D0D0D"/>
                </a:solidFill>
                <a:latin typeface="Roboto"/>
                <a:ea typeface="Roboto"/>
                <a:cs typeface="Roboto"/>
                <a:sym typeface="Roboto"/>
              </a:rPr>
              <a:t>L'obiettivo principale </a:t>
            </a:r>
            <a:r>
              <a:rPr lang="en-US" sz="1800">
                <a:solidFill>
                  <a:srgbClr val="0D0D0D"/>
                </a:solidFill>
                <a:latin typeface="Roboto"/>
                <a:ea typeface="Roboto"/>
                <a:cs typeface="Roboto"/>
                <a:sym typeface="Roboto"/>
              </a:rPr>
              <a:t>è sviluppare modelli capaci di catturare relazioni complesse nei dati per ottenere previsioni accurate. Abbiamo utilizzato:</a:t>
            </a:r>
            <a:endParaRPr sz="1800">
              <a:solidFill>
                <a:srgbClr val="0D0D0D"/>
              </a:solidFill>
              <a:latin typeface="Roboto"/>
              <a:ea typeface="Roboto"/>
              <a:cs typeface="Roboto"/>
              <a:sym typeface="Roboto"/>
            </a:endParaRPr>
          </a:p>
          <a:p>
            <a:pPr indent="-342900" lvl="0" marL="457200" rtl="0" algn="l">
              <a:lnSpc>
                <a:spcPct val="115000"/>
              </a:lnSpc>
              <a:spcBef>
                <a:spcPts val="1500"/>
              </a:spcBef>
              <a:spcAft>
                <a:spcPts val="0"/>
              </a:spcAft>
              <a:buClr>
                <a:srgbClr val="0D0D0D"/>
              </a:buClr>
              <a:buSzPts val="1800"/>
              <a:buFont typeface="Roboto"/>
              <a:buChar char="●"/>
            </a:pPr>
            <a:r>
              <a:rPr lang="en-US" sz="1800">
                <a:solidFill>
                  <a:srgbClr val="0D0D0D"/>
                </a:solidFill>
                <a:latin typeface="Roboto"/>
                <a:ea typeface="Roboto"/>
                <a:cs typeface="Roboto"/>
                <a:sym typeface="Roboto"/>
              </a:rPr>
              <a:t>Approcci tradizionali </a:t>
            </a:r>
            <a:endParaRPr sz="1800">
              <a:solidFill>
                <a:srgbClr val="0D0D0D"/>
              </a:solidFill>
              <a:latin typeface="Roboto"/>
              <a:ea typeface="Roboto"/>
              <a:cs typeface="Roboto"/>
              <a:sym typeface="Roboto"/>
            </a:endParaRPr>
          </a:p>
          <a:p>
            <a:pPr indent="-342900" lvl="0" marL="457200" rtl="0" algn="l">
              <a:lnSpc>
                <a:spcPct val="115000"/>
              </a:lnSpc>
              <a:spcBef>
                <a:spcPts val="0"/>
              </a:spcBef>
              <a:spcAft>
                <a:spcPts val="0"/>
              </a:spcAft>
              <a:buClr>
                <a:srgbClr val="0D0D0D"/>
              </a:buClr>
              <a:buSzPts val="1800"/>
              <a:buFont typeface="Roboto"/>
              <a:buChar char="●"/>
            </a:pPr>
            <a:r>
              <a:rPr lang="en-US" sz="1800">
                <a:solidFill>
                  <a:srgbClr val="0D0D0D"/>
                </a:solidFill>
                <a:latin typeface="Roboto"/>
                <a:ea typeface="Roboto"/>
                <a:cs typeface="Roboto"/>
                <a:sym typeface="Roboto"/>
              </a:rPr>
              <a:t>Reti neurali</a:t>
            </a:r>
            <a:endParaRPr sz="1800">
              <a:solidFill>
                <a:srgbClr val="0D0D0D"/>
              </a:solidFill>
              <a:latin typeface="Roboto"/>
              <a:ea typeface="Roboto"/>
              <a:cs typeface="Roboto"/>
              <a:sym typeface="Roboto"/>
            </a:endParaRPr>
          </a:p>
          <a:p>
            <a:pPr indent="-342900" lvl="0" marL="457200" rtl="0" algn="l">
              <a:lnSpc>
                <a:spcPct val="115000"/>
              </a:lnSpc>
              <a:spcBef>
                <a:spcPts val="0"/>
              </a:spcBef>
              <a:spcAft>
                <a:spcPts val="0"/>
              </a:spcAft>
              <a:buClr>
                <a:srgbClr val="0D0D0D"/>
              </a:buClr>
              <a:buSzPts val="1800"/>
              <a:buFont typeface="Roboto"/>
              <a:buChar char="●"/>
            </a:pPr>
            <a:r>
              <a:rPr lang="en-US" sz="1800">
                <a:solidFill>
                  <a:srgbClr val="0D0D0D"/>
                </a:solidFill>
                <a:latin typeface="Roboto"/>
                <a:ea typeface="Roboto"/>
                <a:cs typeface="Roboto"/>
                <a:sym typeface="Roboto"/>
              </a:rPr>
              <a:t>Modelli TabNet e TabTransformer, specializzate per dati tabellari. </a:t>
            </a:r>
            <a:endParaRPr sz="1800">
              <a:solidFill>
                <a:srgbClr val="0D0D0D"/>
              </a:solidFill>
              <a:latin typeface="Roboto"/>
              <a:ea typeface="Roboto"/>
              <a:cs typeface="Roboto"/>
              <a:sym typeface="Roboto"/>
            </a:endParaRPr>
          </a:p>
          <a:p>
            <a:pPr indent="0" lvl="0" marL="0" rtl="0" algn="l">
              <a:lnSpc>
                <a:spcPct val="115000"/>
              </a:lnSpc>
              <a:spcBef>
                <a:spcPts val="1500"/>
              </a:spcBef>
              <a:spcAft>
                <a:spcPts val="0"/>
              </a:spcAft>
              <a:buNone/>
            </a:pPr>
            <a:r>
              <a:rPr lang="en-US" sz="1800">
                <a:solidFill>
                  <a:srgbClr val="0D0D0D"/>
                </a:solidFill>
                <a:latin typeface="Roboto"/>
                <a:ea typeface="Roboto"/>
                <a:cs typeface="Roboto"/>
                <a:sym typeface="Roboto"/>
              </a:rPr>
              <a:t>Trattiamo il problema come regressione anziché classificazione, considerando l'anno di pubblicazione come valore continuo.</a:t>
            </a:r>
            <a:endParaRPr sz="1800">
              <a:solidFill>
                <a:srgbClr val="0D0D0D"/>
              </a:solidFill>
              <a:latin typeface="Roboto"/>
              <a:ea typeface="Roboto"/>
              <a:cs typeface="Roboto"/>
              <a:sym typeface="Roboto"/>
            </a:endParaRPr>
          </a:p>
          <a:p>
            <a:pPr indent="0" lvl="0" marL="0" rtl="0" algn="l">
              <a:lnSpc>
                <a:spcPct val="115000"/>
              </a:lnSpc>
              <a:spcBef>
                <a:spcPts val="1500"/>
              </a:spcBef>
              <a:spcAft>
                <a:spcPts val="1500"/>
              </a:spcAft>
              <a:buNone/>
            </a:pPr>
            <a:r>
              <a:t/>
            </a:r>
            <a:endParaRPr sz="1800">
              <a:solidFill>
                <a:srgbClr val="0D0D0D"/>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Personalizza struttura">
  <a:themeElements>
    <a:clrScheme name="2_Personalizza struttur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