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déplacer la diapo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Cliquez pour modifier le format des notes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AAA2E8-D270-4BBA-92FF-69C9DFA3CD8E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15000"/>
              </a:lnSpc>
              <a:spcAft>
                <a:spcPts val="1199"/>
              </a:spcAft>
            </a:pPr>
            <a:r>
              <a:rPr b="0" lang="en-GB" sz="1200" spc="-1" strike="noStrike">
                <a:solidFill>
                  <a:srgbClr val="222222"/>
                </a:solidFill>
                <a:latin typeface="Arial"/>
              </a:rPr>
              <a:t>En fait ça arrive, de temps en temps ; mais cela ne nous inquiète pas particulièrement parce que le secteur bancaire est très régulé et surveillé. Par contre, le même principe peut s’appliquer à tout un tas d’autres secteurs…</a:t>
            </a:r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15000"/>
              </a:lnSpc>
            </a:pPr>
            <a:r>
              <a:rPr b="0" lang="en-GB" sz="1000" spc="-1" strike="noStrike">
                <a:latin typeface="Arial"/>
              </a:rPr>
              <a:t>The idea of Desktop Grid computing that is using idle PCs on the Internet to execute very large computation is not new. 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599"/>
              </a:spcBef>
            </a:pPr>
            <a:r>
              <a:rPr b="0" lang="en-GB" sz="1000" spc="-1" strike="noStrike">
                <a:latin typeface="Arial"/>
              </a:rPr>
              <a:t>distributed computing in the sense of making a super computer out of spare machines. For instance, I was able to find a paper from 1982 that descibes this model. 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000" spc="-1" strike="noStrike">
                <a:latin typeface="Arial"/>
              </a:rPr>
              <a:t>Cosmognoia the origin of every idea should be at the Palo Alto, Rank Xerox lab.</a:t>
            </a:r>
            <a:endParaRPr b="0" lang="en-GB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2" descr=""/>
          <p:cNvPicPr/>
          <p:nvPr/>
        </p:nvPicPr>
        <p:blipFill>
          <a:blip r:embed="rId3"/>
          <a:stretch/>
        </p:blipFill>
        <p:spPr>
          <a:xfrm>
            <a:off x="663480" y="4438080"/>
            <a:ext cx="718560" cy="252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68080" y="1666080"/>
            <a:ext cx="6606360" cy="109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Cliquez pour éditer le format du texte-titre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68080" y="1666080"/>
            <a:ext cx="6606360" cy="109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Cliquez pour éditer le format du texte-titre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Cliquez pour éditer le format du plan de texte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niveau de plan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Troisième niveau de plan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Quatrième niveau de plan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Cinquième niveau de plan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Sixième niveau de plan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Septième niveau de plan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18;p3" descr=""/>
          <p:cNvPicPr/>
          <p:nvPr/>
        </p:nvPicPr>
        <p:blipFill>
          <a:blip r:embed="rId3"/>
          <a:stretch/>
        </p:blipFill>
        <p:spPr>
          <a:xfrm>
            <a:off x="667800" y="4429800"/>
            <a:ext cx="741960" cy="261000"/>
          </a:xfrm>
          <a:prstGeom prst="rect">
            <a:avLst/>
          </a:prstGeom>
          <a:ln>
            <a:noFill/>
          </a:ln>
        </p:spPr>
      </p:pic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Cliquez pour éditer le format du texte-titre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Cliquez pour éditer le format du plan de texte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niveau de plan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Troisième niveau de plan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Quatrième niveau de plan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Cinquième niveau de plan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Sixième niveau de plan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Septième niveau de plan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iExecBlockchainComputing/PoCo/blob/v5/contracts/modules/delegates/IexecPocoDelegate.sol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mailto:anthony@iex.ec" TargetMode="External"/><Relationship Id="rId2" Type="http://schemas.openxmlformats.org/officeDocument/2006/relationships/hyperlink" Target="https://developers.iex.ec/" TargetMode="External"/><Relationship Id="rId3" Type="http://schemas.openxmlformats.org/officeDocument/2006/relationships/hyperlink" Target="https://iex.ec/grants/" TargetMode="External"/><Relationship Id="rId4" Type="http://schemas.openxmlformats.org/officeDocument/2006/relationships/hyperlink" Target="https://iexec.flatchr.io/" TargetMode="External"/><Relationship Id="rId5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68080" y="1666080"/>
            <a:ext cx="66063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A Trusted, Decentralized Marketplace for Cloud Computing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68080" y="2868480"/>
            <a:ext cx="490356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Anthony Simonet-Boulogne, PhD</a:t>
            </a:r>
            <a:br/>
            <a:r>
              <a:rPr b="0" lang="en-GB" sz="17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Research Scientist, iExec Blockchain Tech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433320" y="4156560"/>
            <a:ext cx="514620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15000"/>
              </a:lnSpc>
              <a:spcAft>
                <a:spcPts val="1199"/>
              </a:spcAft>
            </a:pPr>
            <a:r>
              <a:rPr b="0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INSA, Lyon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Oct. 21st 2021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45240" y="388080"/>
            <a:ext cx="8453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Why decentralise the cloud?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40560" y="1275120"/>
            <a:ext cx="84621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Centralized Computing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Unfair pricing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Vendor lock-in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Limited transparency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Limited accountability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No provenance information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Possible censorship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32" name="Google Shape;219;p32" descr=""/>
          <p:cNvPicPr/>
          <p:nvPr/>
        </p:nvPicPr>
        <p:blipFill>
          <a:blip r:embed="rId1"/>
          <a:stretch/>
        </p:blipFill>
        <p:spPr>
          <a:xfrm>
            <a:off x="685800" y="4667040"/>
            <a:ext cx="208800" cy="243000"/>
          </a:xfrm>
          <a:prstGeom prst="rect">
            <a:avLst/>
          </a:prstGeom>
          <a:ln>
            <a:noFill/>
          </a:ln>
        </p:spPr>
      </p:pic>
      <p:sp>
        <p:nvSpPr>
          <p:cNvPr id="433" name="CustomShape 3"/>
          <p:cNvSpPr/>
          <p:nvPr/>
        </p:nvSpPr>
        <p:spPr>
          <a:xfrm>
            <a:off x="4786920" y="1314000"/>
            <a:ext cx="41803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Decentralised Cloud Computing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Market-based prices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Fair competition between providers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Smooth business agreements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Complete execution history on the blockchain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Proxima Nova"/>
              <a:buChar char="✅"/>
            </a:pPr>
            <a:r>
              <a:rPr b="0" i="1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Unstoppable</a:t>
            </a:r>
            <a:r>
              <a:rPr b="0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marketplace: censorship is impossible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F1688B6A-5650-4717-B0B9-BF2E5EF506B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 rot="16200000">
            <a:off x="6203520" y="2160000"/>
            <a:ext cx="1057320" cy="45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GB" sz="800" spc="-1" strike="noStrike">
              <a:latin typeface="Arial"/>
            </a:endParaRPr>
          </a:p>
        </p:txBody>
      </p:sp>
      <p:pic>
        <p:nvPicPr>
          <p:cNvPr id="436" name="Google Shape;227;p33" descr=""/>
          <p:cNvPicPr/>
          <p:nvPr/>
        </p:nvPicPr>
        <p:blipFill>
          <a:blip r:embed="rId1"/>
          <a:stretch/>
        </p:blipFill>
        <p:spPr>
          <a:xfrm>
            <a:off x="5135040" y="1464840"/>
            <a:ext cx="323280" cy="339840"/>
          </a:xfrm>
          <a:prstGeom prst="rect">
            <a:avLst/>
          </a:prstGeom>
          <a:ln>
            <a:noFill/>
          </a:ln>
        </p:spPr>
      </p:pic>
      <p:sp>
        <p:nvSpPr>
          <p:cNvPr id="437" name="CustomShape 2"/>
          <p:cNvSpPr/>
          <p:nvPr/>
        </p:nvSpPr>
        <p:spPr>
          <a:xfrm>
            <a:off x="2060280" y="1303200"/>
            <a:ext cx="124740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owners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438" name="Google Shape;229;p33" descr=""/>
          <p:cNvPicPr/>
          <p:nvPr/>
        </p:nvPicPr>
        <p:blipFill>
          <a:blip r:embed="rId2"/>
          <a:stretch/>
        </p:blipFill>
        <p:spPr>
          <a:xfrm>
            <a:off x="7358040" y="1517040"/>
            <a:ext cx="243720" cy="337680"/>
          </a:xfrm>
          <a:prstGeom prst="rect">
            <a:avLst/>
          </a:prstGeom>
          <a:ln>
            <a:noFill/>
          </a:ln>
        </p:spPr>
      </p:pic>
      <p:pic>
        <p:nvPicPr>
          <p:cNvPr id="439" name="Google Shape;230;p33" descr=""/>
          <p:cNvPicPr/>
          <p:nvPr/>
        </p:nvPicPr>
        <p:blipFill>
          <a:blip r:embed="rId3"/>
          <a:stretch/>
        </p:blipFill>
        <p:spPr>
          <a:xfrm>
            <a:off x="7103520" y="1517040"/>
            <a:ext cx="243720" cy="337680"/>
          </a:xfrm>
          <a:prstGeom prst="rect">
            <a:avLst/>
          </a:prstGeom>
          <a:ln>
            <a:noFill/>
          </a:ln>
        </p:spPr>
      </p:pic>
      <p:pic>
        <p:nvPicPr>
          <p:cNvPr id="440" name="Google Shape;231;p33" descr=""/>
          <p:cNvPicPr/>
          <p:nvPr/>
        </p:nvPicPr>
        <p:blipFill>
          <a:blip r:embed="rId4"/>
          <a:stretch/>
        </p:blipFill>
        <p:spPr>
          <a:xfrm>
            <a:off x="3106800" y="1401840"/>
            <a:ext cx="306360" cy="322200"/>
          </a:xfrm>
          <a:prstGeom prst="rect">
            <a:avLst/>
          </a:prstGeom>
          <a:ln>
            <a:noFill/>
          </a:ln>
        </p:spPr>
      </p:pic>
      <p:pic>
        <p:nvPicPr>
          <p:cNvPr id="441" name="Google Shape;232;p33" descr=""/>
          <p:cNvPicPr/>
          <p:nvPr/>
        </p:nvPicPr>
        <p:blipFill>
          <a:blip r:embed="rId5"/>
          <a:stretch/>
        </p:blipFill>
        <p:spPr>
          <a:xfrm>
            <a:off x="5328360" y="1464840"/>
            <a:ext cx="323280" cy="339840"/>
          </a:xfrm>
          <a:prstGeom prst="rect">
            <a:avLst/>
          </a:prstGeom>
          <a:ln>
            <a:noFill/>
          </a:ln>
        </p:spPr>
      </p:pic>
      <p:pic>
        <p:nvPicPr>
          <p:cNvPr id="442" name="Google Shape;233;p33" descr=""/>
          <p:cNvPicPr/>
          <p:nvPr/>
        </p:nvPicPr>
        <p:blipFill>
          <a:blip r:embed="rId6"/>
          <a:stretch/>
        </p:blipFill>
        <p:spPr>
          <a:xfrm>
            <a:off x="913320" y="3502440"/>
            <a:ext cx="375120" cy="394200"/>
          </a:xfrm>
          <a:prstGeom prst="rect">
            <a:avLst/>
          </a:prstGeom>
          <a:ln>
            <a:noFill/>
          </a:ln>
        </p:spPr>
      </p:pic>
      <p:pic>
        <p:nvPicPr>
          <p:cNvPr id="443" name="Google Shape;234;p33" descr=""/>
          <p:cNvPicPr/>
          <p:nvPr/>
        </p:nvPicPr>
        <p:blipFill>
          <a:blip r:embed="rId7"/>
          <a:stretch/>
        </p:blipFill>
        <p:spPr>
          <a:xfrm>
            <a:off x="1089720" y="3552840"/>
            <a:ext cx="375120" cy="394200"/>
          </a:xfrm>
          <a:prstGeom prst="rect">
            <a:avLst/>
          </a:prstGeom>
          <a:ln>
            <a:noFill/>
          </a:ln>
        </p:spPr>
      </p:pic>
      <p:sp>
        <p:nvSpPr>
          <p:cNvPr id="444" name="CustomShape 3"/>
          <p:cNvSpPr/>
          <p:nvPr/>
        </p:nvSpPr>
        <p:spPr>
          <a:xfrm>
            <a:off x="645120" y="3076200"/>
            <a:ext cx="11278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Requester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(users)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068720" y="1330560"/>
            <a:ext cx="121140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Application providers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6002280" y="1330560"/>
            <a:ext cx="103284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Cloud providers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 rot="16200000">
            <a:off x="4148280" y="2160360"/>
            <a:ext cx="1057320" cy="4492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 rot="16200000">
            <a:off x="2291040" y="2178000"/>
            <a:ext cx="1057320" cy="4143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1831320" y="3002760"/>
            <a:ext cx="6274440" cy="1992960"/>
          </a:xfrm>
          <a:prstGeom prst="flowChartTerminator">
            <a:avLst/>
          </a:prstGeom>
          <a:noFill/>
          <a:ln w="76320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0" bIns="9144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Blockchain-based decentralized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iExec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Marketplace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 flipH="1">
            <a:off x="739080" y="4183200"/>
            <a:ext cx="1032840" cy="3945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request / buy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688680" y="1988280"/>
            <a:ext cx="1076040" cy="32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financial flow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 rot="16200000">
            <a:off x="2679480" y="2226600"/>
            <a:ext cx="103320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$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 rot="16200000">
            <a:off x="4525200" y="2226600"/>
            <a:ext cx="103320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$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 rot="16200000">
            <a:off x="6565680" y="2226600"/>
            <a:ext cx="103320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$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739800" y="3852000"/>
            <a:ext cx="103320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$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2280600" y="427536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Monetize App 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2280600" y="370008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Access control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58" name="CustomShape 17"/>
          <p:cNvSpPr/>
          <p:nvPr/>
        </p:nvSpPr>
        <p:spPr>
          <a:xfrm>
            <a:off x="3641760" y="427536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Automatic payments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59" name="CustomShape 18"/>
          <p:cNvSpPr/>
          <p:nvPr/>
        </p:nvSpPr>
        <p:spPr>
          <a:xfrm>
            <a:off x="3641760" y="370008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endParaRPr b="0" lang="en-GB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renting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60" name="CustomShape 19"/>
          <p:cNvSpPr/>
          <p:nvPr/>
        </p:nvSpPr>
        <p:spPr>
          <a:xfrm>
            <a:off x="5002920" y="427536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Trading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61" name="CustomShape 20"/>
          <p:cNvSpPr/>
          <p:nvPr/>
        </p:nvSpPr>
        <p:spPr>
          <a:xfrm>
            <a:off x="5002920" y="370008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Confidential Computing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62" name="CustomShape 21"/>
          <p:cNvSpPr/>
          <p:nvPr/>
        </p:nvSpPr>
        <p:spPr>
          <a:xfrm>
            <a:off x="6364080" y="427536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Autonomous</a:t>
            </a:r>
            <a:endParaRPr b="0" lang="en-GB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63" name="CustomShape 22"/>
          <p:cNvSpPr/>
          <p:nvPr/>
        </p:nvSpPr>
        <p:spPr>
          <a:xfrm>
            <a:off x="6364080" y="3700080"/>
            <a:ext cx="1247400" cy="454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Pay-per-</a:t>
            </a:r>
            <a:endParaRPr b="0" lang="en-GB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64" name="CustomShape 23"/>
          <p:cNvSpPr/>
          <p:nvPr/>
        </p:nvSpPr>
        <p:spPr>
          <a:xfrm flipH="1">
            <a:off x="687960" y="2378520"/>
            <a:ext cx="1076040" cy="338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emit order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65" name="CustomShape 24"/>
          <p:cNvSpPr/>
          <p:nvPr/>
        </p:nvSpPr>
        <p:spPr>
          <a:xfrm>
            <a:off x="345240" y="388080"/>
            <a:ext cx="8453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iExec overview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466" name="CustomShape 25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6E267B99-AFD6-4CD8-BD2D-11584151AF5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92840" y="47052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The iExec token: RLC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68" name="Google Shape;263;p34" descr=""/>
          <p:cNvPicPr/>
          <p:nvPr/>
        </p:nvPicPr>
        <p:blipFill>
          <a:blip r:embed="rId1"/>
          <a:stretch/>
        </p:blipFill>
        <p:spPr>
          <a:xfrm>
            <a:off x="5871240" y="1146240"/>
            <a:ext cx="3282840" cy="2249280"/>
          </a:xfrm>
          <a:prstGeom prst="rect">
            <a:avLst/>
          </a:prstGeom>
          <a:ln>
            <a:noFill/>
          </a:ln>
        </p:spPr>
      </p:pic>
      <p:sp>
        <p:nvSpPr>
          <p:cNvPr id="469" name="CustomShape 2"/>
          <p:cNvSpPr/>
          <p:nvPr/>
        </p:nvSpPr>
        <p:spPr>
          <a:xfrm>
            <a:off x="492840" y="1427760"/>
            <a:ext cx="57909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RLC is an ERC-20 utility token.</a:t>
            </a:r>
            <a:endParaRPr b="0" lang="en-GB" sz="16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RLC is necessary to access the iExec decentralised cloud</a:t>
            </a:r>
            <a:endParaRPr b="0" lang="en-GB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Providers are paid with RLC</a:t>
            </a:r>
            <a:endParaRPr b="0" lang="en-GB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RLC allows to build incentives in the network</a:t>
            </a:r>
            <a:endParaRPr b="0" lang="en-GB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RLC creates a specific market for cloud computing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B69F23E1-58D8-4326-AAEE-9DABB5779845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Proof-of-Contribution (PoCo)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On-chain validation than an off-chain task was performed correctly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340560" y="1275120"/>
            <a:ext cx="51278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4000"/>
          </a:bodyPr>
          <a:p>
            <a:pPr marL="360000" indent="-310320">
              <a:lnSpc>
                <a:spcPct val="115000"/>
              </a:lnSpc>
              <a:buClr>
                <a:srgbClr val="595959"/>
              </a:buClr>
              <a:buFont typeface="Proxima Nova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One task = 4 orders, signed off-chain with an Ethereum wallet:</a:t>
            </a:r>
            <a:endParaRPr b="0" lang="en-GB" sz="1300" spc="-1" strike="noStrike">
              <a:latin typeface="Arial"/>
            </a:endParaRPr>
          </a:p>
          <a:p>
            <a:pPr marL="540000" indent="-3103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●"/>
            </a:pP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apporder</a:t>
            </a: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 signed by the developer</a:t>
            </a:r>
            <a:endParaRPr b="0" lang="en-GB" sz="1300" spc="-1" strike="noStrike">
              <a:latin typeface="Arial"/>
            </a:endParaRPr>
          </a:p>
          <a:p>
            <a:pPr marL="540000" indent="-310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(</a:t>
            </a: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datasetorder</a:t>
            </a: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 signed by the dataset provider)</a:t>
            </a:r>
            <a:endParaRPr b="0" lang="en-GB" sz="1300" spc="-1" strike="noStrike">
              <a:latin typeface="Arial"/>
            </a:endParaRPr>
          </a:p>
          <a:p>
            <a:pPr marL="540000" indent="-310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workerpoolorder</a:t>
            </a: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 signed by a worker pool scheduler</a:t>
            </a:r>
            <a:endParaRPr b="0" lang="en-GB" sz="1300" spc="-1" strike="noStrike">
              <a:latin typeface="Arial"/>
            </a:endParaRPr>
          </a:p>
          <a:p>
            <a:pPr marL="540000" indent="-3103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requestorder</a:t>
            </a: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 signed by a requester</a:t>
            </a:r>
            <a:endParaRPr b="0" lang="en-GB" sz="1300" spc="-1" strike="noStrike">
              <a:latin typeface="Arial"/>
            </a:endParaRPr>
          </a:p>
          <a:p>
            <a:pPr marL="360000" indent="-3103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AutoNum type="arabicPeriod" startAt="2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Orders are matched on-chain: </a:t>
            </a:r>
            <a:r>
              <a:rPr b="0" lang="en-GB" sz="13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1"/>
              </a:rPr>
              <a:t>poco.matchOrders()</a:t>
            </a:r>
            <a:br/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(Check signatures, parameters, balances, …)</a:t>
            </a:r>
            <a:endParaRPr b="0" lang="en-GB" sz="1300" spc="-1" strike="noStrike">
              <a:latin typeface="Arial"/>
            </a:endParaRPr>
          </a:p>
          <a:p>
            <a:pPr marL="360000" indent="-3103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Proxima Nova"/>
              <a:buAutoNum type="arabicPeriod" startAt="2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PoCo seals a deal &amp; workers start computing</a:t>
            </a:r>
            <a:endParaRPr b="0" lang="en-GB" sz="1300" spc="-1" strike="noStrike">
              <a:latin typeface="Arial"/>
            </a:endParaRPr>
          </a:p>
          <a:p>
            <a:pPr marL="360000" indent="-3103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Proxima Nova"/>
              <a:buAutoNum type="arabicPeriod" startAt="2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Workers send result hash back to PoCo</a:t>
            </a:r>
            <a:endParaRPr b="0" lang="en-GB" sz="1300" spc="-1" strike="noStrike">
              <a:latin typeface="Arial"/>
            </a:endParaRPr>
          </a:p>
          <a:p>
            <a:pPr marL="360000" indent="-3103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Proxima Nova"/>
              <a:buAutoNum type="arabicPeriod" startAt="2"/>
            </a:pPr>
            <a:r>
              <a:rPr b="0" lang="en-GB" sz="1300" spc="-1" strike="noStrike">
                <a:solidFill>
                  <a:srgbClr val="595959"/>
                </a:solidFill>
                <a:latin typeface="Proxima Nova"/>
                <a:ea typeface="Proxima Nova"/>
              </a:rPr>
              <a:t>PoCo compares results, manages reputation, triggers payments.</a:t>
            </a:r>
            <a:endParaRPr b="0" lang="en-GB" sz="1300" spc="-1" strike="noStrike">
              <a:latin typeface="Arial"/>
            </a:endParaRPr>
          </a:p>
        </p:txBody>
      </p:sp>
      <p:pic>
        <p:nvPicPr>
          <p:cNvPr id="473" name="Google Shape;272;p35" descr=""/>
          <p:cNvPicPr/>
          <p:nvPr/>
        </p:nvPicPr>
        <p:blipFill>
          <a:blip r:embed="rId2"/>
          <a:stretch/>
        </p:blipFill>
        <p:spPr>
          <a:xfrm>
            <a:off x="5469120" y="1011600"/>
            <a:ext cx="3588480" cy="3802320"/>
          </a:xfrm>
          <a:prstGeom prst="rect">
            <a:avLst/>
          </a:prstGeom>
          <a:ln>
            <a:noFill/>
          </a:ln>
        </p:spPr>
      </p:pic>
      <p:sp>
        <p:nvSpPr>
          <p:cNvPr id="474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1F643EE7-688C-4E0B-A79E-9340E8301C36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Confidential Computing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Two types of tasks, with configurable confidence and privacy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 rot="10800000">
            <a:off x="4320360" y="4491000"/>
            <a:ext cx="360" cy="28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716400" y="1532880"/>
            <a:ext cx="2919240" cy="29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2100" spc="-1" strike="noStrike">
                <a:solidFill>
                  <a:srgbClr val="434343"/>
                </a:solidFill>
                <a:latin typeface="Arial"/>
                <a:ea typeface="Arial"/>
              </a:rPr>
              <a:t>Standard tasks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200" spc="-1" strike="noStrike">
                <a:solidFill>
                  <a:srgbClr val="434343"/>
                </a:solidFill>
                <a:latin typeface="Montserrat Medium"/>
                <a:ea typeface="Montserrat Medium"/>
              </a:rPr>
              <a:t>Run on untrusted resources, delegate trust to the blockchain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500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Replication level depending on desired confidence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Decentralized consensus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On-chain reputation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Staking &amp; economic incentives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Deterministic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5027400" y="1532880"/>
            <a:ext cx="3291480" cy="29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2100" spc="-1" strike="noStrike">
                <a:solidFill>
                  <a:srgbClr val="434343"/>
                </a:solidFill>
                <a:latin typeface="Arial"/>
                <a:ea typeface="Arial"/>
              </a:rPr>
              <a:t>TEE tasks 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GB" sz="1200" spc="-1" strike="noStrike">
                <a:solidFill>
                  <a:srgbClr val="434343"/>
                </a:solidFill>
                <a:latin typeface="Montserrat Medium"/>
                <a:ea typeface="Montserrat Medium"/>
              </a:rPr>
              <a:t>Run isolated within an Intel SGX TEE (Trusted Execution Environments)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>
                <a:solidFill>
                  <a:srgbClr val="434343"/>
                </a:solidFill>
                <a:latin typeface="Montserrat"/>
                <a:ea typeface="Montserrat"/>
              </a:rPr>
              <a:t>+</a:t>
            </a:r>
            <a:endParaRPr b="0" lang="en-GB" sz="20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499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End-to-end encryption of data &amp; result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Enclave attestation proves that the task was run in TEE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Result signature with enclave key: no need for replication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434343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Arial"/>
                <a:ea typeface="Arial"/>
              </a:rPr>
              <a:t>Determinism not required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D28D69FE-9E9E-4639-B721-CB4AD36FA3E1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287;p37" descr=""/>
          <p:cNvPicPr/>
          <p:nvPr/>
        </p:nvPicPr>
        <p:blipFill>
          <a:blip r:embed="rId1"/>
          <a:stretch/>
        </p:blipFill>
        <p:spPr>
          <a:xfrm>
            <a:off x="4095000" y="1396800"/>
            <a:ext cx="4852800" cy="2661840"/>
          </a:xfrm>
          <a:prstGeom prst="rect">
            <a:avLst/>
          </a:prstGeom>
          <a:ln>
            <a:noFill/>
          </a:ln>
        </p:spPr>
      </p:pic>
      <p:sp>
        <p:nvSpPr>
          <p:cNvPr id="481" name="CustomShape 1"/>
          <p:cNvSpPr/>
          <p:nvPr/>
        </p:nvSpPr>
        <p:spPr>
          <a:xfrm>
            <a:off x="4095000" y="4010760"/>
            <a:ext cx="485316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Montserrat"/>
                <a:ea typeface="Montserrat"/>
              </a:rPr>
              <a:t>Intel® Software Guard Extensions application execution flow.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04920" y="1396800"/>
            <a:ext cx="3312000" cy="27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Proxima Nova"/>
              <a:buChar char="➜"/>
            </a:pPr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Secure part of a CPU with encrypted memory space</a:t>
            </a:r>
            <a:endParaRPr b="0" lang="en-GB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Memory &amp; Code protected from host (even root)</a:t>
            </a:r>
            <a:endParaRPr b="0" lang="en-GB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Hardware based security</a:t>
            </a:r>
            <a:br/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(private key in silico)</a:t>
            </a:r>
            <a:endParaRPr b="0" lang="en-GB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Can be remotely attested</a:t>
            </a:r>
            <a:endParaRPr b="0" lang="en-GB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Proxima Nova"/>
              <a:buChar char="➜"/>
            </a:pPr>
            <a:r>
              <a:rPr b="0" lang="en-GB" sz="1300" spc="-1" strike="noStrike">
                <a:solidFill>
                  <a:srgbClr val="000000"/>
                </a:solidFill>
                <a:latin typeface="Proxima Nova"/>
                <a:ea typeface="Proxima Nova"/>
              </a:rPr>
              <a:t>(Soon) available on hardware from various vendors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492840" y="47052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Trusted Execution Environments?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FBE58297-B512-47D9-995B-B733A12AE08B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iExec Research Projects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2840" y="1917360"/>
            <a:ext cx="279648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25000"/>
              </a:lnSpc>
            </a:pPr>
            <a:r>
              <a:rPr b="0" lang="en-GB" sz="1100" spc="-1" strike="noStrike">
                <a:solidFill>
                  <a:srgbClr val="434343"/>
                </a:solidFill>
                <a:latin typeface="Proxima Nova"/>
                <a:ea typeface="Proxima Nova"/>
              </a:rPr>
              <a:t>Building an ecosystem for trustworthy content handling &amp; information exchange</a:t>
            </a:r>
            <a:endParaRPr b="0" lang="en-GB" sz="1100" spc="-1" strike="noStrike">
              <a:latin typeface="Arial"/>
            </a:endParaRPr>
          </a:p>
        </p:txBody>
      </p:sp>
      <p:pic>
        <p:nvPicPr>
          <p:cNvPr id="487" name="Google Shape;298;p38" descr=""/>
          <p:cNvPicPr/>
          <p:nvPr/>
        </p:nvPicPr>
        <p:blipFill>
          <a:blip r:embed="rId1"/>
          <a:stretch/>
        </p:blipFill>
        <p:spPr>
          <a:xfrm>
            <a:off x="477720" y="2639160"/>
            <a:ext cx="2061360" cy="829800"/>
          </a:xfrm>
          <a:prstGeom prst="rect">
            <a:avLst/>
          </a:prstGeom>
          <a:ln>
            <a:noFill/>
          </a:ln>
        </p:spPr>
      </p:pic>
      <p:sp>
        <p:nvSpPr>
          <p:cNvPr id="488" name="CustomShape 3"/>
          <p:cNvSpPr/>
          <p:nvPr/>
        </p:nvSpPr>
        <p:spPr>
          <a:xfrm>
            <a:off x="3065760" y="1917360"/>
            <a:ext cx="279648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25000"/>
              </a:lnSpc>
            </a:pPr>
            <a:r>
              <a:rPr b="0" lang="en-GB" sz="1100" spc="-1" strike="noStrike">
                <a:solidFill>
                  <a:srgbClr val="434343"/>
                </a:solidFill>
                <a:latin typeface="Proxima Nova"/>
                <a:ea typeface="Proxima Nova"/>
              </a:rPr>
              <a:t>Enabling the Big Data Pipeline Lifecycle on the Computing Continuum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177480" y="3547800"/>
            <a:ext cx="266184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900" spc="-1" strike="noStrike">
                <a:solidFill>
                  <a:srgbClr val="000000"/>
                </a:solidFill>
                <a:latin typeface="Proxima Nova"/>
                <a:ea typeface="Proxima Nova"/>
              </a:rPr>
              <a:t>Keywords: Semantic Web, Oracles, Decentralized Identities, integration, applications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379800" y="1317240"/>
            <a:ext cx="26618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H2020 ONTOCHAIN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3277440" y="1317240"/>
            <a:ext cx="2580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H2020 DATACLOUD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2973240" y="1317240"/>
            <a:ext cx="360" cy="34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"/>
          <p:cNvSpPr/>
          <p:nvPr/>
        </p:nvSpPr>
        <p:spPr>
          <a:xfrm>
            <a:off x="3022560" y="3547800"/>
            <a:ext cx="279648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900" spc="-1" strike="noStrike">
                <a:solidFill>
                  <a:srgbClr val="000000"/>
                </a:solidFill>
                <a:latin typeface="Proxima Nova"/>
                <a:ea typeface="Proxima Nova"/>
              </a:rPr>
              <a:t>Keywords: Fog/Edge Computing, Big Data pipelines, self-* cloud computing, Industry 4.0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494" name="CustomShape 9"/>
          <p:cNvSpPr/>
          <p:nvPr/>
        </p:nvSpPr>
        <p:spPr>
          <a:xfrm>
            <a:off x="177480" y="4295520"/>
            <a:ext cx="119016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Proxima Nova"/>
                <a:ea typeface="Proxima Nova"/>
              </a:rPr>
              <a:t>2020−2023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95" name="CustomShape 10"/>
          <p:cNvSpPr/>
          <p:nvPr/>
        </p:nvSpPr>
        <p:spPr>
          <a:xfrm>
            <a:off x="3065760" y="4295520"/>
            <a:ext cx="11818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Proxima Nova"/>
                <a:ea typeface="Proxima Nova"/>
              </a:rPr>
              <a:t>2021−2024</a:t>
            </a:r>
            <a:endParaRPr b="0" lang="en-GB" sz="1100" spc="-1" strike="noStrike">
              <a:latin typeface="Arial"/>
            </a:endParaRPr>
          </a:p>
        </p:txBody>
      </p:sp>
      <p:pic>
        <p:nvPicPr>
          <p:cNvPr id="496" name="Google Shape;307;p38" descr=""/>
          <p:cNvPicPr/>
          <p:nvPr/>
        </p:nvPicPr>
        <p:blipFill>
          <a:blip r:embed="rId2"/>
          <a:srcRect l="17100" t="29970" r="16955" b="30617"/>
          <a:stretch/>
        </p:blipFill>
        <p:spPr>
          <a:xfrm>
            <a:off x="3339000" y="2737800"/>
            <a:ext cx="2416320" cy="721800"/>
          </a:xfrm>
          <a:prstGeom prst="rect">
            <a:avLst/>
          </a:prstGeom>
          <a:ln>
            <a:noFill/>
          </a:ln>
        </p:spPr>
      </p:pic>
      <p:sp>
        <p:nvSpPr>
          <p:cNvPr id="497" name="CustomShape 11"/>
          <p:cNvSpPr/>
          <p:nvPr/>
        </p:nvSpPr>
        <p:spPr>
          <a:xfrm>
            <a:off x="6053040" y="1917360"/>
            <a:ext cx="306576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25000"/>
              </a:lnSpc>
            </a:pPr>
            <a:r>
              <a:rPr b="0" lang="en-GB" sz="1100" spc="-1" strike="noStrike">
                <a:solidFill>
                  <a:srgbClr val="434343"/>
                </a:solidFill>
                <a:latin typeface="Proxima Nova"/>
                <a:ea typeface="Proxima Nova"/>
              </a:rPr>
              <a:t>Scalable, trusted and privacy preserving decentralized marketplaces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98" name="CustomShape 12"/>
          <p:cNvSpPr/>
          <p:nvPr/>
        </p:nvSpPr>
        <p:spPr>
          <a:xfrm>
            <a:off x="6264720" y="1317240"/>
            <a:ext cx="2580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ANR RedChainLab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9" name="CustomShape 13"/>
          <p:cNvSpPr/>
          <p:nvPr/>
        </p:nvSpPr>
        <p:spPr>
          <a:xfrm>
            <a:off x="5936400" y="1395360"/>
            <a:ext cx="360" cy="34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4"/>
          <p:cNvSpPr/>
          <p:nvPr/>
        </p:nvSpPr>
        <p:spPr>
          <a:xfrm>
            <a:off x="6009840" y="3547800"/>
            <a:ext cx="30657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900" spc="-1" strike="noStrike">
                <a:solidFill>
                  <a:srgbClr val="000000"/>
                </a:solidFill>
                <a:latin typeface="Proxima Nova"/>
                <a:ea typeface="Proxima Nova"/>
              </a:rPr>
              <a:t>Keywords: blockchain, decentralized cloud computing, edge computing, security, TEE, Federated Learning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501" name="CustomShape 15"/>
          <p:cNvSpPr/>
          <p:nvPr/>
        </p:nvSpPr>
        <p:spPr>
          <a:xfrm>
            <a:off x="6053040" y="4295520"/>
            <a:ext cx="114660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15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Proxima Nova"/>
                <a:ea typeface="Proxima Nova"/>
              </a:rPr>
              <a:t>2021−2024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502" name="CustomShape 16"/>
          <p:cNvSpPr/>
          <p:nvPr/>
        </p:nvSpPr>
        <p:spPr>
          <a:xfrm>
            <a:off x="6116760" y="2732400"/>
            <a:ext cx="279648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25000"/>
              </a:lnSpc>
            </a:pPr>
            <a:r>
              <a:rPr b="0" lang="en-GB" sz="1100" spc="-1" strike="noStrike">
                <a:solidFill>
                  <a:srgbClr val="434343"/>
                </a:solidFill>
                <a:latin typeface="Proxima Nova"/>
                <a:ea typeface="Proxima Nova"/>
              </a:rPr>
              <a:t>Joint </a:t>
            </a:r>
            <a:r>
              <a:rPr b="0" lang="en-GB" sz="1100" spc="-1" strike="noStrike">
                <a:solidFill>
                  <a:srgbClr val="222222"/>
                </a:solidFill>
                <a:latin typeface="Proxima Nova"/>
                <a:ea typeface="Proxima Nova"/>
              </a:rPr>
              <a:t>laboratory between the </a:t>
            </a:r>
            <a:r>
              <a:rPr b="0" lang="en-GB" sz="1100" spc="-1" strike="noStrike">
                <a:solidFill>
                  <a:srgbClr val="222222"/>
                </a:solidFill>
                <a:latin typeface="Proxima Nova Semibold"/>
                <a:ea typeface="Proxima Nova Semibold"/>
              </a:rPr>
              <a:t>DRIM research team</a:t>
            </a:r>
            <a:r>
              <a:rPr b="0" lang="en-GB" sz="1100" spc="-1" strike="noStrike">
                <a:solidFill>
                  <a:srgbClr val="222222"/>
                </a:solidFill>
                <a:latin typeface="Proxima Nova"/>
                <a:ea typeface="Proxima Nova"/>
              </a:rPr>
              <a:t> (LIRIS, CNRS) and </a:t>
            </a:r>
            <a:r>
              <a:rPr b="0" lang="en-GB" sz="1100" spc="-1" strike="noStrike">
                <a:solidFill>
                  <a:srgbClr val="222222"/>
                </a:solidFill>
                <a:latin typeface="Proxima Nova Semibold"/>
                <a:ea typeface="Proxima Nova Semibold"/>
              </a:rPr>
              <a:t>iExec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503" name="CustomShape 17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08E2F6F4-B390-4378-8185-D8938588E923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720720" y="1437480"/>
            <a:ext cx="24249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Try us!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3628080" y="4127760"/>
            <a:ext cx="464688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15000"/>
              </a:lnSpc>
              <a:spcAft>
                <a:spcPts val="11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Anthony Simonet-Boulogne</a:t>
            </a:r>
            <a:br/>
            <a:r>
              <a:rPr b="0" lang="en-GB" sz="14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1"/>
              </a:rPr>
              <a:t>anthony@iex.ec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720720" y="2502360"/>
            <a:ext cx="30873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6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2"/>
              </a:rPr>
              <a:t>https://developers.iex.ec/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GB" sz="16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3"/>
              </a:rPr>
              <a:t>https://iex.ec/grants/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4728240" y="2502360"/>
            <a:ext cx="308736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GB" sz="16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4"/>
              </a:rPr>
              <a:t>https://iexec.flatchr.io/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4728240" y="1437480"/>
            <a:ext cx="24249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Join us!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What we do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660400" y="1275120"/>
            <a:ext cx="61423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iExec provides an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open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and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decentralized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cloud computing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marketplace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Connects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providers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with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users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: anyone can trade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computing power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,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datasets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, and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applications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 need to trust iExec or anyone else: just </a:t>
            </a: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trust the blockchain</a:t>
            </a: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and the code.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17" name="Google Shape;100;p25" descr=""/>
          <p:cNvPicPr/>
          <p:nvPr/>
        </p:nvPicPr>
        <p:blipFill>
          <a:blip r:embed="rId1"/>
          <a:stretch/>
        </p:blipFill>
        <p:spPr>
          <a:xfrm>
            <a:off x="196920" y="1847160"/>
            <a:ext cx="2188800" cy="185616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EA3FA7C2-AFA9-4F93-AC5C-4065B2E255F4}" type="slidenum"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Blockchain &amp; Decentralisation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40560" y="1275120"/>
            <a:ext cx="846216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i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decentralised, immutable and verifiable digital ledger consisting of transaction records distributed across many computers.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B78BEF7D-F280-4939-9FCF-1CB68048851A}" type="slidenum"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1575000" y="2305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1211400" y="3470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Decentralised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1211400" y="3821400"/>
            <a:ext cx="16826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blockchain executes programs and records transactions with no single point of control, and no single point of failure.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4093920" y="2305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8"/>
          <p:cNvSpPr/>
          <p:nvPr/>
        </p:nvSpPr>
        <p:spPr>
          <a:xfrm>
            <a:off x="3730320" y="3470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Immutable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3730320" y="3821400"/>
            <a:ext cx="16826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blockchain is append-only: each block records a new state, but any change in a previous block will break the chain.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6613200" y="2305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1"/>
          <p:cNvSpPr/>
          <p:nvPr/>
        </p:nvSpPr>
        <p:spPr>
          <a:xfrm>
            <a:off x="6249240" y="3470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Verifiable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6249240" y="3821400"/>
            <a:ext cx="16826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Proxima Nova"/>
                <a:ea typeface="Proxima Nova"/>
              </a:rPr>
              <a:t>Because a blockchain keeps a record of all the changes since its Genesis Block, it is always possible to check how we got to the current state.</a:t>
            </a:r>
            <a:endParaRPr b="0" lang="en-GB" sz="900" spc="-1" strike="noStrike">
              <a:latin typeface="Arial"/>
            </a:endParaRPr>
          </a:p>
        </p:txBody>
      </p:sp>
      <p:grpSp>
        <p:nvGrpSpPr>
          <p:cNvPr id="331" name="Group 13"/>
          <p:cNvGrpSpPr/>
          <p:nvPr/>
        </p:nvGrpSpPr>
        <p:grpSpPr>
          <a:xfrm>
            <a:off x="1823760" y="2560320"/>
            <a:ext cx="457200" cy="451440"/>
            <a:chOff x="1823760" y="2560320"/>
            <a:chExt cx="457200" cy="451440"/>
          </a:xfrm>
        </p:grpSpPr>
        <p:sp>
          <p:nvSpPr>
            <p:cNvPr id="332" name="CustomShape 14"/>
            <p:cNvSpPr/>
            <p:nvPr/>
          </p:nvSpPr>
          <p:spPr>
            <a:xfrm>
              <a:off x="2162160" y="284616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5"/>
            <p:cNvSpPr/>
            <p:nvPr/>
          </p:nvSpPr>
          <p:spPr>
            <a:xfrm>
              <a:off x="2136240" y="2923920"/>
              <a:ext cx="143280" cy="87840"/>
            </a:xfrm>
            <a:custGeom>
              <a:avLst/>
              <a:gdLst/>
              <a:ahLst/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6"/>
            <p:cNvSpPr/>
            <p:nvPr/>
          </p:nvSpPr>
          <p:spPr>
            <a:xfrm>
              <a:off x="1823760" y="2923920"/>
              <a:ext cx="143280" cy="87840"/>
            </a:xfrm>
            <a:custGeom>
              <a:avLst/>
              <a:gdLst/>
              <a:ahLst/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7"/>
            <p:cNvSpPr/>
            <p:nvPr/>
          </p:nvSpPr>
          <p:spPr>
            <a:xfrm>
              <a:off x="2162160" y="256032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8"/>
            <p:cNvSpPr/>
            <p:nvPr/>
          </p:nvSpPr>
          <p:spPr>
            <a:xfrm>
              <a:off x="1849680" y="256032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9"/>
            <p:cNvSpPr/>
            <p:nvPr/>
          </p:nvSpPr>
          <p:spPr>
            <a:xfrm>
              <a:off x="2014560" y="2768400"/>
              <a:ext cx="176400" cy="154440"/>
            </a:xfrm>
            <a:custGeom>
              <a:avLst/>
              <a:gdLst/>
              <a:ahLst/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0"/>
            <p:cNvSpPr/>
            <p:nvPr/>
          </p:nvSpPr>
          <p:spPr>
            <a:xfrm>
              <a:off x="1823760" y="2638080"/>
              <a:ext cx="187560" cy="298080"/>
            </a:xfrm>
            <a:custGeom>
              <a:avLst/>
              <a:gdLst/>
              <a:ahLst/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1"/>
            <p:cNvSpPr/>
            <p:nvPr/>
          </p:nvSpPr>
          <p:spPr>
            <a:xfrm>
              <a:off x="1971720" y="2630520"/>
              <a:ext cx="309240" cy="143280"/>
            </a:xfrm>
            <a:custGeom>
              <a:avLst/>
              <a:gdLst/>
              <a:ahLst/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22"/>
          <p:cNvGrpSpPr/>
          <p:nvPr/>
        </p:nvGrpSpPr>
        <p:grpSpPr>
          <a:xfrm>
            <a:off x="4343040" y="2560320"/>
            <a:ext cx="457200" cy="457200"/>
            <a:chOff x="4343040" y="2560320"/>
            <a:chExt cx="457200" cy="457200"/>
          </a:xfrm>
        </p:grpSpPr>
        <p:sp>
          <p:nvSpPr>
            <p:cNvPr id="341" name="CustomShape 23"/>
            <p:cNvSpPr/>
            <p:nvPr/>
          </p:nvSpPr>
          <p:spPr>
            <a:xfrm>
              <a:off x="4343040" y="2560320"/>
              <a:ext cx="334080" cy="456840"/>
            </a:xfrm>
            <a:custGeom>
              <a:avLst/>
              <a:gdLst/>
              <a:ahLst/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4"/>
            <p:cNvSpPr/>
            <p:nvPr/>
          </p:nvSpPr>
          <p:spPr>
            <a:xfrm>
              <a:off x="4700520" y="2917800"/>
              <a:ext cx="99720" cy="99720"/>
            </a:xfrm>
            <a:custGeom>
              <a:avLst/>
              <a:gdLst/>
              <a:ahLst/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5"/>
            <p:cNvSpPr/>
            <p:nvPr/>
          </p:nvSpPr>
          <p:spPr>
            <a:xfrm>
              <a:off x="4700520" y="2627640"/>
              <a:ext cx="99720" cy="267120"/>
            </a:xfrm>
            <a:custGeom>
              <a:avLst/>
              <a:gdLst/>
              <a:ahLst/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4" name="Group 26"/>
          <p:cNvGrpSpPr/>
          <p:nvPr/>
        </p:nvGrpSpPr>
        <p:grpSpPr>
          <a:xfrm>
            <a:off x="6861960" y="2560320"/>
            <a:ext cx="457560" cy="457560"/>
            <a:chOff x="6861960" y="2560320"/>
            <a:chExt cx="457560" cy="457560"/>
          </a:xfrm>
        </p:grpSpPr>
        <p:sp>
          <p:nvSpPr>
            <p:cNvPr id="345" name="CustomShape 27"/>
            <p:cNvSpPr/>
            <p:nvPr/>
          </p:nvSpPr>
          <p:spPr>
            <a:xfrm>
              <a:off x="6861960" y="2560320"/>
              <a:ext cx="457560" cy="45756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8"/>
            <p:cNvSpPr/>
            <p:nvPr/>
          </p:nvSpPr>
          <p:spPr>
            <a:xfrm>
              <a:off x="7036200" y="2604240"/>
              <a:ext cx="234000" cy="234000"/>
            </a:xfrm>
            <a:custGeom>
              <a:avLst/>
              <a:gdLst/>
              <a:ahLst/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Blockchain &amp; Decentralisation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40560" y="1275120"/>
            <a:ext cx="846216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i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decentralised, immutable and verifiable digital ledger consisting of transaction records distributed across many computers.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575000" y="2521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211400" y="3686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Decentralised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4093920" y="2521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6"/>
          <p:cNvSpPr/>
          <p:nvPr/>
        </p:nvSpPr>
        <p:spPr>
          <a:xfrm>
            <a:off x="3730320" y="3686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Immutable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6613200" y="2521800"/>
            <a:ext cx="955080" cy="955080"/>
          </a:xfrm>
          <a:prstGeom prst="ellipse">
            <a:avLst/>
          </a:prstGeom>
          <a:solidFill>
            <a:srgbClr val="fcd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8"/>
          <p:cNvSpPr/>
          <p:nvPr/>
        </p:nvSpPr>
        <p:spPr>
          <a:xfrm>
            <a:off x="6249240" y="3686760"/>
            <a:ext cx="16826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Verifiable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355" name="Group 9"/>
          <p:cNvGrpSpPr/>
          <p:nvPr/>
        </p:nvGrpSpPr>
        <p:grpSpPr>
          <a:xfrm>
            <a:off x="1823760" y="2776320"/>
            <a:ext cx="457200" cy="451440"/>
            <a:chOff x="1823760" y="2776320"/>
            <a:chExt cx="457200" cy="451440"/>
          </a:xfrm>
        </p:grpSpPr>
        <p:sp>
          <p:nvSpPr>
            <p:cNvPr id="356" name="CustomShape 10"/>
            <p:cNvSpPr/>
            <p:nvPr/>
          </p:nvSpPr>
          <p:spPr>
            <a:xfrm>
              <a:off x="2162160" y="306216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1"/>
            <p:cNvSpPr/>
            <p:nvPr/>
          </p:nvSpPr>
          <p:spPr>
            <a:xfrm>
              <a:off x="2136240" y="3139920"/>
              <a:ext cx="143280" cy="87840"/>
            </a:xfrm>
            <a:custGeom>
              <a:avLst/>
              <a:gdLst/>
              <a:ahLst/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2"/>
            <p:cNvSpPr/>
            <p:nvPr/>
          </p:nvSpPr>
          <p:spPr>
            <a:xfrm>
              <a:off x="1823760" y="3139920"/>
              <a:ext cx="143280" cy="87840"/>
            </a:xfrm>
            <a:custGeom>
              <a:avLst/>
              <a:gdLst/>
              <a:ahLst/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13"/>
            <p:cNvSpPr/>
            <p:nvPr/>
          </p:nvSpPr>
          <p:spPr>
            <a:xfrm>
              <a:off x="2162160" y="277632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4"/>
            <p:cNvSpPr/>
            <p:nvPr/>
          </p:nvSpPr>
          <p:spPr>
            <a:xfrm>
              <a:off x="1849680" y="2776320"/>
              <a:ext cx="87840" cy="87840"/>
            </a:xfrm>
            <a:custGeom>
              <a:avLst/>
              <a:gdLst/>
              <a:ahLst/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15"/>
            <p:cNvSpPr/>
            <p:nvPr/>
          </p:nvSpPr>
          <p:spPr>
            <a:xfrm>
              <a:off x="2014560" y="2984400"/>
              <a:ext cx="176400" cy="154440"/>
            </a:xfrm>
            <a:custGeom>
              <a:avLst/>
              <a:gdLst/>
              <a:ahLst/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16"/>
            <p:cNvSpPr/>
            <p:nvPr/>
          </p:nvSpPr>
          <p:spPr>
            <a:xfrm>
              <a:off x="1823760" y="2854080"/>
              <a:ext cx="187560" cy="298080"/>
            </a:xfrm>
            <a:custGeom>
              <a:avLst/>
              <a:gdLst/>
              <a:ahLst/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7"/>
            <p:cNvSpPr/>
            <p:nvPr/>
          </p:nvSpPr>
          <p:spPr>
            <a:xfrm>
              <a:off x="1971720" y="2846520"/>
              <a:ext cx="309240" cy="143280"/>
            </a:xfrm>
            <a:custGeom>
              <a:avLst/>
              <a:gdLst/>
              <a:ahLst/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4" name="Group 18"/>
          <p:cNvGrpSpPr/>
          <p:nvPr/>
        </p:nvGrpSpPr>
        <p:grpSpPr>
          <a:xfrm>
            <a:off x="4343040" y="2776320"/>
            <a:ext cx="457200" cy="457200"/>
            <a:chOff x="4343040" y="2776320"/>
            <a:chExt cx="457200" cy="457200"/>
          </a:xfrm>
        </p:grpSpPr>
        <p:sp>
          <p:nvSpPr>
            <p:cNvPr id="365" name="CustomShape 19"/>
            <p:cNvSpPr/>
            <p:nvPr/>
          </p:nvSpPr>
          <p:spPr>
            <a:xfrm>
              <a:off x="4343040" y="2776320"/>
              <a:ext cx="334080" cy="456840"/>
            </a:xfrm>
            <a:custGeom>
              <a:avLst/>
              <a:gdLst/>
              <a:ahLst/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20"/>
            <p:cNvSpPr/>
            <p:nvPr/>
          </p:nvSpPr>
          <p:spPr>
            <a:xfrm>
              <a:off x="4700520" y="3133800"/>
              <a:ext cx="99720" cy="99720"/>
            </a:xfrm>
            <a:custGeom>
              <a:avLst/>
              <a:gdLst/>
              <a:ahLst/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21"/>
            <p:cNvSpPr/>
            <p:nvPr/>
          </p:nvSpPr>
          <p:spPr>
            <a:xfrm>
              <a:off x="4700520" y="2843640"/>
              <a:ext cx="99720" cy="267120"/>
            </a:xfrm>
            <a:custGeom>
              <a:avLst/>
              <a:gdLst/>
              <a:ahLst/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roup 22"/>
          <p:cNvGrpSpPr/>
          <p:nvPr/>
        </p:nvGrpSpPr>
        <p:grpSpPr>
          <a:xfrm>
            <a:off x="6861960" y="2776320"/>
            <a:ext cx="457560" cy="457560"/>
            <a:chOff x="6861960" y="2776320"/>
            <a:chExt cx="457560" cy="457560"/>
          </a:xfrm>
        </p:grpSpPr>
        <p:sp>
          <p:nvSpPr>
            <p:cNvPr id="369" name="CustomShape 23"/>
            <p:cNvSpPr/>
            <p:nvPr/>
          </p:nvSpPr>
          <p:spPr>
            <a:xfrm>
              <a:off x="6861960" y="2776320"/>
              <a:ext cx="457560" cy="457560"/>
            </a:xfrm>
            <a:custGeom>
              <a:avLst/>
              <a:gdLst/>
              <a:ahLst/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24"/>
            <p:cNvSpPr/>
            <p:nvPr/>
          </p:nvSpPr>
          <p:spPr>
            <a:xfrm>
              <a:off x="7036200" y="2820240"/>
              <a:ext cx="234000" cy="234000"/>
            </a:xfrm>
            <a:custGeom>
              <a:avLst/>
              <a:gdLst/>
              <a:ahLst/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Smart contracts?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40560" y="1275120"/>
            <a:ext cx="846216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i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Self-executing and self-enforcing programs that can read and write the state of a blockchain.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FB0DDC05-7855-459D-99FE-0CB1D7BCF077}" type="slidenum"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40560" y="2158560"/>
            <a:ext cx="3561840" cy="27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Transparent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Auditable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Autonomous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Hard to program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Limited in size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Often extremely critical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Cannot access external data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4213440" y="2126880"/>
            <a:ext cx="4587120" cy="28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contract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Coin {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902000"/>
                </a:solidFill>
                <a:latin typeface="Courier New"/>
                <a:ea typeface="Courier New"/>
              </a:rPr>
              <a:t>    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address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public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minter;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mapping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(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address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=&gt; 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uint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public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balances;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function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Coin()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public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{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minter = </a:t>
            </a:r>
            <a:r>
              <a:rPr b="0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msg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.sender;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function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mint(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address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receiver, 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uint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amount)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public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{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if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(</a:t>
            </a:r>
            <a:r>
              <a:rPr b="0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msg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.sender != minter)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return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balances[receiver] += amount;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function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send(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address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receiver, </a:t>
            </a:r>
            <a:r>
              <a:rPr b="0" lang="en-GB" sz="900" spc="-1" strike="noStrike">
                <a:solidFill>
                  <a:srgbClr val="fce5cd"/>
                </a:solidFill>
                <a:latin typeface="Courier New"/>
                <a:ea typeface="Courier New"/>
              </a:rPr>
              <a:t>uint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amount)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public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{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if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(balances[</a:t>
            </a:r>
            <a:r>
              <a:rPr b="0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msg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.sender] &lt; amount) </a:t>
            </a:r>
            <a:r>
              <a:rPr b="1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return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balances[</a:t>
            </a:r>
            <a:r>
              <a:rPr b="0" lang="en-GB" sz="900" spc="-1" strike="noStrike">
                <a:solidFill>
                  <a:srgbClr val="fcd15a"/>
                </a:solidFill>
                <a:latin typeface="Courier New"/>
                <a:ea typeface="Courier New"/>
              </a:rPr>
              <a:t>msg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.sender] -= amount;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balances[receiver] += amount;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en-GB" sz="9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Blockchains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755240" y="1275120"/>
            <a:ext cx="40474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What they’re not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Fast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Cheap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Easy to program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❌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User friendly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But we’re working on it ;-)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AD2405A5-0EB1-412D-AE97-79CBEBD07E2B}" type="slidenum"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40560" y="1275120"/>
            <a:ext cx="40474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What they are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way for arbitrary people and organisations to collaborate without having to trust anyone.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tool for transparency and democracy.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Proxima Nova"/>
              <a:buChar char="✅"/>
            </a:pPr>
            <a:r>
              <a:rPr b="0" lang="en-GB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platform for deploying unstoppable programs.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iExec history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40560" y="1275120"/>
            <a:ext cx="84621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Founded in 2016</a:t>
            </a:r>
            <a:r>
              <a:rPr b="0" lang="en-GB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 by Gilles Fedak (Inria) &amp; Haiwu He (Chinese Academy of Sciences)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April 2017:</a:t>
            </a:r>
            <a:r>
              <a:rPr b="0" lang="en-GB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 ICO raised 10,000 Bitcoins within 3 hours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Proxima Nova Semibold"/>
                <a:ea typeface="Proxima Nova Semibold"/>
              </a:rPr>
              <a:t>Based in Lyon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1215000" y="2959920"/>
            <a:ext cx="11775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ICO: 2017/4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2639520" y="3452040"/>
            <a:ext cx="1534680" cy="9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Off-chain computing SDK, Dapp Store, Dapp Challenge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1499400" y="3452040"/>
            <a:ext cx="984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87M RLC issued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10k BTC raised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4065840" y="3362400"/>
            <a:ext cx="4999680" cy="50400"/>
          </a:xfrm>
          <a:prstGeom prst="rect">
            <a:avLst/>
          </a:prstGeom>
          <a:solidFill>
            <a:srgbClr val="b0b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7"/>
          <p:cNvSpPr/>
          <p:nvPr/>
        </p:nvSpPr>
        <p:spPr>
          <a:xfrm>
            <a:off x="2757240" y="2959920"/>
            <a:ext cx="10951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V1: 2017/11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543960" y="3362400"/>
            <a:ext cx="3332160" cy="5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9"/>
          <p:cNvSpPr/>
          <p:nvPr/>
        </p:nvSpPr>
        <p:spPr>
          <a:xfrm>
            <a:off x="358920" y="3362400"/>
            <a:ext cx="151200" cy="5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"/>
          <p:cNvSpPr/>
          <p:nvPr/>
        </p:nvSpPr>
        <p:spPr>
          <a:xfrm>
            <a:off x="281880" y="3362400"/>
            <a:ext cx="50400" cy="5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1"/>
          <p:cNvSpPr/>
          <p:nvPr/>
        </p:nvSpPr>
        <p:spPr>
          <a:xfrm>
            <a:off x="1737720" y="3319560"/>
            <a:ext cx="135360" cy="13536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2"/>
          <p:cNvSpPr/>
          <p:nvPr/>
        </p:nvSpPr>
        <p:spPr>
          <a:xfrm>
            <a:off x="58320" y="2959920"/>
            <a:ext cx="11775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Background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92" name="CustomShape 13"/>
          <p:cNvSpPr/>
          <p:nvPr/>
        </p:nvSpPr>
        <p:spPr>
          <a:xfrm>
            <a:off x="99360" y="3452040"/>
            <a:ext cx="109512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15 years 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in cloud computing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&amp; HPC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393" name="CustomShape 14"/>
          <p:cNvSpPr/>
          <p:nvPr/>
        </p:nvSpPr>
        <p:spPr>
          <a:xfrm>
            <a:off x="4114080" y="2959920"/>
            <a:ext cx="12754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V2: 2018/5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94" name="CustomShape 15"/>
          <p:cNvSpPr/>
          <p:nvPr/>
        </p:nvSpPr>
        <p:spPr>
          <a:xfrm>
            <a:off x="7655760" y="2959920"/>
            <a:ext cx="7290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V5: 2020/7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95" name="CustomShape 16"/>
          <p:cNvSpPr/>
          <p:nvPr/>
        </p:nvSpPr>
        <p:spPr>
          <a:xfrm>
            <a:off x="2641680" y="3362400"/>
            <a:ext cx="6129360" cy="5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7"/>
          <p:cNvSpPr/>
          <p:nvPr/>
        </p:nvSpPr>
        <p:spPr>
          <a:xfrm>
            <a:off x="7041600" y="3319560"/>
            <a:ext cx="135360" cy="13536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8"/>
          <p:cNvSpPr/>
          <p:nvPr/>
        </p:nvSpPr>
        <p:spPr>
          <a:xfrm>
            <a:off x="7948800" y="3319560"/>
            <a:ext cx="135360" cy="13536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9"/>
          <p:cNvSpPr/>
          <p:nvPr/>
        </p:nvSpPr>
        <p:spPr>
          <a:xfrm>
            <a:off x="5335200" y="2959920"/>
            <a:ext cx="13089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V3: 2019/5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399" name="CustomShape 20"/>
          <p:cNvSpPr/>
          <p:nvPr/>
        </p:nvSpPr>
        <p:spPr>
          <a:xfrm>
            <a:off x="8729280" y="3319560"/>
            <a:ext cx="135360" cy="13536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1"/>
          <p:cNvSpPr/>
          <p:nvPr/>
        </p:nvSpPr>
        <p:spPr>
          <a:xfrm>
            <a:off x="5343120" y="3474360"/>
            <a:ext cx="1292040" cy="12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Data Store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Data Renting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Lightweight workers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Mainnet 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01" name="CustomShape 22"/>
          <p:cNvSpPr/>
          <p:nvPr/>
        </p:nvSpPr>
        <p:spPr>
          <a:xfrm>
            <a:off x="4025160" y="3452040"/>
            <a:ext cx="141804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Marketplace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02" name="CustomShape 23"/>
          <p:cNvSpPr/>
          <p:nvPr/>
        </p:nvSpPr>
        <p:spPr>
          <a:xfrm>
            <a:off x="7479360" y="3474360"/>
            <a:ext cx="984600" cy="10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Interoperability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DeFi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Confidential Computing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03" name="CustomShape 24"/>
          <p:cNvSpPr/>
          <p:nvPr/>
        </p:nvSpPr>
        <p:spPr>
          <a:xfrm>
            <a:off x="6597360" y="3490200"/>
            <a:ext cx="98460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GPU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 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BoT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−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Sidechain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04" name="CustomShape 25"/>
          <p:cNvSpPr/>
          <p:nvPr/>
        </p:nvSpPr>
        <p:spPr>
          <a:xfrm>
            <a:off x="6559920" y="2959920"/>
            <a:ext cx="10951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V4: 2019/12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05" name="CustomShape 26"/>
          <p:cNvSpPr/>
          <p:nvPr/>
        </p:nvSpPr>
        <p:spPr>
          <a:xfrm>
            <a:off x="7041600" y="3319560"/>
            <a:ext cx="135360" cy="13536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7"/>
          <p:cNvSpPr/>
          <p:nvPr/>
        </p:nvSpPr>
        <p:spPr>
          <a:xfrm>
            <a:off x="5955120" y="3319560"/>
            <a:ext cx="135360" cy="13536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8"/>
          <p:cNvSpPr/>
          <p:nvPr/>
        </p:nvSpPr>
        <p:spPr>
          <a:xfrm>
            <a:off x="8414640" y="3474360"/>
            <a:ext cx="72900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French SEC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approval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-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595959"/>
                </a:solidFill>
                <a:latin typeface="Overpass"/>
                <a:ea typeface="Overpass"/>
              </a:rPr>
              <a:t>Regulated marketplace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08" name="CustomShape 29"/>
          <p:cNvSpPr/>
          <p:nvPr/>
        </p:nvSpPr>
        <p:spPr>
          <a:xfrm>
            <a:off x="4609800" y="3319560"/>
            <a:ext cx="135360" cy="1353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0"/>
          <p:cNvSpPr/>
          <p:nvPr/>
        </p:nvSpPr>
        <p:spPr>
          <a:xfrm>
            <a:off x="3246120" y="3319560"/>
            <a:ext cx="135360" cy="1353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1"/>
          <p:cNvSpPr/>
          <p:nvPr/>
        </p:nvSpPr>
        <p:spPr>
          <a:xfrm>
            <a:off x="8414640" y="2959920"/>
            <a:ext cx="7290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222222"/>
                </a:solidFill>
                <a:latin typeface="Overpass"/>
                <a:ea typeface="Overpass"/>
              </a:rPr>
              <a:t>V6: 2021/7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11" name="CustomShape 32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5B4A77E7-7BA6-4DE2-B1F9-C4EEEBCB5F92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A not so new idea...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40560" y="1275120"/>
            <a:ext cx="84621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just">
              <a:lnSpc>
                <a:spcPct val="15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We described a computational model based upon the classic science-fiction film, </a:t>
            </a:r>
            <a:r>
              <a:rPr b="1" i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The Blob: a program that started out running in one machine, but as its appetite for computing cycles grew, it could reach out, find unused machines, and grow to encompass those resources.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In the middle of the night, such a program could mobilize hundreds of machines in one building; in the morning, as users reclaimed their machines, the “blob” would have to retreat in an orderly manner, gathering up the intermediate results of its computation. (This affinity for night-time exploration led one researcher to describe these as “vampire programs.”)</a:t>
            </a:r>
            <a:endParaRPr b="0" lang="en-GB" sz="1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11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(John F. Shoch and Jon A. Hupp, 1982)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3DA1D12A-B1E1-4EA8-8D17-40794E89D5C6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40560" y="317880"/>
            <a:ext cx="84621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340560" y="1275120"/>
            <a:ext cx="846216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i="1" lang="en-GB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iExec allows individuals and enterprises to monetize their computing power, applications and datasets.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8631000" y="4691520"/>
            <a:ext cx="479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52377ABF-3849-453E-82FA-2ABF4FFF2E17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2137320" y="2571840"/>
            <a:ext cx="1537560" cy="44172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Computing power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3911400" y="2571840"/>
            <a:ext cx="1537560" cy="44172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Applications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5677920" y="2571840"/>
            <a:ext cx="1537560" cy="44172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Datasets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421" name="Google Shape;204;p31" descr=""/>
          <p:cNvPicPr/>
          <p:nvPr/>
        </p:nvPicPr>
        <p:blipFill>
          <a:blip r:embed="rId1"/>
          <a:stretch/>
        </p:blipFill>
        <p:spPr>
          <a:xfrm>
            <a:off x="4267440" y="3068640"/>
            <a:ext cx="825120" cy="825120"/>
          </a:xfrm>
          <a:prstGeom prst="rect">
            <a:avLst/>
          </a:prstGeom>
          <a:ln>
            <a:noFill/>
          </a:ln>
        </p:spPr>
      </p:pic>
      <p:grpSp>
        <p:nvGrpSpPr>
          <p:cNvPr id="422" name="Group 7"/>
          <p:cNvGrpSpPr/>
          <p:nvPr/>
        </p:nvGrpSpPr>
        <p:grpSpPr>
          <a:xfrm>
            <a:off x="5994720" y="3106440"/>
            <a:ext cx="825480" cy="733680"/>
            <a:chOff x="5994720" y="3106440"/>
            <a:chExt cx="825480" cy="733680"/>
          </a:xfrm>
        </p:grpSpPr>
        <p:sp>
          <p:nvSpPr>
            <p:cNvPr id="423" name="CustomShape 8"/>
            <p:cNvSpPr/>
            <p:nvPr/>
          </p:nvSpPr>
          <p:spPr>
            <a:xfrm>
              <a:off x="5995080" y="3106440"/>
              <a:ext cx="825120" cy="341640"/>
            </a:xfrm>
            <a:custGeom>
              <a:avLst/>
              <a:gdLst/>
              <a:ahLst/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9"/>
            <p:cNvSpPr/>
            <p:nvPr/>
          </p:nvSpPr>
          <p:spPr>
            <a:xfrm>
              <a:off x="5994720" y="3579120"/>
              <a:ext cx="825120" cy="261000"/>
            </a:xfrm>
            <a:custGeom>
              <a:avLst/>
              <a:gdLst/>
              <a:ahLst/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0"/>
            <p:cNvSpPr/>
            <p:nvPr/>
          </p:nvSpPr>
          <p:spPr>
            <a:xfrm>
              <a:off x="5995080" y="3390840"/>
              <a:ext cx="825120" cy="261000"/>
            </a:xfrm>
            <a:custGeom>
              <a:avLst/>
              <a:gdLst/>
              <a:ahLst/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6" name="Group 11"/>
          <p:cNvGrpSpPr/>
          <p:nvPr/>
        </p:nvGrpSpPr>
        <p:grpSpPr>
          <a:xfrm>
            <a:off x="2513160" y="3128040"/>
            <a:ext cx="786240" cy="734040"/>
            <a:chOff x="2513160" y="3128040"/>
            <a:chExt cx="786240" cy="734040"/>
          </a:xfrm>
        </p:grpSpPr>
        <p:sp>
          <p:nvSpPr>
            <p:cNvPr id="427" name="CustomShape 12"/>
            <p:cNvSpPr/>
            <p:nvPr/>
          </p:nvSpPr>
          <p:spPr>
            <a:xfrm>
              <a:off x="2719080" y="3728520"/>
              <a:ext cx="363960" cy="133560"/>
            </a:xfrm>
            <a:custGeom>
              <a:avLst/>
              <a:gdLst/>
              <a:ahLst/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3"/>
            <p:cNvSpPr/>
            <p:nvPr/>
          </p:nvSpPr>
          <p:spPr>
            <a:xfrm>
              <a:off x="2513160" y="3128040"/>
              <a:ext cx="786240" cy="402480"/>
            </a:xfrm>
            <a:custGeom>
              <a:avLst/>
              <a:gdLst/>
              <a:ahLst/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4"/>
            <p:cNvSpPr/>
            <p:nvPr/>
          </p:nvSpPr>
          <p:spPr>
            <a:xfrm>
              <a:off x="2513160" y="3562200"/>
              <a:ext cx="786240" cy="133560"/>
            </a:xfrm>
            <a:custGeom>
              <a:avLst/>
              <a:gdLst/>
              <a:ahLst/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noFill/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2021-12-03T11:21:38Z</dcterms:modified>
  <cp:revision>9</cp:revision>
  <dc:subject/>
  <dc:title/>
</cp:coreProperties>
</file>